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45"/>
  </p:notesMasterIdLst>
  <p:sldIdLst>
    <p:sldId id="384" r:id="rId5"/>
    <p:sldId id="451" r:id="rId6"/>
    <p:sldId id="409" r:id="rId7"/>
    <p:sldId id="411" r:id="rId8"/>
    <p:sldId id="442" r:id="rId9"/>
    <p:sldId id="445" r:id="rId10"/>
    <p:sldId id="446" r:id="rId11"/>
    <p:sldId id="447" r:id="rId12"/>
    <p:sldId id="448" r:id="rId13"/>
    <p:sldId id="450" r:id="rId14"/>
    <p:sldId id="449" r:id="rId15"/>
    <p:sldId id="410" r:id="rId16"/>
    <p:sldId id="413" r:id="rId17"/>
    <p:sldId id="414" r:id="rId18"/>
    <p:sldId id="415" r:id="rId19"/>
    <p:sldId id="416" r:id="rId20"/>
    <p:sldId id="417" r:id="rId21"/>
    <p:sldId id="418" r:id="rId22"/>
    <p:sldId id="419" r:id="rId23"/>
    <p:sldId id="420" r:id="rId24"/>
    <p:sldId id="421" r:id="rId25"/>
    <p:sldId id="422" r:id="rId26"/>
    <p:sldId id="423" r:id="rId27"/>
    <p:sldId id="424" r:id="rId28"/>
    <p:sldId id="425" r:id="rId29"/>
    <p:sldId id="426" r:id="rId30"/>
    <p:sldId id="427" r:id="rId31"/>
    <p:sldId id="428" r:id="rId32"/>
    <p:sldId id="429" r:id="rId33"/>
    <p:sldId id="430" r:id="rId34"/>
    <p:sldId id="431" r:id="rId35"/>
    <p:sldId id="432" r:id="rId36"/>
    <p:sldId id="433" r:id="rId37"/>
    <p:sldId id="434" r:id="rId38"/>
    <p:sldId id="435" r:id="rId39"/>
    <p:sldId id="443" r:id="rId40"/>
    <p:sldId id="436" r:id="rId41"/>
    <p:sldId id="437" r:id="rId42"/>
    <p:sldId id="452" r:id="rId43"/>
    <p:sldId id="328" r:id="rId44"/>
  </p:sldIdLst>
  <p:sldSz cx="5765800" cy="3244850"/>
  <p:notesSz cx="5765800" cy="32448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C80"/>
    <a:srgbClr val="0536FF"/>
    <a:srgbClr val="0013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431E28-F6AA-4F19-A59A-4626A626DE5F}" v="1" dt="2023-02-14T08:41:51.690"/>
    <p1510:client id="{C66663FC-1594-44AA-BB62-4FA1392C66BD}" v="28" dt="2023-02-26T17:11:28.37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77" autoAdjust="0"/>
  </p:normalViewPr>
  <p:slideViewPr>
    <p:cSldViewPr>
      <p:cViewPr varScale="1">
        <p:scale>
          <a:sx n="208" d="100"/>
          <a:sy n="208" d="100"/>
        </p:scale>
        <p:origin x="1411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A23D0-18AF-4331-AAF2-2206BFC47BDF}" type="datetimeFigureOut">
              <a:rPr lang="it-IT" smtClean="0"/>
              <a:t>26/02/2023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402C7-57BE-42B4-996F-29FA17E2E63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363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402C7-57BE-42B4-996F-29FA17E2E631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0892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402C7-57BE-42B4-996F-29FA17E2E631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4918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402C7-57BE-42B4-996F-29FA17E2E631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988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402C7-57BE-42B4-996F-29FA17E2E631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8896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402C7-57BE-42B4-996F-29FA17E2E631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0796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402C7-57BE-42B4-996F-29FA17E2E631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3362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402C7-57BE-42B4-996F-29FA17E2E631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792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402C7-57BE-42B4-996F-29FA17E2E631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5709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402C7-57BE-42B4-996F-29FA17E2E631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71098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402C7-57BE-42B4-996F-29FA17E2E631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6734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78543c0aa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78543c0aa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1620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78543c0aa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78543c0aa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6205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402C7-57BE-42B4-996F-29FA17E2E631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26921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402C7-57BE-42B4-996F-29FA17E2E631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14045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402C7-57BE-42B4-996F-29FA17E2E631}" type="slidenum">
              <a:rPr lang="it-IT" smtClean="0"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47339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402C7-57BE-42B4-996F-29FA17E2E631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35880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278543c0a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278543c0a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78543c0aa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78543c0aa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75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402C7-57BE-42B4-996F-29FA17E2E631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7148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402C7-57BE-42B4-996F-29FA17E2E631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7162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402C7-57BE-42B4-996F-29FA17E2E631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1533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402C7-57BE-42B4-996F-29FA17E2E631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6640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402C7-57BE-42B4-996F-29FA17E2E631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4848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402C7-57BE-42B4-996F-29FA17E2E631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341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170621"/>
            <a:ext cx="55751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78543c0aa_0_115"/>
          <p:cNvSpPr txBox="1">
            <a:spLocks noGrp="1"/>
          </p:cNvSpPr>
          <p:nvPr>
            <p:ph type="title"/>
          </p:nvPr>
        </p:nvSpPr>
        <p:spPr>
          <a:xfrm>
            <a:off x="196544" y="280750"/>
            <a:ext cx="5372712" cy="361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1" name="Google Shape;171;g1278543c0aa_0_115"/>
          <p:cNvSpPr txBox="1">
            <a:spLocks noGrp="1"/>
          </p:cNvSpPr>
          <p:nvPr>
            <p:ph type="body" idx="1"/>
          </p:nvPr>
        </p:nvSpPr>
        <p:spPr>
          <a:xfrm>
            <a:off x="196544" y="727055"/>
            <a:ext cx="5372712" cy="2155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288310" lvl="0" indent="-20021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576621" lvl="1" indent="-200216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864931" lvl="2" indent="-200216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153241" lvl="3" indent="-20021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441552" lvl="4" indent="-200216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1729862" lvl="5" indent="-200216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018172" lvl="6" indent="-20021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306483" lvl="7" indent="-200216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2594793" lvl="8" indent="-200216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2" name="Google Shape;172;g1278543c0aa_0_115"/>
          <p:cNvSpPr txBox="1">
            <a:spLocks noGrp="1"/>
          </p:cNvSpPr>
          <p:nvPr>
            <p:ph type="sldNum" idx="12"/>
          </p:nvPr>
        </p:nvSpPr>
        <p:spPr>
          <a:xfrm>
            <a:off x="5342355" y="2941857"/>
            <a:ext cx="345986" cy="2483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/>
            <a:fld id="{00000000-1234-1234-1234-123412341234}" type="slidenum">
              <a:rPr lang="it-IT" smtClean="0"/>
              <a:pPr algn="r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870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294" y="686505"/>
            <a:ext cx="5071211" cy="374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2445" y="1003733"/>
            <a:ext cx="4999355" cy="1898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marica.acconcia@datascienceacademy.i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79;g1278543c0aa_0_7">
            <a:extLst>
              <a:ext uri="{FF2B5EF4-FFF2-40B4-BE49-F238E27FC236}">
                <a16:creationId xmlns:a16="http://schemas.microsoft.com/office/drawing/2014/main" id="{152051FC-B945-26DE-0B1E-A9B3F3674E8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8"/>
            <a:ext cx="5765800" cy="32419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80;g1278543c0aa_0_7">
            <a:extLst>
              <a:ext uri="{FF2B5EF4-FFF2-40B4-BE49-F238E27FC236}">
                <a16:creationId xmlns:a16="http://schemas.microsoft.com/office/drawing/2014/main" id="{C8693F9F-0EE5-9DCB-BA11-FEA7CD0CE451}"/>
              </a:ext>
            </a:extLst>
          </p:cNvPr>
          <p:cNvSpPr txBox="1"/>
          <p:nvPr/>
        </p:nvSpPr>
        <p:spPr>
          <a:xfrm>
            <a:off x="759882" y="1851025"/>
            <a:ext cx="4246035" cy="912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649" tIns="57649" rIns="57649" bIns="57649" anchor="t" anchorCtr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IT" sz="2000" b="1" dirty="0">
                <a:solidFill>
                  <a:schemeClr val="lt1"/>
                </a:solidFill>
                <a:latin typeface="Gilroy bold" panose="00000800000000000000" pitchFamily="2" charset="0"/>
                <a:ea typeface="Helvetica Neue"/>
                <a:cs typeface="Helvetica Neue"/>
                <a:sym typeface="Helvetica Neue"/>
              </a:rPr>
              <a:t>5a LEZIONE</a:t>
            </a:r>
            <a:endParaRPr sz="2000" b="1" dirty="0">
              <a:solidFill>
                <a:schemeClr val="lt1"/>
              </a:solidFill>
              <a:latin typeface="Gilroy bold" panose="00000800000000000000" pitchFamily="2" charset="0"/>
              <a:ea typeface="Helvetica Neue"/>
              <a:cs typeface="Helvetica Neue"/>
              <a:sym typeface="Helvetica Neue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it-IT" sz="2018" dirty="0">
                <a:solidFill>
                  <a:schemeClr val="lt1"/>
                </a:solidFill>
                <a:latin typeface="Gilroy" panose="00000500000000000000" pitchFamily="2" charset="0"/>
                <a:ea typeface="Helvetica Neue"/>
                <a:cs typeface="Helvetica Neue"/>
                <a:sym typeface="Helvetica Neue"/>
              </a:rPr>
              <a:t>Regressione | </a:t>
            </a:r>
            <a:r>
              <a:rPr lang="it-IT" sz="2018" dirty="0" err="1">
                <a:solidFill>
                  <a:schemeClr val="lt1"/>
                </a:solidFill>
                <a:latin typeface="Gilroy" panose="00000500000000000000" pitchFamily="2" charset="0"/>
                <a:ea typeface="Helvetica Neue"/>
                <a:cs typeface="Helvetica Neue"/>
                <a:sym typeface="Helvetica Neue"/>
              </a:rPr>
              <a:t>Supervised</a:t>
            </a:r>
            <a:r>
              <a:rPr lang="it-IT" sz="2018" dirty="0">
                <a:solidFill>
                  <a:schemeClr val="lt1"/>
                </a:solidFill>
                <a:latin typeface="Gilroy" panose="00000500000000000000" pitchFamily="2" charset="0"/>
                <a:ea typeface="Helvetica Neue"/>
                <a:cs typeface="Helvetica Neue"/>
                <a:sym typeface="Helvetica Neue"/>
              </a:rPr>
              <a:t> learning</a:t>
            </a:r>
            <a:endParaRPr sz="2018" dirty="0">
              <a:solidFill>
                <a:schemeClr val="lt1"/>
              </a:solidFill>
              <a:latin typeface="Gilroy" panose="00000500000000000000" pitchFamily="2" charset="0"/>
              <a:ea typeface="Helvetica Neue"/>
              <a:cs typeface="Helvetica Neue"/>
              <a:sym typeface="Helvetica Neue"/>
            </a:endParaRPr>
          </a:p>
          <a:p>
            <a:endParaRPr sz="1135" dirty="0">
              <a:latin typeface="Gilroy" panose="00000500000000000000" pitchFamily="2" charset="0"/>
            </a:endParaRPr>
          </a:p>
        </p:txBody>
      </p:sp>
      <p:pic>
        <p:nvPicPr>
          <p:cNvPr id="6" name="Google Shape;181;g1278543c0aa_0_7">
            <a:extLst>
              <a:ext uri="{FF2B5EF4-FFF2-40B4-BE49-F238E27FC236}">
                <a16:creationId xmlns:a16="http://schemas.microsoft.com/office/drawing/2014/main" id="{75CADF33-E871-C0B1-46A2-35620CBA6B1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1910178" y="679094"/>
            <a:ext cx="1945444" cy="554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7217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Case study 2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10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FE99198F-366B-EC30-DCDE-3B345FF42EBF}"/>
              </a:ext>
            </a:extLst>
          </p:cNvPr>
          <p:cNvSpPr txBox="1"/>
          <p:nvPr/>
        </p:nvSpPr>
        <p:spPr>
          <a:xfrm>
            <a:off x="347294" y="693617"/>
            <a:ext cx="4785360" cy="3670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599"/>
              </a:lnSpc>
              <a:spcBef>
                <a:spcPts val="100"/>
              </a:spcBef>
            </a:pPr>
            <a:r>
              <a:rPr lang="it-IT" sz="1000" b="1" dirty="0">
                <a:latin typeface="Montserrat" panose="00000500000000000000" pitchFamily="50" charset="0"/>
                <a:cs typeface="Tahoma"/>
              </a:rPr>
              <a:t>Automazione customer service</a:t>
            </a:r>
          </a:p>
          <a:p>
            <a:pPr marL="12700" marR="5080" algn="ctr">
              <a:lnSpc>
                <a:spcPct val="114599"/>
              </a:lnSpc>
              <a:spcBef>
                <a:spcPts val="100"/>
              </a:spcBef>
            </a:pPr>
            <a:r>
              <a:rPr lang="it-IT" sz="1000" b="1" dirty="0">
                <a:latin typeface="Montserrat" panose="00000500000000000000" pitchFamily="50" charset="0"/>
                <a:cs typeface="Tahoma"/>
              </a:rPr>
              <a:t> </a:t>
            </a:r>
            <a:endParaRPr sz="1000" b="1" dirty="0">
              <a:latin typeface="Montserrat" panose="00000500000000000000" pitchFamily="50" charset="0"/>
              <a:cs typeface="Tahoma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5899177-FCDA-B2A0-709E-6165C06F850F}"/>
              </a:ext>
            </a:extLst>
          </p:cNvPr>
          <p:cNvSpPr txBox="1"/>
          <p:nvPr/>
        </p:nvSpPr>
        <p:spPr>
          <a:xfrm>
            <a:off x="88781" y="2460625"/>
            <a:ext cx="4114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rgbClr val="FF1C80"/>
                </a:solidFill>
              </a:rPr>
              <a:t>Tips</a:t>
            </a:r>
            <a:r>
              <a:rPr lang="it-IT" sz="1200" dirty="0">
                <a:solidFill>
                  <a:srgbClr val="FF1C80"/>
                </a:solidFill>
              </a:rPr>
              <a:t>: NUANCE per analisi </a:t>
            </a:r>
            <a:r>
              <a:rPr lang="it-IT" sz="1200" dirty="0" err="1">
                <a:solidFill>
                  <a:srgbClr val="FF1C80"/>
                </a:solidFill>
              </a:rPr>
              <a:t>trascizioni</a:t>
            </a:r>
            <a:endParaRPr lang="it-IT" sz="1200" dirty="0">
              <a:solidFill>
                <a:srgbClr val="FF1C80"/>
              </a:solidFill>
            </a:endParaRPr>
          </a:p>
          <a:p>
            <a:r>
              <a:rPr lang="it-IT" sz="1200" dirty="0">
                <a:solidFill>
                  <a:srgbClr val="FF1C80"/>
                </a:solidFill>
              </a:rPr>
              <a:t>e creazione alberatura delle motivazioni</a:t>
            </a:r>
          </a:p>
          <a:p>
            <a:endParaRPr lang="it-IT" sz="1400" dirty="0"/>
          </a:p>
          <a:p>
            <a:endParaRPr lang="it-IT" sz="1400" dirty="0"/>
          </a:p>
        </p:txBody>
      </p:sp>
      <p:pic>
        <p:nvPicPr>
          <p:cNvPr id="3074" name="Picture 2" descr="Customer care: come è cambiata la relazione azienda-cliente? - Comunicare  Digitale">
            <a:extLst>
              <a:ext uri="{FF2B5EF4-FFF2-40B4-BE49-F238E27FC236}">
                <a16:creationId xmlns:a16="http://schemas.microsoft.com/office/drawing/2014/main" id="{D796237A-3D75-7AE7-2387-E17488A0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927804"/>
            <a:ext cx="2667000" cy="138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800252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Case study 3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11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FE99198F-366B-EC30-DCDE-3B345FF42EBF}"/>
              </a:ext>
            </a:extLst>
          </p:cNvPr>
          <p:cNvSpPr txBox="1"/>
          <p:nvPr/>
        </p:nvSpPr>
        <p:spPr>
          <a:xfrm>
            <a:off x="347294" y="693617"/>
            <a:ext cx="4785360" cy="1772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599"/>
              </a:lnSpc>
              <a:spcBef>
                <a:spcPts val="100"/>
              </a:spcBef>
            </a:pPr>
            <a:r>
              <a:rPr lang="it-IT" sz="1000" b="1" dirty="0">
                <a:latin typeface="Montserrat" panose="00000500000000000000" pitchFamily="50" charset="0"/>
                <a:cs typeface="Tahoma"/>
              </a:rPr>
              <a:t>Analisi dei bisogni dei clienti a partire dai loro bonifici</a:t>
            </a:r>
            <a:endParaRPr sz="1000" b="1" dirty="0">
              <a:latin typeface="Montserrat" panose="00000500000000000000" pitchFamily="50" charset="0"/>
              <a:cs typeface="Tahoma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4B05D1F-1A33-4813-0A7C-6C9906849132}"/>
              </a:ext>
            </a:extLst>
          </p:cNvPr>
          <p:cNvSpPr txBox="1"/>
          <p:nvPr/>
        </p:nvSpPr>
        <p:spPr>
          <a:xfrm>
            <a:off x="139102" y="2691108"/>
            <a:ext cx="2972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FF1C80"/>
                </a:solidFill>
              </a:rPr>
              <a:t>Supervised</a:t>
            </a:r>
            <a:r>
              <a:rPr lang="it-IT" sz="1600" dirty="0">
                <a:solidFill>
                  <a:srgbClr val="FF1C80"/>
                </a:solidFill>
              </a:rPr>
              <a:t> o </a:t>
            </a:r>
            <a:r>
              <a:rPr lang="it-IT" sz="1600" dirty="0" err="1">
                <a:solidFill>
                  <a:srgbClr val="FF1C80"/>
                </a:solidFill>
              </a:rPr>
              <a:t>unsupervised</a:t>
            </a:r>
            <a:r>
              <a:rPr lang="it-IT" sz="1600" dirty="0">
                <a:solidFill>
                  <a:srgbClr val="FF1C80"/>
                </a:solidFill>
              </a:rPr>
              <a:t>?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41A6D1F-3E20-E0C4-2187-E81BEA9C20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7500" y="993902"/>
            <a:ext cx="2335947" cy="153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276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Regressione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12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CF02B9A8-6851-13B2-3096-20236195E40E}"/>
              </a:ext>
            </a:extLst>
          </p:cNvPr>
          <p:cNvSpPr txBox="1"/>
          <p:nvPr/>
        </p:nvSpPr>
        <p:spPr>
          <a:xfrm>
            <a:off x="334594" y="1080002"/>
            <a:ext cx="4793615" cy="73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14599"/>
              </a:lnSpc>
              <a:spcBef>
                <a:spcPts val="100"/>
              </a:spcBef>
            </a:pPr>
            <a:r>
              <a:rPr sz="1000" spc="-15" dirty="0">
                <a:latin typeface="Tahoma"/>
                <a:cs typeface="Tahoma"/>
              </a:rPr>
              <a:t>Nella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i="1" spc="-65" dirty="0">
                <a:latin typeface="Arial"/>
                <a:cs typeface="Arial"/>
              </a:rPr>
              <a:t>regressione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spc="-35" dirty="0">
                <a:latin typeface="Tahoma"/>
                <a:cs typeface="Tahoma"/>
              </a:rPr>
              <a:t>vogliamo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predire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una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quantità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numerica,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come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il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prezzo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di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una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proprietà </a:t>
            </a:r>
            <a:r>
              <a:rPr sz="1000" spc="-29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immobiliare.</a:t>
            </a:r>
            <a:r>
              <a:rPr sz="1000" spc="1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Matematicamente: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ahoma"/>
              <a:cs typeface="Tahoma"/>
            </a:endParaRPr>
          </a:p>
          <a:p>
            <a:pPr marL="297180" algn="ctr">
              <a:lnSpc>
                <a:spcPct val="100000"/>
              </a:lnSpc>
            </a:pPr>
            <a:r>
              <a:rPr sz="1000" i="1" spc="35" dirty="0">
                <a:latin typeface="Arial"/>
                <a:cs typeface="Arial"/>
              </a:rPr>
              <a:t>M</a:t>
            </a:r>
            <a:r>
              <a:rPr sz="1000" i="1" spc="45" dirty="0">
                <a:latin typeface="Arial"/>
                <a:cs typeface="Arial"/>
              </a:rPr>
              <a:t> </a:t>
            </a:r>
            <a:r>
              <a:rPr sz="1000" spc="5" dirty="0">
                <a:latin typeface="Calibri"/>
                <a:cs typeface="Calibri"/>
              </a:rPr>
              <a:t>:</a:t>
            </a:r>
            <a:r>
              <a:rPr sz="1000" spc="35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R</a:t>
            </a:r>
            <a:r>
              <a:rPr sz="1050" i="1" spc="-7" baseline="31746" dirty="0">
                <a:latin typeface="Arial"/>
                <a:cs typeface="Arial"/>
              </a:rPr>
              <a:t>d</a:t>
            </a:r>
            <a:r>
              <a:rPr sz="1050" i="1" spc="240" baseline="31746" dirty="0">
                <a:latin typeface="Arial"/>
                <a:cs typeface="Arial"/>
              </a:rPr>
              <a:t> </a:t>
            </a:r>
            <a:r>
              <a:rPr sz="1000" spc="55" dirty="0">
                <a:latin typeface="Lucida Sans Unicode"/>
                <a:cs typeface="Lucida Sans Unicode"/>
              </a:rPr>
              <a:t>→</a:t>
            </a:r>
            <a:r>
              <a:rPr sz="1000" spc="-5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R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EC5258C0-7A1C-84B7-44A6-ECF4BCF69535}"/>
              </a:ext>
            </a:extLst>
          </p:cNvPr>
          <p:cNvSpPr/>
          <p:nvPr/>
        </p:nvSpPr>
        <p:spPr>
          <a:xfrm>
            <a:off x="2171700" y="2174227"/>
            <a:ext cx="728345" cy="15240"/>
          </a:xfrm>
          <a:custGeom>
            <a:avLst/>
            <a:gdLst/>
            <a:ahLst/>
            <a:cxnLst/>
            <a:rect l="l" t="t" r="r" b="b"/>
            <a:pathLst>
              <a:path w="728344" h="15239">
                <a:moveTo>
                  <a:pt x="728345" y="0"/>
                </a:moveTo>
                <a:lnTo>
                  <a:pt x="0" y="0"/>
                </a:lnTo>
                <a:lnTo>
                  <a:pt x="0" y="15176"/>
                </a:lnTo>
                <a:lnTo>
                  <a:pt x="728345" y="15176"/>
                </a:lnTo>
                <a:lnTo>
                  <a:pt x="7283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86FA0684-1A1A-63B2-8F26-B900F155FB89}"/>
              </a:ext>
            </a:extLst>
          </p:cNvPr>
          <p:cNvSpPr/>
          <p:nvPr/>
        </p:nvSpPr>
        <p:spPr>
          <a:xfrm>
            <a:off x="3013925" y="2174227"/>
            <a:ext cx="728345" cy="15240"/>
          </a:xfrm>
          <a:custGeom>
            <a:avLst/>
            <a:gdLst/>
            <a:ahLst/>
            <a:cxnLst/>
            <a:rect l="l" t="t" r="r" b="b"/>
            <a:pathLst>
              <a:path w="728345" h="15239">
                <a:moveTo>
                  <a:pt x="728345" y="0"/>
                </a:moveTo>
                <a:lnTo>
                  <a:pt x="0" y="0"/>
                </a:lnTo>
                <a:lnTo>
                  <a:pt x="0" y="15176"/>
                </a:lnTo>
                <a:lnTo>
                  <a:pt x="728345" y="15176"/>
                </a:lnTo>
                <a:lnTo>
                  <a:pt x="7283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CCB41497-F5C8-9CF6-9BB1-82B87C460366}"/>
              </a:ext>
            </a:extLst>
          </p:cNvPr>
          <p:cNvSpPr txBox="1"/>
          <p:nvPr/>
        </p:nvSpPr>
        <p:spPr>
          <a:xfrm>
            <a:off x="2102065" y="2050178"/>
            <a:ext cx="17100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39570" algn="l"/>
              </a:tabLst>
            </a:pPr>
            <a:r>
              <a:rPr sz="1000" spc="-170" dirty="0">
                <a:latin typeface="Lucida Sans Unicode"/>
                <a:cs typeface="Lucida Sans Unicode"/>
              </a:rPr>
              <a:t>`	</a:t>
            </a:r>
            <a:r>
              <a:rPr sz="1000" spc="-165" dirty="0">
                <a:latin typeface="Lucida Sans Unicode"/>
                <a:cs typeface="Lucida Sans Unicode"/>
              </a:rPr>
              <a:t>x</a:t>
            </a:r>
            <a:endParaRPr sz="1000" dirty="0">
              <a:latin typeface="Lucida Sans Unicode"/>
              <a:cs typeface="Lucida Sans Unicode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4992ABAD-E4B3-9535-EF8E-44281D400B7A}"/>
              </a:ext>
            </a:extLst>
          </p:cNvPr>
          <p:cNvSpPr txBox="1"/>
          <p:nvPr/>
        </p:nvSpPr>
        <p:spPr>
          <a:xfrm>
            <a:off x="2745549" y="2170688"/>
            <a:ext cx="4235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00" spc="-135" dirty="0">
                <a:latin typeface="Trebuchet MS"/>
                <a:cs typeface="Trebuchet MS"/>
              </a:rPr>
              <a:t>pro</a:t>
            </a:r>
            <a:r>
              <a:rPr sz="1500" spc="-202" baseline="52777" dirty="0">
                <a:latin typeface="Lucida Sans Unicode"/>
                <a:cs typeface="Lucida Sans Unicode"/>
              </a:rPr>
              <a:t>˛</a:t>
            </a:r>
            <a:r>
              <a:rPr sz="700" spc="-135" dirty="0">
                <a:latin typeface="Trebuchet MS"/>
                <a:cs typeface="Trebuchet MS"/>
              </a:rPr>
              <a:t>pr</a:t>
            </a:r>
            <a:r>
              <a:rPr sz="1500" spc="-202" baseline="52777" dirty="0">
                <a:latin typeface="Lucida Sans Unicode"/>
                <a:cs typeface="Lucida Sans Unicode"/>
              </a:rPr>
              <a:t>¸</a:t>
            </a:r>
            <a:r>
              <a:rPr sz="700" spc="-135" dirty="0">
                <a:latin typeface="Trebuchet MS"/>
                <a:cs typeface="Trebuchet MS"/>
              </a:rPr>
              <a:t>ietà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F943E87D-34F8-20E3-B4FD-0C6C36BCCF52}"/>
              </a:ext>
            </a:extLst>
          </p:cNvPr>
          <p:cNvSpPr txBox="1"/>
          <p:nvPr/>
        </p:nvSpPr>
        <p:spPr>
          <a:xfrm>
            <a:off x="1599361" y="1970968"/>
            <a:ext cx="25615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M</a:t>
            </a:r>
            <a:r>
              <a:rPr sz="1050" i="1" spc="-7" baseline="-11904" dirty="0">
                <a:latin typeface="Arial"/>
                <a:cs typeface="Arial"/>
              </a:rPr>
              <a:t>price</a:t>
            </a:r>
            <a:r>
              <a:rPr sz="1050" i="1" spc="247" baseline="-11904" dirty="0">
                <a:latin typeface="Arial"/>
                <a:cs typeface="Arial"/>
              </a:rPr>
              <a:t> </a:t>
            </a:r>
            <a:r>
              <a:rPr sz="1000" spc="5" dirty="0">
                <a:latin typeface="Calibri"/>
                <a:cs typeface="Calibri"/>
              </a:rPr>
              <a:t>: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{</a:t>
            </a:r>
            <a:r>
              <a:rPr sz="1000" spc="15" dirty="0">
                <a:latin typeface="Tahoma"/>
                <a:cs typeface="Tahoma"/>
              </a:rPr>
              <a:t>mq, </a:t>
            </a:r>
            <a:r>
              <a:rPr sz="1000" spc="-30" dirty="0">
                <a:latin typeface="Tahoma"/>
                <a:cs typeface="Tahoma"/>
              </a:rPr>
              <a:t>vani,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terreno?,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tipologia,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...</a:t>
            </a:r>
            <a:r>
              <a:rPr sz="1000" spc="20" dirty="0">
                <a:latin typeface="Lucida Sans Unicode"/>
                <a:cs typeface="Lucida Sans Unicode"/>
              </a:rPr>
              <a:t>}</a:t>
            </a:r>
            <a:r>
              <a:rPr sz="1000" spc="-50" dirty="0">
                <a:latin typeface="Lucida Sans Unicode"/>
                <a:cs typeface="Lucida Sans Unicode"/>
              </a:rPr>
              <a:t> </a:t>
            </a:r>
            <a:r>
              <a:rPr sz="1000" spc="55" dirty="0">
                <a:latin typeface="Lucida Sans Unicode"/>
                <a:cs typeface="Lucida Sans Unicode"/>
              </a:rPr>
              <a:t>→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Calibri"/>
                <a:cs typeface="Calibri"/>
              </a:rPr>
              <a:t>$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BAF33622-D294-26D5-9F88-E80DEF885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678" y="784225"/>
            <a:ext cx="5334827" cy="188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02855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Metriche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13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FE99198F-366B-EC30-DCDE-3B345FF42EBF}"/>
              </a:ext>
            </a:extLst>
          </p:cNvPr>
          <p:cNvSpPr txBox="1"/>
          <p:nvPr/>
        </p:nvSpPr>
        <p:spPr>
          <a:xfrm>
            <a:off x="347294" y="693617"/>
            <a:ext cx="4785360" cy="365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000" b="1" spc="-20" dirty="0">
                <a:solidFill>
                  <a:srgbClr val="EB801A"/>
                </a:solidFill>
                <a:latin typeface="Montserrat" panose="00000500000000000000" pitchFamily="50" charset="0"/>
                <a:cs typeface="Tahoma"/>
              </a:rPr>
              <a:t>L’accuratezza</a:t>
            </a:r>
            <a:r>
              <a:rPr sz="1000" b="1" spc="20" dirty="0">
                <a:solidFill>
                  <a:srgbClr val="EB801A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85" dirty="0">
                <a:solidFill>
                  <a:srgbClr val="EB801A"/>
                </a:solidFill>
                <a:latin typeface="Montserrat" panose="00000500000000000000" pitchFamily="50" charset="0"/>
                <a:cs typeface="Tahoma"/>
              </a:rPr>
              <a:t>è</a:t>
            </a:r>
            <a:r>
              <a:rPr sz="1000" b="1" spc="25" dirty="0">
                <a:solidFill>
                  <a:srgbClr val="EB801A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45" dirty="0">
                <a:solidFill>
                  <a:srgbClr val="EB801A"/>
                </a:solidFill>
                <a:latin typeface="Montserrat" panose="00000500000000000000" pitchFamily="50" charset="0"/>
                <a:cs typeface="Tahoma"/>
              </a:rPr>
              <a:t>una</a:t>
            </a:r>
            <a:r>
              <a:rPr sz="1000" b="1" spc="25" dirty="0">
                <a:solidFill>
                  <a:srgbClr val="EB801A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45" dirty="0">
                <a:solidFill>
                  <a:srgbClr val="EB801A"/>
                </a:solidFill>
                <a:latin typeface="Montserrat" panose="00000500000000000000" pitchFamily="50" charset="0"/>
                <a:cs typeface="Tahoma"/>
              </a:rPr>
              <a:t>buona</a:t>
            </a:r>
            <a:r>
              <a:rPr sz="1000" b="1" spc="25" dirty="0">
                <a:solidFill>
                  <a:srgbClr val="EB801A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40" dirty="0">
                <a:solidFill>
                  <a:srgbClr val="EB801A"/>
                </a:solidFill>
                <a:latin typeface="Montserrat" panose="00000500000000000000" pitchFamily="50" charset="0"/>
                <a:cs typeface="Tahoma"/>
              </a:rPr>
              <a:t>misura</a:t>
            </a:r>
            <a:r>
              <a:rPr sz="1000" b="1" spc="25" dirty="0">
                <a:solidFill>
                  <a:srgbClr val="EB801A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15" dirty="0">
                <a:solidFill>
                  <a:srgbClr val="EB801A"/>
                </a:solidFill>
                <a:latin typeface="Montserrat" panose="00000500000000000000" pitchFamily="50" charset="0"/>
                <a:cs typeface="Tahoma"/>
              </a:rPr>
              <a:t>di</a:t>
            </a:r>
            <a:r>
              <a:rPr sz="1000" b="1" spc="25" dirty="0">
                <a:solidFill>
                  <a:srgbClr val="EB801A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30" dirty="0">
                <a:solidFill>
                  <a:srgbClr val="EB801A"/>
                </a:solidFill>
                <a:latin typeface="Montserrat" panose="00000500000000000000" pitchFamily="50" charset="0"/>
                <a:cs typeface="Tahoma"/>
              </a:rPr>
              <a:t>prestazioni?</a:t>
            </a:r>
            <a:r>
              <a:rPr sz="1000" b="1" spc="140" dirty="0">
                <a:solidFill>
                  <a:srgbClr val="EB801A"/>
                </a:solidFill>
                <a:latin typeface="Montserrat" panose="00000500000000000000" pitchFamily="50" charset="0"/>
                <a:cs typeface="Tahoma"/>
              </a:rPr>
              <a:t> </a:t>
            </a:r>
            <a:endParaRPr lang="it-IT" sz="1000" b="1" spc="140" dirty="0">
              <a:solidFill>
                <a:srgbClr val="EB801A"/>
              </a:solidFill>
              <a:latin typeface="Montserrat" panose="00000500000000000000" pitchFamily="50" charset="0"/>
              <a:cs typeface="Tahoma"/>
            </a:endParaRPr>
          </a:p>
          <a:p>
            <a:pPr marL="12700" marR="5080">
              <a:lnSpc>
                <a:spcPct val="114599"/>
              </a:lnSpc>
              <a:spcBef>
                <a:spcPts val="100"/>
              </a:spcBef>
            </a:pPr>
            <a:endParaRPr sz="1000" b="1" dirty="0">
              <a:latin typeface="Montserrat" panose="00000500000000000000" pitchFamily="50" charset="0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147896950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Metriche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14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FE99198F-366B-EC30-DCDE-3B345FF42EBF}"/>
              </a:ext>
            </a:extLst>
          </p:cNvPr>
          <p:cNvSpPr txBox="1"/>
          <p:nvPr/>
        </p:nvSpPr>
        <p:spPr>
          <a:xfrm>
            <a:off x="347294" y="693617"/>
            <a:ext cx="4785360" cy="365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000" b="1" spc="-20" dirty="0">
                <a:solidFill>
                  <a:srgbClr val="EB801A"/>
                </a:solidFill>
                <a:latin typeface="Montserrat" panose="00000500000000000000" pitchFamily="50" charset="0"/>
                <a:cs typeface="Tahoma"/>
              </a:rPr>
              <a:t>L’accuratezza</a:t>
            </a:r>
            <a:r>
              <a:rPr sz="1000" b="1" spc="20" dirty="0">
                <a:solidFill>
                  <a:srgbClr val="EB801A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85" dirty="0">
                <a:solidFill>
                  <a:srgbClr val="EB801A"/>
                </a:solidFill>
                <a:latin typeface="Montserrat" panose="00000500000000000000" pitchFamily="50" charset="0"/>
                <a:cs typeface="Tahoma"/>
              </a:rPr>
              <a:t>è</a:t>
            </a:r>
            <a:r>
              <a:rPr sz="1000" b="1" spc="25" dirty="0">
                <a:solidFill>
                  <a:srgbClr val="EB801A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45" dirty="0">
                <a:solidFill>
                  <a:srgbClr val="EB801A"/>
                </a:solidFill>
                <a:latin typeface="Montserrat" panose="00000500000000000000" pitchFamily="50" charset="0"/>
                <a:cs typeface="Tahoma"/>
              </a:rPr>
              <a:t>una</a:t>
            </a:r>
            <a:r>
              <a:rPr sz="1000" b="1" spc="25" dirty="0">
                <a:solidFill>
                  <a:srgbClr val="EB801A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45" dirty="0">
                <a:solidFill>
                  <a:srgbClr val="EB801A"/>
                </a:solidFill>
                <a:latin typeface="Montserrat" panose="00000500000000000000" pitchFamily="50" charset="0"/>
                <a:cs typeface="Tahoma"/>
              </a:rPr>
              <a:t>buona</a:t>
            </a:r>
            <a:r>
              <a:rPr sz="1000" b="1" spc="25" dirty="0">
                <a:solidFill>
                  <a:srgbClr val="EB801A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40" dirty="0">
                <a:solidFill>
                  <a:srgbClr val="EB801A"/>
                </a:solidFill>
                <a:latin typeface="Montserrat" panose="00000500000000000000" pitchFamily="50" charset="0"/>
                <a:cs typeface="Tahoma"/>
              </a:rPr>
              <a:t>misura</a:t>
            </a:r>
            <a:r>
              <a:rPr sz="1000" b="1" spc="25" dirty="0">
                <a:solidFill>
                  <a:srgbClr val="EB801A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15" dirty="0">
                <a:solidFill>
                  <a:srgbClr val="EB801A"/>
                </a:solidFill>
                <a:latin typeface="Montserrat" panose="00000500000000000000" pitchFamily="50" charset="0"/>
                <a:cs typeface="Tahoma"/>
              </a:rPr>
              <a:t>di</a:t>
            </a:r>
            <a:r>
              <a:rPr sz="1000" b="1" spc="25" dirty="0">
                <a:solidFill>
                  <a:srgbClr val="EB801A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30" dirty="0">
                <a:solidFill>
                  <a:srgbClr val="EB801A"/>
                </a:solidFill>
                <a:latin typeface="Montserrat" panose="00000500000000000000" pitchFamily="50" charset="0"/>
                <a:cs typeface="Tahoma"/>
              </a:rPr>
              <a:t>prestazioni?</a:t>
            </a:r>
            <a:r>
              <a:rPr sz="1000" b="1" spc="140" dirty="0">
                <a:solidFill>
                  <a:srgbClr val="EB801A"/>
                </a:solidFill>
                <a:latin typeface="Montserrat" panose="00000500000000000000" pitchFamily="50" charset="0"/>
                <a:cs typeface="Tahoma"/>
              </a:rPr>
              <a:t> </a:t>
            </a:r>
            <a:endParaRPr lang="it-IT" sz="1000" b="1" spc="140" dirty="0">
              <a:solidFill>
                <a:srgbClr val="EB801A"/>
              </a:solidFill>
              <a:latin typeface="Montserrat" panose="00000500000000000000" pitchFamily="50" charset="0"/>
              <a:cs typeface="Tahoma"/>
            </a:endParaRPr>
          </a:p>
          <a:p>
            <a:pPr marL="12700" marR="5080">
              <a:lnSpc>
                <a:spcPct val="114599"/>
              </a:lnSpc>
              <a:spcBef>
                <a:spcPts val="100"/>
              </a:spcBef>
            </a:pPr>
            <a:endParaRPr sz="1000" b="1" dirty="0">
              <a:latin typeface="Montserrat" panose="00000500000000000000" pitchFamily="50" charset="0"/>
              <a:cs typeface="Tahoma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DCC8EFFA-2B15-A000-5182-63572971F02A}"/>
              </a:ext>
            </a:extLst>
          </p:cNvPr>
          <p:cNvSpPr txBox="1"/>
          <p:nvPr/>
        </p:nvSpPr>
        <p:spPr>
          <a:xfrm>
            <a:off x="2732112" y="1350687"/>
            <a:ext cx="1066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u="sng" spc="-1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6AFF31CD-3E50-1DE7-77DE-F35895CAFED8}"/>
              </a:ext>
            </a:extLst>
          </p:cNvPr>
          <p:cNvSpPr txBox="1"/>
          <p:nvPr/>
        </p:nvSpPr>
        <p:spPr>
          <a:xfrm>
            <a:off x="347294" y="693617"/>
            <a:ext cx="4785360" cy="9541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endParaRPr lang="it-IT" sz="1000" spc="-50" dirty="0">
              <a:latin typeface="Tahoma"/>
              <a:cs typeface="Tahoma"/>
            </a:endParaRPr>
          </a:p>
          <a:p>
            <a:pPr marL="12700" marR="5080">
              <a:lnSpc>
                <a:spcPct val="114599"/>
              </a:lnSpc>
              <a:spcBef>
                <a:spcPts val="100"/>
              </a:spcBef>
            </a:pPr>
            <a:endParaRPr lang="it-IT" sz="1000" spc="-50" dirty="0">
              <a:latin typeface="Tahoma"/>
              <a:cs typeface="Tahoma"/>
            </a:endParaRPr>
          </a:p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000" spc="-50" dirty="0">
                <a:latin typeface="Tahoma"/>
                <a:cs typeface="Tahoma"/>
              </a:rPr>
              <a:t>Serve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una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metrica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che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indichi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b="1" spc="-35" dirty="0">
                <a:latin typeface="Arial"/>
                <a:cs typeface="Arial"/>
              </a:rPr>
              <a:t>quanto</a:t>
            </a:r>
            <a:r>
              <a:rPr sz="1000" b="1" spc="60" dirty="0">
                <a:latin typeface="Arial"/>
                <a:cs typeface="Arial"/>
              </a:rPr>
              <a:t> </a:t>
            </a:r>
            <a:r>
              <a:rPr sz="1000" spc="-85" dirty="0">
                <a:latin typeface="Tahoma"/>
                <a:cs typeface="Tahoma"/>
              </a:rPr>
              <a:t>è </a:t>
            </a:r>
            <a:r>
              <a:rPr sz="1000" spc="-29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sbagliata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una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predizione:</a:t>
            </a:r>
            <a:endParaRPr sz="1000" dirty="0">
              <a:latin typeface="Tahoma"/>
              <a:cs typeface="Tahoma"/>
            </a:endParaRPr>
          </a:p>
          <a:p>
            <a:pPr marL="265430" indent="-162560">
              <a:lnSpc>
                <a:spcPts val="1190"/>
              </a:lnSpc>
              <a:spcBef>
                <a:spcPts val="969"/>
              </a:spcBef>
              <a:buFont typeface="Tahoma"/>
              <a:buChar char="•"/>
              <a:tabLst>
                <a:tab pos="266065" algn="l"/>
              </a:tabLst>
            </a:pPr>
            <a:r>
              <a:rPr sz="1000" b="1" dirty="0">
                <a:latin typeface="Arial"/>
                <a:cs typeface="Arial"/>
              </a:rPr>
              <a:t>Mean</a:t>
            </a:r>
            <a:r>
              <a:rPr sz="1000" b="1" spc="60" dirty="0">
                <a:latin typeface="Arial"/>
                <a:cs typeface="Arial"/>
              </a:rPr>
              <a:t> </a:t>
            </a:r>
            <a:r>
              <a:rPr sz="1000" b="1" spc="-50" dirty="0">
                <a:latin typeface="Arial"/>
                <a:cs typeface="Arial"/>
              </a:rPr>
              <a:t>Squared</a:t>
            </a:r>
            <a:r>
              <a:rPr sz="1000" b="1" spc="60" dirty="0">
                <a:latin typeface="Arial"/>
                <a:cs typeface="Arial"/>
              </a:rPr>
              <a:t> </a:t>
            </a:r>
            <a:r>
              <a:rPr sz="1000" b="1" spc="-40" dirty="0">
                <a:latin typeface="Arial"/>
                <a:cs typeface="Arial"/>
              </a:rPr>
              <a:t>Error</a:t>
            </a:r>
            <a:endParaRPr sz="1000" dirty="0">
              <a:latin typeface="Arial"/>
              <a:cs typeface="Arial"/>
            </a:endParaRPr>
          </a:p>
          <a:p>
            <a:pPr marL="455930" algn="ctr">
              <a:lnSpc>
                <a:spcPts val="830"/>
              </a:lnSpc>
            </a:pPr>
            <a:r>
              <a:rPr sz="700" i="1" spc="15" dirty="0">
                <a:latin typeface="Arial"/>
                <a:cs typeface="Arial"/>
              </a:rPr>
              <a:t>N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21C9FBD5-7468-378E-4138-6ABBA1F8D13B}"/>
              </a:ext>
            </a:extLst>
          </p:cNvPr>
          <p:cNvSpPr txBox="1"/>
          <p:nvPr/>
        </p:nvSpPr>
        <p:spPr>
          <a:xfrm>
            <a:off x="2866948" y="1316092"/>
            <a:ext cx="20827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844" dirty="0">
                <a:latin typeface="Lucida Sans Unicode"/>
                <a:cs typeface="Lucida Sans Unicode"/>
              </a:rPr>
              <a:t>Σ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C2C3650C-86FD-7E0C-B393-2C02979CF52C}"/>
              </a:ext>
            </a:extLst>
          </p:cNvPr>
          <p:cNvSpPr txBox="1"/>
          <p:nvPr/>
        </p:nvSpPr>
        <p:spPr>
          <a:xfrm>
            <a:off x="2706712" y="1585510"/>
            <a:ext cx="3816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i="1" spc="-30" baseline="27777" dirty="0">
                <a:latin typeface="Arial"/>
                <a:cs typeface="Arial"/>
              </a:rPr>
              <a:t>N</a:t>
            </a:r>
            <a:r>
              <a:rPr sz="1500" i="1" spc="172" baseline="27777" dirty="0">
                <a:latin typeface="Arial"/>
                <a:cs typeface="Arial"/>
              </a:rPr>
              <a:t> </a:t>
            </a:r>
            <a:r>
              <a:rPr sz="700" i="1" spc="125" dirty="0">
                <a:latin typeface="Arial"/>
                <a:cs typeface="Arial"/>
              </a:rPr>
              <a:t>i</a:t>
            </a:r>
            <a:r>
              <a:rPr sz="700" spc="125" dirty="0">
                <a:latin typeface="Calibri"/>
                <a:cs typeface="Calibri"/>
              </a:rPr>
              <a:t>=1</a:t>
            </a:r>
            <a:endParaRPr sz="700" dirty="0">
              <a:latin typeface="Calibri"/>
              <a:cs typeface="Calibri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36FE3DB1-2F64-0331-A42C-E925ED9A2495}"/>
              </a:ext>
            </a:extLst>
          </p:cNvPr>
          <p:cNvSpPr txBox="1"/>
          <p:nvPr/>
        </p:nvSpPr>
        <p:spPr>
          <a:xfrm>
            <a:off x="2175040" y="1436285"/>
            <a:ext cx="16192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908050" algn="l"/>
              </a:tabLst>
            </a:pPr>
            <a:r>
              <a:rPr sz="1000" i="1" spc="-50" dirty="0">
                <a:latin typeface="Arial"/>
                <a:cs typeface="Arial"/>
              </a:rPr>
              <a:t>MSE</a:t>
            </a:r>
            <a:r>
              <a:rPr sz="1000" i="1" spc="105" dirty="0">
                <a:latin typeface="Arial"/>
                <a:cs typeface="Arial"/>
              </a:rPr>
              <a:t> </a:t>
            </a:r>
            <a:r>
              <a:rPr sz="1000" spc="140" dirty="0">
                <a:latin typeface="Calibri"/>
                <a:cs typeface="Calibri"/>
              </a:rPr>
              <a:t>:=</a:t>
            </a:r>
            <a:r>
              <a:rPr sz="1000" dirty="0">
                <a:latin typeface="Calibri"/>
                <a:cs typeface="Calibri"/>
              </a:rPr>
              <a:t>	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100" dirty="0">
                <a:latin typeface="Arial"/>
                <a:cs typeface="Arial"/>
              </a:rPr>
              <a:t>M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-50" dirty="0">
                <a:latin typeface="Arial"/>
                <a:cs typeface="Arial"/>
              </a:rPr>
              <a:t>x</a:t>
            </a:r>
            <a:r>
              <a:rPr sz="1050" i="1" spc="30" baseline="-11904" dirty="0">
                <a:latin typeface="Arial"/>
                <a:cs typeface="Arial"/>
              </a:rPr>
              <a:t>i</a:t>
            </a:r>
            <a:r>
              <a:rPr sz="1050" i="1" spc="-135" baseline="-11904" dirty="0">
                <a:latin typeface="Arial"/>
                <a:cs typeface="Arial"/>
              </a:rPr>
              <a:t> 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−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i="1" spc="-45" dirty="0">
                <a:latin typeface="Arial"/>
                <a:cs typeface="Arial"/>
              </a:rPr>
              <a:t>y</a:t>
            </a:r>
            <a:r>
              <a:rPr sz="1050" i="1" spc="30" baseline="-11904" dirty="0">
                <a:latin typeface="Arial"/>
                <a:cs typeface="Arial"/>
              </a:rPr>
              <a:t>i</a:t>
            </a:r>
            <a:r>
              <a:rPr sz="1050" i="1" spc="-135" baseline="-11904" dirty="0">
                <a:latin typeface="Arial"/>
                <a:cs typeface="Arial"/>
              </a:rPr>
              <a:t> </a:t>
            </a:r>
            <a:r>
              <a:rPr sz="1000" spc="80" dirty="0">
                <a:latin typeface="Calibri"/>
                <a:cs typeface="Calibri"/>
              </a:rPr>
              <a:t>)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5F6F02E6-9FFA-013C-9E14-F42EABB321B8}"/>
              </a:ext>
            </a:extLst>
          </p:cNvPr>
          <p:cNvSpPr txBox="1"/>
          <p:nvPr/>
        </p:nvSpPr>
        <p:spPr>
          <a:xfrm>
            <a:off x="3730447" y="1410629"/>
            <a:ext cx="762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40" dirty="0">
                <a:latin typeface="Calibri"/>
                <a:cs typeface="Calibri"/>
              </a:rPr>
              <a:t>2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5571A630-6973-4DA5-EC0A-F594B3E55129}"/>
              </a:ext>
            </a:extLst>
          </p:cNvPr>
          <p:cNvSpPr txBox="1"/>
          <p:nvPr/>
        </p:nvSpPr>
        <p:spPr>
          <a:xfrm>
            <a:off x="438645" y="1852060"/>
            <a:ext cx="2399030" cy="37338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73990" indent="-161925">
              <a:lnSpc>
                <a:spcPct val="100000"/>
              </a:lnSpc>
              <a:spcBef>
                <a:spcPts val="270"/>
              </a:spcBef>
              <a:buFont typeface="Tahoma"/>
              <a:buChar char="•"/>
              <a:tabLst>
                <a:tab pos="174625" algn="l"/>
              </a:tabLst>
            </a:pPr>
            <a:r>
              <a:rPr sz="1000" b="1" spc="-15" dirty="0">
                <a:latin typeface="Arial"/>
                <a:cs typeface="Arial"/>
              </a:rPr>
              <a:t>Root</a:t>
            </a:r>
            <a:r>
              <a:rPr sz="1000" b="1" spc="7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Mean</a:t>
            </a:r>
            <a:r>
              <a:rPr sz="1000" b="1" spc="70" dirty="0">
                <a:latin typeface="Arial"/>
                <a:cs typeface="Arial"/>
              </a:rPr>
              <a:t> </a:t>
            </a:r>
            <a:r>
              <a:rPr sz="1000" b="1" spc="-50" dirty="0">
                <a:latin typeface="Arial"/>
                <a:cs typeface="Arial"/>
              </a:rPr>
              <a:t>Squared</a:t>
            </a:r>
            <a:r>
              <a:rPr sz="1000" b="1" spc="70" dirty="0">
                <a:latin typeface="Arial"/>
                <a:cs typeface="Arial"/>
              </a:rPr>
              <a:t> </a:t>
            </a:r>
            <a:r>
              <a:rPr sz="1000" b="1" spc="-40" dirty="0">
                <a:latin typeface="Arial"/>
                <a:cs typeface="Arial"/>
              </a:rPr>
              <a:t>Error</a:t>
            </a:r>
            <a:endParaRPr sz="1000">
              <a:latin typeface="Arial"/>
              <a:cs typeface="Arial"/>
            </a:endParaRPr>
          </a:p>
          <a:p>
            <a:pPr marR="125730" algn="r">
              <a:lnSpc>
                <a:spcPct val="100000"/>
              </a:lnSpc>
              <a:spcBef>
                <a:spcPts val="165"/>
              </a:spcBef>
            </a:pPr>
            <a:r>
              <a:rPr sz="1000" spc="-325" dirty="0">
                <a:latin typeface="Lucida Sans Unicode"/>
                <a:cs typeface="Lucida Sans Unicode"/>
              </a:rPr>
              <a:t>‚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5A7E0FCB-3E5C-946F-A5A8-0DB1C0C9B8BE}"/>
              </a:ext>
            </a:extLst>
          </p:cNvPr>
          <p:cNvSpPr txBox="1"/>
          <p:nvPr/>
        </p:nvSpPr>
        <p:spPr>
          <a:xfrm>
            <a:off x="2092794" y="2317665"/>
            <a:ext cx="546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60" dirty="0">
                <a:latin typeface="Arial"/>
                <a:cs typeface="Arial"/>
              </a:rPr>
              <a:t>RMSE</a:t>
            </a:r>
            <a:r>
              <a:rPr sz="1000" i="1" spc="40" dirty="0">
                <a:latin typeface="Arial"/>
                <a:cs typeface="Arial"/>
              </a:rPr>
              <a:t> </a:t>
            </a:r>
            <a:r>
              <a:rPr sz="1000" spc="140" dirty="0">
                <a:latin typeface="Calibri"/>
                <a:cs typeface="Calibri"/>
              </a:rPr>
              <a:t>:=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0" name="object 12">
            <a:extLst>
              <a:ext uri="{FF2B5EF4-FFF2-40B4-BE49-F238E27FC236}">
                <a16:creationId xmlns:a16="http://schemas.microsoft.com/office/drawing/2014/main" id="{3E2C6366-FB48-21A7-A4B6-16785807401A}"/>
              </a:ext>
            </a:extLst>
          </p:cNvPr>
          <p:cNvSpPr txBox="1"/>
          <p:nvPr/>
        </p:nvSpPr>
        <p:spPr>
          <a:xfrm>
            <a:off x="2691028" y="2270599"/>
            <a:ext cx="1593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730" dirty="0">
                <a:latin typeface="Lucida Sans Unicode"/>
                <a:cs typeface="Lucida Sans Unicode"/>
              </a:rPr>
              <a:t>,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1" name="object 13">
            <a:extLst>
              <a:ext uri="{FF2B5EF4-FFF2-40B4-BE49-F238E27FC236}">
                <a16:creationId xmlns:a16="http://schemas.microsoft.com/office/drawing/2014/main" id="{8C0F72F2-B9F3-64E2-0B42-8D8EB368FCFB}"/>
              </a:ext>
            </a:extLst>
          </p:cNvPr>
          <p:cNvSpPr/>
          <p:nvPr/>
        </p:nvSpPr>
        <p:spPr>
          <a:xfrm>
            <a:off x="2837281" y="2184603"/>
            <a:ext cx="1070610" cy="0"/>
          </a:xfrm>
          <a:custGeom>
            <a:avLst/>
            <a:gdLst/>
            <a:ahLst/>
            <a:cxnLst/>
            <a:rect l="l" t="t" r="r" b="b"/>
            <a:pathLst>
              <a:path w="1070610">
                <a:moveTo>
                  <a:pt x="0" y="0"/>
                </a:moveTo>
                <a:lnTo>
                  <a:pt x="107027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4">
            <a:extLst>
              <a:ext uri="{FF2B5EF4-FFF2-40B4-BE49-F238E27FC236}">
                <a16:creationId xmlns:a16="http://schemas.microsoft.com/office/drawing/2014/main" id="{EF4EEE6E-0256-3A95-E4D3-459B0B662DDE}"/>
              </a:ext>
            </a:extLst>
          </p:cNvPr>
          <p:cNvSpPr txBox="1"/>
          <p:nvPr/>
        </p:nvSpPr>
        <p:spPr>
          <a:xfrm>
            <a:off x="2839758" y="2232067"/>
            <a:ext cx="1066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u="sng" spc="-1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3" name="object 15">
            <a:extLst>
              <a:ext uri="{FF2B5EF4-FFF2-40B4-BE49-F238E27FC236}">
                <a16:creationId xmlns:a16="http://schemas.microsoft.com/office/drawing/2014/main" id="{C30EF7E9-1F64-7B95-35C2-99DE8E3FA18B}"/>
              </a:ext>
            </a:extLst>
          </p:cNvPr>
          <p:cNvSpPr txBox="1"/>
          <p:nvPr/>
        </p:nvSpPr>
        <p:spPr>
          <a:xfrm>
            <a:off x="2839758" y="2404457"/>
            <a:ext cx="1155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20" dirty="0"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16">
            <a:extLst>
              <a:ext uri="{FF2B5EF4-FFF2-40B4-BE49-F238E27FC236}">
                <a16:creationId xmlns:a16="http://schemas.microsoft.com/office/drawing/2014/main" id="{27A48232-998D-AB54-0B5E-C1A0E5828106}"/>
              </a:ext>
            </a:extLst>
          </p:cNvPr>
          <p:cNvSpPr txBox="1"/>
          <p:nvPr/>
        </p:nvSpPr>
        <p:spPr>
          <a:xfrm>
            <a:off x="3029800" y="2197470"/>
            <a:ext cx="920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15" dirty="0">
                <a:latin typeface="Arial"/>
                <a:cs typeface="Arial"/>
              </a:rPr>
              <a:t>N</a:t>
            </a:r>
            <a:endParaRPr sz="700">
              <a:latin typeface="Arial"/>
              <a:cs typeface="Arial"/>
            </a:endParaRPr>
          </a:p>
        </p:txBody>
      </p:sp>
      <p:sp>
        <p:nvSpPr>
          <p:cNvPr id="25" name="object 17">
            <a:extLst>
              <a:ext uri="{FF2B5EF4-FFF2-40B4-BE49-F238E27FC236}">
                <a16:creationId xmlns:a16="http://schemas.microsoft.com/office/drawing/2014/main" id="{093E782B-CE2F-F89B-0BB9-C9DE1E362B0D}"/>
              </a:ext>
            </a:extLst>
          </p:cNvPr>
          <p:cNvSpPr txBox="1"/>
          <p:nvPr/>
        </p:nvSpPr>
        <p:spPr>
          <a:xfrm>
            <a:off x="2691028" y="2197472"/>
            <a:ext cx="479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5910" algn="l"/>
              </a:tabLst>
            </a:pPr>
            <a:r>
              <a:rPr sz="1000" spc="730" dirty="0">
                <a:latin typeface="Lucida Sans Unicode"/>
                <a:cs typeface="Lucida Sans Unicode"/>
              </a:rPr>
              <a:t>.	</a:t>
            </a:r>
            <a:r>
              <a:rPr sz="1000" spc="-160" dirty="0">
                <a:latin typeface="Lucida Sans Unicode"/>
                <a:cs typeface="Lucida Sans Unicode"/>
              </a:rPr>
              <a:t>Σ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6" name="object 18">
            <a:extLst>
              <a:ext uri="{FF2B5EF4-FFF2-40B4-BE49-F238E27FC236}">
                <a16:creationId xmlns:a16="http://schemas.microsoft.com/office/drawing/2014/main" id="{2B14B633-F927-DCC1-357F-AC45AA5E1B43}"/>
              </a:ext>
            </a:extLst>
          </p:cNvPr>
          <p:cNvSpPr txBox="1"/>
          <p:nvPr/>
        </p:nvSpPr>
        <p:spPr>
          <a:xfrm>
            <a:off x="2987001" y="2504848"/>
            <a:ext cx="18351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75" dirty="0">
                <a:latin typeface="Arial"/>
                <a:cs typeface="Arial"/>
              </a:rPr>
              <a:t>i</a:t>
            </a:r>
            <a:r>
              <a:rPr sz="700" spc="150" dirty="0">
                <a:latin typeface="Calibri"/>
                <a:cs typeface="Calibri"/>
              </a:rPr>
              <a:t>=1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7" name="object 19">
            <a:extLst>
              <a:ext uri="{FF2B5EF4-FFF2-40B4-BE49-F238E27FC236}">
                <a16:creationId xmlns:a16="http://schemas.microsoft.com/office/drawing/2014/main" id="{4C15246F-D536-1FD1-579B-59D850D2F3B7}"/>
              </a:ext>
            </a:extLst>
          </p:cNvPr>
          <p:cNvSpPr txBox="1"/>
          <p:nvPr/>
        </p:nvSpPr>
        <p:spPr>
          <a:xfrm>
            <a:off x="3454362" y="2374609"/>
            <a:ext cx="34671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0515" algn="l"/>
              </a:tabLst>
            </a:pPr>
            <a:r>
              <a:rPr sz="700" i="1" spc="20" dirty="0">
                <a:latin typeface="Arial"/>
                <a:cs typeface="Arial"/>
              </a:rPr>
              <a:t>i	i</a:t>
            </a:r>
            <a:endParaRPr sz="700">
              <a:latin typeface="Arial"/>
              <a:cs typeface="Arial"/>
            </a:endParaRPr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E99362D5-39C7-3D2C-42D6-3F5705DAFF9D}"/>
              </a:ext>
            </a:extLst>
          </p:cNvPr>
          <p:cNvSpPr txBox="1"/>
          <p:nvPr/>
        </p:nvSpPr>
        <p:spPr>
          <a:xfrm>
            <a:off x="3178441" y="2317665"/>
            <a:ext cx="6851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100" dirty="0">
                <a:latin typeface="Arial"/>
                <a:cs typeface="Arial"/>
              </a:rPr>
              <a:t>M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-45" dirty="0">
                <a:latin typeface="Arial"/>
                <a:cs typeface="Arial"/>
              </a:rPr>
              <a:t>x</a:t>
            </a:r>
            <a:r>
              <a:rPr sz="1000" i="1" spc="5" dirty="0">
                <a:latin typeface="Arial"/>
                <a:cs typeface="Arial"/>
              </a:rPr>
              <a:t> 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−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i="1" spc="-45" dirty="0">
                <a:latin typeface="Arial"/>
                <a:cs typeface="Arial"/>
              </a:rPr>
              <a:t>y</a:t>
            </a:r>
            <a:r>
              <a:rPr sz="1000" i="1" spc="5" dirty="0">
                <a:latin typeface="Arial"/>
                <a:cs typeface="Arial"/>
              </a:rPr>
              <a:t> </a:t>
            </a:r>
            <a:r>
              <a:rPr sz="1000" spc="80" dirty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9" name="object 21">
            <a:extLst>
              <a:ext uri="{FF2B5EF4-FFF2-40B4-BE49-F238E27FC236}">
                <a16:creationId xmlns:a16="http://schemas.microsoft.com/office/drawing/2014/main" id="{8A55D9FB-B9F4-C17F-5CA4-BCAF6B9C2CF0}"/>
              </a:ext>
            </a:extLst>
          </p:cNvPr>
          <p:cNvSpPr txBox="1"/>
          <p:nvPr/>
        </p:nvSpPr>
        <p:spPr>
          <a:xfrm>
            <a:off x="3838092" y="2292008"/>
            <a:ext cx="762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40" dirty="0">
                <a:latin typeface="Calibri"/>
                <a:cs typeface="Calibri"/>
              </a:rPr>
              <a:t>2</a:t>
            </a:r>
            <a:endParaRPr sz="700">
              <a:latin typeface="Calibri"/>
              <a:cs typeface="Calibri"/>
            </a:endParaRP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E0E6388D-BBE5-02C2-0D67-FEEAB3BDF7D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12" y="1305952"/>
            <a:ext cx="4118488" cy="189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4300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Metriche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15</a:t>
            </a:fld>
            <a:endParaRPr sz="600" b="1" dirty="0">
              <a:latin typeface="Montserrat" panose="00000500000000000000" pitchFamily="50" charset="0"/>
            </a:endParaRPr>
          </a:p>
        </p:txBody>
      </p:sp>
      <p:pic>
        <p:nvPicPr>
          <p:cNvPr id="33" name="Immagine 32">
            <a:extLst>
              <a:ext uri="{FF2B5EF4-FFF2-40B4-BE49-F238E27FC236}">
                <a16:creationId xmlns:a16="http://schemas.microsoft.com/office/drawing/2014/main" id="{3B29BDCF-019B-3C69-3F16-299BD428E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450" y="481403"/>
            <a:ext cx="5168900" cy="257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75152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MAE vs RMSE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16</a:t>
            </a:fld>
            <a:endParaRPr sz="600" b="1" dirty="0">
              <a:latin typeface="Montserrat" panose="00000500000000000000" pitchFamily="50" charset="0"/>
            </a:endParaRPr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C3BD6E12-A8A5-4270-8711-47CECDD05AC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3013" y="590813"/>
            <a:ext cx="4425069" cy="228653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AE1EF64-90D1-0E58-F94E-D15E148D7FD3}"/>
              </a:ext>
            </a:extLst>
          </p:cNvPr>
          <p:cNvSpPr txBox="1"/>
          <p:nvPr/>
        </p:nvSpPr>
        <p:spPr>
          <a:xfrm>
            <a:off x="2273300" y="2945584"/>
            <a:ext cx="1676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b="1" dirty="0">
                <a:latin typeface="Montserrat" panose="00000500000000000000" pitchFamily="50" charset="0"/>
              </a:rPr>
              <a:t>Predizioni del modello</a:t>
            </a:r>
          </a:p>
        </p:txBody>
      </p:sp>
    </p:spTree>
    <p:extLst>
      <p:ext uri="{BB962C8B-B14F-4D97-AF65-F5344CB8AC3E}">
        <p14:creationId xmlns:p14="http://schemas.microsoft.com/office/powerpoint/2010/main" val="248246052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MAE vs RMSE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17</a:t>
            </a:fld>
            <a:endParaRPr sz="600" b="1" dirty="0">
              <a:latin typeface="Montserrat" panose="00000500000000000000" pitchFamily="50" charset="0"/>
            </a:endParaRPr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C3BD6E12-A8A5-4270-8711-47CECDD05AC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3013" y="590813"/>
            <a:ext cx="4425069" cy="228653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AE1EF64-90D1-0E58-F94E-D15E148D7FD3}"/>
              </a:ext>
            </a:extLst>
          </p:cNvPr>
          <p:cNvSpPr txBox="1"/>
          <p:nvPr/>
        </p:nvSpPr>
        <p:spPr>
          <a:xfrm>
            <a:off x="2273300" y="2945584"/>
            <a:ext cx="1676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b="1" dirty="0">
                <a:latin typeface="Montserrat" panose="00000500000000000000" pitchFamily="50" charset="0"/>
              </a:rPr>
              <a:t>Predizioni del modello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730E319A-94BD-1255-EFD1-03E805F19EBD}"/>
              </a:ext>
            </a:extLst>
          </p:cNvPr>
          <p:cNvCxnSpPr>
            <a:cxnSpLocks/>
          </p:cNvCxnSpPr>
          <p:nvPr/>
        </p:nvCxnSpPr>
        <p:spPr>
          <a:xfrm flipH="1" flipV="1">
            <a:off x="3566239" y="1622425"/>
            <a:ext cx="381000" cy="53340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1A727F0-63FD-F12F-4BFC-44784D93BFB9}"/>
              </a:ext>
            </a:extLst>
          </p:cNvPr>
          <p:cNvSpPr txBox="1"/>
          <p:nvPr/>
        </p:nvSpPr>
        <p:spPr>
          <a:xfrm>
            <a:off x="3873500" y="215687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" dirty="0">
                <a:solidFill>
                  <a:schemeClr val="accent6"/>
                </a:solidFill>
              </a:rPr>
              <a:t>Quello che dovrebbe fare un modello perfetto</a:t>
            </a:r>
          </a:p>
        </p:txBody>
      </p:sp>
    </p:spTree>
    <p:extLst>
      <p:ext uri="{BB962C8B-B14F-4D97-AF65-F5344CB8AC3E}">
        <p14:creationId xmlns:p14="http://schemas.microsoft.com/office/powerpoint/2010/main" val="3639970074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MAE vs RMSE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18</a:t>
            </a:fld>
            <a:endParaRPr sz="600" b="1" dirty="0">
              <a:latin typeface="Montserrat" panose="00000500000000000000" pitchFamily="50" charset="0"/>
            </a:endParaRPr>
          </a:p>
        </p:txBody>
      </p:sp>
      <p:pic>
        <p:nvPicPr>
          <p:cNvPr id="15" name="object 4">
            <a:extLst>
              <a:ext uri="{FF2B5EF4-FFF2-40B4-BE49-F238E27FC236}">
                <a16:creationId xmlns:a16="http://schemas.microsoft.com/office/drawing/2014/main" id="{97A9B52E-4CBB-A3A8-BAFE-83A105C3E45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8611" y="641457"/>
            <a:ext cx="4425069" cy="228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86436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MAE vs RMSE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19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D86C44A9-450E-1D64-794B-0406099A08A2}"/>
              </a:ext>
            </a:extLst>
          </p:cNvPr>
          <p:cNvSpPr txBox="1"/>
          <p:nvPr/>
        </p:nvSpPr>
        <p:spPr>
          <a:xfrm>
            <a:off x="438645" y="1231613"/>
            <a:ext cx="4425455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3990" indent="-161925">
              <a:lnSpc>
                <a:spcPct val="100000"/>
              </a:lnSpc>
              <a:spcBef>
                <a:spcPts val="95"/>
              </a:spcBef>
              <a:buChar char="•"/>
              <a:tabLst>
                <a:tab pos="174625" algn="l"/>
              </a:tabLst>
            </a:pPr>
            <a:r>
              <a:rPr sz="1000" b="1" spc="35" dirty="0">
                <a:latin typeface="Montserrat" panose="00000500000000000000" pitchFamily="50" charset="0"/>
                <a:cs typeface="Tahoma"/>
              </a:rPr>
              <a:t>RMSE</a:t>
            </a:r>
            <a:r>
              <a:rPr sz="1000" b="1" spc="1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30" dirty="0">
                <a:latin typeface="Montserrat" panose="00000500000000000000" pitchFamily="50" charset="0"/>
                <a:cs typeface="Tahoma"/>
              </a:rPr>
              <a:t>penalizza</a:t>
            </a:r>
            <a:r>
              <a:rPr sz="1000" b="1" spc="1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15" dirty="0">
                <a:latin typeface="Montserrat" panose="00000500000000000000" pitchFamily="50" charset="0"/>
                <a:cs typeface="Tahoma"/>
              </a:rPr>
              <a:t>di</a:t>
            </a:r>
            <a:r>
              <a:rPr sz="1000" b="1" spc="1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25" dirty="0">
                <a:latin typeface="Montserrat" panose="00000500000000000000" pitchFamily="50" charset="0"/>
                <a:cs typeface="Tahoma"/>
              </a:rPr>
              <a:t>più</a:t>
            </a:r>
            <a:r>
              <a:rPr sz="1000" b="1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35" dirty="0">
                <a:latin typeface="Montserrat" panose="00000500000000000000" pitchFamily="50" charset="0"/>
                <a:cs typeface="Tahoma"/>
              </a:rPr>
              <a:t>errori</a:t>
            </a:r>
            <a:r>
              <a:rPr sz="1000" b="1" spc="1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35" dirty="0">
                <a:latin typeface="Montserrat" panose="00000500000000000000" pitchFamily="50" charset="0"/>
                <a:cs typeface="Tahoma"/>
              </a:rPr>
              <a:t>grandi</a:t>
            </a:r>
            <a:endParaRPr sz="1000" b="1" dirty="0">
              <a:latin typeface="Montserrat" panose="00000500000000000000" pitchFamily="50" charset="0"/>
              <a:cs typeface="Tahoma"/>
            </a:endParaRPr>
          </a:p>
          <a:p>
            <a:pPr marL="173990" indent="-161925">
              <a:lnSpc>
                <a:spcPct val="100000"/>
              </a:lnSpc>
              <a:spcBef>
                <a:spcPts val="1170"/>
              </a:spcBef>
              <a:buChar char="•"/>
              <a:tabLst>
                <a:tab pos="174625" algn="l"/>
              </a:tabLst>
            </a:pPr>
            <a:r>
              <a:rPr sz="1000" b="1" spc="65" dirty="0">
                <a:latin typeface="Montserrat" panose="00000500000000000000" pitchFamily="50" charset="0"/>
                <a:cs typeface="Tahoma"/>
              </a:rPr>
              <a:t>MAE</a:t>
            </a:r>
            <a:r>
              <a:rPr sz="1000" b="1" spc="1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55" dirty="0">
                <a:latin typeface="Montserrat" panose="00000500000000000000" pitchFamily="50" charset="0"/>
                <a:cs typeface="Tahoma"/>
              </a:rPr>
              <a:t>pesa</a:t>
            </a:r>
            <a:r>
              <a:rPr sz="1000" b="1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45" dirty="0">
                <a:latin typeface="Montserrat" panose="00000500000000000000" pitchFamily="50" charset="0"/>
                <a:cs typeface="Tahoma"/>
              </a:rPr>
              <a:t>ugualmente</a:t>
            </a:r>
            <a:r>
              <a:rPr sz="1000" b="1" spc="1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5" dirty="0">
                <a:latin typeface="Montserrat" panose="00000500000000000000" pitchFamily="50" charset="0"/>
                <a:cs typeface="Tahoma"/>
              </a:rPr>
              <a:t>tutti</a:t>
            </a:r>
            <a:r>
              <a:rPr sz="1000" b="1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15" dirty="0">
                <a:latin typeface="Montserrat" panose="00000500000000000000" pitchFamily="50" charset="0"/>
                <a:cs typeface="Tahoma"/>
              </a:rPr>
              <a:t>gli</a:t>
            </a:r>
            <a:r>
              <a:rPr sz="1000" b="1" spc="1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35" dirty="0">
                <a:latin typeface="Montserrat" panose="00000500000000000000" pitchFamily="50" charset="0"/>
                <a:cs typeface="Tahoma"/>
              </a:rPr>
              <a:t>errori</a:t>
            </a:r>
            <a:endParaRPr sz="1000" b="1" dirty="0">
              <a:latin typeface="Montserrat" panose="00000500000000000000" pitchFamily="50" charset="0"/>
              <a:cs typeface="Tahoma"/>
            </a:endParaRPr>
          </a:p>
          <a:p>
            <a:pPr marL="173990" indent="-161925">
              <a:lnSpc>
                <a:spcPct val="100000"/>
              </a:lnSpc>
              <a:spcBef>
                <a:spcPts val="1170"/>
              </a:spcBef>
              <a:buChar char="•"/>
              <a:tabLst>
                <a:tab pos="174625" algn="l"/>
              </a:tabLst>
            </a:pPr>
            <a:r>
              <a:rPr sz="1000" b="1" spc="-40" dirty="0">
                <a:latin typeface="Montserrat" panose="00000500000000000000" pitchFamily="50" charset="0"/>
                <a:cs typeface="Tahoma"/>
              </a:rPr>
              <a:t>con</a:t>
            </a:r>
            <a:r>
              <a:rPr sz="1000" b="1" spc="1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65" dirty="0">
                <a:latin typeface="Montserrat" panose="00000500000000000000" pitchFamily="50" charset="0"/>
                <a:cs typeface="Tahoma"/>
              </a:rPr>
              <a:t>MAE</a:t>
            </a:r>
            <a:r>
              <a:rPr sz="1000" b="1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50" dirty="0">
                <a:latin typeface="Montserrat" panose="00000500000000000000" pitchFamily="50" charset="0"/>
                <a:cs typeface="Tahoma"/>
              </a:rPr>
              <a:t>fare</a:t>
            </a:r>
            <a:r>
              <a:rPr sz="1000" b="1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10" dirty="0">
                <a:latin typeface="Montserrat" panose="00000500000000000000" pitchFamily="50" charset="0"/>
                <a:cs typeface="Tahoma"/>
              </a:rPr>
              <a:t>tanti</a:t>
            </a:r>
            <a:r>
              <a:rPr sz="1000" b="1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35" dirty="0">
                <a:latin typeface="Montserrat" panose="00000500000000000000" pitchFamily="50" charset="0"/>
                <a:cs typeface="Tahoma"/>
              </a:rPr>
              <a:t>errori</a:t>
            </a:r>
            <a:r>
              <a:rPr sz="1000" b="1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15" dirty="0">
                <a:latin typeface="Montserrat" panose="00000500000000000000" pitchFamily="50" charset="0"/>
                <a:cs typeface="Tahoma"/>
              </a:rPr>
              <a:t>piccoli</a:t>
            </a:r>
            <a:r>
              <a:rPr sz="1000" b="1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45" dirty="0">
                <a:latin typeface="Montserrat" panose="00000500000000000000" pitchFamily="50" charset="0"/>
                <a:cs typeface="Tahoma"/>
              </a:rPr>
              <a:t>o</a:t>
            </a:r>
            <a:r>
              <a:rPr sz="1000" b="1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20" dirty="0">
                <a:latin typeface="Montserrat" panose="00000500000000000000" pitchFamily="50" charset="0"/>
                <a:cs typeface="Tahoma"/>
              </a:rPr>
              <a:t>pochi</a:t>
            </a:r>
            <a:r>
              <a:rPr sz="1000" b="1" spc="1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35" dirty="0">
                <a:latin typeface="Montserrat" panose="00000500000000000000" pitchFamily="50" charset="0"/>
                <a:cs typeface="Tahoma"/>
              </a:rPr>
              <a:t>errori</a:t>
            </a:r>
            <a:r>
              <a:rPr sz="1000" b="1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40" dirty="0">
                <a:latin typeface="Montserrat" panose="00000500000000000000" pitchFamily="50" charset="0"/>
                <a:cs typeface="Tahoma"/>
              </a:rPr>
              <a:t>grossi</a:t>
            </a:r>
            <a:r>
              <a:rPr sz="1000" b="1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85" dirty="0">
                <a:latin typeface="Montserrat" panose="00000500000000000000" pitchFamily="50" charset="0"/>
                <a:cs typeface="Tahoma"/>
              </a:rPr>
              <a:t>è</a:t>
            </a:r>
            <a:r>
              <a:rPr sz="1000" b="1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45" dirty="0">
                <a:latin typeface="Montserrat" panose="00000500000000000000" pitchFamily="50" charset="0"/>
                <a:cs typeface="Tahoma"/>
              </a:rPr>
              <a:t>uguale</a:t>
            </a:r>
            <a:endParaRPr sz="1000" b="1" dirty="0">
              <a:latin typeface="Montserrat" panose="00000500000000000000" pitchFamily="50" charset="0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299751601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Dalla puntata precedente..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2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EEB30309-B17F-59D4-FF0C-2DFD0B4F16CA}"/>
              </a:ext>
            </a:extLst>
          </p:cNvPr>
          <p:cNvSpPr txBox="1"/>
          <p:nvPr/>
        </p:nvSpPr>
        <p:spPr>
          <a:xfrm>
            <a:off x="368300" y="917496"/>
            <a:ext cx="4669206" cy="14736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200000"/>
              </a:lnSpc>
              <a:spcBef>
                <a:spcPts val="95"/>
              </a:spcBef>
            </a:pPr>
            <a:r>
              <a:rPr lang="it-IT" sz="1200" b="1" spc="-30" dirty="0">
                <a:solidFill>
                  <a:srgbClr val="0536FF"/>
                </a:solidFill>
                <a:latin typeface="Montserrat" panose="00000500000000000000" pitchFamily="50" charset="0"/>
                <a:cs typeface="Tahoma"/>
              </a:rPr>
              <a:t>Classificazione</a:t>
            </a:r>
          </a:p>
          <a:p>
            <a:pPr marL="12700" algn="ctr">
              <a:lnSpc>
                <a:spcPct val="200000"/>
              </a:lnSpc>
              <a:spcBef>
                <a:spcPts val="95"/>
              </a:spcBef>
            </a:pPr>
            <a:r>
              <a:rPr lang="it-IT" sz="1200" b="1" spc="-30" dirty="0">
                <a:solidFill>
                  <a:srgbClr val="0536FF"/>
                </a:solidFill>
                <a:latin typeface="Montserrat" panose="00000500000000000000" pitchFamily="50" charset="0"/>
                <a:cs typeface="Tahoma"/>
              </a:rPr>
              <a:t>Alberi decisionali</a:t>
            </a:r>
          </a:p>
          <a:p>
            <a:pPr marL="12700" algn="ctr">
              <a:lnSpc>
                <a:spcPct val="200000"/>
              </a:lnSpc>
              <a:spcBef>
                <a:spcPts val="95"/>
              </a:spcBef>
            </a:pPr>
            <a:r>
              <a:rPr lang="it-IT" sz="1200" b="1" spc="-30" dirty="0">
                <a:solidFill>
                  <a:srgbClr val="0536FF"/>
                </a:solidFill>
                <a:latin typeface="Montserrat" panose="00000500000000000000" pitchFamily="50" charset="0"/>
                <a:cs typeface="Tahoma"/>
              </a:rPr>
              <a:t>Come prende una decisione un DT?</a:t>
            </a:r>
          </a:p>
          <a:p>
            <a:pPr marL="12700" algn="ctr">
              <a:lnSpc>
                <a:spcPct val="200000"/>
              </a:lnSpc>
              <a:spcBef>
                <a:spcPts val="95"/>
              </a:spcBef>
            </a:pPr>
            <a:r>
              <a:rPr lang="it-IT" sz="1200" b="1" spc="-30" dirty="0">
                <a:solidFill>
                  <a:srgbClr val="0536FF"/>
                </a:solidFill>
                <a:latin typeface="Montserrat" panose="00000500000000000000" pitchFamily="50" charset="0"/>
                <a:cs typeface="Tahoma"/>
              </a:rPr>
              <a:t>Entropia</a:t>
            </a:r>
            <a:endParaRPr sz="1200" b="1" dirty="0">
              <a:solidFill>
                <a:srgbClr val="0536FF"/>
              </a:solidFill>
              <a:latin typeface="Montserrat" panose="00000500000000000000" pitchFamily="50" charset="0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769875039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KNN e regressione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20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8386BC5C-F120-72FF-13F4-409887BF3197}"/>
              </a:ext>
            </a:extLst>
          </p:cNvPr>
          <p:cNvSpPr txBox="1"/>
          <p:nvPr/>
        </p:nvSpPr>
        <p:spPr>
          <a:xfrm>
            <a:off x="334594" y="708025"/>
            <a:ext cx="4944745" cy="21845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000" b="1" spc="-50" dirty="0">
                <a:latin typeface="Montserrat" panose="00000500000000000000" pitchFamily="50" charset="0"/>
                <a:cs typeface="Arial"/>
              </a:rPr>
              <a:t>Recap</a:t>
            </a:r>
            <a:r>
              <a:rPr sz="1000" spc="-50" dirty="0">
                <a:latin typeface="Montserrat" panose="00000500000000000000" pitchFamily="50" charset="0"/>
                <a:cs typeface="Tahoma"/>
              </a:rPr>
              <a:t>:</a:t>
            </a:r>
            <a:r>
              <a:rPr sz="1000" spc="13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55" dirty="0">
                <a:latin typeface="Montserrat" panose="00000500000000000000" pitchFamily="50" charset="0"/>
                <a:cs typeface="Tahoma"/>
              </a:rPr>
              <a:t>KNN</a:t>
            </a:r>
            <a:r>
              <a:rPr sz="10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-40" dirty="0">
                <a:latin typeface="Montserrat" panose="00000500000000000000" pitchFamily="50" charset="0"/>
                <a:cs typeface="Tahoma"/>
              </a:rPr>
              <a:t>per</a:t>
            </a:r>
            <a:r>
              <a:rPr sz="10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-30" dirty="0">
                <a:latin typeface="Montserrat" panose="00000500000000000000" pitchFamily="50" charset="0"/>
                <a:cs typeface="Tahoma"/>
              </a:rPr>
              <a:t>classificazione.</a:t>
            </a:r>
            <a:r>
              <a:rPr sz="1000" spc="130" dirty="0">
                <a:latin typeface="Montserrat" panose="00000500000000000000" pitchFamily="50" charset="0"/>
                <a:cs typeface="Tahoma"/>
              </a:rPr>
              <a:t> </a:t>
            </a:r>
            <a:br>
              <a:rPr lang="it-IT" sz="1000" spc="130" dirty="0">
                <a:latin typeface="Montserrat" panose="00000500000000000000" pitchFamily="50" charset="0"/>
                <a:cs typeface="Tahoma"/>
              </a:rPr>
            </a:br>
            <a:r>
              <a:rPr sz="1000" spc="-40" dirty="0">
                <a:latin typeface="Montserrat" panose="00000500000000000000" pitchFamily="50" charset="0"/>
                <a:cs typeface="Tahoma"/>
              </a:rPr>
              <a:t>Come</a:t>
            </a:r>
            <a:r>
              <a:rPr sz="10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-40" dirty="0">
                <a:latin typeface="Montserrat" panose="00000500000000000000" pitchFamily="50" charset="0"/>
                <a:cs typeface="Tahoma"/>
              </a:rPr>
              <a:t>possiamo</a:t>
            </a:r>
            <a:r>
              <a:rPr sz="10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-35" dirty="0">
                <a:latin typeface="Montserrat" panose="00000500000000000000" pitchFamily="50" charset="0"/>
                <a:cs typeface="Tahoma"/>
              </a:rPr>
              <a:t>adattare</a:t>
            </a:r>
            <a:r>
              <a:rPr sz="10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-45" dirty="0">
                <a:latin typeface="Montserrat" panose="00000500000000000000" pitchFamily="50" charset="0"/>
                <a:cs typeface="Tahoma"/>
              </a:rPr>
              <a:t>questo</a:t>
            </a:r>
            <a:r>
              <a:rPr sz="10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-35" dirty="0">
                <a:latin typeface="Montserrat" panose="00000500000000000000" pitchFamily="50" charset="0"/>
                <a:cs typeface="Tahoma"/>
              </a:rPr>
              <a:t>modello</a:t>
            </a:r>
            <a:r>
              <a:rPr sz="10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-20" dirty="0">
                <a:latin typeface="Montserrat" panose="00000500000000000000" pitchFamily="50" charset="0"/>
                <a:cs typeface="Tahoma"/>
              </a:rPr>
              <a:t>alla</a:t>
            </a:r>
            <a:r>
              <a:rPr sz="10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55" dirty="0">
                <a:latin typeface="Montserrat" panose="00000500000000000000" pitchFamily="50" charset="0"/>
                <a:cs typeface="Arial"/>
              </a:rPr>
              <a:t>regressione</a:t>
            </a:r>
            <a:r>
              <a:rPr sz="1000" spc="-55" dirty="0">
                <a:latin typeface="Montserrat" panose="00000500000000000000" pitchFamily="50" charset="0"/>
                <a:cs typeface="Tahoma"/>
              </a:rPr>
              <a:t>?</a:t>
            </a:r>
            <a:endParaRPr sz="1000" dirty="0">
              <a:latin typeface="Montserrat" panose="00000500000000000000" pitchFamily="50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 dirty="0">
              <a:latin typeface="Montserrat" panose="00000500000000000000" pitchFamily="50" charset="0"/>
              <a:cs typeface="Tahoma"/>
            </a:endParaRPr>
          </a:p>
          <a:p>
            <a:pPr marL="278130" indent="-162560">
              <a:lnSpc>
                <a:spcPct val="100000"/>
              </a:lnSpc>
              <a:buAutoNum type="arabicPeriod"/>
              <a:tabLst>
                <a:tab pos="278765" algn="l"/>
              </a:tabLst>
            </a:pPr>
            <a:r>
              <a:rPr sz="1000" spc="-30" dirty="0">
                <a:latin typeface="Montserrat" panose="00000500000000000000" pitchFamily="50" charset="0"/>
                <a:cs typeface="Tahoma"/>
              </a:rPr>
              <a:t>Calcolare</a:t>
            </a:r>
            <a:r>
              <a:rPr sz="10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-35" dirty="0">
                <a:latin typeface="Montserrat" panose="00000500000000000000" pitchFamily="50" charset="0"/>
                <a:cs typeface="Tahoma"/>
              </a:rPr>
              <a:t>distanze</a:t>
            </a:r>
            <a:r>
              <a:rPr sz="10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-15" dirty="0">
                <a:latin typeface="Montserrat" panose="00000500000000000000" pitchFamily="50" charset="0"/>
                <a:cs typeface="Tahoma"/>
              </a:rPr>
              <a:t>tra</a:t>
            </a:r>
            <a:r>
              <a:rPr sz="10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i="1" spc="-5" dirty="0">
                <a:latin typeface="Montserrat" panose="00000500000000000000" pitchFamily="50" charset="0"/>
                <a:cs typeface="Arial"/>
              </a:rPr>
              <a:t>x</a:t>
            </a:r>
            <a:r>
              <a:rPr sz="1050" i="1" spc="-7" baseline="27777" dirty="0">
                <a:latin typeface="Montserrat" panose="00000500000000000000" pitchFamily="50" charset="0"/>
                <a:cs typeface="Arial"/>
              </a:rPr>
              <a:t>new</a:t>
            </a:r>
            <a:r>
              <a:rPr sz="1050" i="1" spc="120" baseline="27777" dirty="0">
                <a:latin typeface="Montserrat" panose="00000500000000000000" pitchFamily="50" charset="0"/>
                <a:cs typeface="Arial"/>
              </a:rPr>
              <a:t> </a:t>
            </a:r>
            <a:r>
              <a:rPr sz="1000" spc="-85" dirty="0">
                <a:latin typeface="Montserrat" panose="00000500000000000000" pitchFamily="50" charset="0"/>
                <a:cs typeface="Tahoma"/>
              </a:rPr>
              <a:t>e</a:t>
            </a:r>
            <a:r>
              <a:rPr sz="10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5" dirty="0">
                <a:latin typeface="Montserrat" panose="00000500000000000000" pitchFamily="50" charset="0"/>
                <a:cs typeface="Tahoma"/>
              </a:rPr>
              <a:t>tutti</a:t>
            </a:r>
            <a:r>
              <a:rPr sz="10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-15" dirty="0">
                <a:latin typeface="Montserrat" panose="00000500000000000000" pitchFamily="50" charset="0"/>
                <a:cs typeface="Tahoma"/>
              </a:rPr>
              <a:t>gli</a:t>
            </a:r>
            <a:r>
              <a:rPr sz="10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-55" dirty="0">
                <a:latin typeface="Montserrat" panose="00000500000000000000" pitchFamily="50" charset="0"/>
                <a:cs typeface="Tahoma"/>
              </a:rPr>
              <a:t>esempi</a:t>
            </a:r>
            <a:r>
              <a:rPr sz="10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-20" dirty="0">
                <a:latin typeface="Montserrat" panose="00000500000000000000" pitchFamily="50" charset="0"/>
                <a:cs typeface="Tahoma"/>
              </a:rPr>
              <a:t>in</a:t>
            </a:r>
            <a:r>
              <a:rPr sz="1000" spc="25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i="1" spc="-5" dirty="0">
                <a:latin typeface="Montserrat" panose="00000500000000000000" pitchFamily="50" charset="0"/>
                <a:cs typeface="Arial"/>
              </a:rPr>
              <a:t>X</a:t>
            </a:r>
            <a:r>
              <a:rPr sz="1000" i="1" spc="-170" dirty="0">
                <a:latin typeface="Montserrat" panose="00000500000000000000" pitchFamily="50" charset="0"/>
                <a:cs typeface="Arial"/>
              </a:rPr>
              <a:t> </a:t>
            </a:r>
            <a:r>
              <a:rPr sz="1050" i="1" spc="15" baseline="27777" dirty="0">
                <a:latin typeface="Montserrat" panose="00000500000000000000" pitchFamily="50" charset="0"/>
                <a:cs typeface="Arial"/>
              </a:rPr>
              <a:t>train</a:t>
            </a:r>
            <a:endParaRPr sz="1050" baseline="27777" dirty="0">
              <a:latin typeface="Montserrat" panose="00000500000000000000" pitchFamily="50" charset="0"/>
              <a:cs typeface="Arial"/>
            </a:endParaRPr>
          </a:p>
          <a:p>
            <a:pPr marL="278130" indent="-162560">
              <a:lnSpc>
                <a:spcPct val="100000"/>
              </a:lnSpc>
              <a:spcBef>
                <a:spcPts val="1025"/>
              </a:spcBef>
              <a:buAutoNum type="arabicPeriod"/>
              <a:tabLst>
                <a:tab pos="278765" algn="l"/>
              </a:tabLst>
            </a:pPr>
            <a:r>
              <a:rPr sz="1000" spc="-35" dirty="0">
                <a:latin typeface="Montserrat" panose="00000500000000000000" pitchFamily="50" charset="0"/>
                <a:cs typeface="Tahoma"/>
              </a:rPr>
              <a:t>Ordinare</a:t>
            </a:r>
            <a:r>
              <a:rPr sz="10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-15" dirty="0">
                <a:latin typeface="Montserrat" panose="00000500000000000000" pitchFamily="50" charset="0"/>
                <a:cs typeface="Tahoma"/>
              </a:rPr>
              <a:t>gli</a:t>
            </a:r>
            <a:r>
              <a:rPr sz="10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-55" dirty="0">
                <a:latin typeface="Montserrat" panose="00000500000000000000" pitchFamily="50" charset="0"/>
                <a:cs typeface="Tahoma"/>
              </a:rPr>
              <a:t>esempi</a:t>
            </a:r>
            <a:r>
              <a:rPr sz="10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-15" dirty="0">
                <a:latin typeface="Montserrat" panose="00000500000000000000" pitchFamily="50" charset="0"/>
                <a:cs typeface="Tahoma"/>
              </a:rPr>
              <a:t>di</a:t>
            </a:r>
            <a:r>
              <a:rPr sz="10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i="1" spc="-5" dirty="0">
                <a:latin typeface="Montserrat" panose="00000500000000000000" pitchFamily="50" charset="0"/>
                <a:cs typeface="Arial"/>
              </a:rPr>
              <a:t>X</a:t>
            </a:r>
            <a:r>
              <a:rPr sz="1000" i="1" spc="-170" dirty="0">
                <a:latin typeface="Montserrat" panose="00000500000000000000" pitchFamily="50" charset="0"/>
                <a:cs typeface="Arial"/>
              </a:rPr>
              <a:t> </a:t>
            </a:r>
            <a:r>
              <a:rPr sz="1050" i="1" spc="15" baseline="27777" dirty="0">
                <a:latin typeface="Montserrat" panose="00000500000000000000" pitchFamily="50" charset="0"/>
                <a:cs typeface="Arial"/>
              </a:rPr>
              <a:t>train</a:t>
            </a:r>
            <a:r>
              <a:rPr sz="1050" i="1" spc="307" baseline="27777" dirty="0">
                <a:latin typeface="Montserrat" panose="00000500000000000000" pitchFamily="50" charset="0"/>
                <a:cs typeface="Arial"/>
              </a:rPr>
              <a:t> </a:t>
            </a:r>
            <a:r>
              <a:rPr sz="1000" spc="-20" dirty="0">
                <a:latin typeface="Montserrat" panose="00000500000000000000" pitchFamily="50" charset="0"/>
                <a:cs typeface="Tahoma"/>
              </a:rPr>
              <a:t>in</a:t>
            </a:r>
            <a:r>
              <a:rPr sz="10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-60" dirty="0">
                <a:latin typeface="Montserrat" panose="00000500000000000000" pitchFamily="50" charset="0"/>
                <a:cs typeface="Tahoma"/>
              </a:rPr>
              <a:t>base</a:t>
            </a:r>
            <a:r>
              <a:rPr sz="10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-20" dirty="0">
                <a:latin typeface="Montserrat" panose="00000500000000000000" pitchFamily="50" charset="0"/>
                <a:cs typeface="Tahoma"/>
              </a:rPr>
              <a:t>alla</a:t>
            </a:r>
            <a:r>
              <a:rPr sz="10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-35" dirty="0">
                <a:latin typeface="Montserrat" panose="00000500000000000000" pitchFamily="50" charset="0"/>
                <a:cs typeface="Tahoma"/>
              </a:rPr>
              <a:t>loro</a:t>
            </a:r>
            <a:r>
              <a:rPr sz="10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-30" dirty="0">
                <a:latin typeface="Montserrat" panose="00000500000000000000" pitchFamily="50" charset="0"/>
                <a:cs typeface="Tahoma"/>
              </a:rPr>
              <a:t>distanza</a:t>
            </a:r>
            <a:r>
              <a:rPr sz="10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-45" dirty="0">
                <a:latin typeface="Montserrat" panose="00000500000000000000" pitchFamily="50" charset="0"/>
                <a:cs typeface="Tahoma"/>
              </a:rPr>
              <a:t>da</a:t>
            </a:r>
            <a:r>
              <a:rPr sz="10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i="1" spc="-5" dirty="0">
                <a:latin typeface="Montserrat" panose="00000500000000000000" pitchFamily="50" charset="0"/>
                <a:cs typeface="Arial"/>
              </a:rPr>
              <a:t>x</a:t>
            </a:r>
            <a:r>
              <a:rPr sz="1050" i="1" spc="-7" baseline="27777" dirty="0">
                <a:latin typeface="Montserrat" panose="00000500000000000000" pitchFamily="50" charset="0"/>
                <a:cs typeface="Arial"/>
              </a:rPr>
              <a:t>new</a:t>
            </a:r>
            <a:endParaRPr sz="1050" baseline="27777" dirty="0">
              <a:latin typeface="Montserrat" panose="00000500000000000000" pitchFamily="50" charset="0"/>
              <a:cs typeface="Arial"/>
            </a:endParaRPr>
          </a:p>
          <a:p>
            <a:pPr marL="278130" indent="-162560">
              <a:lnSpc>
                <a:spcPct val="100000"/>
              </a:lnSpc>
              <a:spcBef>
                <a:spcPts val="1025"/>
              </a:spcBef>
              <a:buAutoNum type="arabicPeriod"/>
              <a:tabLst>
                <a:tab pos="278765" algn="l"/>
              </a:tabLst>
            </a:pPr>
            <a:r>
              <a:rPr sz="1000" spc="-40" dirty="0">
                <a:latin typeface="Montserrat" panose="00000500000000000000" pitchFamily="50" charset="0"/>
                <a:cs typeface="Tahoma"/>
              </a:rPr>
              <a:t>Prendere</a:t>
            </a:r>
            <a:r>
              <a:rPr sz="1000" spc="1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5" dirty="0">
                <a:latin typeface="Montserrat" panose="00000500000000000000" pitchFamily="50" charset="0"/>
                <a:cs typeface="Tahoma"/>
              </a:rPr>
              <a:t>i</a:t>
            </a:r>
            <a:r>
              <a:rPr sz="10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i="1" spc="-15" dirty="0">
                <a:latin typeface="Montserrat" panose="00000500000000000000" pitchFamily="50" charset="0"/>
                <a:cs typeface="Arial"/>
              </a:rPr>
              <a:t>k</a:t>
            </a:r>
            <a:r>
              <a:rPr sz="1000" i="1" spc="125" dirty="0">
                <a:latin typeface="Montserrat" panose="00000500000000000000" pitchFamily="50" charset="0"/>
                <a:cs typeface="Arial"/>
              </a:rPr>
              <a:t> </a:t>
            </a:r>
            <a:r>
              <a:rPr sz="1000" spc="-55" dirty="0">
                <a:latin typeface="Montserrat" panose="00000500000000000000" pitchFamily="50" charset="0"/>
                <a:cs typeface="Tahoma"/>
              </a:rPr>
              <a:t>esempi</a:t>
            </a:r>
            <a:r>
              <a:rPr sz="10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-25" dirty="0">
                <a:latin typeface="Montserrat" panose="00000500000000000000" pitchFamily="50" charset="0"/>
                <a:cs typeface="Tahoma"/>
              </a:rPr>
              <a:t>più</a:t>
            </a:r>
            <a:r>
              <a:rPr sz="10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-15" dirty="0">
                <a:latin typeface="Montserrat" panose="00000500000000000000" pitchFamily="50" charset="0"/>
                <a:cs typeface="Tahoma"/>
              </a:rPr>
              <a:t>vicini</a:t>
            </a:r>
            <a:r>
              <a:rPr sz="10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-50" dirty="0">
                <a:latin typeface="Montserrat" panose="00000500000000000000" pitchFamily="50" charset="0"/>
                <a:cs typeface="Tahoma"/>
              </a:rPr>
              <a:t>a</a:t>
            </a:r>
            <a:r>
              <a:rPr sz="10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i="1" spc="-5" dirty="0">
                <a:latin typeface="Montserrat" panose="00000500000000000000" pitchFamily="50" charset="0"/>
                <a:cs typeface="Arial"/>
              </a:rPr>
              <a:t>x</a:t>
            </a:r>
            <a:r>
              <a:rPr sz="1050" i="1" spc="-7" baseline="27777" dirty="0">
                <a:latin typeface="Montserrat" panose="00000500000000000000" pitchFamily="50" charset="0"/>
                <a:cs typeface="Arial"/>
              </a:rPr>
              <a:t>new</a:t>
            </a:r>
            <a:endParaRPr sz="1050" baseline="27777" dirty="0">
              <a:latin typeface="Montserrat" panose="00000500000000000000" pitchFamily="50" charset="0"/>
              <a:cs typeface="Arial"/>
            </a:endParaRPr>
          </a:p>
          <a:p>
            <a:pPr marL="278130" indent="-162560">
              <a:lnSpc>
                <a:spcPct val="100000"/>
              </a:lnSpc>
              <a:spcBef>
                <a:spcPts val="1025"/>
              </a:spcBef>
              <a:buClr>
                <a:srgbClr val="000000"/>
              </a:buClr>
              <a:buAutoNum type="arabicPeriod"/>
              <a:tabLst>
                <a:tab pos="278765" algn="l"/>
              </a:tabLst>
            </a:pPr>
            <a:r>
              <a:rPr sz="1000" spc="-50" dirty="0">
                <a:latin typeface="Montserrat" panose="00000500000000000000" pitchFamily="50" charset="0"/>
                <a:cs typeface="Tahoma"/>
              </a:rPr>
              <a:t>Assegnare</a:t>
            </a:r>
            <a:r>
              <a:rPr sz="10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-50" dirty="0">
                <a:latin typeface="Montserrat" panose="00000500000000000000" pitchFamily="50" charset="0"/>
                <a:cs typeface="Tahoma"/>
              </a:rPr>
              <a:t>a</a:t>
            </a:r>
            <a:r>
              <a:rPr sz="10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i="1" spc="-5" dirty="0">
                <a:latin typeface="Montserrat" panose="00000500000000000000" pitchFamily="50" charset="0"/>
                <a:cs typeface="Arial"/>
              </a:rPr>
              <a:t>x</a:t>
            </a:r>
            <a:r>
              <a:rPr sz="1050" i="1" spc="-7" baseline="27777" dirty="0">
                <a:latin typeface="Montserrat" panose="00000500000000000000" pitchFamily="50" charset="0"/>
                <a:cs typeface="Arial"/>
              </a:rPr>
              <a:t>new</a:t>
            </a:r>
            <a:r>
              <a:rPr sz="1050" i="1" spc="120" baseline="27777" dirty="0">
                <a:latin typeface="Montserrat" panose="00000500000000000000" pitchFamily="50" charset="0"/>
                <a:cs typeface="Arial"/>
              </a:rPr>
              <a:t> </a:t>
            </a:r>
            <a:r>
              <a:rPr sz="1000" spc="-15" dirty="0">
                <a:latin typeface="Montserrat" panose="00000500000000000000" pitchFamily="50" charset="0"/>
                <a:cs typeface="Tahoma"/>
              </a:rPr>
              <a:t>l’etichetta</a:t>
            </a:r>
            <a:r>
              <a:rPr sz="10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-25" dirty="0">
                <a:latin typeface="Montserrat" panose="00000500000000000000" pitchFamily="50" charset="0"/>
                <a:cs typeface="Tahoma"/>
              </a:rPr>
              <a:t>più</a:t>
            </a:r>
            <a:r>
              <a:rPr sz="1000" spc="25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-45" dirty="0">
                <a:latin typeface="Montserrat" panose="00000500000000000000" pitchFamily="50" charset="0"/>
                <a:cs typeface="Tahoma"/>
              </a:rPr>
              <a:t>frequente</a:t>
            </a:r>
            <a:r>
              <a:rPr sz="10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-15" dirty="0">
                <a:latin typeface="Montserrat" panose="00000500000000000000" pitchFamily="50" charset="0"/>
                <a:cs typeface="Tahoma"/>
              </a:rPr>
              <a:t>tra</a:t>
            </a:r>
            <a:r>
              <a:rPr sz="10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-40" dirty="0">
                <a:latin typeface="Montserrat" panose="00000500000000000000" pitchFamily="50" charset="0"/>
                <a:cs typeface="Tahoma"/>
              </a:rPr>
              <a:t>quelle</a:t>
            </a:r>
            <a:r>
              <a:rPr sz="1000" spc="25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-40" dirty="0">
                <a:latin typeface="Montserrat" panose="00000500000000000000" pitchFamily="50" charset="0"/>
                <a:cs typeface="Tahoma"/>
              </a:rPr>
              <a:t>dei</a:t>
            </a:r>
            <a:r>
              <a:rPr sz="10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-40" dirty="0" err="1">
                <a:latin typeface="Montserrat" panose="00000500000000000000" pitchFamily="50" charset="0"/>
                <a:cs typeface="Tahoma"/>
              </a:rPr>
              <a:t>suoi</a:t>
            </a:r>
            <a:r>
              <a:rPr sz="10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-15" dirty="0" err="1">
                <a:latin typeface="Montserrat" panose="00000500000000000000" pitchFamily="50" charset="0"/>
                <a:cs typeface="Tahoma"/>
              </a:rPr>
              <a:t>vicini</a:t>
            </a:r>
            <a:endParaRPr lang="it-IT" sz="1000" spc="-15" dirty="0">
              <a:latin typeface="Montserrat" panose="00000500000000000000" pitchFamily="50" charset="0"/>
              <a:cs typeface="Tahoma"/>
            </a:endParaRPr>
          </a:p>
          <a:p>
            <a:pPr marL="278130" indent="-162560">
              <a:lnSpc>
                <a:spcPct val="100000"/>
              </a:lnSpc>
              <a:spcBef>
                <a:spcPts val="1025"/>
              </a:spcBef>
              <a:buClr>
                <a:srgbClr val="000000"/>
              </a:buClr>
              <a:buAutoNum type="arabicPeriod"/>
              <a:tabLst>
                <a:tab pos="278765" algn="l"/>
              </a:tabLst>
            </a:pPr>
            <a:endParaRPr lang="it-IT" sz="1000" spc="-15" dirty="0">
              <a:latin typeface="Montserrat" panose="00000500000000000000" pitchFamily="50" charset="0"/>
              <a:cs typeface="Tahoma"/>
            </a:endParaRPr>
          </a:p>
          <a:p>
            <a:pPr marL="115570">
              <a:lnSpc>
                <a:spcPct val="100000"/>
              </a:lnSpc>
              <a:spcBef>
                <a:spcPts val="1025"/>
              </a:spcBef>
              <a:buClr>
                <a:srgbClr val="000000"/>
              </a:buClr>
              <a:tabLst>
                <a:tab pos="278765" algn="l"/>
              </a:tabLst>
            </a:pPr>
            <a:r>
              <a:rPr lang="it-IT" sz="1000" spc="-15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" panose="00000500000000000000" pitchFamily="50" charset="0"/>
                <a:cs typeface="Tahoma"/>
              </a:rPr>
              <a:t>Quale dobbiamo cambiare tra questi passi per avere un </a:t>
            </a:r>
            <a:r>
              <a:rPr lang="it-IT" sz="1000" spc="-15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Montserrat" panose="00000500000000000000" pitchFamily="50" charset="0"/>
                <a:cs typeface="Tahoma"/>
              </a:rPr>
              <a:t>regressore</a:t>
            </a:r>
            <a:r>
              <a:rPr lang="it-IT" sz="1000" spc="-15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" panose="00000500000000000000" pitchFamily="50" charset="0"/>
                <a:cs typeface="Tahoma"/>
              </a:rPr>
              <a:t>?</a:t>
            </a:r>
            <a:endParaRPr sz="1000" dirty="0">
              <a:solidFill>
                <a:schemeClr val="tx2">
                  <a:lumMod val="60000"/>
                  <a:lumOff val="40000"/>
                </a:schemeClr>
              </a:solidFill>
              <a:latin typeface="Montserrat" panose="00000500000000000000" pitchFamily="50" charset="0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307053722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KNN e regressione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21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8386BC5C-F120-72FF-13F4-409887BF3197}"/>
              </a:ext>
            </a:extLst>
          </p:cNvPr>
          <p:cNvSpPr txBox="1"/>
          <p:nvPr/>
        </p:nvSpPr>
        <p:spPr>
          <a:xfrm>
            <a:off x="334594" y="708025"/>
            <a:ext cx="4944745" cy="19024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000" b="1" spc="-50" dirty="0">
                <a:latin typeface="Montserrat" panose="00000500000000000000" pitchFamily="50" charset="0"/>
                <a:cs typeface="Arial"/>
              </a:rPr>
              <a:t>Recap</a:t>
            </a:r>
            <a:r>
              <a:rPr sz="1000" spc="-50" dirty="0">
                <a:latin typeface="Montserrat" panose="00000500000000000000" pitchFamily="50" charset="0"/>
                <a:cs typeface="Tahoma"/>
              </a:rPr>
              <a:t>:</a:t>
            </a:r>
            <a:r>
              <a:rPr sz="1000" spc="13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55" dirty="0">
                <a:latin typeface="Montserrat" panose="00000500000000000000" pitchFamily="50" charset="0"/>
                <a:cs typeface="Tahoma"/>
              </a:rPr>
              <a:t>KNN</a:t>
            </a:r>
            <a:r>
              <a:rPr sz="10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-40" dirty="0">
                <a:latin typeface="Montserrat" panose="00000500000000000000" pitchFamily="50" charset="0"/>
                <a:cs typeface="Tahoma"/>
              </a:rPr>
              <a:t>per</a:t>
            </a:r>
            <a:r>
              <a:rPr sz="10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-30" dirty="0">
                <a:latin typeface="Montserrat" panose="00000500000000000000" pitchFamily="50" charset="0"/>
                <a:cs typeface="Tahoma"/>
              </a:rPr>
              <a:t>classificazione.</a:t>
            </a:r>
            <a:r>
              <a:rPr sz="1000" spc="130" dirty="0">
                <a:latin typeface="Montserrat" panose="00000500000000000000" pitchFamily="50" charset="0"/>
                <a:cs typeface="Tahoma"/>
              </a:rPr>
              <a:t> </a:t>
            </a:r>
            <a:br>
              <a:rPr lang="it-IT" sz="1000" spc="130" dirty="0">
                <a:latin typeface="Montserrat" panose="00000500000000000000" pitchFamily="50" charset="0"/>
                <a:cs typeface="Tahoma"/>
              </a:rPr>
            </a:br>
            <a:r>
              <a:rPr sz="1000" spc="-40" dirty="0">
                <a:latin typeface="Montserrat" panose="00000500000000000000" pitchFamily="50" charset="0"/>
                <a:cs typeface="Tahoma"/>
              </a:rPr>
              <a:t>Come</a:t>
            </a:r>
            <a:r>
              <a:rPr sz="10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-40" dirty="0">
                <a:latin typeface="Montserrat" panose="00000500000000000000" pitchFamily="50" charset="0"/>
                <a:cs typeface="Tahoma"/>
              </a:rPr>
              <a:t>possiamo</a:t>
            </a:r>
            <a:r>
              <a:rPr sz="10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-35" dirty="0">
                <a:latin typeface="Montserrat" panose="00000500000000000000" pitchFamily="50" charset="0"/>
                <a:cs typeface="Tahoma"/>
              </a:rPr>
              <a:t>adattare</a:t>
            </a:r>
            <a:r>
              <a:rPr sz="10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-45" dirty="0">
                <a:latin typeface="Montserrat" panose="00000500000000000000" pitchFamily="50" charset="0"/>
                <a:cs typeface="Tahoma"/>
              </a:rPr>
              <a:t>questo</a:t>
            </a:r>
            <a:r>
              <a:rPr sz="10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-35" dirty="0">
                <a:latin typeface="Montserrat" panose="00000500000000000000" pitchFamily="50" charset="0"/>
                <a:cs typeface="Tahoma"/>
              </a:rPr>
              <a:t>modello</a:t>
            </a:r>
            <a:r>
              <a:rPr sz="10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-20" dirty="0">
                <a:latin typeface="Montserrat" panose="00000500000000000000" pitchFamily="50" charset="0"/>
                <a:cs typeface="Tahoma"/>
              </a:rPr>
              <a:t>alla</a:t>
            </a:r>
            <a:r>
              <a:rPr sz="10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55" dirty="0">
                <a:latin typeface="Montserrat" panose="00000500000000000000" pitchFamily="50" charset="0"/>
                <a:cs typeface="Arial"/>
              </a:rPr>
              <a:t>regressione</a:t>
            </a:r>
            <a:r>
              <a:rPr sz="1000" spc="-55" dirty="0">
                <a:latin typeface="Montserrat" panose="00000500000000000000" pitchFamily="50" charset="0"/>
                <a:cs typeface="Tahoma"/>
              </a:rPr>
              <a:t>?</a:t>
            </a:r>
            <a:endParaRPr sz="1000" dirty="0">
              <a:latin typeface="Montserrat" panose="00000500000000000000" pitchFamily="50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 dirty="0">
              <a:latin typeface="Montserrat" panose="00000500000000000000" pitchFamily="50" charset="0"/>
              <a:cs typeface="Tahoma"/>
            </a:endParaRPr>
          </a:p>
          <a:p>
            <a:pPr marL="278130" indent="-162560">
              <a:lnSpc>
                <a:spcPct val="100000"/>
              </a:lnSpc>
              <a:buAutoNum type="arabicPeriod"/>
              <a:tabLst>
                <a:tab pos="278765" algn="l"/>
              </a:tabLst>
            </a:pPr>
            <a:r>
              <a:rPr sz="1000" spc="-30" dirty="0">
                <a:latin typeface="Montserrat" panose="00000500000000000000" pitchFamily="50" charset="0"/>
                <a:cs typeface="Tahoma"/>
              </a:rPr>
              <a:t>Calcolare</a:t>
            </a:r>
            <a:r>
              <a:rPr sz="10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-35" dirty="0">
                <a:latin typeface="Montserrat" panose="00000500000000000000" pitchFamily="50" charset="0"/>
                <a:cs typeface="Tahoma"/>
              </a:rPr>
              <a:t>distanze</a:t>
            </a:r>
            <a:r>
              <a:rPr sz="10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-15" dirty="0">
                <a:latin typeface="Montserrat" panose="00000500000000000000" pitchFamily="50" charset="0"/>
                <a:cs typeface="Tahoma"/>
              </a:rPr>
              <a:t>tra</a:t>
            </a:r>
            <a:r>
              <a:rPr sz="10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i="1" spc="-5" dirty="0">
                <a:latin typeface="Montserrat" panose="00000500000000000000" pitchFamily="50" charset="0"/>
                <a:cs typeface="Arial"/>
              </a:rPr>
              <a:t>x</a:t>
            </a:r>
            <a:r>
              <a:rPr sz="1050" i="1" spc="-7" baseline="27777" dirty="0">
                <a:latin typeface="Montserrat" panose="00000500000000000000" pitchFamily="50" charset="0"/>
                <a:cs typeface="Arial"/>
              </a:rPr>
              <a:t>new</a:t>
            </a:r>
            <a:r>
              <a:rPr sz="1050" i="1" spc="120" baseline="27777" dirty="0">
                <a:latin typeface="Montserrat" panose="00000500000000000000" pitchFamily="50" charset="0"/>
                <a:cs typeface="Arial"/>
              </a:rPr>
              <a:t> </a:t>
            </a:r>
            <a:r>
              <a:rPr sz="1000" spc="-85" dirty="0">
                <a:latin typeface="Montserrat" panose="00000500000000000000" pitchFamily="50" charset="0"/>
                <a:cs typeface="Tahoma"/>
              </a:rPr>
              <a:t>e</a:t>
            </a:r>
            <a:r>
              <a:rPr sz="10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5" dirty="0">
                <a:latin typeface="Montserrat" panose="00000500000000000000" pitchFamily="50" charset="0"/>
                <a:cs typeface="Tahoma"/>
              </a:rPr>
              <a:t>tutti</a:t>
            </a:r>
            <a:r>
              <a:rPr sz="10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-15" dirty="0">
                <a:latin typeface="Montserrat" panose="00000500000000000000" pitchFamily="50" charset="0"/>
                <a:cs typeface="Tahoma"/>
              </a:rPr>
              <a:t>gli</a:t>
            </a:r>
            <a:r>
              <a:rPr sz="10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-55" dirty="0">
                <a:latin typeface="Montserrat" panose="00000500000000000000" pitchFamily="50" charset="0"/>
                <a:cs typeface="Tahoma"/>
              </a:rPr>
              <a:t>esempi</a:t>
            </a:r>
            <a:r>
              <a:rPr sz="10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-20" dirty="0">
                <a:latin typeface="Montserrat" panose="00000500000000000000" pitchFamily="50" charset="0"/>
                <a:cs typeface="Tahoma"/>
              </a:rPr>
              <a:t>in</a:t>
            </a:r>
            <a:r>
              <a:rPr sz="1000" spc="25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i="1" spc="-5" dirty="0">
                <a:latin typeface="Montserrat" panose="00000500000000000000" pitchFamily="50" charset="0"/>
                <a:cs typeface="Arial"/>
              </a:rPr>
              <a:t>X</a:t>
            </a:r>
            <a:r>
              <a:rPr sz="1000" i="1" spc="-170" dirty="0">
                <a:latin typeface="Montserrat" panose="00000500000000000000" pitchFamily="50" charset="0"/>
                <a:cs typeface="Arial"/>
              </a:rPr>
              <a:t> </a:t>
            </a:r>
            <a:r>
              <a:rPr sz="1050" i="1" spc="15" baseline="27777" dirty="0">
                <a:latin typeface="Montserrat" panose="00000500000000000000" pitchFamily="50" charset="0"/>
                <a:cs typeface="Arial"/>
              </a:rPr>
              <a:t>train</a:t>
            </a:r>
            <a:endParaRPr sz="1050" baseline="27777" dirty="0">
              <a:latin typeface="Montserrat" panose="00000500000000000000" pitchFamily="50" charset="0"/>
              <a:cs typeface="Arial"/>
            </a:endParaRPr>
          </a:p>
          <a:p>
            <a:pPr marL="278130" indent="-162560">
              <a:lnSpc>
                <a:spcPct val="100000"/>
              </a:lnSpc>
              <a:spcBef>
                <a:spcPts val="1025"/>
              </a:spcBef>
              <a:buAutoNum type="arabicPeriod"/>
              <a:tabLst>
                <a:tab pos="278765" algn="l"/>
              </a:tabLst>
            </a:pPr>
            <a:r>
              <a:rPr sz="1000" spc="-35" dirty="0">
                <a:latin typeface="Montserrat" panose="00000500000000000000" pitchFamily="50" charset="0"/>
                <a:cs typeface="Tahoma"/>
              </a:rPr>
              <a:t>Ordinare</a:t>
            </a:r>
            <a:r>
              <a:rPr sz="10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-15" dirty="0">
                <a:latin typeface="Montserrat" panose="00000500000000000000" pitchFamily="50" charset="0"/>
                <a:cs typeface="Tahoma"/>
              </a:rPr>
              <a:t>gli</a:t>
            </a:r>
            <a:r>
              <a:rPr sz="10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-55" dirty="0">
                <a:latin typeface="Montserrat" panose="00000500000000000000" pitchFamily="50" charset="0"/>
                <a:cs typeface="Tahoma"/>
              </a:rPr>
              <a:t>esempi</a:t>
            </a:r>
            <a:r>
              <a:rPr sz="10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-15" dirty="0">
                <a:latin typeface="Montserrat" panose="00000500000000000000" pitchFamily="50" charset="0"/>
                <a:cs typeface="Tahoma"/>
              </a:rPr>
              <a:t>di</a:t>
            </a:r>
            <a:r>
              <a:rPr sz="10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i="1" spc="-5" dirty="0">
                <a:latin typeface="Montserrat" panose="00000500000000000000" pitchFamily="50" charset="0"/>
                <a:cs typeface="Arial"/>
              </a:rPr>
              <a:t>X</a:t>
            </a:r>
            <a:r>
              <a:rPr sz="1000" i="1" spc="-170" dirty="0">
                <a:latin typeface="Montserrat" panose="00000500000000000000" pitchFamily="50" charset="0"/>
                <a:cs typeface="Arial"/>
              </a:rPr>
              <a:t> </a:t>
            </a:r>
            <a:r>
              <a:rPr sz="1050" i="1" spc="15" baseline="27777" dirty="0">
                <a:latin typeface="Montserrat" panose="00000500000000000000" pitchFamily="50" charset="0"/>
                <a:cs typeface="Arial"/>
              </a:rPr>
              <a:t>train</a:t>
            </a:r>
            <a:r>
              <a:rPr sz="1050" i="1" spc="307" baseline="27777" dirty="0">
                <a:latin typeface="Montserrat" panose="00000500000000000000" pitchFamily="50" charset="0"/>
                <a:cs typeface="Arial"/>
              </a:rPr>
              <a:t> </a:t>
            </a:r>
            <a:r>
              <a:rPr sz="1000" spc="-20" dirty="0">
                <a:latin typeface="Montserrat" panose="00000500000000000000" pitchFamily="50" charset="0"/>
                <a:cs typeface="Tahoma"/>
              </a:rPr>
              <a:t>in</a:t>
            </a:r>
            <a:r>
              <a:rPr sz="10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-60" dirty="0">
                <a:latin typeface="Montserrat" panose="00000500000000000000" pitchFamily="50" charset="0"/>
                <a:cs typeface="Tahoma"/>
              </a:rPr>
              <a:t>base</a:t>
            </a:r>
            <a:r>
              <a:rPr sz="10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-20" dirty="0">
                <a:latin typeface="Montserrat" panose="00000500000000000000" pitchFamily="50" charset="0"/>
                <a:cs typeface="Tahoma"/>
              </a:rPr>
              <a:t>alla</a:t>
            </a:r>
            <a:r>
              <a:rPr sz="10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-35" dirty="0">
                <a:latin typeface="Montserrat" panose="00000500000000000000" pitchFamily="50" charset="0"/>
                <a:cs typeface="Tahoma"/>
              </a:rPr>
              <a:t>loro</a:t>
            </a:r>
            <a:r>
              <a:rPr sz="10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-30" dirty="0">
                <a:latin typeface="Montserrat" panose="00000500000000000000" pitchFamily="50" charset="0"/>
                <a:cs typeface="Tahoma"/>
              </a:rPr>
              <a:t>distanza</a:t>
            </a:r>
            <a:r>
              <a:rPr sz="10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-45" dirty="0">
                <a:latin typeface="Montserrat" panose="00000500000000000000" pitchFamily="50" charset="0"/>
                <a:cs typeface="Tahoma"/>
              </a:rPr>
              <a:t>da</a:t>
            </a:r>
            <a:r>
              <a:rPr sz="10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i="1" spc="-5" dirty="0">
                <a:latin typeface="Montserrat" panose="00000500000000000000" pitchFamily="50" charset="0"/>
                <a:cs typeface="Arial"/>
              </a:rPr>
              <a:t>x</a:t>
            </a:r>
            <a:r>
              <a:rPr sz="1050" i="1" spc="-7" baseline="27777" dirty="0">
                <a:latin typeface="Montserrat" panose="00000500000000000000" pitchFamily="50" charset="0"/>
                <a:cs typeface="Arial"/>
              </a:rPr>
              <a:t>new</a:t>
            </a:r>
            <a:endParaRPr sz="1050" baseline="27777" dirty="0">
              <a:latin typeface="Montserrat" panose="00000500000000000000" pitchFamily="50" charset="0"/>
              <a:cs typeface="Arial"/>
            </a:endParaRPr>
          </a:p>
          <a:p>
            <a:pPr marL="278130" indent="-162560">
              <a:lnSpc>
                <a:spcPct val="100000"/>
              </a:lnSpc>
              <a:spcBef>
                <a:spcPts val="1025"/>
              </a:spcBef>
              <a:buAutoNum type="arabicPeriod"/>
              <a:tabLst>
                <a:tab pos="278765" algn="l"/>
              </a:tabLst>
            </a:pPr>
            <a:r>
              <a:rPr sz="1000" spc="-40" dirty="0">
                <a:latin typeface="Montserrat" panose="00000500000000000000" pitchFamily="50" charset="0"/>
                <a:cs typeface="Tahoma"/>
              </a:rPr>
              <a:t>Prendere</a:t>
            </a:r>
            <a:r>
              <a:rPr sz="1000" spc="1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5" dirty="0">
                <a:latin typeface="Montserrat" panose="00000500000000000000" pitchFamily="50" charset="0"/>
                <a:cs typeface="Tahoma"/>
              </a:rPr>
              <a:t>i</a:t>
            </a:r>
            <a:r>
              <a:rPr sz="10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i="1" spc="-15" dirty="0">
                <a:latin typeface="Montserrat" panose="00000500000000000000" pitchFamily="50" charset="0"/>
                <a:cs typeface="Arial"/>
              </a:rPr>
              <a:t>k</a:t>
            </a:r>
            <a:r>
              <a:rPr sz="1000" i="1" spc="125" dirty="0">
                <a:latin typeface="Montserrat" panose="00000500000000000000" pitchFamily="50" charset="0"/>
                <a:cs typeface="Arial"/>
              </a:rPr>
              <a:t> </a:t>
            </a:r>
            <a:r>
              <a:rPr sz="1000" spc="-55" dirty="0">
                <a:latin typeface="Montserrat" panose="00000500000000000000" pitchFamily="50" charset="0"/>
                <a:cs typeface="Tahoma"/>
              </a:rPr>
              <a:t>esempi</a:t>
            </a:r>
            <a:r>
              <a:rPr sz="10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-25" dirty="0">
                <a:latin typeface="Montserrat" panose="00000500000000000000" pitchFamily="50" charset="0"/>
                <a:cs typeface="Tahoma"/>
              </a:rPr>
              <a:t>più</a:t>
            </a:r>
            <a:r>
              <a:rPr sz="10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-15" dirty="0">
                <a:latin typeface="Montserrat" panose="00000500000000000000" pitchFamily="50" charset="0"/>
                <a:cs typeface="Tahoma"/>
              </a:rPr>
              <a:t>vicini</a:t>
            </a:r>
            <a:r>
              <a:rPr sz="10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-50" dirty="0">
                <a:latin typeface="Montserrat" panose="00000500000000000000" pitchFamily="50" charset="0"/>
                <a:cs typeface="Tahoma"/>
              </a:rPr>
              <a:t>a</a:t>
            </a:r>
            <a:r>
              <a:rPr sz="10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i="1" spc="-5" dirty="0">
                <a:latin typeface="Montserrat" panose="00000500000000000000" pitchFamily="50" charset="0"/>
                <a:cs typeface="Arial"/>
              </a:rPr>
              <a:t>x</a:t>
            </a:r>
            <a:r>
              <a:rPr sz="1050" i="1" spc="-7" baseline="27777" dirty="0">
                <a:latin typeface="Montserrat" panose="00000500000000000000" pitchFamily="50" charset="0"/>
                <a:cs typeface="Arial"/>
              </a:rPr>
              <a:t>new</a:t>
            </a:r>
            <a:endParaRPr sz="1050" baseline="27777" dirty="0">
              <a:latin typeface="Montserrat" panose="00000500000000000000" pitchFamily="50" charset="0"/>
              <a:cs typeface="Arial"/>
            </a:endParaRPr>
          </a:p>
          <a:p>
            <a:pPr marL="278130" indent="-162560">
              <a:lnSpc>
                <a:spcPct val="100000"/>
              </a:lnSpc>
              <a:spcBef>
                <a:spcPts val="1025"/>
              </a:spcBef>
              <a:buClr>
                <a:srgbClr val="000000"/>
              </a:buClr>
              <a:buAutoNum type="arabicPeriod"/>
              <a:tabLst>
                <a:tab pos="278765" algn="l"/>
              </a:tabLst>
            </a:pPr>
            <a:r>
              <a:rPr sz="1000" spc="-50" dirty="0">
                <a:solidFill>
                  <a:srgbClr val="FF0000"/>
                </a:solidFill>
                <a:latin typeface="Montserrat" panose="00000500000000000000" pitchFamily="50" charset="0"/>
                <a:cs typeface="Tahoma"/>
              </a:rPr>
              <a:t>Assegnare</a:t>
            </a:r>
            <a:r>
              <a:rPr sz="1000" spc="20" dirty="0">
                <a:solidFill>
                  <a:srgbClr val="FF000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1000" spc="-50" dirty="0">
                <a:solidFill>
                  <a:srgbClr val="FF0000"/>
                </a:solidFill>
                <a:latin typeface="Montserrat" panose="00000500000000000000" pitchFamily="50" charset="0"/>
                <a:cs typeface="Tahoma"/>
              </a:rPr>
              <a:t>a</a:t>
            </a:r>
            <a:r>
              <a:rPr sz="1000" spc="20" dirty="0">
                <a:solidFill>
                  <a:srgbClr val="FF000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Montserrat" panose="00000500000000000000" pitchFamily="50" charset="0"/>
                <a:cs typeface="Arial"/>
              </a:rPr>
              <a:t>x</a:t>
            </a:r>
            <a:r>
              <a:rPr sz="1050" i="1" spc="-7" baseline="27777" dirty="0">
                <a:solidFill>
                  <a:srgbClr val="FF0000"/>
                </a:solidFill>
                <a:latin typeface="Montserrat" panose="00000500000000000000" pitchFamily="50" charset="0"/>
                <a:cs typeface="Arial"/>
              </a:rPr>
              <a:t>new</a:t>
            </a:r>
            <a:r>
              <a:rPr sz="1050" i="1" spc="120" baseline="27777" dirty="0">
                <a:solidFill>
                  <a:srgbClr val="FF0000"/>
                </a:solidFill>
                <a:latin typeface="Montserrat" panose="00000500000000000000" pitchFamily="50" charset="0"/>
                <a:cs typeface="Arial"/>
              </a:rPr>
              <a:t> </a:t>
            </a:r>
            <a:r>
              <a:rPr sz="1000" spc="-15" dirty="0">
                <a:solidFill>
                  <a:srgbClr val="FF0000"/>
                </a:solidFill>
                <a:latin typeface="Montserrat" panose="00000500000000000000" pitchFamily="50" charset="0"/>
                <a:cs typeface="Tahoma"/>
              </a:rPr>
              <a:t>l’etichetta</a:t>
            </a:r>
            <a:r>
              <a:rPr sz="1000" spc="20" dirty="0">
                <a:solidFill>
                  <a:srgbClr val="FF000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1000" spc="-25" dirty="0">
                <a:solidFill>
                  <a:srgbClr val="FF0000"/>
                </a:solidFill>
                <a:latin typeface="Montserrat" panose="00000500000000000000" pitchFamily="50" charset="0"/>
                <a:cs typeface="Tahoma"/>
              </a:rPr>
              <a:t>più</a:t>
            </a:r>
            <a:r>
              <a:rPr sz="1000" spc="25" dirty="0">
                <a:solidFill>
                  <a:srgbClr val="FF000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1000" spc="-45" dirty="0">
                <a:solidFill>
                  <a:srgbClr val="FF0000"/>
                </a:solidFill>
                <a:latin typeface="Montserrat" panose="00000500000000000000" pitchFamily="50" charset="0"/>
                <a:cs typeface="Tahoma"/>
              </a:rPr>
              <a:t>frequente</a:t>
            </a:r>
            <a:r>
              <a:rPr sz="1000" spc="20" dirty="0">
                <a:solidFill>
                  <a:srgbClr val="FF000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1000" spc="-15" dirty="0">
                <a:solidFill>
                  <a:srgbClr val="FF0000"/>
                </a:solidFill>
                <a:latin typeface="Montserrat" panose="00000500000000000000" pitchFamily="50" charset="0"/>
                <a:cs typeface="Tahoma"/>
              </a:rPr>
              <a:t>tra</a:t>
            </a:r>
            <a:r>
              <a:rPr sz="1000" spc="20" dirty="0">
                <a:solidFill>
                  <a:srgbClr val="FF000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1000" spc="-40" dirty="0">
                <a:solidFill>
                  <a:srgbClr val="FF0000"/>
                </a:solidFill>
                <a:latin typeface="Montserrat" panose="00000500000000000000" pitchFamily="50" charset="0"/>
                <a:cs typeface="Tahoma"/>
              </a:rPr>
              <a:t>quelle</a:t>
            </a:r>
            <a:r>
              <a:rPr sz="1000" spc="25" dirty="0">
                <a:solidFill>
                  <a:srgbClr val="FF000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1000" spc="-40" dirty="0">
                <a:solidFill>
                  <a:srgbClr val="FF0000"/>
                </a:solidFill>
                <a:latin typeface="Montserrat" panose="00000500000000000000" pitchFamily="50" charset="0"/>
                <a:cs typeface="Tahoma"/>
              </a:rPr>
              <a:t>dei</a:t>
            </a:r>
            <a:r>
              <a:rPr sz="1000" spc="20" dirty="0">
                <a:solidFill>
                  <a:srgbClr val="FF000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1000" spc="-40" dirty="0" err="1">
                <a:solidFill>
                  <a:srgbClr val="FF0000"/>
                </a:solidFill>
                <a:latin typeface="Montserrat" panose="00000500000000000000" pitchFamily="50" charset="0"/>
                <a:cs typeface="Tahoma"/>
              </a:rPr>
              <a:t>suoi</a:t>
            </a:r>
            <a:r>
              <a:rPr sz="1000" spc="20" dirty="0">
                <a:solidFill>
                  <a:srgbClr val="FF000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1000" spc="-15" dirty="0" err="1">
                <a:solidFill>
                  <a:srgbClr val="FF0000"/>
                </a:solidFill>
                <a:latin typeface="Montserrat" panose="00000500000000000000" pitchFamily="50" charset="0"/>
                <a:cs typeface="Tahoma"/>
              </a:rPr>
              <a:t>vicini</a:t>
            </a:r>
            <a:endParaRPr lang="it-IT" sz="1000" spc="-15" dirty="0">
              <a:solidFill>
                <a:srgbClr val="FF0000"/>
              </a:solidFill>
              <a:latin typeface="Montserrat" panose="00000500000000000000" pitchFamily="50" charset="0"/>
              <a:cs typeface="Tahoma"/>
            </a:endParaRPr>
          </a:p>
          <a:p>
            <a:pPr marL="115570">
              <a:lnSpc>
                <a:spcPct val="100000"/>
              </a:lnSpc>
              <a:spcBef>
                <a:spcPts val="1025"/>
              </a:spcBef>
              <a:buClr>
                <a:srgbClr val="000000"/>
              </a:buClr>
              <a:tabLst>
                <a:tab pos="278765" algn="l"/>
              </a:tabLst>
            </a:pPr>
            <a:endParaRPr lang="it-IT" sz="1000" spc="-15" dirty="0">
              <a:latin typeface="Montserrat" panose="00000500000000000000" pitchFamily="50" charset="0"/>
              <a:cs typeface="Tahoma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586B931-4C56-6E0B-AB21-CC7FD8E83DA1}"/>
              </a:ext>
            </a:extLst>
          </p:cNvPr>
          <p:cNvSpPr txBox="1"/>
          <p:nvPr/>
        </p:nvSpPr>
        <p:spPr>
          <a:xfrm>
            <a:off x="215900" y="2699363"/>
            <a:ext cx="28825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5570" marR="0" lvl="0" indent="0" algn="l" defTabSz="914400" rtl="0" eaLnBrk="1" fontAlgn="auto" latinLnBrk="0" hangingPunct="1">
              <a:lnSpc>
                <a:spcPct val="100000"/>
              </a:lnSpc>
              <a:spcBef>
                <a:spcPts val="1025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>
                <a:tab pos="278765" algn="l"/>
              </a:tabLst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cs typeface="Tahoma"/>
              </a:rPr>
              <a:t>Quindi come risolviamo?</a:t>
            </a:r>
          </a:p>
        </p:txBody>
      </p:sp>
    </p:spTree>
    <p:extLst>
      <p:ext uri="{BB962C8B-B14F-4D97-AF65-F5344CB8AC3E}">
        <p14:creationId xmlns:p14="http://schemas.microsoft.com/office/powerpoint/2010/main" val="107549090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KNN e regressione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22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1B69CA1-507B-BB85-805F-56BFED8D0A47}"/>
              </a:ext>
            </a:extLst>
          </p:cNvPr>
          <p:cNvSpPr txBox="1"/>
          <p:nvPr/>
        </p:nvSpPr>
        <p:spPr>
          <a:xfrm>
            <a:off x="2207298" y="2439064"/>
            <a:ext cx="6311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100" dirty="0">
                <a:latin typeface="Arial"/>
                <a:cs typeface="Arial"/>
              </a:rPr>
              <a:t>M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-45" dirty="0">
                <a:latin typeface="Arial"/>
                <a:cs typeface="Arial"/>
              </a:rPr>
              <a:t>x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5" dirty="0">
                <a:latin typeface="Calibri"/>
                <a:cs typeface="Calibri"/>
              </a:rPr>
              <a:t> </a:t>
            </a:r>
            <a:r>
              <a:rPr sz="1500" u="sng" spc="-157" baseline="361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00" u="sng" spc="-15" baseline="3611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endParaRPr sz="1500" baseline="36111">
              <a:latin typeface="Calibri"/>
              <a:cs typeface="Calibri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20E8D57B-7453-5479-FB06-354A25E7FA22}"/>
              </a:ext>
            </a:extLst>
          </p:cNvPr>
          <p:cNvSpPr txBox="1"/>
          <p:nvPr/>
        </p:nvSpPr>
        <p:spPr>
          <a:xfrm>
            <a:off x="321894" y="684991"/>
            <a:ext cx="4008806" cy="1958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b="1" spc="-40" dirty="0">
                <a:latin typeface="Montserrat" panose="00000500000000000000" pitchFamily="50" charset="0"/>
                <a:cs typeface="Tahoma"/>
              </a:rPr>
              <a:t>Come</a:t>
            </a:r>
            <a:r>
              <a:rPr sz="1000" b="1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40" dirty="0">
                <a:latin typeface="Montserrat" panose="00000500000000000000" pitchFamily="50" charset="0"/>
                <a:cs typeface="Tahoma"/>
              </a:rPr>
              <a:t>possiamo</a:t>
            </a:r>
            <a:r>
              <a:rPr sz="1000" b="1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35" dirty="0">
                <a:latin typeface="Montserrat" panose="00000500000000000000" pitchFamily="50" charset="0"/>
                <a:cs typeface="Tahoma"/>
              </a:rPr>
              <a:t>adattare</a:t>
            </a:r>
            <a:r>
              <a:rPr sz="1000" b="1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45" dirty="0">
                <a:latin typeface="Montserrat" panose="00000500000000000000" pitchFamily="50" charset="0"/>
                <a:cs typeface="Tahoma"/>
              </a:rPr>
              <a:t>questo</a:t>
            </a:r>
            <a:r>
              <a:rPr sz="1000" b="1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35" dirty="0">
                <a:latin typeface="Montserrat" panose="00000500000000000000" pitchFamily="50" charset="0"/>
                <a:cs typeface="Tahoma"/>
              </a:rPr>
              <a:t>modello</a:t>
            </a:r>
            <a:r>
              <a:rPr sz="1000" b="1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20" dirty="0">
                <a:latin typeface="Montserrat" panose="00000500000000000000" pitchFamily="50" charset="0"/>
                <a:cs typeface="Tahoma"/>
              </a:rPr>
              <a:t>alla</a:t>
            </a:r>
            <a:r>
              <a:rPr sz="1000" b="1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55" dirty="0">
                <a:latin typeface="Montserrat" panose="00000500000000000000" pitchFamily="50" charset="0"/>
                <a:cs typeface="Arial"/>
              </a:rPr>
              <a:t>regressione</a:t>
            </a:r>
            <a:r>
              <a:rPr sz="1000" b="1" spc="-55" dirty="0">
                <a:latin typeface="Montserrat" panose="00000500000000000000" pitchFamily="50" charset="0"/>
                <a:cs typeface="Tahoma"/>
              </a:rPr>
              <a:t>?</a:t>
            </a:r>
            <a:endParaRPr sz="1000" b="1" dirty="0">
              <a:latin typeface="Montserrat" panose="00000500000000000000" pitchFamily="50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 b="1" dirty="0">
              <a:latin typeface="Montserrat" panose="00000500000000000000" pitchFamily="50" charset="0"/>
              <a:cs typeface="Tahoma"/>
            </a:endParaRPr>
          </a:p>
          <a:p>
            <a:pPr marL="290830" indent="-162560">
              <a:lnSpc>
                <a:spcPct val="100000"/>
              </a:lnSpc>
              <a:buAutoNum type="arabicPeriod"/>
              <a:tabLst>
                <a:tab pos="291465" algn="l"/>
              </a:tabLst>
            </a:pPr>
            <a:r>
              <a:rPr sz="1000" b="1" spc="-30" dirty="0">
                <a:latin typeface="Montserrat" panose="00000500000000000000" pitchFamily="50" charset="0"/>
                <a:cs typeface="Tahoma"/>
              </a:rPr>
              <a:t>Calcolare</a:t>
            </a:r>
            <a:r>
              <a:rPr sz="1000" b="1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35" dirty="0">
                <a:latin typeface="Montserrat" panose="00000500000000000000" pitchFamily="50" charset="0"/>
                <a:cs typeface="Tahoma"/>
              </a:rPr>
              <a:t>distanze</a:t>
            </a:r>
            <a:r>
              <a:rPr sz="1000" b="1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15" dirty="0">
                <a:latin typeface="Montserrat" panose="00000500000000000000" pitchFamily="50" charset="0"/>
                <a:cs typeface="Tahoma"/>
              </a:rPr>
              <a:t>tra</a:t>
            </a:r>
            <a:r>
              <a:rPr sz="1000" b="1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b="1" i="1" spc="-5" dirty="0">
                <a:latin typeface="Montserrat" panose="00000500000000000000" pitchFamily="50" charset="0"/>
                <a:cs typeface="Arial"/>
              </a:rPr>
              <a:t>x</a:t>
            </a:r>
            <a:r>
              <a:rPr sz="1050" b="1" i="1" spc="-7" baseline="27777" dirty="0">
                <a:latin typeface="Montserrat" panose="00000500000000000000" pitchFamily="50" charset="0"/>
                <a:cs typeface="Arial"/>
              </a:rPr>
              <a:t>new</a:t>
            </a:r>
            <a:r>
              <a:rPr sz="1050" b="1" i="1" spc="120" baseline="27777" dirty="0">
                <a:latin typeface="Montserrat" panose="00000500000000000000" pitchFamily="50" charset="0"/>
                <a:cs typeface="Arial"/>
              </a:rPr>
              <a:t> </a:t>
            </a:r>
            <a:r>
              <a:rPr sz="1000" b="1" spc="-85" dirty="0">
                <a:latin typeface="Montserrat" panose="00000500000000000000" pitchFamily="50" charset="0"/>
                <a:cs typeface="Tahoma"/>
              </a:rPr>
              <a:t>e</a:t>
            </a:r>
            <a:r>
              <a:rPr sz="1000" b="1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5" dirty="0">
                <a:latin typeface="Montserrat" panose="00000500000000000000" pitchFamily="50" charset="0"/>
                <a:cs typeface="Tahoma"/>
              </a:rPr>
              <a:t>tutti</a:t>
            </a:r>
            <a:r>
              <a:rPr sz="1000" b="1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15" dirty="0">
                <a:latin typeface="Montserrat" panose="00000500000000000000" pitchFamily="50" charset="0"/>
                <a:cs typeface="Tahoma"/>
              </a:rPr>
              <a:t>gli</a:t>
            </a:r>
            <a:r>
              <a:rPr sz="1000" b="1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55" dirty="0">
                <a:latin typeface="Montserrat" panose="00000500000000000000" pitchFamily="50" charset="0"/>
                <a:cs typeface="Tahoma"/>
              </a:rPr>
              <a:t>esempi</a:t>
            </a:r>
            <a:r>
              <a:rPr sz="1000" b="1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20" dirty="0">
                <a:latin typeface="Montserrat" panose="00000500000000000000" pitchFamily="50" charset="0"/>
                <a:cs typeface="Tahoma"/>
              </a:rPr>
              <a:t>in</a:t>
            </a:r>
            <a:r>
              <a:rPr sz="1000" b="1" spc="25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b="1" i="1" spc="-5" dirty="0">
                <a:latin typeface="Montserrat" panose="00000500000000000000" pitchFamily="50" charset="0"/>
                <a:cs typeface="Arial"/>
              </a:rPr>
              <a:t>X</a:t>
            </a:r>
            <a:r>
              <a:rPr sz="1000" b="1" i="1" spc="-170" dirty="0">
                <a:latin typeface="Montserrat" panose="00000500000000000000" pitchFamily="50" charset="0"/>
                <a:cs typeface="Arial"/>
              </a:rPr>
              <a:t> </a:t>
            </a:r>
            <a:r>
              <a:rPr sz="1050" b="1" i="1" spc="15" baseline="27777" dirty="0">
                <a:latin typeface="Montserrat" panose="00000500000000000000" pitchFamily="50" charset="0"/>
                <a:cs typeface="Arial"/>
              </a:rPr>
              <a:t>train</a:t>
            </a:r>
            <a:endParaRPr sz="1050" b="1" baseline="27777" dirty="0">
              <a:latin typeface="Montserrat" panose="00000500000000000000" pitchFamily="50" charset="0"/>
              <a:cs typeface="Arial"/>
            </a:endParaRPr>
          </a:p>
          <a:p>
            <a:pPr marL="290830" indent="-162560">
              <a:lnSpc>
                <a:spcPct val="100000"/>
              </a:lnSpc>
              <a:spcBef>
                <a:spcPts val="1025"/>
              </a:spcBef>
              <a:buAutoNum type="arabicPeriod"/>
              <a:tabLst>
                <a:tab pos="291465" algn="l"/>
              </a:tabLst>
            </a:pPr>
            <a:r>
              <a:rPr sz="1000" b="1" spc="-35" dirty="0">
                <a:latin typeface="Montserrat" panose="00000500000000000000" pitchFamily="50" charset="0"/>
                <a:cs typeface="Tahoma"/>
              </a:rPr>
              <a:t>Ordinare</a:t>
            </a:r>
            <a:r>
              <a:rPr sz="1000" b="1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15" dirty="0">
                <a:latin typeface="Montserrat" panose="00000500000000000000" pitchFamily="50" charset="0"/>
                <a:cs typeface="Tahoma"/>
              </a:rPr>
              <a:t>gli</a:t>
            </a:r>
            <a:r>
              <a:rPr sz="1000" b="1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55" dirty="0">
                <a:latin typeface="Montserrat" panose="00000500000000000000" pitchFamily="50" charset="0"/>
                <a:cs typeface="Tahoma"/>
              </a:rPr>
              <a:t>esempi</a:t>
            </a:r>
            <a:r>
              <a:rPr sz="1000" b="1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15" dirty="0">
                <a:latin typeface="Montserrat" panose="00000500000000000000" pitchFamily="50" charset="0"/>
                <a:cs typeface="Tahoma"/>
              </a:rPr>
              <a:t>di</a:t>
            </a:r>
            <a:r>
              <a:rPr sz="1000" b="1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b="1" i="1" spc="-5" dirty="0">
                <a:latin typeface="Montserrat" panose="00000500000000000000" pitchFamily="50" charset="0"/>
                <a:cs typeface="Arial"/>
              </a:rPr>
              <a:t>X</a:t>
            </a:r>
            <a:r>
              <a:rPr sz="1000" b="1" i="1" spc="-170" dirty="0">
                <a:latin typeface="Montserrat" panose="00000500000000000000" pitchFamily="50" charset="0"/>
                <a:cs typeface="Arial"/>
              </a:rPr>
              <a:t> </a:t>
            </a:r>
            <a:r>
              <a:rPr sz="1050" b="1" i="1" spc="15" baseline="27777" dirty="0">
                <a:latin typeface="Montserrat" panose="00000500000000000000" pitchFamily="50" charset="0"/>
                <a:cs typeface="Arial"/>
              </a:rPr>
              <a:t>train</a:t>
            </a:r>
            <a:r>
              <a:rPr sz="1050" b="1" i="1" spc="307" baseline="27777" dirty="0">
                <a:latin typeface="Montserrat" panose="00000500000000000000" pitchFamily="50" charset="0"/>
                <a:cs typeface="Arial"/>
              </a:rPr>
              <a:t> </a:t>
            </a:r>
            <a:r>
              <a:rPr sz="1000" b="1" spc="-20" dirty="0">
                <a:latin typeface="Montserrat" panose="00000500000000000000" pitchFamily="50" charset="0"/>
                <a:cs typeface="Tahoma"/>
              </a:rPr>
              <a:t>in</a:t>
            </a:r>
            <a:r>
              <a:rPr sz="1000" b="1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60" dirty="0">
                <a:latin typeface="Montserrat" panose="00000500000000000000" pitchFamily="50" charset="0"/>
                <a:cs typeface="Tahoma"/>
              </a:rPr>
              <a:t>base</a:t>
            </a:r>
            <a:r>
              <a:rPr sz="1000" b="1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20" dirty="0">
                <a:latin typeface="Montserrat" panose="00000500000000000000" pitchFamily="50" charset="0"/>
                <a:cs typeface="Tahoma"/>
              </a:rPr>
              <a:t>alla</a:t>
            </a:r>
            <a:r>
              <a:rPr sz="1000" b="1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35" dirty="0">
                <a:latin typeface="Montserrat" panose="00000500000000000000" pitchFamily="50" charset="0"/>
                <a:cs typeface="Tahoma"/>
              </a:rPr>
              <a:t>loro</a:t>
            </a:r>
            <a:r>
              <a:rPr sz="1000" b="1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30" dirty="0">
                <a:latin typeface="Montserrat" panose="00000500000000000000" pitchFamily="50" charset="0"/>
                <a:cs typeface="Tahoma"/>
              </a:rPr>
              <a:t>distanza</a:t>
            </a:r>
            <a:r>
              <a:rPr sz="1000" b="1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45" dirty="0">
                <a:latin typeface="Montserrat" panose="00000500000000000000" pitchFamily="50" charset="0"/>
                <a:cs typeface="Tahoma"/>
              </a:rPr>
              <a:t>da</a:t>
            </a:r>
            <a:r>
              <a:rPr sz="1000" b="1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b="1" i="1" spc="-5" dirty="0">
                <a:latin typeface="Montserrat" panose="00000500000000000000" pitchFamily="50" charset="0"/>
                <a:cs typeface="Arial"/>
              </a:rPr>
              <a:t>x</a:t>
            </a:r>
            <a:r>
              <a:rPr sz="1050" b="1" i="1" spc="-7" baseline="27777" dirty="0">
                <a:latin typeface="Montserrat" panose="00000500000000000000" pitchFamily="50" charset="0"/>
                <a:cs typeface="Arial"/>
              </a:rPr>
              <a:t>new</a:t>
            </a:r>
            <a:endParaRPr sz="1050" b="1" baseline="27777" dirty="0">
              <a:latin typeface="Montserrat" panose="00000500000000000000" pitchFamily="50" charset="0"/>
              <a:cs typeface="Arial"/>
            </a:endParaRPr>
          </a:p>
          <a:p>
            <a:pPr marL="290830" indent="-162560">
              <a:lnSpc>
                <a:spcPct val="100000"/>
              </a:lnSpc>
              <a:spcBef>
                <a:spcPts val="1025"/>
              </a:spcBef>
              <a:buAutoNum type="arabicPeriod"/>
              <a:tabLst>
                <a:tab pos="291465" algn="l"/>
              </a:tabLst>
            </a:pPr>
            <a:r>
              <a:rPr sz="1000" b="1" spc="-40" dirty="0">
                <a:latin typeface="Montserrat" panose="00000500000000000000" pitchFamily="50" charset="0"/>
                <a:cs typeface="Tahoma"/>
              </a:rPr>
              <a:t>Prendere</a:t>
            </a:r>
            <a:r>
              <a:rPr sz="1000" b="1" spc="1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5" dirty="0">
                <a:latin typeface="Montserrat" panose="00000500000000000000" pitchFamily="50" charset="0"/>
                <a:cs typeface="Tahoma"/>
              </a:rPr>
              <a:t>i</a:t>
            </a:r>
            <a:r>
              <a:rPr sz="1000" b="1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b="1" i="1" spc="-15" dirty="0">
                <a:latin typeface="Montserrat" panose="00000500000000000000" pitchFamily="50" charset="0"/>
                <a:cs typeface="Arial"/>
              </a:rPr>
              <a:t>k</a:t>
            </a:r>
            <a:r>
              <a:rPr sz="1000" b="1" i="1" spc="125" dirty="0">
                <a:latin typeface="Montserrat" panose="00000500000000000000" pitchFamily="50" charset="0"/>
                <a:cs typeface="Arial"/>
              </a:rPr>
              <a:t> </a:t>
            </a:r>
            <a:r>
              <a:rPr sz="1000" b="1" spc="-55" dirty="0">
                <a:latin typeface="Montserrat" panose="00000500000000000000" pitchFamily="50" charset="0"/>
                <a:cs typeface="Tahoma"/>
              </a:rPr>
              <a:t>esempi</a:t>
            </a:r>
            <a:r>
              <a:rPr sz="1000" b="1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25" dirty="0">
                <a:latin typeface="Montserrat" panose="00000500000000000000" pitchFamily="50" charset="0"/>
                <a:cs typeface="Tahoma"/>
              </a:rPr>
              <a:t>più</a:t>
            </a:r>
            <a:r>
              <a:rPr sz="1000" b="1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15" dirty="0">
                <a:latin typeface="Montserrat" panose="00000500000000000000" pitchFamily="50" charset="0"/>
                <a:cs typeface="Tahoma"/>
              </a:rPr>
              <a:t>vicini</a:t>
            </a:r>
            <a:r>
              <a:rPr sz="1000" b="1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50" dirty="0">
                <a:latin typeface="Montserrat" panose="00000500000000000000" pitchFamily="50" charset="0"/>
                <a:cs typeface="Tahoma"/>
              </a:rPr>
              <a:t>a</a:t>
            </a:r>
            <a:r>
              <a:rPr sz="1000" b="1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b="1" i="1" spc="-5" dirty="0">
                <a:latin typeface="Montserrat" panose="00000500000000000000" pitchFamily="50" charset="0"/>
                <a:cs typeface="Arial"/>
              </a:rPr>
              <a:t>x</a:t>
            </a:r>
            <a:r>
              <a:rPr sz="1050" b="1" i="1" spc="-7" baseline="27777" dirty="0">
                <a:latin typeface="Montserrat" panose="00000500000000000000" pitchFamily="50" charset="0"/>
                <a:cs typeface="Arial"/>
              </a:rPr>
              <a:t>new</a:t>
            </a:r>
            <a:endParaRPr sz="1050" b="1" baseline="27777" dirty="0">
              <a:latin typeface="Montserrat" panose="00000500000000000000" pitchFamily="50" charset="0"/>
              <a:cs typeface="Arial"/>
            </a:endParaRPr>
          </a:p>
          <a:p>
            <a:pPr marL="290830" indent="-162560">
              <a:lnSpc>
                <a:spcPct val="100000"/>
              </a:lnSpc>
              <a:spcBef>
                <a:spcPts val="1025"/>
              </a:spcBef>
              <a:buAutoNum type="arabicPeriod"/>
              <a:tabLst>
                <a:tab pos="291465" algn="l"/>
              </a:tabLst>
            </a:pPr>
            <a:r>
              <a:rPr sz="1000" b="1" spc="-50" dirty="0">
                <a:latin typeface="Montserrat" panose="00000500000000000000" pitchFamily="50" charset="0"/>
                <a:cs typeface="Tahoma"/>
              </a:rPr>
              <a:t>Assegnare</a:t>
            </a:r>
            <a:r>
              <a:rPr sz="1000" b="1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50" dirty="0">
                <a:latin typeface="Montserrat" panose="00000500000000000000" pitchFamily="50" charset="0"/>
                <a:cs typeface="Tahoma"/>
              </a:rPr>
              <a:t>a</a:t>
            </a:r>
            <a:r>
              <a:rPr sz="1000" b="1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b="1" i="1" spc="-5" dirty="0">
                <a:latin typeface="Montserrat" panose="00000500000000000000" pitchFamily="50" charset="0"/>
                <a:cs typeface="Arial"/>
              </a:rPr>
              <a:t>x</a:t>
            </a:r>
            <a:r>
              <a:rPr sz="1050" b="1" i="1" spc="-7" baseline="27777" dirty="0">
                <a:latin typeface="Montserrat" panose="00000500000000000000" pitchFamily="50" charset="0"/>
                <a:cs typeface="Arial"/>
              </a:rPr>
              <a:t>new</a:t>
            </a:r>
            <a:r>
              <a:rPr sz="1050" b="1" i="1" spc="104" baseline="27777" dirty="0">
                <a:latin typeface="Montserrat" panose="00000500000000000000" pitchFamily="50" charset="0"/>
                <a:cs typeface="Arial"/>
              </a:rPr>
              <a:t> </a:t>
            </a:r>
            <a:r>
              <a:rPr sz="1000" b="1" spc="-30" dirty="0">
                <a:latin typeface="Montserrat" panose="00000500000000000000" pitchFamily="50" charset="0"/>
                <a:cs typeface="Arial"/>
              </a:rPr>
              <a:t>la</a:t>
            </a:r>
            <a:r>
              <a:rPr sz="1000" b="1" spc="90" dirty="0">
                <a:latin typeface="Montserrat" panose="00000500000000000000" pitchFamily="50" charset="0"/>
                <a:cs typeface="Arial"/>
              </a:rPr>
              <a:t> </a:t>
            </a:r>
            <a:r>
              <a:rPr sz="1000" b="1" spc="-40" dirty="0">
                <a:latin typeface="Montserrat" panose="00000500000000000000" pitchFamily="50" charset="0"/>
                <a:cs typeface="Arial"/>
              </a:rPr>
              <a:t>media</a:t>
            </a:r>
            <a:r>
              <a:rPr sz="1000" b="1" spc="85" dirty="0">
                <a:latin typeface="Montserrat" panose="00000500000000000000" pitchFamily="50" charset="0"/>
                <a:cs typeface="Arial"/>
              </a:rPr>
              <a:t> </a:t>
            </a:r>
            <a:r>
              <a:rPr sz="1000" b="1" spc="-40" dirty="0">
                <a:latin typeface="Montserrat" panose="00000500000000000000" pitchFamily="50" charset="0"/>
                <a:cs typeface="Arial"/>
              </a:rPr>
              <a:t>delle</a:t>
            </a:r>
            <a:r>
              <a:rPr sz="1000" b="1" spc="90" dirty="0">
                <a:latin typeface="Montserrat" panose="00000500000000000000" pitchFamily="50" charset="0"/>
                <a:cs typeface="Arial"/>
              </a:rPr>
              <a:t> </a:t>
            </a:r>
            <a:r>
              <a:rPr sz="1000" b="1" spc="-10" dirty="0">
                <a:latin typeface="Montserrat" panose="00000500000000000000" pitchFamily="50" charset="0"/>
                <a:cs typeface="Arial"/>
              </a:rPr>
              <a:t>etichette</a:t>
            </a:r>
            <a:r>
              <a:rPr sz="1000" b="1" spc="90" dirty="0">
                <a:latin typeface="Montserrat" panose="00000500000000000000" pitchFamily="50" charset="0"/>
                <a:cs typeface="Arial"/>
              </a:rPr>
              <a:t> </a:t>
            </a:r>
            <a:r>
              <a:rPr sz="1000" b="1" spc="-45" dirty="0">
                <a:latin typeface="Montserrat" panose="00000500000000000000" pitchFamily="50" charset="0"/>
                <a:cs typeface="Arial"/>
              </a:rPr>
              <a:t>dei</a:t>
            </a:r>
            <a:r>
              <a:rPr sz="1000" b="1" spc="85" dirty="0">
                <a:latin typeface="Montserrat" panose="00000500000000000000" pitchFamily="50" charset="0"/>
                <a:cs typeface="Arial"/>
              </a:rPr>
              <a:t> </a:t>
            </a:r>
            <a:r>
              <a:rPr sz="1000" b="1" spc="-70" dirty="0">
                <a:latin typeface="Montserrat" panose="00000500000000000000" pitchFamily="50" charset="0"/>
                <a:cs typeface="Arial"/>
              </a:rPr>
              <a:t>suoi</a:t>
            </a:r>
            <a:r>
              <a:rPr sz="1000" b="1" spc="90" dirty="0">
                <a:latin typeface="Montserrat" panose="00000500000000000000" pitchFamily="50" charset="0"/>
                <a:cs typeface="Arial"/>
              </a:rPr>
              <a:t> </a:t>
            </a:r>
            <a:r>
              <a:rPr sz="1000" b="1" spc="-45" dirty="0">
                <a:latin typeface="Montserrat" panose="00000500000000000000" pitchFamily="50" charset="0"/>
                <a:cs typeface="Arial"/>
              </a:rPr>
              <a:t>vicini</a:t>
            </a:r>
            <a:endParaRPr sz="1000" b="1" dirty="0">
              <a:latin typeface="Montserrat" panose="00000500000000000000" pitchFamily="50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b="1" dirty="0">
              <a:latin typeface="Montserrat" panose="00000500000000000000" pitchFamily="50" charset="0"/>
              <a:cs typeface="Arial"/>
            </a:endParaRPr>
          </a:p>
          <a:p>
            <a:pPr marR="721360" algn="r">
              <a:lnSpc>
                <a:spcPct val="100000"/>
              </a:lnSpc>
            </a:pPr>
            <a:r>
              <a:rPr sz="1000" b="1" spc="844" dirty="0">
                <a:latin typeface="Montserrat" panose="00000500000000000000" pitchFamily="50" charset="0"/>
                <a:cs typeface="Lucida Sans Unicode"/>
              </a:rPr>
              <a:t>Σ</a:t>
            </a:r>
            <a:endParaRPr sz="1000" b="1" dirty="0">
              <a:latin typeface="Montserrat" panose="00000500000000000000" pitchFamily="50" charset="0"/>
              <a:cs typeface="Lucida Sans Unicode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8C930EF9-9BEC-1B25-D420-32FA15A4471F}"/>
              </a:ext>
            </a:extLst>
          </p:cNvPr>
          <p:cNvSpPr txBox="1"/>
          <p:nvPr/>
        </p:nvSpPr>
        <p:spPr>
          <a:xfrm>
            <a:off x="2679242" y="2608813"/>
            <a:ext cx="7581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i="1" spc="30" baseline="36111" dirty="0">
                <a:latin typeface="Arial"/>
                <a:cs typeface="Arial"/>
              </a:rPr>
              <a:t>K</a:t>
            </a:r>
            <a:r>
              <a:rPr sz="1500" i="1" spc="172" baseline="36111" dirty="0">
                <a:latin typeface="Arial"/>
                <a:cs typeface="Arial"/>
              </a:rPr>
              <a:t> </a:t>
            </a:r>
            <a:r>
              <a:rPr sz="1050" i="1" spc="30" baseline="7936" dirty="0">
                <a:latin typeface="Arial"/>
                <a:cs typeface="Arial"/>
              </a:rPr>
              <a:t>i</a:t>
            </a:r>
            <a:r>
              <a:rPr sz="1050" i="1" spc="135" baseline="7936" dirty="0">
                <a:latin typeface="Arial"/>
                <a:cs typeface="Arial"/>
              </a:rPr>
              <a:t> </a:t>
            </a:r>
            <a:r>
              <a:rPr sz="1050" spc="15" baseline="7936" dirty="0">
                <a:latin typeface="Cambria"/>
                <a:cs typeface="Cambria"/>
              </a:rPr>
              <a:t>|</a:t>
            </a:r>
            <a:r>
              <a:rPr sz="1050" spc="104" baseline="7936" dirty="0">
                <a:latin typeface="Cambria"/>
                <a:cs typeface="Cambria"/>
              </a:rPr>
              <a:t> </a:t>
            </a:r>
            <a:r>
              <a:rPr sz="1050" i="1" spc="-15" baseline="7936" dirty="0">
                <a:latin typeface="Arial"/>
                <a:cs typeface="Arial"/>
              </a:rPr>
              <a:t>x</a:t>
            </a:r>
            <a:r>
              <a:rPr sz="500" i="1" spc="10" dirty="0">
                <a:latin typeface="Arial"/>
                <a:cs typeface="Arial"/>
              </a:rPr>
              <a:t>i</a:t>
            </a:r>
            <a:r>
              <a:rPr sz="500" i="1" spc="-50" dirty="0">
                <a:latin typeface="Arial"/>
                <a:cs typeface="Arial"/>
              </a:rPr>
              <a:t> </a:t>
            </a:r>
            <a:r>
              <a:rPr sz="1050" spc="202" baseline="7936" dirty="0">
                <a:latin typeface="Cambria"/>
                <a:cs typeface="Cambria"/>
              </a:rPr>
              <a:t>∈N</a:t>
            </a:r>
            <a:r>
              <a:rPr sz="500" i="1" spc="235" dirty="0">
                <a:latin typeface="Times New Roman"/>
                <a:cs typeface="Times New Roman"/>
              </a:rPr>
              <a:t>K</a:t>
            </a:r>
            <a:r>
              <a:rPr sz="1050" spc="142" baseline="7936" dirty="0">
                <a:latin typeface="Calibri"/>
                <a:cs typeface="Calibri"/>
              </a:rPr>
              <a:t>(</a:t>
            </a:r>
            <a:r>
              <a:rPr sz="1050" i="1" spc="-15" baseline="7936" dirty="0">
                <a:latin typeface="Arial"/>
                <a:cs typeface="Arial"/>
              </a:rPr>
              <a:t>x</a:t>
            </a:r>
            <a:r>
              <a:rPr sz="1050" i="1" spc="-195" baseline="7936" dirty="0">
                <a:latin typeface="Arial"/>
                <a:cs typeface="Arial"/>
              </a:rPr>
              <a:t> </a:t>
            </a:r>
            <a:r>
              <a:rPr sz="1050" spc="142" baseline="7936" dirty="0">
                <a:latin typeface="Calibri"/>
                <a:cs typeface="Calibri"/>
              </a:rPr>
              <a:t>)</a:t>
            </a:r>
            <a:endParaRPr sz="1050" baseline="7936">
              <a:latin typeface="Calibri"/>
              <a:cs typeface="Calibri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AC278B69-1087-B6E2-D096-825303F7B284}"/>
              </a:ext>
            </a:extLst>
          </p:cNvPr>
          <p:cNvSpPr txBox="1"/>
          <p:nvPr/>
        </p:nvSpPr>
        <p:spPr>
          <a:xfrm>
            <a:off x="3382009" y="2439064"/>
            <a:ext cx="1574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-15" dirty="0">
                <a:latin typeface="Arial"/>
                <a:cs typeface="Arial"/>
              </a:rPr>
              <a:t>y</a:t>
            </a:r>
            <a:r>
              <a:rPr sz="1050" i="1" spc="-22" baseline="-11904" dirty="0">
                <a:latin typeface="Arial"/>
                <a:cs typeface="Arial"/>
              </a:rPr>
              <a:t>i</a:t>
            </a:r>
            <a:endParaRPr sz="1050" baseline="-11904">
              <a:latin typeface="Arial"/>
              <a:cs typeface="Arial"/>
            </a:endParaRP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22111C42-5EBF-F96E-BC75-02E823E06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894" y="1016366"/>
            <a:ext cx="4940300" cy="210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20333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Alberi di decisione e regressione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23</a:t>
            </a:fld>
            <a:endParaRPr sz="600" b="1" dirty="0">
              <a:latin typeface="Montserrat" panose="00000500000000000000" pitchFamily="50" charset="0"/>
            </a:endParaRPr>
          </a:p>
        </p:txBody>
      </p:sp>
      <p:pic>
        <p:nvPicPr>
          <p:cNvPr id="17" name="object 4">
            <a:extLst>
              <a:ext uri="{FF2B5EF4-FFF2-40B4-BE49-F238E27FC236}">
                <a16:creationId xmlns:a16="http://schemas.microsoft.com/office/drawing/2014/main" id="{347B58A9-6B59-4EDA-06CA-5D051CF7C0BA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2437" y="791867"/>
            <a:ext cx="4915184" cy="2033869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EEA5839-AC31-AECC-5D1A-9EFD388BE70A}"/>
              </a:ext>
            </a:extLst>
          </p:cNvPr>
          <p:cNvSpPr txBox="1"/>
          <p:nvPr/>
        </p:nvSpPr>
        <p:spPr>
          <a:xfrm>
            <a:off x="292100" y="4794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Cosa cambiamo?</a:t>
            </a:r>
          </a:p>
        </p:txBody>
      </p:sp>
    </p:spTree>
    <p:extLst>
      <p:ext uri="{BB962C8B-B14F-4D97-AF65-F5344CB8AC3E}">
        <p14:creationId xmlns:p14="http://schemas.microsoft.com/office/powerpoint/2010/main" val="3182819182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Alberi di decisione e classificazione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24</a:t>
            </a:fld>
            <a:endParaRPr sz="600" b="1" dirty="0">
              <a:latin typeface="Montserrat" panose="00000500000000000000" pitchFamily="50" charset="0"/>
            </a:endParaRPr>
          </a:p>
        </p:txBody>
      </p:sp>
      <p:pic>
        <p:nvPicPr>
          <p:cNvPr id="26" name="Immagine 25" descr="Immagine che contiene testo, uccello, pianta&#10;&#10;Descrizione generata automaticamente">
            <a:extLst>
              <a:ext uri="{FF2B5EF4-FFF2-40B4-BE49-F238E27FC236}">
                <a16:creationId xmlns:a16="http://schemas.microsoft.com/office/drawing/2014/main" id="{F987347B-1A01-F7C5-850A-AD5992A456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555625"/>
            <a:ext cx="5321300" cy="244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60343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Alberi di decisione e regressione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25</a:t>
            </a:fld>
            <a:endParaRPr sz="600" b="1" dirty="0">
              <a:latin typeface="Montserrat" panose="00000500000000000000" pitchFamily="50" charset="0"/>
            </a:endParaRPr>
          </a:p>
        </p:txBody>
      </p:sp>
      <p:pic>
        <p:nvPicPr>
          <p:cNvPr id="32" name="Immagine 31" descr="Immagine che contiene testo&#10;&#10;Descrizione generata automaticamente">
            <a:extLst>
              <a:ext uri="{FF2B5EF4-FFF2-40B4-BE49-F238E27FC236}">
                <a16:creationId xmlns:a16="http://schemas.microsoft.com/office/drawing/2014/main" id="{879C86F5-6598-35C5-251D-C6AAD9E9BD5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" y="555625"/>
            <a:ext cx="5765800" cy="245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44386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Alberi di decisione e regressione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26</a:t>
            </a:fld>
            <a:endParaRPr sz="600" b="1" dirty="0">
              <a:latin typeface="Montserrat" panose="00000500000000000000" pitchFamily="50" charset="0"/>
            </a:endParaRPr>
          </a:p>
        </p:txBody>
      </p:sp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EB23FAFF-52A8-6626-6441-28504789B6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" y="555625"/>
            <a:ext cx="5765800" cy="2454571"/>
          </a:xfrm>
          <a:prstGeom prst="rect">
            <a:avLst/>
          </a:prstGeom>
        </p:spPr>
      </p:pic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2560D8DC-91FE-88CE-3376-0EE34B696B47}"/>
              </a:ext>
            </a:extLst>
          </p:cNvPr>
          <p:cNvCxnSpPr>
            <a:cxnSpLocks/>
          </p:cNvCxnSpPr>
          <p:nvPr/>
        </p:nvCxnSpPr>
        <p:spPr>
          <a:xfrm flipH="1" flipV="1">
            <a:off x="4127322" y="2454522"/>
            <a:ext cx="480161" cy="26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6B9CE8B-DD0B-6B0A-4328-7F2A3B42F572}"/>
              </a:ext>
            </a:extLst>
          </p:cNvPr>
          <p:cNvSpPr txBox="1"/>
          <p:nvPr/>
        </p:nvSpPr>
        <p:spPr>
          <a:xfrm>
            <a:off x="4559300" y="2643509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Cosa vi ricorda</a:t>
            </a:r>
          </a:p>
          <a:p>
            <a:r>
              <a:rPr lang="it-IT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questa formula?</a:t>
            </a:r>
          </a:p>
        </p:txBody>
      </p:sp>
    </p:spTree>
    <p:extLst>
      <p:ext uri="{BB962C8B-B14F-4D97-AF65-F5344CB8AC3E}">
        <p14:creationId xmlns:p14="http://schemas.microsoft.com/office/powerpoint/2010/main" val="2483222724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Regressione lineare: un approccio differente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27</a:t>
            </a:fld>
            <a:endParaRPr sz="600" b="1" dirty="0">
              <a:latin typeface="Montserrat" panose="00000500000000000000" pitchFamily="50" charset="0"/>
            </a:endParaRPr>
          </a:p>
        </p:txBody>
      </p:sp>
      <p:pic>
        <p:nvPicPr>
          <p:cNvPr id="14" name="object 4">
            <a:extLst>
              <a:ext uri="{FF2B5EF4-FFF2-40B4-BE49-F238E27FC236}">
                <a16:creationId xmlns:a16="http://schemas.microsoft.com/office/drawing/2014/main" id="{C5CEA5BD-FC4C-0229-5E80-421A881874C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7266" y="632410"/>
            <a:ext cx="4939703" cy="234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29436"/>
      </p:ext>
    </p:extLst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Regressione lineare: un approccio differente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28</a:t>
            </a:fld>
            <a:endParaRPr sz="600" b="1" dirty="0">
              <a:latin typeface="Montserrat" panose="00000500000000000000" pitchFamily="50" charset="0"/>
            </a:endParaRPr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D12B3480-4ED8-186B-C3F0-984CB0D59E36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7266" y="632410"/>
            <a:ext cx="4939703" cy="234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60614"/>
      </p:ext>
    </p:extLst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Regressione lineare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29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17513A78-3985-1CF5-BEAE-A43578ED3A9E}"/>
              </a:ext>
            </a:extLst>
          </p:cNvPr>
          <p:cNvSpPr txBox="1"/>
          <p:nvPr/>
        </p:nvSpPr>
        <p:spPr>
          <a:xfrm>
            <a:off x="309194" y="1029580"/>
            <a:ext cx="3352165" cy="1446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000" spc="-70" dirty="0">
                <a:latin typeface="Tahoma"/>
                <a:cs typeface="Tahoma"/>
              </a:rPr>
              <a:t>In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generale,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R</a:t>
            </a:r>
            <a:r>
              <a:rPr sz="1050" i="1" spc="-7" baseline="27777" dirty="0">
                <a:latin typeface="Arial"/>
                <a:cs typeface="Arial"/>
              </a:rPr>
              <a:t>d</a:t>
            </a:r>
            <a:r>
              <a:rPr sz="1050" i="1" spc="-135" baseline="27777" dirty="0">
                <a:latin typeface="Arial"/>
                <a:cs typeface="Arial"/>
              </a:rPr>
              <a:t> </a:t>
            </a:r>
            <a:r>
              <a:rPr sz="1000" spc="-30" dirty="0">
                <a:latin typeface="Tahoma"/>
                <a:cs typeface="Tahoma"/>
              </a:rPr>
              <a:t>,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cioè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5" dirty="0">
                <a:latin typeface="Tahoma"/>
                <a:cs typeface="Tahoma"/>
              </a:rPr>
              <a:t>se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abbiamo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con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i="1" spc="-45" dirty="0">
                <a:latin typeface="Arial"/>
                <a:cs typeface="Arial"/>
              </a:rPr>
              <a:t>d</a:t>
            </a:r>
            <a:r>
              <a:rPr sz="1000" i="1" spc="135" dirty="0">
                <a:latin typeface="Arial"/>
                <a:cs typeface="Arial"/>
              </a:rPr>
              <a:t> </a:t>
            </a:r>
            <a:r>
              <a:rPr sz="1000" spc="-45" dirty="0">
                <a:latin typeface="Tahoma"/>
                <a:cs typeface="Tahoma"/>
              </a:rPr>
              <a:t>feature:</a:t>
            </a:r>
            <a:endParaRPr sz="1000">
              <a:latin typeface="Tahoma"/>
              <a:cs typeface="Tahoma"/>
            </a:endParaRPr>
          </a:p>
          <a:p>
            <a:pPr marL="1832610">
              <a:lnSpc>
                <a:spcPct val="100000"/>
              </a:lnSpc>
              <a:spcBef>
                <a:spcPts val="1170"/>
              </a:spcBef>
            </a:pPr>
            <a:r>
              <a:rPr sz="1000" i="1" spc="-475" dirty="0">
                <a:latin typeface="Arial"/>
                <a:cs typeface="Arial"/>
              </a:rPr>
              <a:t>y</a:t>
            </a:r>
            <a:r>
              <a:rPr sz="1000" spc="100" dirty="0">
                <a:latin typeface="Calibri"/>
                <a:cs typeface="Calibri"/>
              </a:rPr>
              <a:t>ˆ</a:t>
            </a:r>
            <a:r>
              <a:rPr sz="1000" spc="8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25" dirty="0">
                <a:latin typeface="Arial"/>
                <a:cs typeface="Arial"/>
              </a:rPr>
              <a:t>f</a:t>
            </a:r>
            <a:r>
              <a:rPr sz="1000" i="1" spc="-70" dirty="0">
                <a:latin typeface="Arial"/>
                <a:cs typeface="Arial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-45" dirty="0">
                <a:latin typeface="Arial"/>
                <a:cs typeface="Arial"/>
              </a:rPr>
              <a:t>x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00" spc="5" dirty="0">
                <a:latin typeface="Calibri"/>
                <a:cs typeface="Calibri"/>
              </a:rPr>
              <a:t>;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i="1" spc="50" dirty="0">
                <a:latin typeface="Arial"/>
                <a:cs typeface="Arial"/>
              </a:rPr>
              <a:t>w</a:t>
            </a:r>
            <a:r>
              <a:rPr sz="1000" i="1" spc="-90" dirty="0">
                <a:latin typeface="Verdana"/>
                <a:cs typeface="Verdana"/>
              </a:rPr>
              <a:t>,</a:t>
            </a:r>
            <a:r>
              <a:rPr sz="1000" i="1" spc="90" dirty="0">
                <a:latin typeface="Verdana"/>
                <a:cs typeface="Verdana"/>
              </a:rPr>
              <a:t> </a:t>
            </a:r>
            <a:r>
              <a:rPr sz="1000" i="1" spc="10" dirty="0">
                <a:latin typeface="Arial"/>
                <a:cs typeface="Arial"/>
              </a:rPr>
              <a:t>b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-45" dirty="0">
                <a:latin typeface="Arial"/>
                <a:cs typeface="Arial"/>
              </a:rPr>
              <a:t>w</a:t>
            </a:r>
            <a:r>
              <a:rPr sz="1000" i="1" spc="-180" dirty="0">
                <a:latin typeface="Arial"/>
                <a:cs typeface="Arial"/>
              </a:rPr>
              <a:t> </a:t>
            </a:r>
            <a:r>
              <a:rPr sz="1050" i="1" spc="112" baseline="31746" dirty="0">
                <a:latin typeface="Arial"/>
                <a:cs typeface="Arial"/>
              </a:rPr>
              <a:t>T</a:t>
            </a:r>
            <a:r>
              <a:rPr sz="1050" i="1" spc="-89" baseline="31746" dirty="0">
                <a:latin typeface="Arial"/>
                <a:cs typeface="Arial"/>
              </a:rPr>
              <a:t> </a:t>
            </a:r>
            <a:r>
              <a:rPr sz="1000" i="1" spc="-45" dirty="0">
                <a:latin typeface="Arial"/>
                <a:cs typeface="Arial"/>
              </a:rPr>
              <a:t>x</a:t>
            </a:r>
            <a:r>
              <a:rPr sz="1000" i="1" spc="35" dirty="0">
                <a:latin typeface="Arial"/>
                <a:cs typeface="Arial"/>
              </a:rPr>
              <a:t> </a:t>
            </a: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i="1" spc="-45" dirty="0">
                <a:latin typeface="Arial"/>
                <a:cs typeface="Arial"/>
              </a:rPr>
              <a:t>b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Arial"/>
              <a:cs typeface="Arial"/>
            </a:endParaRPr>
          </a:p>
          <a:p>
            <a:pPr marL="303530" indent="-162560">
              <a:lnSpc>
                <a:spcPct val="100000"/>
              </a:lnSpc>
              <a:buFont typeface="Tahoma"/>
              <a:buChar char="•"/>
              <a:tabLst>
                <a:tab pos="304165" algn="l"/>
              </a:tabLst>
            </a:pPr>
            <a:r>
              <a:rPr sz="1000" i="1" spc="-45" dirty="0">
                <a:latin typeface="Arial"/>
                <a:cs typeface="Arial"/>
              </a:rPr>
              <a:t>w</a:t>
            </a:r>
            <a:r>
              <a:rPr sz="1000" i="1" spc="95" dirty="0">
                <a:latin typeface="Arial"/>
                <a:cs typeface="Arial"/>
              </a:rPr>
              <a:t> </a:t>
            </a:r>
            <a:r>
              <a:rPr sz="1000" spc="-135" dirty="0">
                <a:latin typeface="Lucida Sans Unicode"/>
                <a:cs typeface="Lucida Sans Unicode"/>
              </a:rPr>
              <a:t>∈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R</a:t>
            </a:r>
            <a:r>
              <a:rPr sz="1050" i="1" spc="-15" baseline="27777" dirty="0">
                <a:latin typeface="Arial"/>
                <a:cs typeface="Arial"/>
              </a:rPr>
              <a:t>d</a:t>
            </a:r>
            <a:r>
              <a:rPr sz="1050" i="1" baseline="27777" dirty="0">
                <a:latin typeface="Arial"/>
                <a:cs typeface="Arial"/>
              </a:rPr>
              <a:t> </a:t>
            </a:r>
            <a:r>
              <a:rPr sz="1050" i="1" spc="67" baseline="27777" dirty="0">
                <a:latin typeface="Arial"/>
                <a:cs typeface="Arial"/>
              </a:rPr>
              <a:t> 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i="1" spc="-45" dirty="0">
                <a:latin typeface="Arial"/>
                <a:cs typeface="Arial"/>
              </a:rPr>
              <a:t>b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spc="-135" dirty="0">
                <a:latin typeface="Lucida Sans Unicode"/>
                <a:cs typeface="Lucida Sans Unicode"/>
              </a:rPr>
              <a:t>∈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R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Tahoma"/>
                <a:cs typeface="Tahoma"/>
              </a:rPr>
              <a:t>sono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b="1" spc="-45" dirty="0">
                <a:latin typeface="Arial"/>
                <a:cs typeface="Arial"/>
              </a:rPr>
              <a:t>p</a:t>
            </a:r>
            <a:r>
              <a:rPr sz="1000" b="1" spc="-80" dirty="0">
                <a:latin typeface="Arial"/>
                <a:cs typeface="Arial"/>
              </a:rPr>
              <a:t>a</a:t>
            </a:r>
            <a:r>
              <a:rPr sz="1000" b="1" spc="-15" dirty="0">
                <a:latin typeface="Arial"/>
                <a:cs typeface="Arial"/>
              </a:rPr>
              <a:t>rametri</a:t>
            </a:r>
            <a:endParaRPr sz="1000">
              <a:latin typeface="Arial"/>
              <a:cs typeface="Arial"/>
            </a:endParaRPr>
          </a:p>
          <a:p>
            <a:pPr marL="303530" indent="-162560">
              <a:lnSpc>
                <a:spcPct val="100000"/>
              </a:lnSpc>
              <a:spcBef>
                <a:spcPts val="1025"/>
              </a:spcBef>
              <a:buChar char="•"/>
              <a:tabLst>
                <a:tab pos="304165" algn="l"/>
              </a:tabLst>
            </a:pPr>
            <a:r>
              <a:rPr sz="1000" spc="-50" dirty="0">
                <a:latin typeface="Tahoma"/>
                <a:cs typeface="Tahoma"/>
              </a:rPr>
              <a:t>come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determiniamo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i="1" spc="-45" dirty="0">
                <a:latin typeface="Arial"/>
                <a:cs typeface="Arial"/>
              </a:rPr>
              <a:t>w</a:t>
            </a:r>
            <a:r>
              <a:rPr sz="1000" i="1" dirty="0">
                <a:latin typeface="Arial"/>
                <a:cs typeface="Arial"/>
              </a:rPr>
              <a:t> </a:t>
            </a:r>
            <a:r>
              <a:rPr sz="1000" i="1" spc="-130" dirty="0">
                <a:latin typeface="Arial"/>
                <a:cs typeface="Arial"/>
              </a:rPr>
              <a:t> 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i="1" spc="10" dirty="0">
                <a:latin typeface="Arial"/>
                <a:cs typeface="Arial"/>
              </a:rPr>
              <a:t>b</a:t>
            </a:r>
            <a:r>
              <a:rPr sz="1000" spc="-5" dirty="0">
                <a:latin typeface="Tahoma"/>
                <a:cs typeface="Tahoma"/>
              </a:rPr>
              <a:t>?</a:t>
            </a:r>
            <a:endParaRPr sz="1000">
              <a:latin typeface="Tahoma"/>
              <a:cs typeface="Tahoma"/>
            </a:endParaRPr>
          </a:p>
          <a:p>
            <a:pPr marL="303530" indent="-162560">
              <a:lnSpc>
                <a:spcPct val="100000"/>
              </a:lnSpc>
              <a:spcBef>
                <a:spcPts val="1025"/>
              </a:spcBef>
              <a:buClr>
                <a:srgbClr val="000000"/>
              </a:buClr>
              <a:buChar char="•"/>
              <a:tabLst>
                <a:tab pos="304165" algn="l"/>
              </a:tabLst>
            </a:pPr>
            <a:r>
              <a:rPr sz="1000" spc="-35" dirty="0">
                <a:solidFill>
                  <a:srgbClr val="EB801A"/>
                </a:solidFill>
                <a:latin typeface="Tahoma"/>
                <a:cs typeface="Tahoma"/>
              </a:rPr>
              <a:t>vogliamo</a:t>
            </a:r>
            <a:r>
              <a:rPr sz="1000" spc="5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EB801A"/>
                </a:solidFill>
                <a:latin typeface="Tahoma"/>
                <a:cs typeface="Tahoma"/>
              </a:rPr>
              <a:t>ottenere</a:t>
            </a:r>
            <a:r>
              <a:rPr sz="1000" spc="1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EB801A"/>
                </a:solidFill>
                <a:latin typeface="Tahoma"/>
                <a:cs typeface="Tahoma"/>
              </a:rPr>
              <a:t>la</a:t>
            </a:r>
            <a:r>
              <a:rPr sz="1000" spc="1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EB801A"/>
                </a:solidFill>
                <a:latin typeface="Tahoma"/>
                <a:cs typeface="Tahoma"/>
              </a:rPr>
              <a:t>retta</a:t>
            </a:r>
            <a:r>
              <a:rPr sz="1000" spc="1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EB801A"/>
                </a:solidFill>
                <a:latin typeface="Tahoma"/>
                <a:cs typeface="Tahoma"/>
              </a:rPr>
              <a:t>che</a:t>
            </a:r>
            <a:r>
              <a:rPr sz="1000" spc="5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EB801A"/>
                </a:solidFill>
                <a:latin typeface="Tahoma"/>
                <a:cs typeface="Tahoma"/>
              </a:rPr>
              <a:t>“sbaglia</a:t>
            </a:r>
            <a:r>
              <a:rPr sz="1000" spc="1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EB801A"/>
                </a:solidFill>
                <a:latin typeface="Tahoma"/>
                <a:cs typeface="Tahoma"/>
              </a:rPr>
              <a:t>meno”!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CE39572C-E3A0-FCD6-25B1-7695897A1EE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" y="708024"/>
            <a:ext cx="5638800" cy="2288993"/>
          </a:xfrm>
          <a:prstGeom prst="rect">
            <a:avLst/>
          </a:prstGeom>
        </p:spPr>
      </p:pic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E7DE5D74-3CA8-1CA1-A615-DEF7C0AB5454}"/>
              </a:ext>
            </a:extLst>
          </p:cNvPr>
          <p:cNvCxnSpPr>
            <a:cxnSpLocks/>
          </p:cNvCxnSpPr>
          <p:nvPr/>
        </p:nvCxnSpPr>
        <p:spPr>
          <a:xfrm flipH="1" flipV="1">
            <a:off x="3470859" y="1395320"/>
            <a:ext cx="3810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76F3B27-61A6-F9FD-C622-095766661635}"/>
              </a:ext>
            </a:extLst>
          </p:cNvPr>
          <p:cNvSpPr txBox="1"/>
          <p:nvPr/>
        </p:nvSpPr>
        <p:spPr>
          <a:xfrm>
            <a:off x="3769068" y="1825463"/>
            <a:ext cx="1916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Equazione della retta </a:t>
            </a:r>
          </a:p>
          <a:p>
            <a:r>
              <a:rPr lang="it-IT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Nel caso multidimensionale</a:t>
            </a:r>
          </a:p>
        </p:txBody>
      </p:sp>
    </p:spTree>
    <p:extLst>
      <p:ext uri="{BB962C8B-B14F-4D97-AF65-F5344CB8AC3E}">
        <p14:creationId xmlns:p14="http://schemas.microsoft.com/office/powerpoint/2010/main" val="1180810433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1692E4AE-92DF-23C5-F5B0-92ED892B6D1A}"/>
              </a:ext>
            </a:extLst>
          </p:cNvPr>
          <p:cNvSpPr/>
          <p:nvPr/>
        </p:nvSpPr>
        <p:spPr>
          <a:xfrm>
            <a:off x="0" y="0"/>
            <a:ext cx="5765800" cy="3244850"/>
          </a:xfrm>
          <a:prstGeom prst="rect">
            <a:avLst/>
          </a:prstGeom>
          <a:solidFill>
            <a:srgbClr val="001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6" name="Google Shape;186;g1278543c0aa_0_124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892300" y="197417"/>
            <a:ext cx="4073167" cy="285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1278543c0aa_0_124"/>
          <p:cNvSpPr txBox="1"/>
          <p:nvPr/>
        </p:nvSpPr>
        <p:spPr>
          <a:xfrm>
            <a:off x="366100" y="1165225"/>
            <a:ext cx="4884851" cy="48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649" tIns="57649" rIns="57649" bIns="57649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t-IT" sz="2400" dirty="0">
                <a:solidFill>
                  <a:schemeClr val="lt1"/>
                </a:solidFill>
                <a:latin typeface="Montserrat" panose="00000500000000000000" pitchFamily="50" charset="0"/>
                <a:ea typeface="Helvetica Neue Light"/>
                <a:cs typeface="Helvetica Neue Light"/>
                <a:sym typeface="Helvetica Neue Light"/>
              </a:rPr>
              <a:t>Regressione| </a:t>
            </a:r>
            <a:r>
              <a:rPr lang="it-IT" sz="2400" b="1" dirty="0">
                <a:solidFill>
                  <a:schemeClr val="lt1"/>
                </a:solidFill>
                <a:latin typeface="Montserrat" panose="00000500000000000000" pitchFamily="50" charset="0"/>
                <a:ea typeface="Helvetica Neue"/>
                <a:cs typeface="Helvetica Neue"/>
                <a:sym typeface="Helvetica Neue"/>
              </a:rPr>
              <a:t>1</a:t>
            </a:r>
            <a:endParaRPr sz="2400" dirty="0">
              <a:solidFill>
                <a:schemeClr val="dk1"/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390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Regressione lineare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30</a:t>
            </a:fld>
            <a:endParaRPr sz="600" b="1" dirty="0">
              <a:latin typeface="Montserrat" panose="00000500000000000000" pitchFamily="50" charset="0"/>
            </a:endParaRPr>
          </a:p>
        </p:txBody>
      </p:sp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FC2F90B4-8FA8-0531-4BFD-274612B212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8" y="708025"/>
            <a:ext cx="5679910" cy="232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74119"/>
      </p:ext>
    </p:extLst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Un modello inutile?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31</a:t>
            </a:fld>
            <a:endParaRPr sz="600" b="1" dirty="0">
              <a:latin typeface="Montserrat" panose="00000500000000000000" pitchFamily="50" charset="0"/>
            </a:endParaRPr>
          </a:p>
        </p:txBody>
      </p:sp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3D79EE95-952C-2CF1-733C-357EC3E099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27"/>
            <a:ext cx="5397500" cy="242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39421"/>
      </p:ext>
    </p:extLst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 err="1">
                <a:solidFill>
                  <a:schemeClr val="bg1"/>
                </a:solidFill>
                <a:latin typeface="Montserrat" panose="00000500000000000000" pitchFamily="50" charset="0"/>
              </a:rPr>
              <a:t>Feauture</a:t>
            </a: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 </a:t>
            </a:r>
            <a:r>
              <a:rPr lang="it-IT" sz="1200" b="1" kern="0" spc="-45" dirty="0" err="1">
                <a:solidFill>
                  <a:schemeClr val="bg1"/>
                </a:solidFill>
                <a:latin typeface="Montserrat" panose="00000500000000000000" pitchFamily="50" charset="0"/>
              </a:rPr>
              <a:t>enginering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32</a:t>
            </a:fld>
            <a:endParaRPr sz="600" b="1" dirty="0">
              <a:latin typeface="Montserrat" panose="00000500000000000000" pitchFamily="50" charset="0"/>
            </a:endParaRPr>
          </a:p>
        </p:txBody>
      </p:sp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9C9A84D9-E6A2-51F7-D673-7D88BAA425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0" y="443588"/>
            <a:ext cx="5473700" cy="267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14506"/>
      </p:ext>
    </p:extLst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Il concetto di </a:t>
            </a:r>
            <a:r>
              <a:rPr lang="it-IT" sz="1200" b="1" kern="0" spc="-45" dirty="0" err="1">
                <a:solidFill>
                  <a:schemeClr val="bg1"/>
                </a:solidFill>
                <a:latin typeface="Montserrat" panose="00000500000000000000" pitchFamily="50" charset="0"/>
              </a:rPr>
              <a:t>loss</a:t>
            </a: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 – schema di risoluzione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33</a:t>
            </a:fld>
            <a:endParaRPr sz="600" b="1" dirty="0">
              <a:latin typeface="Montserrat" panose="00000500000000000000" pitchFamily="50" charset="0"/>
            </a:endParaRPr>
          </a:p>
        </p:txBody>
      </p:sp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96C4777A-864A-8ABE-094F-84D77FD1E6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82" y="710030"/>
            <a:ext cx="5016500" cy="221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80358"/>
      </p:ext>
    </p:extLst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1692E4AE-92DF-23C5-F5B0-92ED892B6D1A}"/>
              </a:ext>
            </a:extLst>
          </p:cNvPr>
          <p:cNvSpPr/>
          <p:nvPr/>
        </p:nvSpPr>
        <p:spPr>
          <a:xfrm>
            <a:off x="0" y="0"/>
            <a:ext cx="5765800" cy="3244850"/>
          </a:xfrm>
          <a:prstGeom prst="rect">
            <a:avLst/>
          </a:prstGeom>
          <a:solidFill>
            <a:srgbClr val="001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6" name="Google Shape;186;g1278543c0aa_0_124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892300" y="197417"/>
            <a:ext cx="4073167" cy="285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1278543c0aa_0_124"/>
          <p:cNvSpPr txBox="1"/>
          <p:nvPr/>
        </p:nvSpPr>
        <p:spPr>
          <a:xfrm>
            <a:off x="366100" y="1165225"/>
            <a:ext cx="4884851" cy="48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649" tIns="57649" rIns="57649" bIns="57649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t-IT" sz="2400" dirty="0">
                <a:solidFill>
                  <a:schemeClr val="lt1"/>
                </a:solidFill>
                <a:latin typeface="Montserrat" panose="00000500000000000000" pitchFamily="50" charset="0"/>
                <a:ea typeface="Helvetica Neue Light"/>
                <a:cs typeface="Helvetica Neue Light"/>
                <a:sym typeface="Helvetica Neue Light"/>
              </a:rPr>
              <a:t>Regressione logistica| </a:t>
            </a:r>
            <a:r>
              <a:rPr lang="it-IT" sz="2400" b="1" dirty="0">
                <a:solidFill>
                  <a:schemeClr val="lt1"/>
                </a:solidFill>
                <a:latin typeface="Montserrat" panose="00000500000000000000" pitchFamily="50" charset="0"/>
                <a:ea typeface="Helvetica Neue Light"/>
                <a:cs typeface="Helvetica Neue Light"/>
                <a:sym typeface="Helvetica Neue"/>
              </a:rPr>
              <a:t>2</a:t>
            </a:r>
            <a:endParaRPr sz="2400" dirty="0">
              <a:solidFill>
                <a:schemeClr val="dk1"/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4827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Regressione logistica: il modello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35</a:t>
            </a:fld>
            <a:endParaRPr sz="600" b="1" dirty="0">
              <a:latin typeface="Montserrat" panose="00000500000000000000" pitchFamily="50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9FF6E29-CA93-BA64-FAA8-5FC0F23EDD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0" y="708025"/>
            <a:ext cx="5765800" cy="2408297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17AE41-C08F-35DB-A16E-FEF0C99E7504}"/>
              </a:ext>
            </a:extLst>
          </p:cNvPr>
          <p:cNvSpPr txBox="1"/>
          <p:nvPr/>
        </p:nvSpPr>
        <p:spPr>
          <a:xfrm>
            <a:off x="215900" y="2308225"/>
            <a:ext cx="53545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6272465"/>
      </p:ext>
    </p:extLst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Regressione logistica: il modello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36</a:t>
            </a:fld>
            <a:endParaRPr sz="600" b="1" dirty="0">
              <a:latin typeface="Montserrat" panose="00000500000000000000" pitchFamily="50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9FF6E29-CA93-BA64-FAA8-5FC0F23EDD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0" y="708025"/>
            <a:ext cx="5765800" cy="240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77878"/>
      </p:ext>
    </p:extLst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Funzione logistica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37</a:t>
            </a:fld>
            <a:endParaRPr sz="600" b="1" dirty="0">
              <a:latin typeface="Montserrat" panose="00000500000000000000" pitchFamily="50" charset="0"/>
            </a:endParaRPr>
          </a:p>
        </p:txBody>
      </p:sp>
      <p:pic>
        <p:nvPicPr>
          <p:cNvPr id="12" name="object 4">
            <a:extLst>
              <a:ext uri="{FF2B5EF4-FFF2-40B4-BE49-F238E27FC236}">
                <a16:creationId xmlns:a16="http://schemas.microsoft.com/office/drawing/2014/main" id="{96E728F2-A5B7-3525-8BE6-2CC4453CB8CD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58627" y="642416"/>
            <a:ext cx="3082909" cy="2039668"/>
          </a:xfrm>
          <a:prstGeom prst="rect">
            <a:avLst/>
          </a:prstGeom>
        </p:spPr>
      </p:pic>
      <p:sp>
        <p:nvSpPr>
          <p:cNvPr id="13" name="object 5">
            <a:extLst>
              <a:ext uri="{FF2B5EF4-FFF2-40B4-BE49-F238E27FC236}">
                <a16:creationId xmlns:a16="http://schemas.microsoft.com/office/drawing/2014/main" id="{DD3556C5-2C29-4E3E-CC6C-7183C7BE3E08}"/>
              </a:ext>
            </a:extLst>
          </p:cNvPr>
          <p:cNvSpPr txBox="1"/>
          <p:nvPr/>
        </p:nvSpPr>
        <p:spPr>
          <a:xfrm>
            <a:off x="347294" y="2891527"/>
            <a:ext cx="39001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10" dirty="0">
                <a:latin typeface="Verdana"/>
                <a:cs typeface="Verdana"/>
              </a:rPr>
              <a:t>φ</a:t>
            </a:r>
            <a:r>
              <a:rPr sz="1000" spc="-10" dirty="0">
                <a:latin typeface="Calibri"/>
                <a:cs typeface="Calibri"/>
              </a:rPr>
              <a:t>(</a:t>
            </a:r>
            <a:r>
              <a:rPr sz="1000" i="1" spc="-10" dirty="0">
                <a:latin typeface="Arial"/>
                <a:cs typeface="Arial"/>
              </a:rPr>
              <a:t>z</a:t>
            </a:r>
            <a:r>
              <a:rPr sz="1000" spc="-10" dirty="0">
                <a:latin typeface="Calibri"/>
                <a:cs typeface="Calibri"/>
              </a:rPr>
              <a:t>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: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Lucida Sans Unicode"/>
                <a:cs typeface="Lucida Sans Unicode"/>
              </a:rPr>
              <a:t>→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45" dirty="0">
                <a:latin typeface="Calibri"/>
                <a:cs typeface="Calibri"/>
              </a:rPr>
              <a:t>[0</a:t>
            </a:r>
            <a:r>
              <a:rPr sz="1000" i="1" spc="-45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spc="-20" dirty="0">
                <a:latin typeface="Calibri"/>
                <a:cs typeface="Calibri"/>
              </a:rPr>
              <a:t>1]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-35" dirty="0">
                <a:latin typeface="Tahoma"/>
                <a:cs typeface="Tahoma"/>
              </a:rPr>
              <a:t>trasforma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un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numero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reale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R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Tahoma"/>
                <a:cs typeface="Tahoma"/>
              </a:rPr>
              <a:t>in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un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numero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fra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0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1.</a:t>
            </a:r>
            <a:endParaRPr sz="1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94694071"/>
      </p:ext>
    </p:extLst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Da regressione lineare a regressione logistica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38</a:t>
            </a:fld>
            <a:endParaRPr sz="600" b="1" dirty="0">
              <a:latin typeface="Montserrat" panose="00000500000000000000" pitchFamily="50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B75E8DD-971B-8036-015F-7AA4626F62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700" y="631825"/>
            <a:ext cx="5092700" cy="233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39670"/>
      </p:ext>
    </p:extLst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 err="1">
                <a:solidFill>
                  <a:schemeClr val="bg1"/>
                </a:solidFill>
                <a:latin typeface="Montserrat" panose="00000500000000000000" pitchFamily="50" charset="0"/>
              </a:rPr>
              <a:t>Recap</a:t>
            </a: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 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39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EEB30309-B17F-59D4-FF0C-2DFD0B4F16CA}"/>
              </a:ext>
            </a:extLst>
          </p:cNvPr>
          <p:cNvSpPr txBox="1"/>
          <p:nvPr/>
        </p:nvSpPr>
        <p:spPr>
          <a:xfrm>
            <a:off x="368300" y="776930"/>
            <a:ext cx="4669206" cy="18558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200000"/>
              </a:lnSpc>
              <a:spcBef>
                <a:spcPts val="95"/>
              </a:spcBef>
            </a:pPr>
            <a:r>
              <a:rPr lang="it-IT" sz="1200" b="1" spc="-30" dirty="0">
                <a:solidFill>
                  <a:srgbClr val="002060"/>
                </a:solidFill>
                <a:latin typeface="Montserrat" panose="00000500000000000000" pitchFamily="50" charset="0"/>
                <a:cs typeface="Tahoma"/>
              </a:rPr>
              <a:t>Regressione</a:t>
            </a:r>
          </a:p>
          <a:p>
            <a:pPr marL="12700" algn="ctr">
              <a:lnSpc>
                <a:spcPct val="200000"/>
              </a:lnSpc>
              <a:spcBef>
                <a:spcPts val="95"/>
              </a:spcBef>
            </a:pPr>
            <a:r>
              <a:rPr lang="it-IT" sz="1200" b="1" spc="-30" dirty="0">
                <a:solidFill>
                  <a:srgbClr val="002060"/>
                </a:solidFill>
                <a:latin typeface="Montserrat" panose="00000500000000000000" pitchFamily="50" charset="0"/>
                <a:cs typeface="Tahoma"/>
              </a:rPr>
              <a:t>Metriche</a:t>
            </a:r>
          </a:p>
          <a:p>
            <a:pPr marL="12700" algn="ctr">
              <a:lnSpc>
                <a:spcPct val="200000"/>
              </a:lnSpc>
              <a:spcBef>
                <a:spcPts val="95"/>
              </a:spcBef>
            </a:pPr>
            <a:r>
              <a:rPr lang="it-IT" sz="1200" b="1" spc="-30" dirty="0">
                <a:solidFill>
                  <a:srgbClr val="002060"/>
                </a:solidFill>
                <a:latin typeface="Montserrat" panose="00000500000000000000" pitchFamily="50" charset="0"/>
                <a:cs typeface="Tahoma"/>
              </a:rPr>
              <a:t>Come cambiano gli algoritmi visti finora?</a:t>
            </a:r>
          </a:p>
          <a:p>
            <a:pPr marL="12700" algn="ctr">
              <a:lnSpc>
                <a:spcPct val="200000"/>
              </a:lnSpc>
              <a:spcBef>
                <a:spcPts val="95"/>
              </a:spcBef>
            </a:pPr>
            <a:r>
              <a:rPr lang="it-IT" sz="1200" b="1" spc="-30" dirty="0">
                <a:solidFill>
                  <a:srgbClr val="002060"/>
                </a:solidFill>
                <a:latin typeface="Montserrat" panose="00000500000000000000" pitchFamily="50" charset="0"/>
                <a:cs typeface="Tahoma"/>
              </a:rPr>
              <a:t>Regressione lineare</a:t>
            </a:r>
          </a:p>
          <a:p>
            <a:pPr marL="12700" algn="ctr">
              <a:lnSpc>
                <a:spcPct val="200000"/>
              </a:lnSpc>
              <a:spcBef>
                <a:spcPts val="95"/>
              </a:spcBef>
            </a:pPr>
            <a:r>
              <a:rPr lang="it-IT" sz="1200" b="1" spc="-30" dirty="0">
                <a:solidFill>
                  <a:srgbClr val="002060"/>
                </a:solidFill>
                <a:latin typeface="Montserrat" panose="00000500000000000000" pitchFamily="50" charset="0"/>
                <a:cs typeface="Tahoma"/>
              </a:rPr>
              <a:t>Regressione logistica</a:t>
            </a:r>
            <a:endParaRPr sz="1200" b="1" dirty="0">
              <a:solidFill>
                <a:srgbClr val="002060"/>
              </a:solidFill>
              <a:latin typeface="Montserrat" panose="00000500000000000000" pitchFamily="50" charset="0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580857350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Esempio: predizione del prezzo di </a:t>
            </a:r>
            <a:r>
              <a:rPr lang="it-IT" sz="1200" b="1" kern="0" spc="-45">
                <a:solidFill>
                  <a:schemeClr val="bg1"/>
                </a:solidFill>
                <a:latin typeface="Montserrat" panose="00000500000000000000" pitchFamily="50" charset="0"/>
              </a:rPr>
              <a:t>una casa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4</a:t>
            </a:fld>
            <a:endParaRPr sz="600" b="1" dirty="0">
              <a:latin typeface="Montserrat" panose="00000500000000000000" pitchFamily="50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DE3D917-2153-D789-9FB2-ED81C3DEB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14" y="472798"/>
            <a:ext cx="5492972" cy="25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77704"/>
      </p:ext>
    </p:extLst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278543c0aa_0_136"/>
          <p:cNvSpPr txBox="1">
            <a:spLocks noGrp="1"/>
          </p:cNvSpPr>
          <p:nvPr>
            <p:ph type="title"/>
          </p:nvPr>
        </p:nvSpPr>
        <p:spPr>
          <a:xfrm>
            <a:off x="196544" y="281407"/>
            <a:ext cx="5372712" cy="361119"/>
          </a:xfrm>
          <a:prstGeom prst="rect">
            <a:avLst/>
          </a:prstGeom>
        </p:spPr>
        <p:txBody>
          <a:bodyPr spcFirstLastPara="1" wrap="square" lIns="57649" tIns="57649" rIns="57649" bIns="57649" anchor="ctr" anchorCtr="0">
            <a:noAutofit/>
          </a:bodyPr>
          <a:lstStyle/>
          <a:p>
            <a:pPr algn="l">
              <a:buNone/>
            </a:pPr>
            <a:endParaRPr/>
          </a:p>
        </p:txBody>
      </p:sp>
      <p:sp>
        <p:nvSpPr>
          <p:cNvPr id="371" name="Google Shape;371;g1278543c0aa_0_136"/>
          <p:cNvSpPr txBox="1">
            <a:spLocks noGrp="1"/>
          </p:cNvSpPr>
          <p:nvPr>
            <p:ph type="body" idx="1"/>
          </p:nvPr>
        </p:nvSpPr>
        <p:spPr>
          <a:xfrm>
            <a:off x="196544" y="727493"/>
            <a:ext cx="5372712" cy="2154230"/>
          </a:xfrm>
          <a:prstGeom prst="rect">
            <a:avLst/>
          </a:prstGeom>
        </p:spPr>
        <p:txBody>
          <a:bodyPr spcFirstLastPara="1" wrap="square" lIns="57649" tIns="57649" rIns="57649" bIns="57649" anchor="ctr" anchorCtr="0">
            <a:noAutofit/>
          </a:bodyPr>
          <a:lstStyle/>
          <a:p>
            <a:pPr marL="0" indent="0" algn="l">
              <a:buNone/>
            </a:pPr>
            <a:endParaRPr/>
          </a:p>
        </p:txBody>
      </p:sp>
      <p:pic>
        <p:nvPicPr>
          <p:cNvPr id="372" name="Google Shape;372;g1278543c0aa_0_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94"/>
            <a:ext cx="5727651" cy="3243263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g1278543c0aa_0_136"/>
          <p:cNvSpPr txBox="1"/>
          <p:nvPr/>
        </p:nvSpPr>
        <p:spPr>
          <a:xfrm>
            <a:off x="1666779" y="407344"/>
            <a:ext cx="2394093" cy="68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649" tIns="57649" rIns="57649" bIns="57649" anchor="t" anchorCtr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IT" sz="2585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Buono Studio!</a:t>
            </a:r>
            <a:endParaRPr sz="2585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endParaRPr sz="1135"/>
          </a:p>
        </p:txBody>
      </p:sp>
      <p:sp>
        <p:nvSpPr>
          <p:cNvPr id="374" name="Google Shape;374;g1278543c0aa_0_136"/>
          <p:cNvSpPr txBox="1"/>
          <p:nvPr/>
        </p:nvSpPr>
        <p:spPr>
          <a:xfrm>
            <a:off x="497887" y="1392052"/>
            <a:ext cx="4770027" cy="1281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649" tIns="57649" rIns="57649" bIns="57649" anchor="t" anchorCtr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IT" sz="1955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Contatti:</a:t>
            </a:r>
            <a:endParaRPr sz="1955" dirty="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algn="ctr"/>
            <a:r>
              <a:rPr lang="fr-FR" sz="1200" b="1" u="sng" dirty="0" err="1">
                <a:solidFill>
                  <a:schemeClr val="lt1"/>
                </a:solidFill>
                <a:latin typeface="Montserrat"/>
                <a:ea typeface="Helvetica Neue Light"/>
                <a:cs typeface="Helvetica Neue Light"/>
                <a:sym typeface="Helvetica Neue Light"/>
              </a:rPr>
              <a:t>oscar.defelice@neural.academy</a:t>
            </a:r>
            <a:endParaRPr lang="fr-FR" sz="1200" b="1" dirty="0" err="1">
              <a:solidFill>
                <a:schemeClr val="lt1"/>
              </a:solidFill>
              <a:latin typeface="Montserrat"/>
              <a:ea typeface="Helvetica Neue Light"/>
              <a:cs typeface="Helvetica Neue Light"/>
              <a:sym typeface="Helvetica Neue Light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it-IT" sz="1640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640" dirty="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it-IT" sz="1640" u="sng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marica.acconcia@neuralacademy.it</a:t>
            </a:r>
            <a:endParaRPr sz="1640" dirty="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endParaRPr sz="113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Classi e numeri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5</a:t>
            </a:fld>
            <a:endParaRPr sz="600" b="1" dirty="0">
              <a:latin typeface="Montserrat" panose="00000500000000000000" pitchFamily="50" charset="0"/>
            </a:endParaRPr>
          </a:p>
        </p:txBody>
      </p:sp>
      <p:pic>
        <p:nvPicPr>
          <p:cNvPr id="19" name="object 4">
            <a:extLst>
              <a:ext uri="{FF2B5EF4-FFF2-40B4-BE49-F238E27FC236}">
                <a16:creationId xmlns:a16="http://schemas.microsoft.com/office/drawing/2014/main" id="{C297F34F-CE30-CB74-D4A7-92AF7A47E11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8571" y="914146"/>
            <a:ext cx="2402840" cy="1416558"/>
          </a:xfrm>
          <a:prstGeom prst="rect">
            <a:avLst/>
          </a:prstGeom>
        </p:spPr>
      </p:pic>
      <p:sp>
        <p:nvSpPr>
          <p:cNvPr id="20" name="object 5">
            <a:extLst>
              <a:ext uri="{FF2B5EF4-FFF2-40B4-BE49-F238E27FC236}">
                <a16:creationId xmlns:a16="http://schemas.microsoft.com/office/drawing/2014/main" id="{EEB30309-B17F-59D4-FF0C-2DFD0B4F16CA}"/>
              </a:ext>
            </a:extLst>
          </p:cNvPr>
          <p:cNvSpPr txBox="1"/>
          <p:nvPr/>
        </p:nvSpPr>
        <p:spPr>
          <a:xfrm>
            <a:off x="545388" y="2530365"/>
            <a:ext cx="4669206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000" b="1" spc="-30" dirty="0">
                <a:solidFill>
                  <a:srgbClr val="EB801A"/>
                </a:solidFill>
                <a:latin typeface="Montserrat" panose="00000500000000000000" pitchFamily="50" charset="0"/>
                <a:cs typeface="Tahoma"/>
              </a:rPr>
              <a:t>Riconoscimento</a:t>
            </a:r>
            <a:r>
              <a:rPr sz="1000" b="1" spc="20" dirty="0">
                <a:solidFill>
                  <a:srgbClr val="EB801A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25" dirty="0">
                <a:solidFill>
                  <a:srgbClr val="EB801A"/>
                </a:solidFill>
                <a:latin typeface="Montserrat" panose="00000500000000000000" pitchFamily="50" charset="0"/>
                <a:cs typeface="Tahoma"/>
              </a:rPr>
              <a:t>automatico</a:t>
            </a:r>
            <a:r>
              <a:rPr sz="1000" b="1" spc="20" dirty="0">
                <a:solidFill>
                  <a:srgbClr val="EB801A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15" dirty="0">
                <a:solidFill>
                  <a:srgbClr val="EB801A"/>
                </a:solidFill>
                <a:latin typeface="Montserrat" panose="00000500000000000000" pitchFamily="50" charset="0"/>
                <a:cs typeface="Tahoma"/>
              </a:rPr>
              <a:t>di</a:t>
            </a:r>
            <a:r>
              <a:rPr sz="1000" b="1" spc="20" dirty="0">
                <a:solidFill>
                  <a:srgbClr val="EB801A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40" dirty="0">
                <a:solidFill>
                  <a:srgbClr val="EB801A"/>
                </a:solidFill>
                <a:latin typeface="Montserrat" panose="00000500000000000000" pitchFamily="50" charset="0"/>
                <a:cs typeface="Tahoma"/>
              </a:rPr>
              <a:t>numeri</a:t>
            </a:r>
            <a:r>
              <a:rPr sz="1000" b="1" spc="20" dirty="0">
                <a:solidFill>
                  <a:srgbClr val="EB801A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5" dirty="0">
                <a:solidFill>
                  <a:srgbClr val="EB801A"/>
                </a:solidFill>
                <a:latin typeface="Montserrat" panose="00000500000000000000" pitchFamily="50" charset="0"/>
                <a:cs typeface="Tahoma"/>
              </a:rPr>
              <a:t>scritti</a:t>
            </a:r>
            <a:r>
              <a:rPr sz="1000" b="1" spc="20" dirty="0">
                <a:solidFill>
                  <a:srgbClr val="EB801A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50" dirty="0">
                <a:solidFill>
                  <a:srgbClr val="EB801A"/>
                </a:solidFill>
                <a:latin typeface="Montserrat" panose="00000500000000000000" pitchFamily="50" charset="0"/>
                <a:cs typeface="Tahoma"/>
              </a:rPr>
              <a:t>a</a:t>
            </a:r>
            <a:r>
              <a:rPr sz="1000" b="1" spc="20" dirty="0">
                <a:solidFill>
                  <a:srgbClr val="EB801A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55" dirty="0">
                <a:solidFill>
                  <a:srgbClr val="EB801A"/>
                </a:solidFill>
                <a:latin typeface="Montserrat" panose="00000500000000000000" pitchFamily="50" charset="0"/>
                <a:cs typeface="Tahoma"/>
              </a:rPr>
              <a:t>mano:</a:t>
            </a:r>
            <a:r>
              <a:rPr sz="1000" b="1" spc="135" dirty="0">
                <a:solidFill>
                  <a:srgbClr val="EB801A"/>
                </a:solidFill>
                <a:latin typeface="Montserrat" panose="00000500000000000000" pitchFamily="50" charset="0"/>
                <a:cs typeface="Tahoma"/>
              </a:rPr>
              <a:t> </a:t>
            </a:r>
            <a:br>
              <a:rPr lang="it-IT" sz="1000" b="1" spc="135" dirty="0">
                <a:solidFill>
                  <a:srgbClr val="EB801A"/>
                </a:solidFill>
                <a:latin typeface="Montserrat" panose="00000500000000000000" pitchFamily="50" charset="0"/>
                <a:cs typeface="Tahoma"/>
              </a:rPr>
            </a:br>
            <a:r>
              <a:rPr sz="1000" b="1" spc="-30" dirty="0" err="1">
                <a:solidFill>
                  <a:srgbClr val="EB801A"/>
                </a:solidFill>
                <a:latin typeface="Montserrat" panose="00000500000000000000" pitchFamily="50" charset="0"/>
                <a:cs typeface="Tahoma"/>
              </a:rPr>
              <a:t>classificazione</a:t>
            </a:r>
            <a:r>
              <a:rPr sz="1000" b="1" spc="20" dirty="0">
                <a:solidFill>
                  <a:srgbClr val="EB801A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45" dirty="0">
                <a:solidFill>
                  <a:srgbClr val="EB801A"/>
                </a:solidFill>
                <a:latin typeface="Montserrat" panose="00000500000000000000" pitchFamily="50" charset="0"/>
                <a:cs typeface="Tahoma"/>
              </a:rPr>
              <a:t>o</a:t>
            </a:r>
            <a:r>
              <a:rPr sz="1000" b="1" spc="20" dirty="0">
                <a:solidFill>
                  <a:srgbClr val="EB801A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50" dirty="0">
                <a:solidFill>
                  <a:srgbClr val="EB801A"/>
                </a:solidFill>
                <a:latin typeface="Montserrat" panose="00000500000000000000" pitchFamily="50" charset="0"/>
                <a:cs typeface="Tahoma"/>
              </a:rPr>
              <a:t>regressione?</a:t>
            </a:r>
            <a:endParaRPr sz="1000" b="1" dirty="0">
              <a:latin typeface="Montserrat" panose="00000500000000000000" pitchFamily="50" charset="0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976457982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1692E4AE-92DF-23C5-F5B0-92ED892B6D1A}"/>
              </a:ext>
            </a:extLst>
          </p:cNvPr>
          <p:cNvSpPr/>
          <p:nvPr/>
        </p:nvSpPr>
        <p:spPr>
          <a:xfrm>
            <a:off x="0" y="0"/>
            <a:ext cx="5765800" cy="3244850"/>
          </a:xfrm>
          <a:prstGeom prst="rect">
            <a:avLst/>
          </a:prstGeom>
          <a:solidFill>
            <a:srgbClr val="001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6" name="Google Shape;186;g1278543c0aa_0_124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892300" y="197417"/>
            <a:ext cx="4073167" cy="285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1278543c0aa_0_124"/>
          <p:cNvSpPr txBox="1"/>
          <p:nvPr/>
        </p:nvSpPr>
        <p:spPr>
          <a:xfrm>
            <a:off x="215900" y="1241425"/>
            <a:ext cx="4884851" cy="48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649" tIns="57649" rIns="57649" bIns="57649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t-IT" sz="2400" dirty="0">
                <a:solidFill>
                  <a:schemeClr val="lt1"/>
                </a:solidFill>
                <a:latin typeface="Montserrat" panose="00000500000000000000" pitchFamily="50" charset="0"/>
                <a:ea typeface="Helvetica Neue Light"/>
                <a:cs typeface="Helvetica Neue Light"/>
                <a:sym typeface="Helvetica Neue Light"/>
              </a:rPr>
              <a:t>Case study</a:t>
            </a:r>
            <a:endParaRPr sz="2400" dirty="0">
              <a:solidFill>
                <a:schemeClr val="dk1"/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22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Case study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7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FE99198F-366B-EC30-DCDE-3B345FF42EBF}"/>
              </a:ext>
            </a:extLst>
          </p:cNvPr>
          <p:cNvSpPr txBox="1"/>
          <p:nvPr/>
        </p:nvSpPr>
        <p:spPr>
          <a:xfrm>
            <a:off x="347294" y="693617"/>
            <a:ext cx="4785360" cy="1772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599"/>
              </a:lnSpc>
              <a:spcBef>
                <a:spcPts val="100"/>
              </a:spcBef>
            </a:pPr>
            <a:r>
              <a:rPr lang="it-IT" sz="1000" b="1" dirty="0">
                <a:latin typeface="Montserrat" panose="00000500000000000000" pitchFamily="50" charset="0"/>
                <a:cs typeface="Tahoma"/>
              </a:rPr>
              <a:t>Riconoscimento dati da un assegno bancario</a:t>
            </a:r>
            <a:endParaRPr sz="1000" b="1" dirty="0">
              <a:latin typeface="Montserrat" panose="00000500000000000000" pitchFamily="50" charset="0"/>
              <a:cs typeface="Tahoma"/>
            </a:endParaRPr>
          </a:p>
        </p:txBody>
      </p:sp>
      <p:pic>
        <p:nvPicPr>
          <p:cNvPr id="1026" name="Picture 2" descr="Vigile elettrodo cordiale cifra in lettere su assegno Refrigerare ispezione  sfera">
            <a:extLst>
              <a:ext uri="{FF2B5EF4-FFF2-40B4-BE49-F238E27FC236}">
                <a16:creationId xmlns:a16="http://schemas.microsoft.com/office/drawing/2014/main" id="{515F837E-1CD8-BE20-CBCF-0BE08603C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1032505"/>
            <a:ext cx="3111500" cy="120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481714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Case study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8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FE99198F-366B-EC30-DCDE-3B345FF42EBF}"/>
              </a:ext>
            </a:extLst>
          </p:cNvPr>
          <p:cNvSpPr txBox="1"/>
          <p:nvPr/>
        </p:nvSpPr>
        <p:spPr>
          <a:xfrm>
            <a:off x="347294" y="693617"/>
            <a:ext cx="4785360" cy="1772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599"/>
              </a:lnSpc>
              <a:spcBef>
                <a:spcPts val="100"/>
              </a:spcBef>
            </a:pPr>
            <a:r>
              <a:rPr lang="it-IT" sz="1000" b="1" dirty="0">
                <a:latin typeface="Montserrat" panose="00000500000000000000" pitchFamily="50" charset="0"/>
                <a:cs typeface="Tahoma"/>
              </a:rPr>
              <a:t>Riconoscimento dati da un assegno bancario</a:t>
            </a:r>
            <a:endParaRPr sz="1000" b="1" dirty="0">
              <a:latin typeface="Montserrat" panose="00000500000000000000" pitchFamily="50" charset="0"/>
              <a:cs typeface="Tahoma"/>
            </a:endParaRPr>
          </a:p>
        </p:txBody>
      </p:sp>
      <p:pic>
        <p:nvPicPr>
          <p:cNvPr id="1026" name="Picture 2" descr="Vigile elettrodo cordiale cifra in lettere su assegno Refrigerare ispezione  sfera">
            <a:extLst>
              <a:ext uri="{FF2B5EF4-FFF2-40B4-BE49-F238E27FC236}">
                <a16:creationId xmlns:a16="http://schemas.microsoft.com/office/drawing/2014/main" id="{515F837E-1CD8-BE20-CBCF-0BE08603C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1032505"/>
            <a:ext cx="3111500" cy="120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5899177-FCDA-B2A0-709E-6165C06F850F}"/>
              </a:ext>
            </a:extLst>
          </p:cNvPr>
          <p:cNvSpPr txBox="1"/>
          <p:nvPr/>
        </p:nvSpPr>
        <p:spPr>
          <a:xfrm>
            <a:off x="109420" y="2705415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Tip</a:t>
            </a:r>
            <a:r>
              <a:rPr lang="it-IT" sz="1400" dirty="0"/>
              <a:t>: dataset MNIST</a:t>
            </a:r>
          </a:p>
        </p:txBody>
      </p:sp>
    </p:spTree>
    <p:extLst>
      <p:ext uri="{BB962C8B-B14F-4D97-AF65-F5344CB8AC3E}">
        <p14:creationId xmlns:p14="http://schemas.microsoft.com/office/powerpoint/2010/main" val="2337369214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Case study 2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9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FE99198F-366B-EC30-DCDE-3B345FF42EBF}"/>
              </a:ext>
            </a:extLst>
          </p:cNvPr>
          <p:cNvSpPr txBox="1"/>
          <p:nvPr/>
        </p:nvSpPr>
        <p:spPr>
          <a:xfrm>
            <a:off x="347294" y="693617"/>
            <a:ext cx="4785360" cy="1772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599"/>
              </a:lnSpc>
              <a:spcBef>
                <a:spcPts val="100"/>
              </a:spcBef>
            </a:pPr>
            <a:r>
              <a:rPr lang="it-IT" sz="1000" b="1" dirty="0">
                <a:latin typeface="Montserrat" panose="00000500000000000000" pitchFamily="50" charset="0"/>
                <a:cs typeface="Tahoma"/>
              </a:rPr>
              <a:t>Automazione customer service</a:t>
            </a:r>
            <a:endParaRPr sz="1000" b="1" dirty="0">
              <a:latin typeface="Montserrat" panose="00000500000000000000" pitchFamily="50" charset="0"/>
              <a:cs typeface="Tahoma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487C095-FCFE-AE86-F9E2-DBCAD6C15CC4}"/>
              </a:ext>
            </a:extLst>
          </p:cNvPr>
          <p:cNvSpPr txBox="1"/>
          <p:nvPr/>
        </p:nvSpPr>
        <p:spPr>
          <a:xfrm>
            <a:off x="139102" y="2557212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1C80"/>
                </a:solidFill>
              </a:rPr>
              <a:t>Quali sono le domande da porre?</a:t>
            </a:r>
          </a:p>
        </p:txBody>
      </p:sp>
      <p:pic>
        <p:nvPicPr>
          <p:cNvPr id="2050" name="Picture 2" descr="Customer care: come è cambiata la relazione azienda-cliente? - Comunicare  Digitale">
            <a:extLst>
              <a:ext uri="{FF2B5EF4-FFF2-40B4-BE49-F238E27FC236}">
                <a16:creationId xmlns:a16="http://schemas.microsoft.com/office/drawing/2014/main" id="{008BCDE2-BF53-E7F3-894A-D40247B28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006930"/>
            <a:ext cx="2700338" cy="140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366354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8B8FC6CF01604D927BE2319DA56E71" ma:contentTypeVersion="8" ma:contentTypeDescription="Create a new document." ma:contentTypeScope="" ma:versionID="2c553d546b9ce55cd33c797a23057d58">
  <xsd:schema xmlns:xsd="http://www.w3.org/2001/XMLSchema" xmlns:xs="http://www.w3.org/2001/XMLSchema" xmlns:p="http://schemas.microsoft.com/office/2006/metadata/properties" xmlns:ns2="d03073dd-8150-4f1f-9ad1-dea5dbddd818" xmlns:ns3="f0662b43-0091-4e39-b288-8cd86c04ec33" targetNamespace="http://schemas.microsoft.com/office/2006/metadata/properties" ma:root="true" ma:fieldsID="44d086ecd4156df18e1d34b881494e5d" ns2:_="" ns3:_="">
    <xsd:import namespace="d03073dd-8150-4f1f-9ad1-dea5dbddd818"/>
    <xsd:import namespace="f0662b43-0091-4e39-b288-8cd86c04ec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3073dd-8150-4f1f-9ad1-dea5dbddd8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cd93189e-e3e0-4ae1-9397-6a7177459d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662b43-0091-4e39-b288-8cd86c04ec3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46ba95f-1239-427c-a86d-c7afad10ef77}" ma:internalName="TaxCatchAll" ma:showField="CatchAllData" ma:web="f0662b43-0091-4e39-b288-8cd86c04ec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03073dd-8150-4f1f-9ad1-dea5dbddd818">
      <Terms xmlns="http://schemas.microsoft.com/office/infopath/2007/PartnerControls"/>
    </lcf76f155ced4ddcb4097134ff3c332f>
    <TaxCatchAll xmlns="f0662b43-0091-4e39-b288-8cd86c04ec33" xsi:nil="true"/>
  </documentManagement>
</p:properties>
</file>

<file path=customXml/itemProps1.xml><?xml version="1.0" encoding="utf-8"?>
<ds:datastoreItem xmlns:ds="http://schemas.openxmlformats.org/officeDocument/2006/customXml" ds:itemID="{F419C972-2386-46F7-AA6B-BB3B4F0CF8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F4BC3E-DFDB-4E7C-8A16-87CE6160ACDD}"/>
</file>

<file path=customXml/itemProps3.xml><?xml version="1.0" encoding="utf-8"?>
<ds:datastoreItem xmlns:ds="http://schemas.openxmlformats.org/officeDocument/2006/customXml" ds:itemID="{41DD13F4-00FA-4287-9855-DBC74B480A1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817</Words>
  <Application>Microsoft Office PowerPoint</Application>
  <PresentationFormat>Custom</PresentationFormat>
  <Paragraphs>205</Paragraphs>
  <Slides>40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Datascience e Machine Learning 101</dc:title>
  <dc:creator>Giulio Galvan, Francesco Bagattini</dc:creator>
  <cp:lastModifiedBy>Cristina D'Onorio De Meo</cp:lastModifiedBy>
  <cp:revision>24</cp:revision>
  <dcterms:created xsi:type="dcterms:W3CDTF">2022-03-16T08:22:21Z</dcterms:created>
  <dcterms:modified xsi:type="dcterms:W3CDTF">2023-02-26T17:11:29Z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2021-11-05T00:00:00Z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2022-03-16T00:00:00Z</vt:filetime>
  </property>
  <property fmtid="{D5CDD505-2E9C-101B-9397-08002B2CF9AE}" pid="5" name="ContentTypeId">
    <vt:lpwstr>0x010100368B8FC6CF01604D927BE2319DA56E71</vt:lpwstr>
  </property>
  <property fmtid="{D5CDD505-2E9C-101B-9397-08002B2CF9AE}" pid="6" name="Order">
    <vt:r8>9600</vt:r8>
  </property>
  <property fmtid="{D5CDD505-2E9C-101B-9397-08002B2CF9AE}" pid="7" name="xd_Signature">
    <vt:bool>false</vt:bool>
  </property>
  <property fmtid="{D5CDD505-2E9C-101B-9397-08002B2CF9AE}" pid="8" name="xd_ProgID">
    <vt:lpwstr/>
  </property>
  <property fmtid="{D5CDD505-2E9C-101B-9397-08002B2CF9AE}" pid="9" name="_ExtendedDescription">
    <vt:lpwstr/>
  </property>
  <property fmtid="{D5CDD505-2E9C-101B-9397-08002B2CF9AE}" pid="10" name="TriggerFlowInfo">
    <vt:lpwstr/>
  </property>
  <property fmtid="{D5CDD505-2E9C-101B-9397-08002B2CF9AE}" pid="11" name="_SourceUrl">
    <vt:lpwstr/>
  </property>
  <property fmtid="{D5CDD505-2E9C-101B-9397-08002B2CF9AE}" pid="12" name="_SharedFileIndex">
    <vt:lpwstr/>
  </property>
  <property fmtid="{D5CDD505-2E9C-101B-9397-08002B2CF9AE}" pid="13" name="ComplianceAssetId">
    <vt:lpwstr/>
  </property>
  <property fmtid="{D5CDD505-2E9C-101B-9397-08002B2CF9AE}" pid="14" name="TemplateUrl">
    <vt:lpwstr/>
  </property>
</Properties>
</file>