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384" r:id="rId5"/>
    <p:sldId id="716" r:id="rId6"/>
    <p:sldId id="717" r:id="rId7"/>
    <p:sldId id="409" r:id="rId8"/>
    <p:sldId id="744" r:id="rId9"/>
    <p:sldId id="410" r:id="rId10"/>
    <p:sldId id="718" r:id="rId11"/>
    <p:sldId id="719" r:id="rId12"/>
    <p:sldId id="720" r:id="rId13"/>
    <p:sldId id="721" r:id="rId14"/>
    <p:sldId id="722" r:id="rId15"/>
    <p:sldId id="723" r:id="rId16"/>
    <p:sldId id="724" r:id="rId17"/>
    <p:sldId id="726" r:id="rId18"/>
    <p:sldId id="727" r:id="rId19"/>
    <p:sldId id="729" r:id="rId20"/>
    <p:sldId id="731" r:id="rId21"/>
    <p:sldId id="732" r:id="rId22"/>
    <p:sldId id="733" r:id="rId23"/>
    <p:sldId id="734" r:id="rId24"/>
    <p:sldId id="738" r:id="rId25"/>
    <p:sldId id="739" r:id="rId26"/>
    <p:sldId id="741" r:id="rId27"/>
    <p:sldId id="742" r:id="rId28"/>
    <p:sldId id="745" r:id="rId29"/>
    <p:sldId id="328" r:id="rId30"/>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C80"/>
    <a:srgbClr val="0014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9B733-9042-4005-AA37-BD8418A236C8}" v="47" dt="2022-07-22T23:49:57.3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83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03B842CB-5CEA-403B-A62B-7A06FF634DBC}" type="datetimeFigureOut">
              <a:rPr lang="it-IT" smtClean="0"/>
              <a:t>17/11/2022</a:t>
            </a:fld>
            <a:endParaRPr lang="it-IT"/>
          </a:p>
        </p:txBody>
      </p:sp>
      <p:sp>
        <p:nvSpPr>
          <p:cNvPr id="4" name="Segnaposto immagine diapositiva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68857E1B-F5C2-45F8-A98B-20470474523D}" type="slidenum">
              <a:rPr lang="it-IT" smtClean="0"/>
              <a:t>‹N›</a:t>
            </a:fld>
            <a:endParaRPr lang="it-IT"/>
          </a:p>
        </p:txBody>
      </p:sp>
    </p:spTree>
    <p:extLst>
      <p:ext uri="{BB962C8B-B14F-4D97-AF65-F5344CB8AC3E}">
        <p14:creationId xmlns:p14="http://schemas.microsoft.com/office/powerpoint/2010/main" val="345631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8543c0aa_0_1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8543c0a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45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Provate a capire il ruolo di ciascuno</a:t>
            </a:r>
          </a:p>
        </p:txBody>
      </p:sp>
      <p:sp>
        <p:nvSpPr>
          <p:cNvPr id="4" name="Segnaposto numero diapositiva 3"/>
          <p:cNvSpPr>
            <a:spLocks noGrp="1"/>
          </p:cNvSpPr>
          <p:nvPr>
            <p:ph type="sldNum" sz="quarter" idx="5"/>
          </p:nvPr>
        </p:nvSpPr>
        <p:spPr/>
        <p:txBody>
          <a:bodyPr/>
          <a:lstStyle/>
          <a:p>
            <a:fld id="{68857E1B-F5C2-45F8-A98B-20470474523D}" type="slidenum">
              <a:rPr lang="it-IT" smtClean="0"/>
              <a:t>3</a:t>
            </a:fld>
            <a:endParaRPr lang="it-IT"/>
          </a:p>
        </p:txBody>
      </p:sp>
    </p:spTree>
    <p:extLst>
      <p:ext uri="{BB962C8B-B14F-4D97-AF65-F5344CB8AC3E}">
        <p14:creationId xmlns:p14="http://schemas.microsoft.com/office/powerpoint/2010/main" val="221455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8543c0aa_0_1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8543c0a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62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Parentesi </a:t>
            </a:r>
            <a:r>
              <a:rPr lang="it-IT" dirty="0" err="1"/>
              <a:t>uml</a:t>
            </a:r>
            <a:r>
              <a:rPr lang="it-IT" dirty="0"/>
              <a:t> e just </a:t>
            </a:r>
            <a:r>
              <a:rPr lang="it-IT" dirty="0" err="1"/>
              <a:t>eat</a:t>
            </a:r>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18</a:t>
            </a:fld>
            <a:endParaRPr lang="it-IT"/>
          </a:p>
        </p:txBody>
      </p:sp>
    </p:spTree>
    <p:extLst>
      <p:ext uri="{BB962C8B-B14F-4D97-AF65-F5344CB8AC3E}">
        <p14:creationId xmlns:p14="http://schemas.microsoft.com/office/powerpoint/2010/main" val="247763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78543c0aa_0_13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78543c0a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12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78543c0aa_0_13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78543c0a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170621"/>
            <a:ext cx="55751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a:p>
        </p:txBody>
      </p:sp>
      <p:sp>
        <p:nvSpPr>
          <p:cNvPr id="6" name="Holder 6"/>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a:p>
        </p:txBody>
      </p:sp>
      <p:sp>
        <p:nvSpPr>
          <p:cNvPr id="6" name="Holder 6"/>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ahoma"/>
                <a:cs typeface="Tahoma"/>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a:p>
        </p:txBody>
      </p:sp>
      <p:sp>
        <p:nvSpPr>
          <p:cNvPr id="7" name="Holder 7"/>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a:p>
        </p:txBody>
      </p:sp>
      <p:sp>
        <p:nvSpPr>
          <p:cNvPr id="5" name="Holder 5"/>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a:p>
        </p:txBody>
      </p:sp>
      <p:sp>
        <p:nvSpPr>
          <p:cNvPr id="4" name="Holder 4"/>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9"/>
        <p:cNvGrpSpPr/>
        <p:nvPr/>
      </p:nvGrpSpPr>
      <p:grpSpPr>
        <a:xfrm>
          <a:off x="0" y="0"/>
          <a:ext cx="0" cy="0"/>
          <a:chOff x="0" y="0"/>
          <a:chExt cx="0" cy="0"/>
        </a:xfrm>
      </p:grpSpPr>
      <p:sp>
        <p:nvSpPr>
          <p:cNvPr id="170" name="Google Shape;170;g1278543c0aa_0_115"/>
          <p:cNvSpPr txBox="1">
            <a:spLocks noGrp="1"/>
          </p:cNvSpPr>
          <p:nvPr>
            <p:ph type="title"/>
          </p:nvPr>
        </p:nvSpPr>
        <p:spPr>
          <a:xfrm>
            <a:off x="196544" y="280750"/>
            <a:ext cx="5372712" cy="361296"/>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1" name="Google Shape;171;g1278543c0aa_0_115"/>
          <p:cNvSpPr txBox="1">
            <a:spLocks noGrp="1"/>
          </p:cNvSpPr>
          <p:nvPr>
            <p:ph type="body" idx="1"/>
          </p:nvPr>
        </p:nvSpPr>
        <p:spPr>
          <a:xfrm>
            <a:off x="196544" y="727055"/>
            <a:ext cx="5372712" cy="2155284"/>
          </a:xfrm>
          <a:prstGeom prst="rect">
            <a:avLst/>
          </a:prstGeom>
          <a:noFill/>
          <a:ln>
            <a:noFill/>
          </a:ln>
        </p:spPr>
        <p:txBody>
          <a:bodyPr spcFirstLastPara="1" wrap="square" lIns="91425" tIns="91425" rIns="91425" bIns="91425" anchor="ctr" anchorCtr="0">
            <a:noAutofit/>
          </a:bodyPr>
          <a:lstStyle>
            <a:lvl1pPr marL="288310" lvl="0" indent="-200216" rtl="0">
              <a:spcBef>
                <a:spcPts val="0"/>
              </a:spcBef>
              <a:spcAft>
                <a:spcPts val="0"/>
              </a:spcAft>
              <a:buSzPts val="1400"/>
              <a:buChar char="●"/>
              <a:defRPr/>
            </a:lvl1pPr>
            <a:lvl2pPr marL="576621" lvl="1" indent="-200216" rtl="0">
              <a:spcBef>
                <a:spcPts val="0"/>
              </a:spcBef>
              <a:spcAft>
                <a:spcPts val="0"/>
              </a:spcAft>
              <a:buSzPts val="1400"/>
              <a:buChar char="○"/>
              <a:defRPr/>
            </a:lvl2pPr>
            <a:lvl3pPr marL="864931" lvl="2" indent="-200216" rtl="0">
              <a:spcBef>
                <a:spcPts val="0"/>
              </a:spcBef>
              <a:spcAft>
                <a:spcPts val="0"/>
              </a:spcAft>
              <a:buSzPts val="1400"/>
              <a:buChar char="■"/>
              <a:defRPr/>
            </a:lvl3pPr>
            <a:lvl4pPr marL="1153241" lvl="3" indent="-200216" rtl="0">
              <a:spcBef>
                <a:spcPts val="0"/>
              </a:spcBef>
              <a:spcAft>
                <a:spcPts val="0"/>
              </a:spcAft>
              <a:buSzPts val="1400"/>
              <a:buChar char="●"/>
              <a:defRPr/>
            </a:lvl4pPr>
            <a:lvl5pPr marL="1441552" lvl="4" indent="-200216" rtl="0">
              <a:spcBef>
                <a:spcPts val="0"/>
              </a:spcBef>
              <a:spcAft>
                <a:spcPts val="0"/>
              </a:spcAft>
              <a:buSzPts val="1400"/>
              <a:buChar char="○"/>
              <a:defRPr/>
            </a:lvl5pPr>
            <a:lvl6pPr marL="1729862" lvl="5" indent="-200216" rtl="0">
              <a:spcBef>
                <a:spcPts val="0"/>
              </a:spcBef>
              <a:spcAft>
                <a:spcPts val="0"/>
              </a:spcAft>
              <a:buSzPts val="1400"/>
              <a:buChar char="■"/>
              <a:defRPr/>
            </a:lvl6pPr>
            <a:lvl7pPr marL="2018172" lvl="6" indent="-200216" rtl="0">
              <a:spcBef>
                <a:spcPts val="0"/>
              </a:spcBef>
              <a:spcAft>
                <a:spcPts val="0"/>
              </a:spcAft>
              <a:buSzPts val="1400"/>
              <a:buChar char="●"/>
              <a:defRPr/>
            </a:lvl7pPr>
            <a:lvl8pPr marL="2306483" lvl="7" indent="-200216" rtl="0">
              <a:spcBef>
                <a:spcPts val="0"/>
              </a:spcBef>
              <a:spcAft>
                <a:spcPts val="0"/>
              </a:spcAft>
              <a:buSzPts val="1400"/>
              <a:buChar char="○"/>
              <a:defRPr/>
            </a:lvl8pPr>
            <a:lvl9pPr marL="2594793" lvl="8" indent="-200216" rtl="0">
              <a:spcBef>
                <a:spcPts val="0"/>
              </a:spcBef>
              <a:spcAft>
                <a:spcPts val="0"/>
              </a:spcAft>
              <a:buSzPts val="1400"/>
              <a:buChar char="■"/>
              <a:defRPr/>
            </a:lvl9pPr>
          </a:lstStyle>
          <a:p>
            <a:endParaRPr/>
          </a:p>
        </p:txBody>
      </p:sp>
      <p:sp>
        <p:nvSpPr>
          <p:cNvPr id="172" name="Google Shape;172;g1278543c0aa_0_115"/>
          <p:cNvSpPr txBox="1">
            <a:spLocks noGrp="1"/>
          </p:cNvSpPr>
          <p:nvPr>
            <p:ph type="sldNum" idx="12"/>
          </p:nvPr>
        </p:nvSpPr>
        <p:spPr>
          <a:xfrm>
            <a:off x="5342355" y="2941857"/>
            <a:ext cx="345986" cy="248308"/>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it-IT" smtClean="0"/>
              <a:pPr algn="r"/>
              <a:t>‹N›</a:t>
            </a:fld>
            <a:endParaRPr lang="it-IT"/>
          </a:p>
        </p:txBody>
      </p:sp>
    </p:spTree>
    <p:extLst>
      <p:ext uri="{BB962C8B-B14F-4D97-AF65-F5344CB8AC3E}">
        <p14:creationId xmlns:p14="http://schemas.microsoft.com/office/powerpoint/2010/main" val="1498969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170621"/>
            <a:ext cx="5575198" cy="244475"/>
          </a:xfrm>
          <a:prstGeom prst="rect">
            <a:avLst/>
          </a:prstGeom>
        </p:spPr>
        <p:txBody>
          <a:bodyPr wrap="square" lIns="0" tIns="0" rIns="0" bIns="0">
            <a:spAutoFit/>
          </a:bodyPr>
          <a:lstStyle>
            <a:lvl1pPr>
              <a:defRPr sz="1400" b="0" i="0">
                <a:solidFill>
                  <a:schemeClr val="tx1"/>
                </a:solidFill>
                <a:latin typeface="Tahoma"/>
                <a:cs typeface="Tahoma"/>
              </a:defRPr>
            </a:lvl1pPr>
          </a:lstStyle>
          <a:p>
            <a:endParaRPr/>
          </a:p>
        </p:txBody>
      </p:sp>
      <p:sp>
        <p:nvSpPr>
          <p:cNvPr id="3" name="Holder 3"/>
          <p:cNvSpPr>
            <a:spLocks noGrp="1"/>
          </p:cNvSpPr>
          <p:nvPr>
            <p:ph type="body" idx="1"/>
          </p:nvPr>
        </p:nvSpPr>
        <p:spPr>
          <a:xfrm>
            <a:off x="438645" y="1231968"/>
            <a:ext cx="4888509" cy="10807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11/17/2022</a:t>
            </a:fld>
            <a:endParaRPr lang="en-US"/>
          </a:p>
        </p:txBody>
      </p:sp>
      <p:sp>
        <p:nvSpPr>
          <p:cNvPr id="6" name="Holder 6"/>
          <p:cNvSpPr>
            <a:spLocks noGrp="1"/>
          </p:cNvSpPr>
          <p:nvPr>
            <p:ph type="sldNum" sz="quarter" idx="7"/>
          </p:nvPr>
        </p:nvSpPr>
        <p:spPr>
          <a:xfrm>
            <a:off x="5570448" y="3070028"/>
            <a:ext cx="156210" cy="118744"/>
          </a:xfrm>
          <a:prstGeom prst="rect">
            <a:avLst/>
          </a:prstGeom>
        </p:spPr>
        <p:txBody>
          <a:bodyPr wrap="square" lIns="0" tIns="0" rIns="0" bIns="0">
            <a:spAutoFit/>
          </a:bodyPr>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hyperlink" Target="https://fmhelp.filemaker.com/help/18/fmp/it/index.html#page/FMP_Help%2Fone-to-one-relationships.html%23"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25.jpe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powerbi.microsoft.com/en-us/pric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mailto:marica.acconcia@datascienceacademy.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hyperlink" Target="https://powerbi.microsoft.com/it-it/download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9;g1278543c0aa_0_7">
            <a:extLst>
              <a:ext uri="{FF2B5EF4-FFF2-40B4-BE49-F238E27FC236}">
                <a16:creationId xmlns:a16="http://schemas.microsoft.com/office/drawing/2014/main" id="{152051FC-B945-26DE-0B1E-A9B3F3674E8A}"/>
              </a:ext>
            </a:extLst>
          </p:cNvPr>
          <p:cNvPicPr preferRelativeResize="0"/>
          <p:nvPr/>
        </p:nvPicPr>
        <p:blipFill>
          <a:blip r:embed="rId2">
            <a:alphaModFix/>
          </a:blip>
          <a:stretch>
            <a:fillRect/>
          </a:stretch>
        </p:blipFill>
        <p:spPr>
          <a:xfrm>
            <a:off x="0" y="1448"/>
            <a:ext cx="5765800" cy="3241962"/>
          </a:xfrm>
          <a:prstGeom prst="rect">
            <a:avLst/>
          </a:prstGeom>
          <a:noFill/>
          <a:ln>
            <a:noFill/>
          </a:ln>
        </p:spPr>
      </p:pic>
      <p:sp>
        <p:nvSpPr>
          <p:cNvPr id="5" name="Google Shape;180;g1278543c0aa_0_7">
            <a:extLst>
              <a:ext uri="{FF2B5EF4-FFF2-40B4-BE49-F238E27FC236}">
                <a16:creationId xmlns:a16="http://schemas.microsoft.com/office/drawing/2014/main" id="{C8693F9F-0EE5-9DCB-BA11-FEA7CD0CE451}"/>
              </a:ext>
            </a:extLst>
          </p:cNvPr>
          <p:cNvSpPr txBox="1"/>
          <p:nvPr/>
        </p:nvSpPr>
        <p:spPr>
          <a:xfrm>
            <a:off x="759883" y="1851025"/>
            <a:ext cx="4246035" cy="598864"/>
          </a:xfrm>
          <a:prstGeom prst="rect">
            <a:avLst/>
          </a:prstGeom>
          <a:noFill/>
          <a:ln>
            <a:noFill/>
          </a:ln>
        </p:spPr>
        <p:txBody>
          <a:bodyPr spcFirstLastPara="1" wrap="square" lIns="57649" tIns="57649" rIns="57649" bIns="57649" anchor="t" anchorCtr="0">
            <a:spAutoFit/>
          </a:bodyPr>
          <a:lstStyle/>
          <a:p>
            <a:pPr algn="ctr">
              <a:buClr>
                <a:schemeClr val="dk1"/>
              </a:buClr>
              <a:buSzPts val="1100"/>
            </a:pPr>
            <a:r>
              <a:rPr lang="it-IT" sz="2000" b="1" dirty="0">
                <a:solidFill>
                  <a:schemeClr val="lt1"/>
                </a:solidFill>
                <a:latin typeface="Gilroy bold" panose="00000800000000000000" pitchFamily="2" charset="0"/>
                <a:ea typeface="Helvetica Neue"/>
                <a:cs typeface="Helvetica Neue"/>
                <a:sym typeface="Helvetica Neue"/>
              </a:rPr>
              <a:t>Lezione n</a:t>
            </a:r>
            <a:r>
              <a:rPr lang="it-IT" sz="2000" b="1">
                <a:solidFill>
                  <a:schemeClr val="lt1"/>
                </a:solidFill>
                <a:latin typeface="Gilroy bold" panose="00000800000000000000" pitchFamily="2" charset="0"/>
                <a:ea typeface="Helvetica Neue"/>
                <a:cs typeface="Helvetica Neue"/>
                <a:sym typeface="Helvetica Neue"/>
              </a:rPr>
              <a:t>° 7</a:t>
            </a:r>
            <a:endParaRPr sz="2018" dirty="0">
              <a:solidFill>
                <a:schemeClr val="lt1"/>
              </a:solidFill>
              <a:latin typeface="Gilroy" panose="00000500000000000000" pitchFamily="2" charset="0"/>
              <a:ea typeface="Helvetica Neue"/>
              <a:cs typeface="Helvetica Neue"/>
              <a:sym typeface="Helvetica Neue"/>
            </a:endParaRPr>
          </a:p>
          <a:p>
            <a:endParaRPr sz="1135" dirty="0">
              <a:latin typeface="Gilroy" panose="00000500000000000000" pitchFamily="2" charset="0"/>
            </a:endParaRPr>
          </a:p>
        </p:txBody>
      </p:sp>
      <p:pic>
        <p:nvPicPr>
          <p:cNvPr id="6" name="Google Shape;181;g1278543c0aa_0_7">
            <a:extLst>
              <a:ext uri="{FF2B5EF4-FFF2-40B4-BE49-F238E27FC236}">
                <a16:creationId xmlns:a16="http://schemas.microsoft.com/office/drawing/2014/main" id="{75CADF33-E871-C0B1-46A2-35620CBA6B16}"/>
              </a:ext>
            </a:extLst>
          </p:cNvPr>
          <p:cNvPicPr preferRelativeResize="0"/>
          <p:nvPr/>
        </p:nvPicPr>
        <p:blipFill rotWithShape="1">
          <a:blip r:embed="rId3">
            <a:alphaModFix/>
          </a:blip>
          <a:srcRect l="10903" t="29784" r="11983" b="31148"/>
          <a:stretch/>
        </p:blipFill>
        <p:spPr>
          <a:xfrm>
            <a:off x="1910178" y="679094"/>
            <a:ext cx="1945444" cy="554401"/>
          </a:xfrm>
          <a:prstGeom prst="rect">
            <a:avLst/>
          </a:prstGeom>
          <a:noFill/>
          <a:ln>
            <a:noFill/>
          </a:ln>
        </p:spPr>
      </p:pic>
    </p:spTree>
    <p:extLst>
      <p:ext uri="{BB962C8B-B14F-4D97-AF65-F5344CB8AC3E}">
        <p14:creationId xmlns:p14="http://schemas.microsoft.com/office/powerpoint/2010/main" val="94721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Componenti</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10</a:t>
            </a:fld>
            <a:endParaRPr sz="600" b="1" dirty="0">
              <a:latin typeface="Montserrat" panose="00000500000000000000" pitchFamily="50" charset="0"/>
            </a:endParaRPr>
          </a:p>
        </p:txBody>
      </p:sp>
      <p:pic>
        <p:nvPicPr>
          <p:cNvPr id="12" name="Picture 2" descr="Che cos&amp;#39;è Server di report di Power BI? - Power BI | Microsoft Docs">
            <a:extLst>
              <a:ext uri="{FF2B5EF4-FFF2-40B4-BE49-F238E27FC236}">
                <a16:creationId xmlns:a16="http://schemas.microsoft.com/office/drawing/2014/main" id="{A9EEBD3F-1333-0485-E8D4-172A6B06FB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048" y="800599"/>
            <a:ext cx="1776287" cy="1964557"/>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8AB1A06F-36E6-6AB0-E4C2-35D150DF3782}"/>
              </a:ext>
            </a:extLst>
          </p:cNvPr>
          <p:cNvSpPr txBox="1"/>
          <p:nvPr/>
        </p:nvSpPr>
        <p:spPr>
          <a:xfrm>
            <a:off x="2623983" y="763861"/>
            <a:ext cx="2882900" cy="1192634"/>
          </a:xfrm>
          <a:prstGeom prst="rect">
            <a:avLst/>
          </a:prstGeom>
          <a:noFill/>
        </p:spPr>
        <p:txBody>
          <a:bodyPr wrap="square">
            <a:spAutoFit/>
          </a:bodyPr>
          <a:lstStyle/>
          <a:p>
            <a:pPr marL="162157" indent="-162157" algn="just">
              <a:spcBef>
                <a:spcPts val="851"/>
              </a:spcBef>
              <a:buFont typeface="Arial" panose="020B0604020202020204" pitchFamily="34" charset="0"/>
              <a:buChar char="•"/>
            </a:pPr>
            <a:r>
              <a:rPr lang="it-IT" sz="800" b="1" dirty="0">
                <a:latin typeface="Montserrat" panose="00000500000000000000" pitchFamily="2" charset="0"/>
                <a:cs typeface="Segoe UI Light" panose="020B0502040204020203" pitchFamily="34" charset="0"/>
              </a:rPr>
              <a:t>Power BI Report Server: </a:t>
            </a:r>
            <a:r>
              <a:rPr lang="it-IT" sz="800" dirty="0">
                <a:latin typeface="Montserrat" panose="00000500000000000000" pitchFamily="2" charset="0"/>
                <a:cs typeface="Segoe UI Light" panose="020B0502040204020203" pitchFamily="34" charset="0"/>
              </a:rPr>
              <a:t> </a:t>
            </a:r>
          </a:p>
          <a:p>
            <a:pPr algn="just">
              <a:spcBef>
                <a:spcPts val="851"/>
              </a:spcBef>
            </a:pPr>
            <a:r>
              <a:rPr lang="it-IT" sz="800" dirty="0">
                <a:latin typeface="Montserrat" panose="00000500000000000000" pitchFamily="2" charset="0"/>
                <a:cs typeface="Segoe UI Light" panose="020B0502040204020203" pitchFamily="34" charset="0"/>
              </a:rPr>
              <a:t>soluzione on-</a:t>
            </a:r>
            <a:r>
              <a:rPr lang="it-IT" sz="800" dirty="0" err="1">
                <a:latin typeface="Montserrat" panose="00000500000000000000" pitchFamily="2" charset="0"/>
                <a:cs typeface="Segoe UI Light" panose="020B0502040204020203" pitchFamily="34" charset="0"/>
              </a:rPr>
              <a:t>premises</a:t>
            </a:r>
            <a:r>
              <a:rPr lang="it-IT" sz="800" dirty="0">
                <a:latin typeface="Montserrat" panose="00000500000000000000" pitchFamily="2" charset="0"/>
                <a:cs typeface="Segoe UI Light" panose="020B0502040204020203" pitchFamily="34" charset="0"/>
              </a:rPr>
              <a:t> per la creare, rilasciare e gestire report Power BI. Questo prodotto è incluso con la licenza Power BI Premium ed è finalizzato a sviluppare report all’interno dei propri data center aziendali: gli utenti possono accedere alla reportistica direttamente dal loro browser, tramite mobile app o allegati email.</a:t>
            </a:r>
          </a:p>
        </p:txBody>
      </p:sp>
    </p:spTree>
    <p:extLst>
      <p:ext uri="{BB962C8B-B14F-4D97-AF65-F5344CB8AC3E}">
        <p14:creationId xmlns:p14="http://schemas.microsoft.com/office/powerpoint/2010/main" val="19745538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Componenti</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11</a:t>
            </a:fld>
            <a:endParaRPr sz="600" b="1" dirty="0">
              <a:latin typeface="Montserrat" panose="00000500000000000000" pitchFamily="50" charset="0"/>
            </a:endParaRPr>
          </a:p>
        </p:txBody>
      </p:sp>
      <p:pic>
        <p:nvPicPr>
          <p:cNvPr id="11" name="Picture 7">
            <a:extLst>
              <a:ext uri="{FF2B5EF4-FFF2-40B4-BE49-F238E27FC236}">
                <a16:creationId xmlns:a16="http://schemas.microsoft.com/office/drawing/2014/main" id="{6E1F6F10-F69C-D195-FBBB-40E3BD890C3A}"/>
              </a:ext>
            </a:extLst>
          </p:cNvPr>
          <p:cNvPicPr>
            <a:picLocks noChangeAspect="1"/>
          </p:cNvPicPr>
          <p:nvPr/>
        </p:nvPicPr>
        <p:blipFill rotWithShape="1">
          <a:blip r:embed="rId4"/>
          <a:srcRect l="724" t="475" r="1611" b="1177"/>
          <a:stretch/>
        </p:blipFill>
        <p:spPr>
          <a:xfrm>
            <a:off x="614869" y="1214765"/>
            <a:ext cx="2859626" cy="1617127"/>
          </a:xfrm>
          <a:prstGeom prst="rect">
            <a:avLst/>
          </a:prstGeom>
          <a:ln w="3175">
            <a:solidFill>
              <a:schemeClr val="tx1"/>
            </a:solidFill>
          </a:ln>
        </p:spPr>
      </p:pic>
      <p:sp>
        <p:nvSpPr>
          <p:cNvPr id="14" name="TextBox 9">
            <a:extLst>
              <a:ext uri="{FF2B5EF4-FFF2-40B4-BE49-F238E27FC236}">
                <a16:creationId xmlns:a16="http://schemas.microsoft.com/office/drawing/2014/main" id="{EA92CD70-C79F-074B-B018-DB90D6F7E232}"/>
              </a:ext>
            </a:extLst>
          </p:cNvPr>
          <p:cNvSpPr txBox="1"/>
          <p:nvPr/>
        </p:nvSpPr>
        <p:spPr>
          <a:xfrm>
            <a:off x="3870771" y="1307092"/>
            <a:ext cx="1647425" cy="1043876"/>
          </a:xfrm>
          <a:prstGeom prst="rect">
            <a:avLst/>
          </a:prstGeom>
          <a:noFill/>
        </p:spPr>
        <p:txBody>
          <a:bodyPr wrap="square">
            <a:spAutoFit/>
          </a:bodyPr>
          <a:lstStyle/>
          <a:p>
            <a:pPr algn="just">
              <a:spcBef>
                <a:spcPts val="142"/>
              </a:spcBef>
            </a:pPr>
            <a:r>
              <a:rPr lang="en-US" sz="700" dirty="0">
                <a:latin typeface="Montserrat" panose="00000500000000000000" pitchFamily="2" charset="0"/>
                <a:cs typeface="Segoe UI Light" panose="020B0502040204020203" pitchFamily="34" charset="0"/>
              </a:rPr>
              <a:t>Cosa fare con Power BI Desktop: </a:t>
            </a:r>
          </a:p>
          <a:p>
            <a:pPr marL="135131" indent="-135131" algn="just">
              <a:spcBef>
                <a:spcPts val="142"/>
              </a:spcBef>
              <a:buFont typeface="Arial" panose="020B0604020202020204" pitchFamily="34" charset="0"/>
              <a:buChar char="•"/>
            </a:pPr>
            <a:r>
              <a:rPr lang="en-US" sz="700" dirty="0" err="1">
                <a:latin typeface="Montserrat" panose="00000500000000000000" pitchFamily="2" charset="0"/>
                <a:cs typeface="Segoe UI Light" panose="020B0502040204020203" pitchFamily="34" charset="0"/>
              </a:rPr>
              <a:t>Connettersi</a:t>
            </a:r>
            <a:r>
              <a:rPr lang="en-US" sz="700" dirty="0">
                <a:latin typeface="Montserrat" panose="00000500000000000000" pitchFamily="2" charset="0"/>
                <a:cs typeface="Segoe UI Light" panose="020B0502040204020203" pitchFamily="34" charset="0"/>
              </a:rPr>
              <a:t> ai </a:t>
            </a:r>
            <a:r>
              <a:rPr lang="en-US" sz="700" dirty="0" err="1">
                <a:latin typeface="Montserrat" panose="00000500000000000000" pitchFamily="2" charset="0"/>
                <a:cs typeface="Segoe UI Light" panose="020B0502040204020203" pitchFamily="34" charset="0"/>
              </a:rPr>
              <a:t>dati</a:t>
            </a:r>
            <a:endParaRPr lang="en-US" sz="700" dirty="0">
              <a:latin typeface="Montserrat" panose="00000500000000000000" pitchFamily="2" charset="0"/>
              <a:cs typeface="Segoe UI Light" panose="020B0502040204020203" pitchFamily="34" charset="0"/>
            </a:endParaRPr>
          </a:p>
          <a:p>
            <a:pPr marL="135131" indent="-135131" algn="just">
              <a:spcBef>
                <a:spcPts val="142"/>
              </a:spcBef>
              <a:buFont typeface="Arial" panose="020B0604020202020204" pitchFamily="34" charset="0"/>
              <a:buChar char="•"/>
            </a:pPr>
            <a:r>
              <a:rPr lang="en-US" sz="700" dirty="0" err="1">
                <a:latin typeface="Montserrat" panose="00000500000000000000" pitchFamily="2" charset="0"/>
                <a:cs typeface="Segoe UI Light" panose="020B0502040204020203" pitchFamily="34" charset="0"/>
              </a:rPr>
              <a:t>Trasformare</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dati</a:t>
            </a:r>
            <a:endParaRPr lang="en-US" sz="700" dirty="0">
              <a:latin typeface="Montserrat" panose="00000500000000000000" pitchFamily="2" charset="0"/>
              <a:cs typeface="Segoe UI Light" panose="020B0502040204020203" pitchFamily="34" charset="0"/>
            </a:endParaRPr>
          </a:p>
          <a:p>
            <a:pPr marL="135131" indent="-135131" algn="just">
              <a:spcBef>
                <a:spcPts val="142"/>
              </a:spcBef>
              <a:buFont typeface="Arial" panose="020B0604020202020204" pitchFamily="34" charset="0"/>
              <a:buChar char="•"/>
            </a:pPr>
            <a:r>
              <a:rPr lang="en-US" sz="700" dirty="0" err="1">
                <a:latin typeface="Montserrat" panose="00000500000000000000" pitchFamily="2" charset="0"/>
                <a:cs typeface="Segoe UI Light" panose="020B0502040204020203" pitchFamily="34" charset="0"/>
              </a:rPr>
              <a:t>Pulire</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dati</a:t>
            </a:r>
            <a:endParaRPr lang="en-US" sz="700" dirty="0">
              <a:latin typeface="Montserrat" panose="00000500000000000000" pitchFamily="2" charset="0"/>
              <a:cs typeface="Segoe UI Light" panose="020B0502040204020203" pitchFamily="34" charset="0"/>
            </a:endParaRPr>
          </a:p>
          <a:p>
            <a:pPr marL="135131" indent="-135131" algn="just">
              <a:spcBef>
                <a:spcPts val="142"/>
              </a:spcBef>
              <a:buFont typeface="Arial" panose="020B0604020202020204" pitchFamily="34" charset="0"/>
              <a:buChar char="•"/>
            </a:pPr>
            <a:r>
              <a:rPr lang="en-US" sz="700" dirty="0" err="1">
                <a:latin typeface="Montserrat" panose="00000500000000000000" pitchFamily="2" charset="0"/>
                <a:cs typeface="Segoe UI Light" panose="020B0502040204020203" pitchFamily="34" charset="0"/>
              </a:rPr>
              <a:t>Creare</a:t>
            </a:r>
            <a:r>
              <a:rPr lang="en-US" sz="700" dirty="0">
                <a:latin typeface="Montserrat" panose="00000500000000000000" pitchFamily="2" charset="0"/>
                <a:cs typeface="Segoe UI Light" panose="020B0502040204020203" pitchFamily="34" charset="0"/>
              </a:rPr>
              <a:t> data model </a:t>
            </a:r>
            <a:r>
              <a:rPr lang="en-US" sz="700" dirty="0" err="1">
                <a:latin typeface="Montserrat" panose="00000500000000000000" pitchFamily="2" charset="0"/>
                <a:cs typeface="Segoe UI Light" panose="020B0502040204020203" pitchFamily="34" charset="0"/>
              </a:rPr>
              <a:t>efficienti</a:t>
            </a:r>
            <a:endParaRPr lang="en-US" sz="700" dirty="0">
              <a:latin typeface="Montserrat" panose="00000500000000000000" pitchFamily="2" charset="0"/>
              <a:cs typeface="Segoe UI Light" panose="020B0502040204020203" pitchFamily="34" charset="0"/>
            </a:endParaRPr>
          </a:p>
          <a:p>
            <a:pPr marL="135131" indent="-135131" algn="just">
              <a:spcBef>
                <a:spcPts val="142"/>
              </a:spcBef>
              <a:buFont typeface="Arial" panose="020B0604020202020204" pitchFamily="34" charset="0"/>
              <a:buChar char="•"/>
            </a:pPr>
            <a:r>
              <a:rPr lang="en-US" sz="700" dirty="0" err="1">
                <a:latin typeface="Montserrat" panose="00000500000000000000" pitchFamily="2" charset="0"/>
                <a:cs typeface="Segoe UI Light" panose="020B0502040204020203" pitchFamily="34" charset="0"/>
              </a:rPr>
              <a:t>Creare</a:t>
            </a:r>
            <a:r>
              <a:rPr lang="en-US" sz="700" dirty="0">
                <a:latin typeface="Montserrat" panose="00000500000000000000" pitchFamily="2" charset="0"/>
                <a:cs typeface="Segoe UI Light" panose="020B0502040204020203" pitchFamily="34" charset="0"/>
              </a:rPr>
              <a:t> visuals</a:t>
            </a:r>
          </a:p>
          <a:p>
            <a:pPr marL="135131" indent="-135131" algn="just">
              <a:spcBef>
                <a:spcPts val="142"/>
              </a:spcBef>
              <a:buFont typeface="Arial" panose="020B0604020202020204" pitchFamily="34" charset="0"/>
              <a:buChar char="•"/>
            </a:pPr>
            <a:r>
              <a:rPr lang="en-US" sz="700" dirty="0" err="1">
                <a:latin typeface="Montserrat" panose="00000500000000000000" pitchFamily="2" charset="0"/>
                <a:cs typeface="Segoe UI Light" panose="020B0502040204020203" pitchFamily="34" charset="0"/>
              </a:rPr>
              <a:t>Creare</a:t>
            </a:r>
            <a:r>
              <a:rPr lang="en-US" sz="700" dirty="0">
                <a:latin typeface="Montserrat" panose="00000500000000000000" pitchFamily="2" charset="0"/>
                <a:cs typeface="Segoe UI Light" panose="020B0502040204020203" pitchFamily="34" charset="0"/>
              </a:rPr>
              <a:t> reports</a:t>
            </a:r>
          </a:p>
          <a:p>
            <a:pPr marL="135131" indent="-135131" algn="just">
              <a:spcBef>
                <a:spcPts val="142"/>
              </a:spcBef>
              <a:buFont typeface="Arial" panose="020B0604020202020204" pitchFamily="34" charset="0"/>
              <a:buChar char="•"/>
            </a:pPr>
            <a:r>
              <a:rPr lang="en-US" sz="700" dirty="0" err="1">
                <a:latin typeface="Montserrat" panose="00000500000000000000" pitchFamily="2" charset="0"/>
                <a:cs typeface="Segoe UI Light" panose="020B0502040204020203" pitchFamily="34" charset="0"/>
              </a:rPr>
              <a:t>Pubblicare</a:t>
            </a:r>
            <a:r>
              <a:rPr lang="en-US" sz="700" dirty="0">
                <a:latin typeface="Montserrat" panose="00000500000000000000" pitchFamily="2" charset="0"/>
                <a:cs typeface="Segoe UI Light" panose="020B0502040204020203" pitchFamily="34" charset="0"/>
              </a:rPr>
              <a:t> reports</a:t>
            </a:r>
          </a:p>
        </p:txBody>
      </p:sp>
      <p:sp>
        <p:nvSpPr>
          <p:cNvPr id="15" name="TextBox 6">
            <a:extLst>
              <a:ext uri="{FF2B5EF4-FFF2-40B4-BE49-F238E27FC236}">
                <a16:creationId xmlns:a16="http://schemas.microsoft.com/office/drawing/2014/main" id="{103C1334-416A-1E02-8047-2820EE33E69B}"/>
              </a:ext>
            </a:extLst>
          </p:cNvPr>
          <p:cNvSpPr txBox="1"/>
          <p:nvPr/>
        </p:nvSpPr>
        <p:spPr>
          <a:xfrm>
            <a:off x="396398" y="538475"/>
            <a:ext cx="5227930" cy="415498"/>
          </a:xfrm>
          <a:prstGeom prst="rect">
            <a:avLst/>
          </a:prstGeom>
          <a:noFill/>
        </p:spPr>
        <p:txBody>
          <a:bodyPr wrap="square">
            <a:spAutoFit/>
          </a:bodyPr>
          <a:lstStyle/>
          <a:p>
            <a:pPr algn="just"/>
            <a:r>
              <a:rPr lang="it-IT" sz="700" dirty="0">
                <a:latin typeface="Montserrat" panose="00000500000000000000" pitchFamily="2" charset="0"/>
                <a:cs typeface="Segoe UI Light" panose="020B0502040204020203" pitchFamily="34" charset="0"/>
              </a:rPr>
              <a:t>È un’</a:t>
            </a:r>
            <a:r>
              <a:rPr lang="it-IT" sz="700" b="1" dirty="0">
                <a:latin typeface="Montserrat" panose="00000500000000000000" pitchFamily="2" charset="0"/>
                <a:cs typeface="Segoe UI Light" panose="020B0502040204020203" pitchFamily="34" charset="0"/>
              </a:rPr>
              <a:t>applicazione desktop </a:t>
            </a:r>
            <a:r>
              <a:rPr lang="it-IT" sz="700" dirty="0">
                <a:latin typeface="Montserrat" panose="00000500000000000000" pitchFamily="2" charset="0"/>
                <a:cs typeface="Segoe UI Light" panose="020B0502040204020203" pitchFamily="34" charset="0"/>
              </a:rPr>
              <a:t>che si scarica gratuitamente sul pc, ed è lo strumento principale per l’elaborazione dei dati e la costruzione dei report. Con Power BI Desktop è possibile connettersi con diverse fonti dati e combinarle all’interno di data model per la condivisione con altri membri all’interno dell’organizzazione.</a:t>
            </a:r>
            <a:endParaRPr lang="it-IT" sz="700" dirty="0">
              <a:latin typeface="Montserrat" panose="00000500000000000000" pitchFamily="2" charset="0"/>
            </a:endParaRPr>
          </a:p>
        </p:txBody>
      </p:sp>
    </p:spTree>
    <p:extLst>
      <p:ext uri="{BB962C8B-B14F-4D97-AF65-F5344CB8AC3E}">
        <p14:creationId xmlns:p14="http://schemas.microsoft.com/office/powerpoint/2010/main" val="3525048397"/>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a:t>
            </a:r>
            <a:r>
              <a:rPr lang="it-IT" sz="1200" b="1" spc="-45" dirty="0" err="1">
                <a:solidFill>
                  <a:schemeClr val="bg1"/>
                </a:solidFill>
                <a:latin typeface="Montserrat" panose="00000500000000000000" pitchFamily="50" charset="0"/>
              </a:rPr>
              <a:t>Get</a:t>
            </a:r>
            <a:r>
              <a:rPr lang="it-IT" sz="1200" b="1" spc="-45" dirty="0">
                <a:solidFill>
                  <a:schemeClr val="bg1"/>
                </a:solidFill>
                <a:latin typeface="Montserrat" panose="00000500000000000000" pitchFamily="50" charset="0"/>
              </a:rPr>
              <a:t> Data</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12</a:t>
            </a:fld>
            <a:endParaRPr sz="600" b="1" dirty="0">
              <a:latin typeface="Montserrat" panose="00000500000000000000" pitchFamily="50" charset="0"/>
            </a:endParaRPr>
          </a:p>
        </p:txBody>
      </p:sp>
      <p:sp>
        <p:nvSpPr>
          <p:cNvPr id="12" name="TextBox 4">
            <a:extLst>
              <a:ext uri="{FF2B5EF4-FFF2-40B4-BE49-F238E27FC236}">
                <a16:creationId xmlns:a16="http://schemas.microsoft.com/office/drawing/2014/main" id="{4278295F-28E1-18C4-F85E-367524F02AA0}"/>
              </a:ext>
            </a:extLst>
          </p:cNvPr>
          <p:cNvSpPr txBox="1"/>
          <p:nvPr/>
        </p:nvSpPr>
        <p:spPr>
          <a:xfrm>
            <a:off x="406819" y="542079"/>
            <a:ext cx="5202008" cy="223266"/>
          </a:xfrm>
          <a:prstGeom prst="rect">
            <a:avLst/>
          </a:prstGeom>
          <a:noFill/>
        </p:spPr>
        <p:txBody>
          <a:bodyPr wrap="square">
            <a:spAutoFit/>
          </a:bodyPr>
          <a:lstStyle/>
          <a:p>
            <a:pPr algn="just"/>
            <a:r>
              <a:rPr lang="en-US" sz="800" dirty="0">
                <a:latin typeface="Montserrat" panose="00000500000000000000" pitchFamily="2" charset="0"/>
                <a:cs typeface="Segoe UI Light" panose="020B0502040204020203" pitchFamily="34" charset="0"/>
              </a:rPr>
              <a:t>Il primo step per </a:t>
            </a:r>
            <a:r>
              <a:rPr lang="en-US" sz="800" dirty="0" err="1">
                <a:latin typeface="Montserrat" panose="00000500000000000000" pitchFamily="2" charset="0"/>
                <a:cs typeface="Segoe UI Light" panose="020B0502040204020203" pitchFamily="34" charset="0"/>
              </a:rPr>
              <a:t>creare</a:t>
            </a:r>
            <a:r>
              <a:rPr lang="en-US" sz="800" dirty="0">
                <a:latin typeface="Montserrat" panose="00000500000000000000" pitchFamily="2" charset="0"/>
                <a:cs typeface="Segoe UI Light" panose="020B0502040204020203" pitchFamily="34" charset="0"/>
              </a:rPr>
              <a:t> un report è </a:t>
            </a:r>
            <a:r>
              <a:rPr lang="en-US" sz="800" dirty="0" err="1">
                <a:latin typeface="Montserrat" panose="00000500000000000000" pitchFamily="2" charset="0"/>
                <a:cs typeface="Segoe UI Light" panose="020B0502040204020203" pitchFamily="34" charset="0"/>
              </a:rPr>
              <a:t>connettersi</a:t>
            </a:r>
            <a:r>
              <a:rPr lang="en-US" sz="800" dirty="0">
                <a:latin typeface="Montserrat" panose="00000500000000000000" pitchFamily="2" charset="0"/>
                <a:cs typeface="Segoe UI Light" panose="020B0502040204020203" pitchFamily="34" charset="0"/>
              </a:rPr>
              <a:t> ai </a:t>
            </a:r>
            <a:r>
              <a:rPr lang="en-US" sz="800" dirty="0" err="1">
                <a:latin typeface="Montserrat" panose="00000500000000000000" pitchFamily="2" charset="0"/>
                <a:cs typeface="Segoe UI Light" panose="020B0502040204020203" pitchFamily="34" charset="0"/>
              </a:rPr>
              <a:t>dati</a:t>
            </a:r>
            <a:endParaRPr lang="it-IT" sz="800" dirty="0">
              <a:latin typeface="Montserrat" panose="00000500000000000000" pitchFamily="2" charset="0"/>
              <a:cs typeface="Segoe UI Light" panose="020B0502040204020203" pitchFamily="34" charset="0"/>
            </a:endParaRPr>
          </a:p>
        </p:txBody>
      </p:sp>
      <p:pic>
        <p:nvPicPr>
          <p:cNvPr id="13" name="Picture 6">
            <a:extLst>
              <a:ext uri="{FF2B5EF4-FFF2-40B4-BE49-F238E27FC236}">
                <a16:creationId xmlns:a16="http://schemas.microsoft.com/office/drawing/2014/main" id="{B4CC4CD1-913C-B2BE-FB91-B2179F7E6CB4}"/>
              </a:ext>
            </a:extLst>
          </p:cNvPr>
          <p:cNvPicPr>
            <a:picLocks noChangeAspect="1"/>
          </p:cNvPicPr>
          <p:nvPr/>
        </p:nvPicPr>
        <p:blipFill rotWithShape="1">
          <a:blip r:embed="rId4"/>
          <a:srcRect l="783" t="582" r="738" b="856"/>
          <a:stretch/>
        </p:blipFill>
        <p:spPr>
          <a:xfrm>
            <a:off x="758287" y="864111"/>
            <a:ext cx="1905417" cy="2069093"/>
          </a:xfrm>
          <a:prstGeom prst="rect">
            <a:avLst/>
          </a:prstGeom>
        </p:spPr>
      </p:pic>
      <p:pic>
        <p:nvPicPr>
          <p:cNvPr id="16" name="Picture 8">
            <a:extLst>
              <a:ext uri="{FF2B5EF4-FFF2-40B4-BE49-F238E27FC236}">
                <a16:creationId xmlns:a16="http://schemas.microsoft.com/office/drawing/2014/main" id="{B1D25B5C-525C-18BB-2492-04632246F8FA}"/>
              </a:ext>
            </a:extLst>
          </p:cNvPr>
          <p:cNvPicPr>
            <a:picLocks noChangeAspect="1"/>
          </p:cNvPicPr>
          <p:nvPr/>
        </p:nvPicPr>
        <p:blipFill rotWithShape="1">
          <a:blip r:embed="rId5"/>
          <a:srcRect l="731" t="861" r="920" b="875"/>
          <a:stretch/>
        </p:blipFill>
        <p:spPr>
          <a:xfrm>
            <a:off x="3102097" y="864110"/>
            <a:ext cx="2171185" cy="2069093"/>
          </a:xfrm>
          <a:prstGeom prst="rect">
            <a:avLst/>
          </a:prstGeom>
        </p:spPr>
      </p:pic>
    </p:spTree>
    <p:extLst>
      <p:ext uri="{BB962C8B-B14F-4D97-AF65-F5344CB8AC3E}">
        <p14:creationId xmlns:p14="http://schemas.microsoft.com/office/powerpoint/2010/main" val="2839905777"/>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a:t>
            </a:r>
            <a:r>
              <a:rPr lang="it-IT" sz="1200" b="1" spc="-45" dirty="0" err="1">
                <a:solidFill>
                  <a:schemeClr val="bg1"/>
                </a:solidFill>
                <a:latin typeface="Montserrat" panose="00000500000000000000" pitchFamily="50" charset="0"/>
              </a:rPr>
              <a:t>Get</a:t>
            </a:r>
            <a:r>
              <a:rPr lang="it-IT" sz="1200" b="1" spc="-45" dirty="0">
                <a:solidFill>
                  <a:schemeClr val="bg1"/>
                </a:solidFill>
                <a:latin typeface="Montserrat" panose="00000500000000000000" pitchFamily="50" charset="0"/>
              </a:rPr>
              <a:t> Data</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13</a:t>
            </a:fld>
            <a:endParaRPr sz="600" b="1" dirty="0">
              <a:latin typeface="Montserrat" panose="00000500000000000000" pitchFamily="50" charset="0"/>
            </a:endParaRPr>
          </a:p>
        </p:txBody>
      </p:sp>
      <p:sp>
        <p:nvSpPr>
          <p:cNvPr id="11" name="TextBox 10">
            <a:extLst>
              <a:ext uri="{FF2B5EF4-FFF2-40B4-BE49-F238E27FC236}">
                <a16:creationId xmlns:a16="http://schemas.microsoft.com/office/drawing/2014/main" id="{5710832B-426D-CF25-0B2A-FDD24F022305}"/>
              </a:ext>
            </a:extLst>
          </p:cNvPr>
          <p:cNvSpPr txBox="1"/>
          <p:nvPr/>
        </p:nvSpPr>
        <p:spPr>
          <a:xfrm>
            <a:off x="2522267" y="705796"/>
            <a:ext cx="2968486" cy="2208297"/>
          </a:xfrm>
          <a:prstGeom prst="rect">
            <a:avLst/>
          </a:prstGeom>
          <a:noFill/>
        </p:spPr>
        <p:txBody>
          <a:bodyPr wrap="square">
            <a:spAutoFit/>
          </a:bodyPr>
          <a:lstStyle/>
          <a:p>
            <a:pPr algn="just">
              <a:spcBef>
                <a:spcPts val="284"/>
              </a:spcBef>
            </a:pPr>
            <a:r>
              <a:rPr lang="en-US" sz="800" b="1" dirty="0">
                <a:solidFill>
                  <a:srgbClr val="404040"/>
                </a:solidFill>
                <a:latin typeface="Montserrat" panose="00000500000000000000" pitchFamily="2" charset="0"/>
                <a:cs typeface="Segoe UI Light" panose="020B0502040204020203" pitchFamily="34" charset="0"/>
              </a:rPr>
              <a:t>Live Connection </a:t>
            </a:r>
            <a:r>
              <a:rPr lang="en-US" sz="800" dirty="0">
                <a:solidFill>
                  <a:srgbClr val="404040"/>
                </a:solidFill>
                <a:latin typeface="Montserrat" panose="00000500000000000000" pitchFamily="2" charset="0"/>
                <a:cs typeface="Segoe UI Light" panose="020B0502040204020203" pitchFamily="34" charset="0"/>
              </a:rPr>
              <a:t>è un </a:t>
            </a:r>
            <a:r>
              <a:rPr lang="en-US" sz="800" dirty="0" err="1">
                <a:solidFill>
                  <a:srgbClr val="404040"/>
                </a:solidFill>
                <a:latin typeface="Montserrat" panose="00000500000000000000" pitchFamily="2" charset="0"/>
                <a:cs typeface="Segoe UI Light" panose="020B0502040204020203" pitchFamily="34" charset="0"/>
              </a:rPr>
              <a:t>tipo</a:t>
            </a:r>
            <a:r>
              <a:rPr lang="en-US" sz="800" dirty="0">
                <a:solidFill>
                  <a:srgbClr val="404040"/>
                </a:solidFill>
                <a:latin typeface="Montserrat" panose="00000500000000000000" pitchFamily="2" charset="0"/>
                <a:cs typeface="Segoe UI Light" panose="020B0502040204020203" pitchFamily="34" charset="0"/>
              </a:rPr>
              <a:t> di </a:t>
            </a:r>
            <a:r>
              <a:rPr lang="en-US" sz="800" dirty="0" err="1">
                <a:solidFill>
                  <a:srgbClr val="404040"/>
                </a:solidFill>
                <a:latin typeface="Montserrat" panose="00000500000000000000" pitchFamily="2" charset="0"/>
                <a:cs typeface="Segoe UI Light" panose="020B0502040204020203" pitchFamily="34" charset="0"/>
              </a:rPr>
              <a:t>connessione</a:t>
            </a:r>
            <a:r>
              <a:rPr lang="en-US" sz="800" dirty="0">
                <a:solidFill>
                  <a:srgbClr val="404040"/>
                </a:solidFill>
                <a:latin typeface="Montserrat" panose="00000500000000000000" pitchFamily="2" charset="0"/>
                <a:cs typeface="Segoe UI Light" panose="020B0502040204020203" pitchFamily="34" charset="0"/>
              </a:rPr>
              <a:t> </a:t>
            </a:r>
            <a:r>
              <a:rPr lang="en-US" sz="800" dirty="0" err="1">
                <a:solidFill>
                  <a:srgbClr val="404040"/>
                </a:solidFill>
                <a:latin typeface="Montserrat" panose="00000500000000000000" pitchFamily="2" charset="0"/>
                <a:cs typeface="Segoe UI Light" panose="020B0502040204020203" pitchFamily="34" charset="0"/>
              </a:rPr>
              <a:t>che</a:t>
            </a:r>
            <a:r>
              <a:rPr lang="en-US" sz="800" dirty="0">
                <a:solidFill>
                  <a:srgbClr val="404040"/>
                </a:solidFill>
                <a:latin typeface="Montserrat" panose="00000500000000000000" pitchFamily="2" charset="0"/>
                <a:cs typeface="Segoe UI Light" panose="020B0502040204020203" pitchFamily="34" charset="0"/>
              </a:rPr>
              <a:t> </a:t>
            </a:r>
            <a:r>
              <a:rPr lang="en-US" sz="800" dirty="0" err="1">
                <a:solidFill>
                  <a:srgbClr val="404040"/>
                </a:solidFill>
                <a:latin typeface="Montserrat" panose="00000500000000000000" pitchFamily="2" charset="0"/>
                <a:cs typeface="Segoe UI Light" panose="020B0502040204020203" pitchFamily="34" charset="0"/>
              </a:rPr>
              <a:t>si</a:t>
            </a:r>
            <a:r>
              <a:rPr lang="en-US" sz="800" dirty="0">
                <a:solidFill>
                  <a:srgbClr val="404040"/>
                </a:solidFill>
                <a:latin typeface="Montserrat" panose="00000500000000000000" pitchFamily="2" charset="0"/>
                <a:cs typeface="Segoe UI Light" panose="020B0502040204020203" pitchFamily="34" charset="0"/>
              </a:rPr>
              <a:t> </a:t>
            </a:r>
            <a:r>
              <a:rPr lang="en-US" sz="800" dirty="0" err="1">
                <a:solidFill>
                  <a:srgbClr val="404040"/>
                </a:solidFill>
                <a:latin typeface="Montserrat" panose="00000500000000000000" pitchFamily="2" charset="0"/>
                <a:cs typeface="Segoe UI Light" panose="020B0502040204020203" pitchFamily="34" charset="0"/>
              </a:rPr>
              <a:t>crea</a:t>
            </a:r>
            <a:r>
              <a:rPr lang="en-US" sz="800" dirty="0">
                <a:solidFill>
                  <a:srgbClr val="404040"/>
                </a:solidFill>
                <a:latin typeface="Montserrat" panose="00000500000000000000" pitchFamily="2" charset="0"/>
                <a:cs typeface="Segoe UI Light" panose="020B0502040204020203" pitchFamily="34" charset="0"/>
              </a:rPr>
              <a:t> solo con 3 tipi di </a:t>
            </a:r>
            <a:r>
              <a:rPr lang="en-US" sz="800" dirty="0" err="1">
                <a:solidFill>
                  <a:srgbClr val="404040"/>
                </a:solidFill>
                <a:latin typeface="Montserrat" panose="00000500000000000000" pitchFamily="2" charset="0"/>
                <a:cs typeface="Segoe UI Light" panose="020B0502040204020203" pitchFamily="34" charset="0"/>
              </a:rPr>
              <a:t>sorgenti</a:t>
            </a:r>
            <a:r>
              <a:rPr lang="en-US" sz="800" dirty="0">
                <a:solidFill>
                  <a:srgbClr val="404040"/>
                </a:solidFill>
                <a:latin typeface="Montserrat" panose="00000500000000000000" pitchFamily="2" charset="0"/>
                <a:cs typeface="Segoe UI Light" panose="020B0502040204020203" pitchFamily="34" charset="0"/>
              </a:rPr>
              <a:t> </a:t>
            </a:r>
            <a:r>
              <a:rPr lang="en-US" sz="800" dirty="0" err="1">
                <a:solidFill>
                  <a:srgbClr val="404040"/>
                </a:solidFill>
                <a:latin typeface="Montserrat" panose="00000500000000000000" pitchFamily="2" charset="0"/>
                <a:cs typeface="Segoe UI Light" panose="020B0502040204020203" pitchFamily="34" charset="0"/>
              </a:rPr>
              <a:t>dati</a:t>
            </a:r>
            <a:r>
              <a:rPr lang="en-US" sz="800" dirty="0">
                <a:solidFill>
                  <a:srgbClr val="404040"/>
                </a:solidFill>
                <a:latin typeface="Montserrat" panose="00000500000000000000" pitchFamily="2" charset="0"/>
                <a:cs typeface="Segoe UI Light" panose="020B0502040204020203" pitchFamily="34" charset="0"/>
              </a:rPr>
              <a:t>:</a:t>
            </a:r>
          </a:p>
          <a:p>
            <a:pPr marL="135131" indent="-135131" algn="just" fontAlgn="base">
              <a:spcBef>
                <a:spcPts val="284"/>
              </a:spcBef>
              <a:buFont typeface="Arial" panose="020B0604020202020204" pitchFamily="34" charset="0"/>
              <a:buChar char="•"/>
            </a:pPr>
            <a:r>
              <a:rPr lang="it-IT" sz="800" dirty="0">
                <a:solidFill>
                  <a:srgbClr val="404040"/>
                </a:solidFill>
                <a:latin typeface="Montserrat" panose="00000500000000000000" pitchFamily="2" charset="0"/>
                <a:cs typeface="Segoe UI Light" panose="020B0502040204020203" pitchFamily="34" charset="0"/>
              </a:rPr>
              <a:t>SQL Server Analysis Services Tabular</a:t>
            </a:r>
          </a:p>
          <a:p>
            <a:pPr marL="135131" indent="-135131" algn="just" fontAlgn="base">
              <a:spcBef>
                <a:spcPts val="284"/>
              </a:spcBef>
              <a:buFont typeface="Arial" panose="020B0604020202020204" pitchFamily="34" charset="0"/>
              <a:buChar char="•"/>
            </a:pPr>
            <a:r>
              <a:rPr lang="it-IT" sz="800" dirty="0">
                <a:solidFill>
                  <a:srgbClr val="404040"/>
                </a:solidFill>
                <a:latin typeface="Montserrat" panose="00000500000000000000" pitchFamily="2" charset="0"/>
                <a:cs typeface="Segoe UI Light" panose="020B0502040204020203" pitchFamily="34" charset="0"/>
              </a:rPr>
              <a:t>SQL Server Analysis Services Multi-</a:t>
            </a:r>
            <a:r>
              <a:rPr lang="it-IT" sz="800" dirty="0" err="1">
                <a:solidFill>
                  <a:srgbClr val="404040"/>
                </a:solidFill>
                <a:latin typeface="Montserrat" panose="00000500000000000000" pitchFamily="2" charset="0"/>
                <a:cs typeface="Segoe UI Light" panose="020B0502040204020203" pitchFamily="34" charset="0"/>
              </a:rPr>
              <a:t>Dimensional</a:t>
            </a:r>
            <a:endParaRPr lang="it-IT" sz="800" dirty="0">
              <a:solidFill>
                <a:srgbClr val="404040"/>
              </a:solidFill>
              <a:latin typeface="Montserrat" panose="00000500000000000000" pitchFamily="2" charset="0"/>
              <a:cs typeface="Segoe UI Light" panose="020B0502040204020203" pitchFamily="34" charset="0"/>
            </a:endParaRPr>
          </a:p>
          <a:p>
            <a:pPr marL="135131" indent="-135131" algn="just" fontAlgn="base">
              <a:spcBef>
                <a:spcPts val="284"/>
              </a:spcBef>
              <a:buFont typeface="Arial" panose="020B0604020202020204" pitchFamily="34" charset="0"/>
              <a:buChar char="•"/>
            </a:pPr>
            <a:r>
              <a:rPr lang="it-IT" sz="800" dirty="0">
                <a:solidFill>
                  <a:srgbClr val="404040"/>
                </a:solidFill>
                <a:latin typeface="Montserrat" panose="00000500000000000000" pitchFamily="2" charset="0"/>
                <a:cs typeface="Segoe UI Light" panose="020B0502040204020203" pitchFamily="34" charset="0"/>
              </a:rPr>
              <a:t>Power BI Service Dataset</a:t>
            </a:r>
          </a:p>
          <a:p>
            <a:pPr algn="just">
              <a:spcBef>
                <a:spcPts val="284"/>
              </a:spcBef>
            </a:pPr>
            <a:endParaRPr lang="it-IT" sz="800" dirty="0">
              <a:latin typeface="Montserrat" panose="00000500000000000000" pitchFamily="2" charset="0"/>
              <a:cs typeface="Segoe UI Light" panose="020B0502040204020203" pitchFamily="34" charset="0"/>
            </a:endParaRPr>
          </a:p>
          <a:p>
            <a:pPr algn="just">
              <a:spcBef>
                <a:spcPts val="284"/>
              </a:spcBef>
            </a:pPr>
            <a:r>
              <a:rPr lang="it-IT" sz="800" dirty="0">
                <a:latin typeface="Montserrat" panose="00000500000000000000" pitchFamily="2" charset="0"/>
                <a:cs typeface="Segoe UI Light" panose="020B0502040204020203" pitchFamily="34" charset="0"/>
              </a:rPr>
              <a:t>Così come la modalità </a:t>
            </a:r>
            <a:r>
              <a:rPr lang="it-IT" sz="800" dirty="0" err="1">
                <a:latin typeface="Montserrat" panose="00000500000000000000" pitchFamily="2" charset="0"/>
                <a:cs typeface="Segoe UI Light" panose="020B0502040204020203" pitchFamily="34" charset="0"/>
              </a:rPr>
              <a:t>DirectQuery</a:t>
            </a:r>
            <a:r>
              <a:rPr lang="it-IT" sz="800" dirty="0">
                <a:latin typeface="Montserrat" panose="00000500000000000000" pitchFamily="2" charset="0"/>
                <a:cs typeface="Segoe UI Light" panose="020B0502040204020203" pitchFamily="34" charset="0"/>
              </a:rPr>
              <a:t>, anche in Live connection nessun dato viene importato all’interno di Power BI: i dati risiederanno all’interno dei DB sorgente, i quali verranno interrogati ogni volta dalle query presenti nei singoli report.</a:t>
            </a:r>
          </a:p>
          <a:p>
            <a:pPr algn="just">
              <a:spcBef>
                <a:spcPts val="284"/>
              </a:spcBef>
            </a:pPr>
            <a:endParaRPr lang="it-IT" sz="800" dirty="0">
              <a:latin typeface="Montserrat" panose="00000500000000000000" pitchFamily="2" charset="0"/>
              <a:cs typeface="Segoe UI Light" panose="020B0502040204020203" pitchFamily="34" charset="0"/>
            </a:endParaRPr>
          </a:p>
          <a:p>
            <a:pPr algn="just">
              <a:spcBef>
                <a:spcPts val="284"/>
              </a:spcBef>
            </a:pPr>
            <a:r>
              <a:rPr lang="en-US" sz="800" dirty="0">
                <a:latin typeface="Montserrat" panose="00000500000000000000" pitchFamily="2" charset="0"/>
                <a:cs typeface="Segoe UI Light" panose="020B0502040204020203" pitchFamily="34" charset="0"/>
              </a:rPr>
              <a:t>È possible </a:t>
            </a:r>
            <a:r>
              <a:rPr lang="en-US" sz="800" dirty="0" err="1">
                <a:latin typeface="Montserrat" panose="00000500000000000000" pitchFamily="2" charset="0"/>
                <a:cs typeface="Segoe UI Light" panose="020B0502040204020203" pitchFamily="34" charset="0"/>
              </a:rPr>
              <a:t>connettersi</a:t>
            </a:r>
            <a:r>
              <a:rPr lang="en-US" sz="800" dirty="0">
                <a:latin typeface="Montserrat" panose="00000500000000000000" pitchFamily="2" charset="0"/>
                <a:cs typeface="Segoe UI Light" panose="020B0502040204020203" pitchFamily="34" charset="0"/>
              </a:rPr>
              <a:t> a un dataset </a:t>
            </a:r>
            <a:r>
              <a:rPr lang="en-US" sz="800" i="1" dirty="0" err="1">
                <a:latin typeface="Montserrat" panose="00000500000000000000" pitchFamily="2" charset="0"/>
                <a:cs typeface="Segoe UI Light" panose="020B0502040204020203" pitchFamily="34" charset="0"/>
              </a:rPr>
              <a:t>sharato</a:t>
            </a:r>
            <a:r>
              <a:rPr lang="en-US" sz="800" dirty="0">
                <a:latin typeface="Montserrat" panose="00000500000000000000" pitchFamily="2" charset="0"/>
                <a:cs typeface="Segoe UI Light" panose="020B0502040204020203" pitchFamily="34" charset="0"/>
              </a:rPr>
              <a:t> di Power BI service e </a:t>
            </a:r>
            <a:r>
              <a:rPr lang="en-US" sz="800" dirty="0" err="1">
                <a:latin typeface="Montserrat" panose="00000500000000000000" pitchFamily="2" charset="0"/>
                <a:cs typeface="Segoe UI Light" panose="020B0502040204020203" pitchFamily="34" charset="0"/>
              </a:rPr>
              <a:t>costruire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diversi</a:t>
            </a:r>
            <a:r>
              <a:rPr lang="en-US" sz="800" dirty="0">
                <a:latin typeface="Montserrat" panose="00000500000000000000" pitchFamily="2" charset="0"/>
                <a:cs typeface="Segoe UI Light" panose="020B0502040204020203" pitchFamily="34" charset="0"/>
              </a:rPr>
              <a:t> report </a:t>
            </a:r>
            <a:r>
              <a:rPr lang="en-US" sz="800" dirty="0" err="1">
                <a:latin typeface="Montserrat" panose="00000500000000000000" pitchFamily="2" charset="0"/>
                <a:cs typeface="Segoe UI Light" panose="020B0502040204020203" pitchFamily="34" charset="0"/>
              </a:rPr>
              <a:t>puntando</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alla</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stessa</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connessione</a:t>
            </a:r>
            <a:r>
              <a:rPr lang="en-US" sz="800" dirty="0">
                <a:latin typeface="Montserrat" panose="00000500000000000000" pitchFamily="2" charset="0"/>
                <a:cs typeface="Segoe UI Light" panose="020B0502040204020203" pitchFamily="34" charset="0"/>
              </a:rPr>
              <a:t>.</a:t>
            </a:r>
            <a:endParaRPr lang="it-IT" sz="800" dirty="0">
              <a:latin typeface="Montserrat" panose="00000500000000000000" pitchFamily="2" charset="0"/>
              <a:cs typeface="Segoe UI Light" panose="020B0502040204020203" pitchFamily="34" charset="0"/>
            </a:endParaRPr>
          </a:p>
        </p:txBody>
      </p:sp>
      <p:pic>
        <p:nvPicPr>
          <p:cNvPr id="14" name="Picture 12">
            <a:extLst>
              <a:ext uri="{FF2B5EF4-FFF2-40B4-BE49-F238E27FC236}">
                <a16:creationId xmlns:a16="http://schemas.microsoft.com/office/drawing/2014/main" id="{66895B15-7B62-CD1A-DCE5-BE7E7D1F199F}"/>
              </a:ext>
            </a:extLst>
          </p:cNvPr>
          <p:cNvPicPr>
            <a:picLocks noChangeAspect="1"/>
          </p:cNvPicPr>
          <p:nvPr/>
        </p:nvPicPr>
        <p:blipFill>
          <a:blip r:embed="rId4"/>
          <a:stretch>
            <a:fillRect/>
          </a:stretch>
        </p:blipFill>
        <p:spPr>
          <a:xfrm>
            <a:off x="448064" y="586246"/>
            <a:ext cx="1746226" cy="1541445"/>
          </a:xfrm>
          <a:prstGeom prst="rect">
            <a:avLst/>
          </a:prstGeom>
          <a:ln w="3175">
            <a:solidFill>
              <a:schemeClr val="tx1"/>
            </a:solidFill>
          </a:ln>
        </p:spPr>
      </p:pic>
      <p:pic>
        <p:nvPicPr>
          <p:cNvPr id="15" name="Picture 14">
            <a:extLst>
              <a:ext uri="{FF2B5EF4-FFF2-40B4-BE49-F238E27FC236}">
                <a16:creationId xmlns:a16="http://schemas.microsoft.com/office/drawing/2014/main" id="{E123001D-3EA5-26AC-C5E9-51243A45F6FA}"/>
              </a:ext>
            </a:extLst>
          </p:cNvPr>
          <p:cNvPicPr>
            <a:picLocks noChangeAspect="1"/>
          </p:cNvPicPr>
          <p:nvPr/>
        </p:nvPicPr>
        <p:blipFill>
          <a:blip r:embed="rId5"/>
          <a:stretch>
            <a:fillRect/>
          </a:stretch>
        </p:blipFill>
        <p:spPr>
          <a:xfrm>
            <a:off x="547454" y="2241191"/>
            <a:ext cx="1520417" cy="706281"/>
          </a:xfrm>
          <a:prstGeom prst="rect">
            <a:avLst/>
          </a:prstGeom>
          <a:ln w="3175">
            <a:solidFill>
              <a:schemeClr val="tx1"/>
            </a:solidFill>
          </a:ln>
        </p:spPr>
      </p:pic>
    </p:spTree>
    <p:extLst>
      <p:ext uri="{BB962C8B-B14F-4D97-AF65-F5344CB8AC3E}">
        <p14:creationId xmlns:p14="http://schemas.microsoft.com/office/powerpoint/2010/main" val="1383670502"/>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Power Query Editor</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14</a:t>
            </a:fld>
            <a:endParaRPr sz="600" b="1" dirty="0">
              <a:latin typeface="Montserrat" panose="00000500000000000000" pitchFamily="50" charset="0"/>
            </a:endParaRPr>
          </a:p>
        </p:txBody>
      </p:sp>
      <p:sp>
        <p:nvSpPr>
          <p:cNvPr id="12" name="TextBox 6">
            <a:extLst>
              <a:ext uri="{FF2B5EF4-FFF2-40B4-BE49-F238E27FC236}">
                <a16:creationId xmlns:a16="http://schemas.microsoft.com/office/drawing/2014/main" id="{A8B0EBC1-20FD-249D-86F6-0A5186B97BD9}"/>
              </a:ext>
            </a:extLst>
          </p:cNvPr>
          <p:cNvSpPr txBox="1"/>
          <p:nvPr/>
        </p:nvSpPr>
        <p:spPr>
          <a:xfrm>
            <a:off x="134296" y="463227"/>
            <a:ext cx="2451665" cy="2569934"/>
          </a:xfrm>
          <a:prstGeom prst="rect">
            <a:avLst/>
          </a:prstGeom>
          <a:noFill/>
        </p:spPr>
        <p:txBody>
          <a:bodyPr wrap="square">
            <a:spAutoFit/>
          </a:bodyPr>
          <a:lstStyle/>
          <a:p>
            <a:pPr algn="just">
              <a:spcBef>
                <a:spcPts val="284"/>
              </a:spcBef>
            </a:pPr>
            <a:r>
              <a:rPr lang="en-US" sz="800" dirty="0">
                <a:latin typeface="Montserrat" panose="00000500000000000000" pitchFamily="2" charset="0"/>
                <a:cs typeface="Segoe UI Light" panose="020B0502040204020203" pitchFamily="34" charset="0"/>
              </a:rPr>
              <a:t>In Power BI Desktop è possible </a:t>
            </a:r>
            <a:r>
              <a:rPr lang="en-US" sz="800" dirty="0" err="1">
                <a:latin typeface="Montserrat" panose="00000500000000000000" pitchFamily="2" charset="0"/>
                <a:cs typeface="Segoe UI Light" panose="020B0502040204020203" pitchFamily="34" charset="0"/>
              </a:rPr>
              <a:t>pulire</a:t>
            </a:r>
            <a:r>
              <a:rPr lang="en-US" sz="800" dirty="0">
                <a:latin typeface="Montserrat" panose="00000500000000000000" pitchFamily="2" charset="0"/>
                <a:cs typeface="Segoe UI Light" panose="020B0502040204020203" pitchFamily="34" charset="0"/>
              </a:rPr>
              <a:t> e </a:t>
            </a:r>
            <a:r>
              <a:rPr lang="en-US" sz="800" dirty="0" err="1">
                <a:latin typeface="Montserrat" panose="00000500000000000000" pitchFamily="2" charset="0"/>
                <a:cs typeface="Segoe UI Light" panose="020B0502040204020203" pitchFamily="34" charset="0"/>
              </a:rPr>
              <a:t>trasformare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dati</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usando</a:t>
            </a:r>
            <a:r>
              <a:rPr lang="en-US" sz="800" dirty="0">
                <a:latin typeface="Montserrat" panose="00000500000000000000" pitchFamily="2" charset="0"/>
                <a:cs typeface="Segoe UI Light" panose="020B0502040204020203" pitchFamily="34" charset="0"/>
              </a:rPr>
              <a:t> </a:t>
            </a:r>
            <a:r>
              <a:rPr lang="en-US" sz="800" b="1" dirty="0">
                <a:latin typeface="Montserrat" panose="00000500000000000000" pitchFamily="2" charset="0"/>
                <a:cs typeface="Segoe UI Light" panose="020B0502040204020203" pitchFamily="34" charset="0"/>
              </a:rPr>
              <a:t>Power Query Editor </a:t>
            </a:r>
            <a:r>
              <a:rPr lang="en-US" sz="800" dirty="0">
                <a:latin typeface="Montserrat" panose="00000500000000000000" pitchFamily="2" charset="0"/>
                <a:cs typeface="Segoe UI Light" panose="020B0502040204020203" pitchFamily="34" charset="0"/>
              </a:rPr>
              <a:t>con il quale è possible </a:t>
            </a:r>
            <a:r>
              <a:rPr lang="en-US" sz="800" dirty="0" err="1">
                <a:latin typeface="Montserrat" panose="00000500000000000000" pitchFamily="2" charset="0"/>
                <a:cs typeface="Segoe UI Light" panose="020B0502040204020203" pitchFamily="34" charset="0"/>
              </a:rPr>
              <a:t>svolgere</a:t>
            </a:r>
            <a:r>
              <a:rPr lang="en-US" sz="800" dirty="0">
                <a:latin typeface="Montserrat" panose="00000500000000000000" pitchFamily="2" charset="0"/>
                <a:cs typeface="Segoe UI Light" panose="020B0502040204020203" pitchFamily="34" charset="0"/>
              </a:rPr>
              <a:t> una </a:t>
            </a:r>
            <a:r>
              <a:rPr lang="en-US" sz="800" dirty="0" err="1">
                <a:latin typeface="Montserrat" panose="00000500000000000000" pitchFamily="2" charset="0"/>
                <a:cs typeface="Segoe UI Light" panose="020B0502040204020203" pitchFamily="34" charset="0"/>
              </a:rPr>
              <a:t>serie</a:t>
            </a:r>
            <a:r>
              <a:rPr lang="en-US" sz="800" dirty="0">
                <a:latin typeface="Montserrat" panose="00000500000000000000" pitchFamily="2" charset="0"/>
                <a:cs typeface="Segoe UI Light" panose="020B0502040204020203" pitchFamily="34" charset="0"/>
              </a:rPr>
              <a:t> di </a:t>
            </a:r>
            <a:r>
              <a:rPr lang="en-US" sz="800" dirty="0" err="1">
                <a:latin typeface="Montserrat" panose="00000500000000000000" pitchFamily="2" charset="0"/>
                <a:cs typeface="Segoe UI Light" panose="020B0502040204020203" pitchFamily="34" charset="0"/>
              </a:rPr>
              <a:t>operazioni</a:t>
            </a:r>
            <a:r>
              <a:rPr lang="en-US" sz="800" dirty="0">
                <a:latin typeface="Montserrat" panose="00000500000000000000" pitchFamily="2" charset="0"/>
                <a:cs typeface="Segoe UI Light" panose="020B0502040204020203" pitchFamily="34" charset="0"/>
              </a:rPr>
              <a:t> come:</a:t>
            </a:r>
          </a:p>
          <a:p>
            <a:pPr marL="135131" indent="-135131" algn="just">
              <a:spcBef>
                <a:spcPts val="284"/>
              </a:spcBef>
              <a:buFont typeface="Arial" panose="020B0604020202020204" pitchFamily="34" charset="0"/>
              <a:buChar char="•"/>
            </a:pPr>
            <a:r>
              <a:rPr lang="en-US" sz="800" dirty="0" err="1">
                <a:latin typeface="Montserrat" panose="00000500000000000000" pitchFamily="2" charset="0"/>
                <a:cs typeface="Segoe UI Light" panose="020B0502040204020203" pitchFamily="34" charset="0"/>
              </a:rPr>
              <a:t>Rinominare</a:t>
            </a:r>
            <a:r>
              <a:rPr lang="en-US" sz="800" dirty="0">
                <a:latin typeface="Montserrat" panose="00000500000000000000" pitchFamily="2" charset="0"/>
                <a:cs typeface="Segoe UI Light" panose="020B0502040204020203" pitchFamily="34" charset="0"/>
              </a:rPr>
              <a:t> e </a:t>
            </a:r>
            <a:r>
              <a:rPr lang="en-US" sz="800" dirty="0" err="1">
                <a:latin typeface="Montserrat" panose="00000500000000000000" pitchFamily="2" charset="0"/>
                <a:cs typeface="Segoe UI Light" panose="020B0502040204020203" pitchFamily="34" charset="0"/>
              </a:rPr>
              <a:t>ordinare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colonne</a:t>
            </a:r>
            <a:endParaRPr lang="en-US" sz="800" dirty="0">
              <a:latin typeface="Montserrat" panose="00000500000000000000" pitchFamily="2" charset="0"/>
              <a:cs typeface="Segoe UI Light" panose="020B0502040204020203" pitchFamily="34" charset="0"/>
            </a:endParaRPr>
          </a:p>
          <a:p>
            <a:pPr marL="135131" indent="-135131" algn="just">
              <a:spcBef>
                <a:spcPts val="284"/>
              </a:spcBef>
              <a:buFont typeface="Arial" panose="020B0604020202020204" pitchFamily="34" charset="0"/>
              <a:buChar char="•"/>
            </a:pPr>
            <a:r>
              <a:rPr lang="en-US" sz="800" dirty="0" err="1">
                <a:latin typeface="Montserrat" panose="00000500000000000000" pitchFamily="2" charset="0"/>
                <a:cs typeface="Segoe UI Light" panose="020B0502040204020203" pitchFamily="34" charset="0"/>
              </a:rPr>
              <a:t>Fltrare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colonne</a:t>
            </a:r>
            <a:r>
              <a:rPr lang="en-US" sz="800" dirty="0">
                <a:latin typeface="Montserrat" panose="00000500000000000000" pitchFamily="2" charset="0"/>
                <a:cs typeface="Segoe UI Light" panose="020B0502040204020203" pitchFamily="34" charset="0"/>
              </a:rPr>
              <a:t> e </a:t>
            </a:r>
            <a:r>
              <a:rPr lang="en-US" sz="800" dirty="0" err="1">
                <a:latin typeface="Montserrat" panose="00000500000000000000" pitchFamily="2" charset="0"/>
                <a:cs typeface="Segoe UI Light" panose="020B0502040204020203" pitchFamily="34" charset="0"/>
              </a:rPr>
              <a:t>righe</a:t>
            </a:r>
            <a:endParaRPr lang="en-US" sz="800" dirty="0">
              <a:latin typeface="Montserrat" panose="00000500000000000000" pitchFamily="2" charset="0"/>
              <a:cs typeface="Segoe UI Light" panose="020B0502040204020203" pitchFamily="34" charset="0"/>
            </a:endParaRPr>
          </a:p>
          <a:p>
            <a:pPr marL="135131" indent="-135131" algn="just">
              <a:spcBef>
                <a:spcPts val="284"/>
              </a:spcBef>
              <a:buFont typeface="Arial" panose="020B0604020202020204" pitchFamily="34" charset="0"/>
              <a:buChar char="•"/>
            </a:pPr>
            <a:r>
              <a:rPr lang="en-US" sz="800" dirty="0" err="1">
                <a:latin typeface="Montserrat" panose="00000500000000000000" pitchFamily="2" charset="0"/>
                <a:cs typeface="Segoe UI Light" panose="020B0502040204020203" pitchFamily="34" charset="0"/>
              </a:rPr>
              <a:t>Combinare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dati</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provenienti</a:t>
            </a:r>
            <a:r>
              <a:rPr lang="en-US" sz="800" dirty="0">
                <a:latin typeface="Montserrat" panose="00000500000000000000" pitchFamily="2" charset="0"/>
                <a:cs typeface="Segoe UI Light" panose="020B0502040204020203" pitchFamily="34" charset="0"/>
              </a:rPr>
              <a:t> da diverse </a:t>
            </a:r>
            <a:r>
              <a:rPr lang="en-US" sz="800" dirty="0" err="1">
                <a:latin typeface="Montserrat" panose="00000500000000000000" pitchFamily="2" charset="0"/>
                <a:cs typeface="Segoe UI Light" panose="020B0502040204020203" pitchFamily="34" charset="0"/>
              </a:rPr>
              <a:t>fonti</a:t>
            </a:r>
            <a:endParaRPr lang="en-US" sz="800" dirty="0">
              <a:latin typeface="Montserrat" panose="00000500000000000000" pitchFamily="2" charset="0"/>
              <a:cs typeface="Segoe UI Light" panose="020B0502040204020203" pitchFamily="34" charset="0"/>
            </a:endParaRPr>
          </a:p>
          <a:p>
            <a:pPr marL="135131" indent="-135131" algn="just">
              <a:spcBef>
                <a:spcPts val="284"/>
              </a:spcBef>
              <a:buFont typeface="Arial" panose="020B0604020202020204" pitchFamily="34" charset="0"/>
              <a:buChar char="•"/>
            </a:pPr>
            <a:r>
              <a:rPr lang="en-US" sz="800" dirty="0" err="1">
                <a:latin typeface="Montserrat" panose="00000500000000000000" pitchFamily="2" charset="0"/>
                <a:cs typeface="Segoe UI Light" panose="020B0502040204020203" pitchFamily="34" charset="0"/>
              </a:rPr>
              <a:t>Aggregare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dati</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tramite</a:t>
            </a:r>
            <a:r>
              <a:rPr lang="en-US" sz="800" dirty="0">
                <a:latin typeface="Montserrat" panose="00000500000000000000" pitchFamily="2" charset="0"/>
                <a:cs typeface="Segoe UI Light" panose="020B0502040204020203" pitchFamily="34" charset="0"/>
              </a:rPr>
              <a:t> merge e append</a:t>
            </a:r>
          </a:p>
          <a:p>
            <a:pPr marL="135131" indent="-135131" algn="just">
              <a:spcBef>
                <a:spcPts val="284"/>
              </a:spcBef>
              <a:buFont typeface="Arial" panose="020B0604020202020204" pitchFamily="34" charset="0"/>
              <a:buChar char="•"/>
            </a:pPr>
            <a:r>
              <a:rPr lang="en-US" sz="800" dirty="0" err="1">
                <a:latin typeface="Montserrat" panose="00000500000000000000" pitchFamily="2" charset="0"/>
                <a:cs typeface="Segoe UI Light" panose="020B0502040204020203" pitchFamily="34" charset="0"/>
              </a:rPr>
              <a:t>Creare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colonne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condizionali</a:t>
            </a:r>
            <a:endParaRPr lang="en-US" sz="800" dirty="0">
              <a:latin typeface="Montserrat" panose="00000500000000000000" pitchFamily="2" charset="0"/>
              <a:cs typeface="Segoe UI Light" panose="020B0502040204020203" pitchFamily="34" charset="0"/>
            </a:endParaRPr>
          </a:p>
          <a:p>
            <a:pPr marL="135131" indent="-135131" algn="just">
              <a:spcBef>
                <a:spcPts val="284"/>
              </a:spcBef>
              <a:buFont typeface="Arial" panose="020B0604020202020204" pitchFamily="34" charset="0"/>
              <a:buChar char="•"/>
            </a:pPr>
            <a:r>
              <a:rPr lang="en-US" sz="800" dirty="0" err="1">
                <a:latin typeface="Montserrat" panose="00000500000000000000" pitchFamily="2" charset="0"/>
                <a:cs typeface="Segoe UI Light" panose="020B0502040204020203" pitchFamily="34" charset="0"/>
              </a:rPr>
              <a:t>Cambiare</a:t>
            </a:r>
            <a:r>
              <a:rPr lang="en-US" sz="800" dirty="0">
                <a:latin typeface="Montserrat" panose="00000500000000000000" pitchFamily="2" charset="0"/>
                <a:cs typeface="Segoe UI Light" panose="020B0502040204020203" pitchFamily="34" charset="0"/>
              </a:rPr>
              <a:t> tipi </a:t>
            </a:r>
            <a:r>
              <a:rPr lang="en-US" sz="800" dirty="0" err="1">
                <a:latin typeface="Montserrat" panose="00000500000000000000" pitchFamily="2" charset="0"/>
                <a:cs typeface="Segoe UI Light" panose="020B0502040204020203" pitchFamily="34" charset="0"/>
              </a:rPr>
              <a:t>delle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colonne</a:t>
            </a:r>
            <a:r>
              <a:rPr lang="en-US" sz="800" dirty="0">
                <a:latin typeface="Montserrat" panose="00000500000000000000" pitchFamily="2" charset="0"/>
                <a:cs typeface="Segoe UI Light" panose="020B0502040204020203" pitchFamily="34" charset="0"/>
              </a:rPr>
              <a:t> </a:t>
            </a:r>
          </a:p>
          <a:p>
            <a:pPr marL="135131" indent="-135131" algn="just">
              <a:spcBef>
                <a:spcPts val="284"/>
              </a:spcBef>
              <a:buFont typeface="Arial" panose="020B0604020202020204" pitchFamily="34" charset="0"/>
              <a:buChar char="•"/>
            </a:pPr>
            <a:r>
              <a:rPr lang="en-US" sz="800" dirty="0" err="1">
                <a:latin typeface="Montserrat" panose="00000500000000000000" pitchFamily="2" charset="0"/>
                <a:cs typeface="Segoe UI Light" panose="020B0502040204020203" pitchFamily="34" charset="0"/>
              </a:rPr>
              <a:t>Aggiungere</a:t>
            </a:r>
            <a:r>
              <a:rPr lang="en-US" sz="800" dirty="0">
                <a:latin typeface="Montserrat" panose="00000500000000000000" pitchFamily="2" charset="0"/>
                <a:cs typeface="Segoe UI Light" panose="020B0502040204020203" pitchFamily="34" charset="0"/>
              </a:rPr>
              <a:t> script in Python</a:t>
            </a:r>
          </a:p>
          <a:p>
            <a:pPr algn="just">
              <a:spcBef>
                <a:spcPts val="284"/>
              </a:spcBef>
            </a:pPr>
            <a:endParaRPr lang="en-US" sz="800" dirty="0">
              <a:latin typeface="Montserrat" panose="00000500000000000000" pitchFamily="2" charset="0"/>
              <a:cs typeface="Segoe UI Light" panose="020B0502040204020203" pitchFamily="34" charset="0"/>
            </a:endParaRPr>
          </a:p>
          <a:p>
            <a:pPr algn="just">
              <a:spcBef>
                <a:spcPts val="284"/>
              </a:spcBef>
            </a:pPr>
            <a:endParaRPr lang="en-US" sz="800" dirty="0">
              <a:latin typeface="Montserrat" panose="00000500000000000000" pitchFamily="2" charset="0"/>
              <a:cs typeface="Segoe UI Light" panose="020B0502040204020203" pitchFamily="34" charset="0"/>
            </a:endParaRPr>
          </a:p>
          <a:p>
            <a:pPr algn="just">
              <a:spcBef>
                <a:spcPts val="284"/>
              </a:spcBef>
            </a:pPr>
            <a:r>
              <a:rPr lang="en-US" sz="800" dirty="0">
                <a:latin typeface="Montserrat" panose="00000500000000000000" pitchFamily="2" charset="0"/>
                <a:cs typeface="Segoe UI Light" panose="020B0502040204020203" pitchFamily="34" charset="0"/>
              </a:rPr>
              <a:t>Tutte le </a:t>
            </a:r>
            <a:r>
              <a:rPr lang="en-US" sz="800" dirty="0" err="1">
                <a:latin typeface="Montserrat" panose="00000500000000000000" pitchFamily="2" charset="0"/>
                <a:cs typeface="Segoe UI Light" panose="020B0502040204020203" pitchFamily="34" charset="0"/>
              </a:rPr>
              <a:t>operazioni</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eseguite</a:t>
            </a:r>
            <a:r>
              <a:rPr lang="en-US" sz="800" dirty="0">
                <a:latin typeface="Montserrat" panose="00000500000000000000" pitchFamily="2" charset="0"/>
                <a:cs typeface="Segoe UI Light" panose="020B0502040204020203" pitchFamily="34" charset="0"/>
              </a:rPr>
              <a:t> in Power Query editor </a:t>
            </a:r>
            <a:r>
              <a:rPr lang="en-US" sz="800" dirty="0" err="1">
                <a:latin typeface="Montserrat" panose="00000500000000000000" pitchFamily="2" charset="0"/>
                <a:cs typeface="Segoe UI Light" panose="020B0502040204020203" pitchFamily="34" charset="0"/>
              </a:rPr>
              <a:t>vengono</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tradotte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tramite</a:t>
            </a:r>
            <a:r>
              <a:rPr lang="en-US" sz="800" dirty="0">
                <a:latin typeface="Montserrat" panose="00000500000000000000" pitchFamily="2" charset="0"/>
                <a:cs typeface="Segoe UI Light" panose="020B0502040204020203" pitchFamily="34" charset="0"/>
              </a:rPr>
              <a:t> un </a:t>
            </a:r>
            <a:r>
              <a:rPr lang="en-US" sz="800" dirty="0" err="1">
                <a:latin typeface="Montserrat" panose="00000500000000000000" pitchFamily="2" charset="0"/>
                <a:cs typeface="Segoe UI Light" panose="020B0502040204020203" pitchFamily="34" charset="0"/>
              </a:rPr>
              <a:t>linguaggio</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chiamato</a:t>
            </a:r>
            <a:r>
              <a:rPr lang="en-US" sz="800" dirty="0">
                <a:latin typeface="Montserrat" panose="00000500000000000000" pitchFamily="2" charset="0"/>
                <a:cs typeface="Segoe UI Light" panose="020B0502040204020203" pitchFamily="34" charset="0"/>
              </a:rPr>
              <a:t> </a:t>
            </a:r>
            <a:r>
              <a:rPr lang="en-US" sz="800" b="1" dirty="0">
                <a:latin typeface="Montserrat" panose="00000500000000000000" pitchFamily="2" charset="0"/>
                <a:cs typeface="Segoe UI Light" panose="020B0502040204020203" pitchFamily="34" charset="0"/>
              </a:rPr>
              <a:t>M</a:t>
            </a:r>
            <a:r>
              <a:rPr lang="en-US" sz="800" dirty="0">
                <a:latin typeface="Montserrat" panose="00000500000000000000" pitchFamily="2" charset="0"/>
                <a:cs typeface="Segoe UI Light" panose="020B0502040204020203" pitchFamily="34" charset="0"/>
              </a:rPr>
              <a:t>. </a:t>
            </a:r>
          </a:p>
        </p:txBody>
      </p:sp>
      <p:pic>
        <p:nvPicPr>
          <p:cNvPr id="16" name="Picture 5">
            <a:extLst>
              <a:ext uri="{FF2B5EF4-FFF2-40B4-BE49-F238E27FC236}">
                <a16:creationId xmlns:a16="http://schemas.microsoft.com/office/drawing/2014/main" id="{CB2179E4-D026-2592-D2AC-5FF26FEC5BF3}"/>
              </a:ext>
            </a:extLst>
          </p:cNvPr>
          <p:cNvPicPr>
            <a:picLocks noChangeAspect="1"/>
          </p:cNvPicPr>
          <p:nvPr/>
        </p:nvPicPr>
        <p:blipFill>
          <a:blip r:embed="rId4"/>
          <a:stretch>
            <a:fillRect/>
          </a:stretch>
        </p:blipFill>
        <p:spPr>
          <a:xfrm>
            <a:off x="2882899" y="1029456"/>
            <a:ext cx="2748605" cy="1002116"/>
          </a:xfrm>
          <a:prstGeom prst="rect">
            <a:avLst/>
          </a:prstGeom>
          <a:ln w="3175">
            <a:solidFill>
              <a:schemeClr val="tx1"/>
            </a:solidFill>
          </a:ln>
        </p:spPr>
      </p:pic>
      <p:pic>
        <p:nvPicPr>
          <p:cNvPr id="17" name="Picture 13">
            <a:extLst>
              <a:ext uri="{FF2B5EF4-FFF2-40B4-BE49-F238E27FC236}">
                <a16:creationId xmlns:a16="http://schemas.microsoft.com/office/drawing/2014/main" id="{9C0EDF26-FBA9-191B-AB44-A8ED4A53079F}"/>
              </a:ext>
            </a:extLst>
          </p:cNvPr>
          <p:cNvPicPr>
            <a:picLocks noChangeAspect="1"/>
          </p:cNvPicPr>
          <p:nvPr/>
        </p:nvPicPr>
        <p:blipFill>
          <a:blip r:embed="rId5"/>
          <a:stretch>
            <a:fillRect/>
          </a:stretch>
        </p:blipFill>
        <p:spPr>
          <a:xfrm>
            <a:off x="3384483" y="2091004"/>
            <a:ext cx="1856628" cy="802476"/>
          </a:xfrm>
          <a:prstGeom prst="rect">
            <a:avLst/>
          </a:prstGeom>
          <a:ln w="3175">
            <a:solidFill>
              <a:schemeClr val="tx1"/>
            </a:solidFill>
          </a:ln>
        </p:spPr>
      </p:pic>
      <p:pic>
        <p:nvPicPr>
          <p:cNvPr id="18" name="Picture 12">
            <a:extLst>
              <a:ext uri="{FF2B5EF4-FFF2-40B4-BE49-F238E27FC236}">
                <a16:creationId xmlns:a16="http://schemas.microsoft.com/office/drawing/2014/main" id="{F645E551-9B97-C53F-CA8C-B1821FA2315F}"/>
              </a:ext>
            </a:extLst>
          </p:cNvPr>
          <p:cNvPicPr>
            <a:picLocks noChangeAspect="1"/>
          </p:cNvPicPr>
          <p:nvPr/>
        </p:nvPicPr>
        <p:blipFill>
          <a:blip r:embed="rId6"/>
          <a:stretch>
            <a:fillRect/>
          </a:stretch>
        </p:blipFill>
        <p:spPr>
          <a:xfrm>
            <a:off x="3658258" y="664335"/>
            <a:ext cx="1197889" cy="318704"/>
          </a:xfrm>
          <a:prstGeom prst="rect">
            <a:avLst/>
          </a:prstGeom>
          <a:ln w="3175">
            <a:solidFill>
              <a:schemeClr val="tx1"/>
            </a:solidFill>
          </a:ln>
        </p:spPr>
      </p:pic>
      <p:sp>
        <p:nvSpPr>
          <p:cNvPr id="13" name="Rectangle: Rounded Corners 11">
            <a:extLst>
              <a:ext uri="{FF2B5EF4-FFF2-40B4-BE49-F238E27FC236}">
                <a16:creationId xmlns:a16="http://schemas.microsoft.com/office/drawing/2014/main" id="{D6AC426E-C42C-F5A1-0190-B42BD95F6BD8}"/>
              </a:ext>
            </a:extLst>
          </p:cNvPr>
          <p:cNvSpPr/>
          <p:nvPr/>
        </p:nvSpPr>
        <p:spPr>
          <a:xfrm>
            <a:off x="3852996" y="729176"/>
            <a:ext cx="125406" cy="197605"/>
          </a:xfrm>
          <a:prstGeom prst="roundRect">
            <a:avLst/>
          </a:prstGeom>
          <a:solidFill>
            <a:srgbClr val="C0504D">
              <a:alpha val="4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a:ln>
                <a:solidFill>
                  <a:srgbClr val="FF0000"/>
                </a:solidFill>
              </a:ln>
            </a:endParaRPr>
          </a:p>
        </p:txBody>
      </p:sp>
      <p:sp>
        <p:nvSpPr>
          <p:cNvPr id="19" name="Rectangle: Rounded Corners 16">
            <a:extLst>
              <a:ext uri="{FF2B5EF4-FFF2-40B4-BE49-F238E27FC236}">
                <a16:creationId xmlns:a16="http://schemas.microsoft.com/office/drawing/2014/main" id="{D6C962F4-FAE4-67DF-84FD-3ADDC19971C9}"/>
              </a:ext>
            </a:extLst>
          </p:cNvPr>
          <p:cNvSpPr/>
          <p:nvPr/>
        </p:nvSpPr>
        <p:spPr>
          <a:xfrm>
            <a:off x="3689249" y="1177467"/>
            <a:ext cx="237261" cy="51442"/>
          </a:xfrm>
          <a:prstGeom prst="roundRect">
            <a:avLst/>
          </a:prstGeom>
          <a:solidFill>
            <a:srgbClr val="C0504D">
              <a:alpha val="4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a:ln>
                <a:solidFill>
                  <a:srgbClr val="FF0000"/>
                </a:solidFill>
              </a:ln>
            </a:endParaRPr>
          </a:p>
        </p:txBody>
      </p:sp>
    </p:spTree>
    <p:extLst>
      <p:ext uri="{BB962C8B-B14F-4D97-AF65-F5344CB8AC3E}">
        <p14:creationId xmlns:p14="http://schemas.microsoft.com/office/powerpoint/2010/main" val="400593968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Power Query Editor</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15</a:t>
            </a:fld>
            <a:endParaRPr sz="600" b="1" dirty="0">
              <a:latin typeface="Montserrat" panose="00000500000000000000" pitchFamily="50" charset="0"/>
            </a:endParaRPr>
          </a:p>
        </p:txBody>
      </p:sp>
      <p:pic>
        <p:nvPicPr>
          <p:cNvPr id="14" name="Picture 3">
            <a:extLst>
              <a:ext uri="{FF2B5EF4-FFF2-40B4-BE49-F238E27FC236}">
                <a16:creationId xmlns:a16="http://schemas.microsoft.com/office/drawing/2014/main" id="{EA2AA025-3E1F-CBBE-4743-E3772C7FBDDA}"/>
              </a:ext>
            </a:extLst>
          </p:cNvPr>
          <p:cNvPicPr>
            <a:picLocks noChangeAspect="1"/>
          </p:cNvPicPr>
          <p:nvPr/>
        </p:nvPicPr>
        <p:blipFill>
          <a:blip r:embed="rId4"/>
          <a:stretch>
            <a:fillRect/>
          </a:stretch>
        </p:blipFill>
        <p:spPr>
          <a:xfrm>
            <a:off x="354386" y="1009327"/>
            <a:ext cx="2528514" cy="1226197"/>
          </a:xfrm>
          <a:prstGeom prst="rect">
            <a:avLst/>
          </a:prstGeom>
        </p:spPr>
      </p:pic>
      <p:sp>
        <p:nvSpPr>
          <p:cNvPr id="15" name="TextBox 4">
            <a:extLst>
              <a:ext uri="{FF2B5EF4-FFF2-40B4-BE49-F238E27FC236}">
                <a16:creationId xmlns:a16="http://schemas.microsoft.com/office/drawing/2014/main" id="{380D82F3-E92C-155D-EAAD-6ADFB181F076}"/>
              </a:ext>
            </a:extLst>
          </p:cNvPr>
          <p:cNvSpPr txBox="1"/>
          <p:nvPr/>
        </p:nvSpPr>
        <p:spPr>
          <a:xfrm>
            <a:off x="3059594" y="559158"/>
            <a:ext cx="2563225" cy="2526333"/>
          </a:xfrm>
          <a:prstGeom prst="rect">
            <a:avLst/>
          </a:prstGeom>
          <a:noFill/>
        </p:spPr>
        <p:txBody>
          <a:bodyPr wrap="square">
            <a:spAutoFit/>
          </a:bodyPr>
          <a:lstStyle/>
          <a:p>
            <a:pPr algn="l">
              <a:spcBef>
                <a:spcPts val="142"/>
              </a:spcBef>
            </a:pPr>
            <a:r>
              <a:rPr lang="it-IT" sz="700" dirty="0">
                <a:latin typeface="Montserrat" panose="00000500000000000000" pitchFamily="2" charset="0"/>
                <a:cs typeface="Segoe UI Light" panose="020B0502040204020203" pitchFamily="34" charset="0"/>
              </a:rPr>
              <a:t>Power Query Editor è formato da </a:t>
            </a:r>
            <a:r>
              <a:rPr lang="it-IT" sz="700" b="1" dirty="0">
                <a:latin typeface="Montserrat" panose="00000500000000000000" pitchFamily="2" charset="0"/>
                <a:cs typeface="Segoe UI Light" panose="020B0502040204020203" pitchFamily="34" charset="0"/>
              </a:rPr>
              <a:t>5 blocchi </a:t>
            </a:r>
            <a:r>
              <a:rPr lang="it-IT" sz="700" dirty="0">
                <a:latin typeface="Montserrat" panose="00000500000000000000" pitchFamily="2" charset="0"/>
                <a:cs typeface="Segoe UI Light" panose="020B0502040204020203" pitchFamily="34" charset="0"/>
              </a:rPr>
              <a:t>principali:</a:t>
            </a:r>
            <a:br>
              <a:rPr lang="it-IT" sz="700" dirty="0">
                <a:latin typeface="Montserrat" panose="00000500000000000000" pitchFamily="2" charset="0"/>
                <a:cs typeface="Segoe UI Light" panose="020B0502040204020203" pitchFamily="34" charset="0"/>
              </a:rPr>
            </a:br>
            <a:r>
              <a:rPr lang="it-IT" sz="700" dirty="0">
                <a:latin typeface="Montserrat" panose="00000500000000000000" pitchFamily="2" charset="0"/>
                <a:cs typeface="Segoe UI Light" panose="020B0502040204020203" pitchFamily="34" charset="0"/>
              </a:rPr>
              <a:t> </a:t>
            </a:r>
          </a:p>
          <a:p>
            <a:pPr marL="162157" indent="-162157" algn="l">
              <a:spcBef>
                <a:spcPts val="142"/>
              </a:spcBef>
              <a:buFont typeface="+mj-lt"/>
              <a:buAutoNum type="arabicPeriod"/>
            </a:pPr>
            <a:r>
              <a:rPr lang="it-IT" sz="700" b="1" dirty="0">
                <a:latin typeface="Montserrat" panose="00000500000000000000" pitchFamily="2" charset="0"/>
                <a:cs typeface="Segoe UI Light" panose="020B0502040204020203" pitchFamily="34" charset="0"/>
              </a:rPr>
              <a:t>Ribbon</a:t>
            </a:r>
            <a:r>
              <a:rPr lang="it-IT" sz="700" dirty="0">
                <a:latin typeface="Montserrat" panose="00000500000000000000" pitchFamily="2" charset="0"/>
                <a:cs typeface="Segoe UI Light" panose="020B0502040204020203" pitchFamily="34" charset="0"/>
              </a:rPr>
              <a:t>: fornisce diverse tab per aggiungere, trasformare, modificare le query da importare nel report.</a:t>
            </a:r>
            <a:br>
              <a:rPr lang="it-IT" sz="700" dirty="0">
                <a:latin typeface="Montserrat" panose="00000500000000000000" pitchFamily="2" charset="0"/>
                <a:cs typeface="Segoe UI Light" panose="020B0502040204020203" pitchFamily="34" charset="0"/>
              </a:rPr>
            </a:br>
            <a:endParaRPr lang="it-IT" sz="700" dirty="0">
              <a:latin typeface="Montserrat" panose="00000500000000000000" pitchFamily="2" charset="0"/>
              <a:cs typeface="Segoe UI Light" panose="020B0502040204020203" pitchFamily="34" charset="0"/>
            </a:endParaRPr>
          </a:p>
          <a:p>
            <a:pPr marL="162157" indent="-162157" algn="l">
              <a:spcBef>
                <a:spcPts val="142"/>
              </a:spcBef>
              <a:buFont typeface="+mj-lt"/>
              <a:buAutoNum type="arabicPeriod"/>
            </a:pPr>
            <a:r>
              <a:rPr lang="it-IT" sz="700" b="1" dirty="0">
                <a:latin typeface="Montserrat" panose="00000500000000000000" pitchFamily="2" charset="0"/>
                <a:cs typeface="Segoe UI Light" panose="020B0502040204020203" pitchFamily="34" charset="0"/>
              </a:rPr>
              <a:t>Queries pane</a:t>
            </a:r>
            <a:r>
              <a:rPr lang="it-IT" sz="700" dirty="0">
                <a:latin typeface="Montserrat" panose="00000500000000000000" pitchFamily="2" charset="0"/>
                <a:cs typeface="Segoe UI Light" panose="020B0502040204020203" pitchFamily="34" charset="0"/>
              </a:rPr>
              <a:t>: riporta l’elenco di tutte le query disponibili</a:t>
            </a:r>
            <a:br>
              <a:rPr lang="it-IT" sz="700" dirty="0">
                <a:latin typeface="Montserrat" panose="00000500000000000000" pitchFamily="2" charset="0"/>
                <a:cs typeface="Segoe UI Light" panose="020B0502040204020203" pitchFamily="34" charset="0"/>
              </a:rPr>
            </a:br>
            <a:endParaRPr lang="it-IT" sz="700" dirty="0">
              <a:latin typeface="Montserrat" panose="00000500000000000000" pitchFamily="2" charset="0"/>
              <a:cs typeface="Segoe UI Light" panose="020B0502040204020203" pitchFamily="34" charset="0"/>
            </a:endParaRPr>
          </a:p>
          <a:p>
            <a:pPr marL="162157" indent="-162157" algn="l">
              <a:spcBef>
                <a:spcPts val="142"/>
              </a:spcBef>
              <a:buFont typeface="+mj-lt"/>
              <a:buAutoNum type="arabicPeriod"/>
            </a:pPr>
            <a:r>
              <a:rPr lang="it-IT" sz="700" b="1" dirty="0" err="1">
                <a:latin typeface="Montserrat" panose="00000500000000000000" pitchFamily="2" charset="0"/>
                <a:cs typeface="Segoe UI Light" panose="020B0502040204020203" pitchFamily="34" charset="0"/>
              </a:rPr>
              <a:t>Current</a:t>
            </a:r>
            <a:r>
              <a:rPr lang="it-IT" sz="700" b="1" dirty="0">
                <a:latin typeface="Montserrat" panose="00000500000000000000" pitchFamily="2" charset="0"/>
                <a:cs typeface="Segoe UI Light" panose="020B0502040204020203" pitchFamily="34" charset="0"/>
              </a:rPr>
              <a:t> </a:t>
            </a:r>
            <a:r>
              <a:rPr lang="it-IT" sz="700" b="1" dirty="0" err="1">
                <a:latin typeface="Montserrat" panose="00000500000000000000" pitchFamily="2" charset="0"/>
                <a:cs typeface="Segoe UI Light" panose="020B0502040204020203" pitchFamily="34" charset="0"/>
              </a:rPr>
              <a:t>view</a:t>
            </a:r>
            <a:r>
              <a:rPr lang="it-IT" sz="700" dirty="0">
                <a:latin typeface="Montserrat" panose="00000500000000000000" pitchFamily="2" charset="0"/>
                <a:cs typeface="Segoe UI Light" panose="020B0502040204020203" pitchFamily="34" charset="0"/>
              </a:rPr>
              <a:t>: mostra una preview dei dati della query selezionata. Cliccando sul nome della Colonna è possibile accedere a un menu di azioni che riporta tante delle trasformazioni applicabili all’interno del Query Ribbon. </a:t>
            </a:r>
            <a:br>
              <a:rPr lang="it-IT" sz="700" dirty="0">
                <a:latin typeface="Montserrat" panose="00000500000000000000" pitchFamily="2" charset="0"/>
                <a:cs typeface="Segoe UI Light" panose="020B0502040204020203" pitchFamily="34" charset="0"/>
              </a:rPr>
            </a:br>
            <a:endParaRPr lang="it-IT" sz="700" dirty="0">
              <a:latin typeface="Montserrat" panose="00000500000000000000" pitchFamily="2" charset="0"/>
              <a:cs typeface="Segoe UI Light" panose="020B0502040204020203" pitchFamily="34" charset="0"/>
            </a:endParaRPr>
          </a:p>
          <a:p>
            <a:pPr marL="162157" indent="-162157" algn="l">
              <a:spcBef>
                <a:spcPts val="142"/>
              </a:spcBef>
              <a:buFont typeface="+mj-lt"/>
              <a:buAutoNum type="arabicPeriod"/>
            </a:pPr>
            <a:r>
              <a:rPr lang="it-IT" sz="700" b="1" dirty="0">
                <a:latin typeface="Montserrat" panose="00000500000000000000" pitchFamily="2" charset="0"/>
                <a:cs typeface="Segoe UI Light" panose="020B0502040204020203" pitchFamily="34" charset="0"/>
              </a:rPr>
              <a:t>Query settings</a:t>
            </a:r>
            <a:r>
              <a:rPr lang="it-IT" sz="700" dirty="0">
                <a:latin typeface="Montserrat" panose="00000500000000000000" pitchFamily="2" charset="0"/>
                <a:cs typeface="Segoe UI Light" panose="020B0502040204020203" pitchFamily="34" charset="0"/>
              </a:rPr>
              <a:t>: riporta tutti gli step associati alla query selezionata. È possibile navigare tra questi step per visualizzare risultati intermedi. </a:t>
            </a:r>
            <a:br>
              <a:rPr lang="it-IT" sz="700" dirty="0">
                <a:latin typeface="Montserrat" panose="00000500000000000000" pitchFamily="2" charset="0"/>
                <a:cs typeface="Segoe UI Light" panose="020B0502040204020203" pitchFamily="34" charset="0"/>
              </a:rPr>
            </a:br>
            <a:endParaRPr lang="it-IT" sz="700" dirty="0">
              <a:latin typeface="Montserrat" panose="00000500000000000000" pitchFamily="2" charset="0"/>
              <a:cs typeface="Segoe UI Light" panose="020B0502040204020203" pitchFamily="34" charset="0"/>
            </a:endParaRPr>
          </a:p>
          <a:p>
            <a:pPr marL="162157" indent="-162157" algn="l">
              <a:spcBef>
                <a:spcPts val="142"/>
              </a:spcBef>
              <a:buFont typeface="+mj-lt"/>
              <a:buAutoNum type="arabicPeriod"/>
            </a:pPr>
            <a:r>
              <a:rPr lang="it-IT" sz="700" b="1" dirty="0">
                <a:latin typeface="Montserrat" panose="00000500000000000000" pitchFamily="2" charset="0"/>
                <a:cs typeface="Segoe UI Light" panose="020B0502040204020203" pitchFamily="34" charset="0"/>
              </a:rPr>
              <a:t>Status bar</a:t>
            </a:r>
            <a:r>
              <a:rPr lang="it-IT" sz="700" dirty="0">
                <a:latin typeface="Montserrat" panose="00000500000000000000" pitchFamily="2" charset="0"/>
                <a:cs typeface="Segoe UI Light" panose="020B0502040204020203" pitchFamily="34" charset="0"/>
              </a:rPr>
              <a:t>: mostra una serie di informazioni e metadati sulla query selezionata (</a:t>
            </a:r>
            <a:r>
              <a:rPr lang="it-IT" sz="700" dirty="0" err="1">
                <a:latin typeface="Montserrat" panose="00000500000000000000" pitchFamily="2" charset="0"/>
                <a:cs typeface="Segoe UI Light" panose="020B0502040204020203" pitchFamily="34" charset="0"/>
              </a:rPr>
              <a:t>execution</a:t>
            </a:r>
            <a:r>
              <a:rPr lang="it-IT" sz="700" dirty="0">
                <a:latin typeface="Montserrat" panose="00000500000000000000" pitchFamily="2" charset="0"/>
                <a:cs typeface="Segoe UI Light" panose="020B0502040204020203" pitchFamily="34" charset="0"/>
              </a:rPr>
              <a:t> time, numero colonne/righe, processing status).</a:t>
            </a:r>
          </a:p>
        </p:txBody>
      </p:sp>
      <p:sp>
        <p:nvSpPr>
          <p:cNvPr id="20" name="Rectangle: Rounded Corners 6">
            <a:extLst>
              <a:ext uri="{FF2B5EF4-FFF2-40B4-BE49-F238E27FC236}">
                <a16:creationId xmlns:a16="http://schemas.microsoft.com/office/drawing/2014/main" id="{4BAC8510-0008-1036-1B40-1CE596179306}"/>
              </a:ext>
            </a:extLst>
          </p:cNvPr>
          <p:cNvSpPr/>
          <p:nvPr/>
        </p:nvSpPr>
        <p:spPr>
          <a:xfrm>
            <a:off x="354386" y="1253054"/>
            <a:ext cx="390967" cy="934690"/>
          </a:xfrm>
          <a:prstGeom prst="roundRect">
            <a:avLst>
              <a:gd name="adj" fmla="val 5145"/>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1" name="Rectangle: Rounded Corners 7">
            <a:extLst>
              <a:ext uri="{FF2B5EF4-FFF2-40B4-BE49-F238E27FC236}">
                <a16:creationId xmlns:a16="http://schemas.microsoft.com/office/drawing/2014/main" id="{B040A736-CF4C-93F7-CBF7-22BAF16DB537}"/>
              </a:ext>
            </a:extLst>
          </p:cNvPr>
          <p:cNvSpPr/>
          <p:nvPr/>
        </p:nvSpPr>
        <p:spPr>
          <a:xfrm>
            <a:off x="354386" y="2189997"/>
            <a:ext cx="2528514" cy="47779"/>
          </a:xfrm>
          <a:prstGeom prst="roundRect">
            <a:avLst>
              <a:gd name="adj" fmla="val 5145"/>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2" name="Rectangle: Rounded Corners 8">
            <a:extLst>
              <a:ext uri="{FF2B5EF4-FFF2-40B4-BE49-F238E27FC236}">
                <a16:creationId xmlns:a16="http://schemas.microsoft.com/office/drawing/2014/main" id="{DCA66BF0-7613-2253-2965-21494FDA03B5}"/>
              </a:ext>
            </a:extLst>
          </p:cNvPr>
          <p:cNvSpPr/>
          <p:nvPr/>
        </p:nvSpPr>
        <p:spPr>
          <a:xfrm>
            <a:off x="745353" y="1253054"/>
            <a:ext cx="1695956" cy="934690"/>
          </a:xfrm>
          <a:prstGeom prst="roundRect">
            <a:avLst>
              <a:gd name="adj" fmla="val 5145"/>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3" name="Rectangle: Rounded Corners 9">
            <a:extLst>
              <a:ext uri="{FF2B5EF4-FFF2-40B4-BE49-F238E27FC236}">
                <a16:creationId xmlns:a16="http://schemas.microsoft.com/office/drawing/2014/main" id="{1CAE9CC9-E322-861F-86C8-E2E734EB9874}"/>
              </a:ext>
            </a:extLst>
          </p:cNvPr>
          <p:cNvSpPr/>
          <p:nvPr/>
        </p:nvSpPr>
        <p:spPr>
          <a:xfrm>
            <a:off x="2441309" y="1253054"/>
            <a:ext cx="441592" cy="934690"/>
          </a:xfrm>
          <a:prstGeom prst="roundRect">
            <a:avLst>
              <a:gd name="adj" fmla="val 5145"/>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4" name="Rectangle: Rounded Corners 10">
            <a:extLst>
              <a:ext uri="{FF2B5EF4-FFF2-40B4-BE49-F238E27FC236}">
                <a16:creationId xmlns:a16="http://schemas.microsoft.com/office/drawing/2014/main" id="{DB44F90C-E94C-C26C-D74C-216C4CEDBC85}"/>
              </a:ext>
            </a:extLst>
          </p:cNvPr>
          <p:cNvSpPr/>
          <p:nvPr/>
        </p:nvSpPr>
        <p:spPr>
          <a:xfrm>
            <a:off x="354386" y="1054855"/>
            <a:ext cx="2528514" cy="195947"/>
          </a:xfrm>
          <a:prstGeom prst="roundRect">
            <a:avLst>
              <a:gd name="adj" fmla="val 5145"/>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5" name="TextBox 11">
            <a:extLst>
              <a:ext uri="{FF2B5EF4-FFF2-40B4-BE49-F238E27FC236}">
                <a16:creationId xmlns:a16="http://schemas.microsoft.com/office/drawing/2014/main" id="{E766C458-56F6-EB08-61C2-CCD334115881}"/>
              </a:ext>
            </a:extLst>
          </p:cNvPr>
          <p:cNvSpPr txBox="1"/>
          <p:nvPr/>
        </p:nvSpPr>
        <p:spPr>
          <a:xfrm>
            <a:off x="2709329" y="1076251"/>
            <a:ext cx="69820" cy="63063"/>
          </a:xfrm>
          <a:prstGeom prst="rect">
            <a:avLst/>
          </a:prstGeom>
        </p:spPr>
        <p:txBody>
          <a:bodyPr vert="horz" wrap="square" lIns="43244" tIns="21622" rIns="43244" bIns="21622" rtlCol="0">
            <a:noAutofit/>
          </a:bodyPr>
          <a:lstStyle/>
          <a:p>
            <a:pPr algn="l" defTabSz="216210" rtl="0">
              <a:spcBef>
                <a:spcPct val="20000"/>
              </a:spcBef>
            </a:pPr>
            <a:r>
              <a:rPr lang="it-IT" sz="709" b="1" dirty="0">
                <a:solidFill>
                  <a:srgbClr val="C00000"/>
                </a:solidFill>
                <a:latin typeface="Arial"/>
                <a:cs typeface="Arial"/>
              </a:rPr>
              <a:t>1</a:t>
            </a:r>
          </a:p>
        </p:txBody>
      </p:sp>
      <p:sp>
        <p:nvSpPr>
          <p:cNvPr id="26" name="TextBox 12">
            <a:extLst>
              <a:ext uri="{FF2B5EF4-FFF2-40B4-BE49-F238E27FC236}">
                <a16:creationId xmlns:a16="http://schemas.microsoft.com/office/drawing/2014/main" id="{3EB7EABC-EA61-2B92-EA4A-4F46F02924E4}"/>
              </a:ext>
            </a:extLst>
          </p:cNvPr>
          <p:cNvSpPr txBox="1"/>
          <p:nvPr/>
        </p:nvSpPr>
        <p:spPr>
          <a:xfrm>
            <a:off x="592891" y="1353280"/>
            <a:ext cx="69820" cy="63063"/>
          </a:xfrm>
          <a:prstGeom prst="rect">
            <a:avLst/>
          </a:prstGeom>
        </p:spPr>
        <p:txBody>
          <a:bodyPr vert="horz" wrap="square" lIns="43244" tIns="21622" rIns="43244" bIns="21622" rtlCol="0">
            <a:noAutofit/>
          </a:bodyPr>
          <a:lstStyle/>
          <a:p>
            <a:pPr algn="l" defTabSz="216210" rtl="0">
              <a:spcBef>
                <a:spcPct val="20000"/>
              </a:spcBef>
            </a:pPr>
            <a:r>
              <a:rPr lang="it-IT" sz="709" b="1" dirty="0">
                <a:solidFill>
                  <a:srgbClr val="C00000"/>
                </a:solidFill>
                <a:latin typeface="Arial"/>
                <a:cs typeface="Arial"/>
              </a:rPr>
              <a:t>2</a:t>
            </a:r>
          </a:p>
        </p:txBody>
      </p:sp>
      <p:sp>
        <p:nvSpPr>
          <p:cNvPr id="27" name="TextBox 13">
            <a:extLst>
              <a:ext uri="{FF2B5EF4-FFF2-40B4-BE49-F238E27FC236}">
                <a16:creationId xmlns:a16="http://schemas.microsoft.com/office/drawing/2014/main" id="{5E0F9242-F528-2445-8552-2CD411D4D24B}"/>
              </a:ext>
            </a:extLst>
          </p:cNvPr>
          <p:cNvSpPr txBox="1"/>
          <p:nvPr/>
        </p:nvSpPr>
        <p:spPr>
          <a:xfrm>
            <a:off x="1380492" y="1620851"/>
            <a:ext cx="69820" cy="63063"/>
          </a:xfrm>
          <a:prstGeom prst="rect">
            <a:avLst/>
          </a:prstGeom>
        </p:spPr>
        <p:txBody>
          <a:bodyPr vert="horz" wrap="square" lIns="43244" tIns="21622" rIns="43244" bIns="21622" rtlCol="0">
            <a:noAutofit/>
          </a:bodyPr>
          <a:lstStyle/>
          <a:p>
            <a:pPr algn="l" defTabSz="216210" rtl="0">
              <a:spcBef>
                <a:spcPct val="20000"/>
              </a:spcBef>
            </a:pPr>
            <a:r>
              <a:rPr lang="it-IT" sz="709" b="1" dirty="0">
                <a:solidFill>
                  <a:srgbClr val="C00000"/>
                </a:solidFill>
                <a:latin typeface="Arial"/>
                <a:cs typeface="Arial"/>
              </a:rPr>
              <a:t>3</a:t>
            </a:r>
          </a:p>
        </p:txBody>
      </p:sp>
      <p:sp>
        <p:nvSpPr>
          <p:cNvPr id="28" name="TextBox 14">
            <a:extLst>
              <a:ext uri="{FF2B5EF4-FFF2-40B4-BE49-F238E27FC236}">
                <a16:creationId xmlns:a16="http://schemas.microsoft.com/office/drawing/2014/main" id="{D60B22FA-308D-BCCA-F36C-2F1FECEFB5B5}"/>
              </a:ext>
            </a:extLst>
          </p:cNvPr>
          <p:cNvSpPr txBox="1"/>
          <p:nvPr/>
        </p:nvSpPr>
        <p:spPr>
          <a:xfrm>
            <a:off x="2587780" y="1830553"/>
            <a:ext cx="69820" cy="63063"/>
          </a:xfrm>
          <a:prstGeom prst="rect">
            <a:avLst/>
          </a:prstGeom>
        </p:spPr>
        <p:txBody>
          <a:bodyPr vert="horz" wrap="square" lIns="43244" tIns="21622" rIns="43244" bIns="21622" rtlCol="0">
            <a:noAutofit/>
          </a:bodyPr>
          <a:lstStyle/>
          <a:p>
            <a:pPr algn="l" defTabSz="216210" rtl="0">
              <a:spcBef>
                <a:spcPct val="20000"/>
              </a:spcBef>
            </a:pPr>
            <a:r>
              <a:rPr lang="it-IT" sz="709" b="1" dirty="0">
                <a:solidFill>
                  <a:srgbClr val="C00000"/>
                </a:solidFill>
                <a:latin typeface="Arial"/>
                <a:cs typeface="Arial"/>
              </a:rPr>
              <a:t>4</a:t>
            </a:r>
          </a:p>
        </p:txBody>
      </p:sp>
      <p:sp>
        <p:nvSpPr>
          <p:cNvPr id="29" name="TextBox 15">
            <a:extLst>
              <a:ext uri="{FF2B5EF4-FFF2-40B4-BE49-F238E27FC236}">
                <a16:creationId xmlns:a16="http://schemas.microsoft.com/office/drawing/2014/main" id="{D1ED56D5-C87B-CB33-A604-1C78FC088A02}"/>
              </a:ext>
            </a:extLst>
          </p:cNvPr>
          <p:cNvSpPr txBox="1"/>
          <p:nvPr/>
        </p:nvSpPr>
        <p:spPr>
          <a:xfrm>
            <a:off x="958192" y="2156213"/>
            <a:ext cx="69820" cy="63063"/>
          </a:xfrm>
          <a:prstGeom prst="rect">
            <a:avLst/>
          </a:prstGeom>
        </p:spPr>
        <p:txBody>
          <a:bodyPr vert="horz" wrap="square" lIns="43244" tIns="21622" rIns="43244" bIns="21622" rtlCol="0">
            <a:noAutofit/>
          </a:bodyPr>
          <a:lstStyle/>
          <a:p>
            <a:pPr algn="l" defTabSz="216210" rtl="0">
              <a:spcBef>
                <a:spcPct val="20000"/>
              </a:spcBef>
            </a:pPr>
            <a:r>
              <a:rPr lang="it-IT" sz="709" b="1" dirty="0">
                <a:solidFill>
                  <a:srgbClr val="C00000"/>
                </a:solidFill>
                <a:latin typeface="Arial"/>
                <a:cs typeface="Arial"/>
              </a:rPr>
              <a:t>5</a:t>
            </a:r>
          </a:p>
        </p:txBody>
      </p:sp>
    </p:spTree>
    <p:extLst>
      <p:ext uri="{BB962C8B-B14F-4D97-AF65-F5344CB8AC3E}">
        <p14:creationId xmlns:p14="http://schemas.microsoft.com/office/powerpoint/2010/main" val="1922807856"/>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Create visuals/reports</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16</a:t>
            </a:fld>
            <a:endParaRPr sz="600" b="1" dirty="0">
              <a:latin typeface="Montserrat" panose="00000500000000000000" pitchFamily="50" charset="0"/>
            </a:endParaRPr>
          </a:p>
        </p:txBody>
      </p:sp>
      <p:sp>
        <p:nvSpPr>
          <p:cNvPr id="19" name="TextBox 6">
            <a:extLst>
              <a:ext uri="{FF2B5EF4-FFF2-40B4-BE49-F238E27FC236}">
                <a16:creationId xmlns:a16="http://schemas.microsoft.com/office/drawing/2014/main" id="{A61D1325-110D-327A-AD21-78D74BC6FE7E}"/>
              </a:ext>
            </a:extLst>
          </p:cNvPr>
          <p:cNvSpPr txBox="1"/>
          <p:nvPr/>
        </p:nvSpPr>
        <p:spPr>
          <a:xfrm>
            <a:off x="396399" y="546997"/>
            <a:ext cx="5191898" cy="307777"/>
          </a:xfrm>
          <a:prstGeom prst="rect">
            <a:avLst/>
          </a:prstGeom>
          <a:noFill/>
        </p:spPr>
        <p:txBody>
          <a:bodyPr wrap="square">
            <a:spAutoFit/>
          </a:bodyPr>
          <a:lstStyle/>
          <a:p>
            <a:pPr algn="just">
              <a:spcBef>
                <a:spcPts val="284"/>
              </a:spcBef>
            </a:pPr>
            <a:r>
              <a:rPr lang="en-US" sz="700" dirty="0">
                <a:latin typeface="Montserrat" panose="00000500000000000000" pitchFamily="2" charset="0"/>
                <a:cs typeface="Segoe UI Light" panose="020B0502040204020203" pitchFamily="34" charset="0"/>
              </a:rPr>
              <a:t>Dopo aver </a:t>
            </a:r>
            <a:r>
              <a:rPr lang="en-US" sz="700" dirty="0" err="1">
                <a:latin typeface="Montserrat" panose="00000500000000000000" pitchFamily="2" charset="0"/>
                <a:cs typeface="Segoe UI Light" panose="020B0502040204020203" pitchFamily="34" charset="0"/>
              </a:rPr>
              <a:t>creato</a:t>
            </a:r>
            <a:r>
              <a:rPr lang="en-US" sz="700" dirty="0">
                <a:latin typeface="Montserrat" panose="00000500000000000000" pitchFamily="2" charset="0"/>
                <a:cs typeface="Segoe UI Light" panose="020B0502040204020203" pitchFamily="34" charset="0"/>
              </a:rPr>
              <a:t> il data model, è possible </a:t>
            </a:r>
            <a:r>
              <a:rPr lang="en-US" sz="700" dirty="0" err="1">
                <a:latin typeface="Montserrat" panose="00000500000000000000" pitchFamily="2" charset="0"/>
                <a:cs typeface="Segoe UI Light" panose="020B0502040204020203" pitchFamily="34" charset="0"/>
              </a:rPr>
              <a:t>utilizzare</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i</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rispettivi</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campi</a:t>
            </a:r>
            <a:r>
              <a:rPr lang="en-US" sz="700" dirty="0">
                <a:latin typeface="Montserrat" panose="00000500000000000000" pitchFamily="2" charset="0"/>
                <a:cs typeface="Segoe UI Light" panose="020B0502040204020203" pitchFamily="34" charset="0"/>
              </a:rPr>
              <a:t> per </a:t>
            </a:r>
            <a:r>
              <a:rPr lang="en-US" sz="700" dirty="0" err="1">
                <a:latin typeface="Montserrat" panose="00000500000000000000" pitchFamily="2" charset="0"/>
                <a:cs typeface="Segoe UI Light" panose="020B0502040204020203" pitchFamily="34" charset="0"/>
              </a:rPr>
              <a:t>creare</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nuovi</a:t>
            </a:r>
            <a:r>
              <a:rPr lang="en-US" sz="700" dirty="0">
                <a:latin typeface="Montserrat" panose="00000500000000000000" pitchFamily="2" charset="0"/>
                <a:cs typeface="Segoe UI Light" panose="020B0502040204020203" pitchFamily="34" charset="0"/>
              </a:rPr>
              <a:t> </a:t>
            </a:r>
            <a:r>
              <a:rPr lang="en-US" sz="700" b="1" dirty="0">
                <a:latin typeface="Montserrat" panose="00000500000000000000" pitchFamily="2" charset="0"/>
                <a:cs typeface="Segoe UI Light" panose="020B0502040204020203" pitchFamily="34" charset="0"/>
              </a:rPr>
              <a:t>visuals</a:t>
            </a:r>
            <a:br>
              <a:rPr lang="en-US" sz="700" b="1" dirty="0">
                <a:latin typeface="Montserrat" panose="00000500000000000000" pitchFamily="2" charset="0"/>
                <a:cs typeface="Segoe UI Light" panose="020B0502040204020203" pitchFamily="34" charset="0"/>
              </a:rPr>
            </a:br>
            <a:r>
              <a:rPr lang="en-US" sz="700" dirty="0">
                <a:latin typeface="Montserrat" panose="00000500000000000000" pitchFamily="2" charset="0"/>
                <a:cs typeface="Segoe UI Light" panose="020B0502040204020203" pitchFamily="34" charset="0"/>
              </a:rPr>
              <a:t>(una </a:t>
            </a:r>
            <a:r>
              <a:rPr lang="en-US" sz="700" dirty="0" err="1">
                <a:latin typeface="Montserrat" panose="00000500000000000000" pitchFamily="2" charset="0"/>
                <a:cs typeface="Segoe UI Light" panose="020B0502040204020203" pitchFamily="34" charset="0"/>
              </a:rPr>
              <a:t>rappresentazione</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grafica</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dei</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dati</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selezionati</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Sono</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disponibili</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vari</a:t>
            </a:r>
            <a:r>
              <a:rPr lang="en-US" sz="700" dirty="0">
                <a:latin typeface="Montserrat" panose="00000500000000000000" pitchFamily="2" charset="0"/>
                <a:cs typeface="Segoe UI Light" panose="020B0502040204020203" pitchFamily="34" charset="0"/>
              </a:rPr>
              <a:t> tipi di visuals </a:t>
            </a:r>
            <a:r>
              <a:rPr lang="en-US" sz="700" dirty="0" err="1">
                <a:latin typeface="Montserrat" panose="00000500000000000000" pitchFamily="2" charset="0"/>
                <a:cs typeface="Segoe UI Light" panose="020B0502040204020203" pitchFamily="34" charset="0"/>
              </a:rPr>
              <a:t>sia</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nativi</a:t>
            </a:r>
            <a:r>
              <a:rPr lang="en-US" sz="700" dirty="0">
                <a:latin typeface="Montserrat" panose="00000500000000000000" pitchFamily="2" charset="0"/>
                <a:cs typeface="Segoe UI Light" panose="020B0502040204020203" pitchFamily="34" charset="0"/>
              </a:rPr>
              <a:t> </a:t>
            </a:r>
            <a:r>
              <a:rPr lang="en-US" sz="700" dirty="0" err="1">
                <a:latin typeface="Montserrat" panose="00000500000000000000" pitchFamily="2" charset="0"/>
                <a:cs typeface="Segoe UI Light" panose="020B0502040204020203" pitchFamily="34" charset="0"/>
              </a:rPr>
              <a:t>che</a:t>
            </a:r>
            <a:r>
              <a:rPr lang="en-US" sz="700" dirty="0">
                <a:latin typeface="Montserrat" panose="00000500000000000000" pitchFamily="2" charset="0"/>
                <a:cs typeface="Segoe UI Light" panose="020B0502040204020203" pitchFamily="34" charset="0"/>
              </a:rPr>
              <a:t> custom.  </a:t>
            </a:r>
          </a:p>
        </p:txBody>
      </p:sp>
      <p:pic>
        <p:nvPicPr>
          <p:cNvPr id="30" name="Picture 2">
            <a:extLst>
              <a:ext uri="{FF2B5EF4-FFF2-40B4-BE49-F238E27FC236}">
                <a16:creationId xmlns:a16="http://schemas.microsoft.com/office/drawing/2014/main" id="{D6A3211C-8508-09E0-C7F0-332E9924F434}"/>
              </a:ext>
            </a:extLst>
          </p:cNvPr>
          <p:cNvPicPr>
            <a:picLocks noChangeAspect="1"/>
          </p:cNvPicPr>
          <p:nvPr/>
        </p:nvPicPr>
        <p:blipFill>
          <a:blip r:embed="rId4"/>
          <a:stretch>
            <a:fillRect/>
          </a:stretch>
        </p:blipFill>
        <p:spPr>
          <a:xfrm>
            <a:off x="862785" y="1380231"/>
            <a:ext cx="679453" cy="956548"/>
          </a:xfrm>
          <a:prstGeom prst="rect">
            <a:avLst/>
          </a:prstGeom>
          <a:ln w="3175">
            <a:solidFill>
              <a:schemeClr val="tx1"/>
            </a:solidFill>
          </a:ln>
        </p:spPr>
      </p:pic>
      <p:pic>
        <p:nvPicPr>
          <p:cNvPr id="31" name="Picture 9">
            <a:extLst>
              <a:ext uri="{FF2B5EF4-FFF2-40B4-BE49-F238E27FC236}">
                <a16:creationId xmlns:a16="http://schemas.microsoft.com/office/drawing/2014/main" id="{0B66F65C-19BB-BBD6-1008-E664460A5A41}"/>
              </a:ext>
            </a:extLst>
          </p:cNvPr>
          <p:cNvPicPr>
            <a:picLocks noChangeAspect="1"/>
          </p:cNvPicPr>
          <p:nvPr/>
        </p:nvPicPr>
        <p:blipFill rotWithShape="1">
          <a:blip r:embed="rId5"/>
          <a:srcRect l="1290" t="662" r="1360" b="1855"/>
          <a:stretch/>
        </p:blipFill>
        <p:spPr>
          <a:xfrm>
            <a:off x="2066849" y="1018818"/>
            <a:ext cx="3278528" cy="1835127"/>
          </a:xfrm>
          <a:prstGeom prst="rect">
            <a:avLst/>
          </a:prstGeom>
          <a:ln w="3175">
            <a:solidFill>
              <a:schemeClr val="tx1"/>
            </a:solidFill>
          </a:ln>
        </p:spPr>
      </p:pic>
    </p:spTree>
    <p:extLst>
      <p:ext uri="{BB962C8B-B14F-4D97-AF65-F5344CB8AC3E}">
        <p14:creationId xmlns:p14="http://schemas.microsoft.com/office/powerpoint/2010/main" val="231216566"/>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a:t>
            </a:r>
            <a:r>
              <a:rPr lang="it-IT" sz="1200" b="1" spc="-45" dirty="0" err="1">
                <a:solidFill>
                  <a:schemeClr val="bg1"/>
                </a:solidFill>
                <a:latin typeface="Montserrat" panose="00000500000000000000" pitchFamily="50" charset="0"/>
              </a:rPr>
              <a:t>Views</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17</a:t>
            </a:fld>
            <a:endParaRPr sz="600" b="1" dirty="0">
              <a:latin typeface="Montserrat" panose="00000500000000000000" pitchFamily="50" charset="0"/>
            </a:endParaRPr>
          </a:p>
        </p:txBody>
      </p:sp>
      <p:sp>
        <p:nvSpPr>
          <p:cNvPr id="11" name="TextBox 4">
            <a:extLst>
              <a:ext uri="{FF2B5EF4-FFF2-40B4-BE49-F238E27FC236}">
                <a16:creationId xmlns:a16="http://schemas.microsoft.com/office/drawing/2014/main" id="{7E85D9B8-0F34-1D9C-0211-8AC21AFB0BFB}"/>
              </a:ext>
            </a:extLst>
          </p:cNvPr>
          <p:cNvSpPr txBox="1"/>
          <p:nvPr/>
        </p:nvSpPr>
        <p:spPr>
          <a:xfrm>
            <a:off x="396398" y="604682"/>
            <a:ext cx="3035615" cy="2223686"/>
          </a:xfrm>
          <a:prstGeom prst="rect">
            <a:avLst/>
          </a:prstGeom>
          <a:noFill/>
        </p:spPr>
        <p:txBody>
          <a:bodyPr wrap="square">
            <a:spAutoFit/>
          </a:bodyPr>
          <a:lstStyle/>
          <a:p>
            <a:pPr algn="l">
              <a:spcBef>
                <a:spcPts val="142"/>
              </a:spcBef>
            </a:pPr>
            <a:r>
              <a:rPr lang="it-IT" sz="800" dirty="0">
                <a:latin typeface="Montserrat" panose="00000500000000000000" pitchFamily="2" charset="0"/>
                <a:cs typeface="Segoe UI Light" panose="020B0502040204020203" pitchFamily="34" charset="0"/>
              </a:rPr>
              <a:t>Power BI Desktop offre 3 tipi di viste: </a:t>
            </a:r>
            <a:br>
              <a:rPr lang="it-IT" sz="800" dirty="0">
                <a:latin typeface="Montserrat" panose="00000500000000000000" pitchFamily="2" charset="0"/>
                <a:cs typeface="Segoe UI Light" panose="020B0502040204020203" pitchFamily="34" charset="0"/>
              </a:rPr>
            </a:br>
            <a:endParaRPr lang="it-IT" sz="800" dirty="0">
              <a:latin typeface="Montserrat" panose="00000500000000000000" pitchFamily="2" charset="0"/>
              <a:cs typeface="Segoe UI Light" panose="020B0502040204020203" pitchFamily="34" charset="0"/>
            </a:endParaRPr>
          </a:p>
          <a:p>
            <a:pPr marL="135131" indent="-135131" algn="l">
              <a:spcBef>
                <a:spcPts val="142"/>
              </a:spcBef>
              <a:buFont typeface="Arial" panose="020B0604020202020204" pitchFamily="34" charset="0"/>
              <a:buChar char="•"/>
            </a:pPr>
            <a:r>
              <a:rPr lang="it-IT" sz="800" b="1" dirty="0">
                <a:latin typeface="Montserrat" panose="00000500000000000000" pitchFamily="2" charset="0"/>
                <a:cs typeface="Segoe UI Light" panose="020B0502040204020203" pitchFamily="34" charset="0"/>
              </a:rPr>
              <a:t>Report</a:t>
            </a:r>
            <a:r>
              <a:rPr lang="it-IT" sz="800" dirty="0">
                <a:latin typeface="Montserrat" panose="00000500000000000000" pitchFamily="2" charset="0"/>
                <a:cs typeface="Segoe UI Light" panose="020B0502040204020203" pitchFamily="34" charset="0"/>
              </a:rPr>
              <a:t>: vista più utilizzata dove si costruiscono visual e report.</a:t>
            </a:r>
            <a:br>
              <a:rPr lang="it-IT" sz="800" dirty="0">
                <a:latin typeface="Montserrat" panose="00000500000000000000" pitchFamily="2" charset="0"/>
                <a:cs typeface="Segoe UI Light" panose="020B0502040204020203" pitchFamily="34" charset="0"/>
              </a:rPr>
            </a:br>
            <a:endParaRPr lang="it-IT" sz="800" dirty="0">
              <a:latin typeface="Montserrat" panose="00000500000000000000" pitchFamily="2" charset="0"/>
              <a:cs typeface="Segoe UI Light" panose="020B0502040204020203" pitchFamily="34" charset="0"/>
            </a:endParaRPr>
          </a:p>
          <a:p>
            <a:pPr marL="135131" indent="-135131" algn="l">
              <a:spcBef>
                <a:spcPts val="142"/>
              </a:spcBef>
              <a:buFont typeface="Arial" panose="020B0604020202020204" pitchFamily="34" charset="0"/>
              <a:buChar char="•"/>
            </a:pPr>
            <a:r>
              <a:rPr lang="it-IT" sz="800" b="1" dirty="0">
                <a:latin typeface="Montserrat" panose="00000500000000000000" pitchFamily="2" charset="0"/>
                <a:cs typeface="Segoe UI Light" panose="020B0502040204020203" pitchFamily="34" charset="0"/>
              </a:rPr>
              <a:t>Data</a:t>
            </a:r>
            <a:r>
              <a:rPr lang="it-IT" sz="800" dirty="0">
                <a:latin typeface="Montserrat" panose="00000500000000000000" pitchFamily="2" charset="0"/>
                <a:cs typeface="Segoe UI Light" panose="020B0502040204020203" pitchFamily="34" charset="0"/>
              </a:rPr>
              <a:t>: mostra i dati che sono stati caricati all’interno del modello. I dati visualizzati sono l’output di tutte le trasformazioni (step) applicate da Power Query Editor. Dal momento che questa mostra i dati dopo che sono stati caricati all’interno del modello, questa icona non sarà disponibile in caso di connessione </a:t>
            </a:r>
            <a:r>
              <a:rPr lang="it-IT" sz="800" dirty="0" err="1">
                <a:latin typeface="Montserrat" panose="00000500000000000000" pitchFamily="2" charset="0"/>
                <a:cs typeface="Segoe UI Light" panose="020B0502040204020203" pitchFamily="34" charset="0"/>
              </a:rPr>
              <a:t>DirectQuery</a:t>
            </a:r>
            <a:r>
              <a:rPr lang="it-IT" sz="800" dirty="0">
                <a:latin typeface="Montserrat" panose="00000500000000000000" pitchFamily="2" charset="0"/>
                <a:cs typeface="Segoe UI Light" panose="020B0502040204020203" pitchFamily="34" charset="0"/>
              </a:rPr>
              <a:t>. </a:t>
            </a:r>
            <a:br>
              <a:rPr lang="it-IT" sz="800" dirty="0">
                <a:latin typeface="Montserrat" panose="00000500000000000000" pitchFamily="2" charset="0"/>
                <a:cs typeface="Segoe UI Light" panose="020B0502040204020203" pitchFamily="34" charset="0"/>
              </a:rPr>
            </a:br>
            <a:endParaRPr lang="it-IT" sz="800" dirty="0">
              <a:latin typeface="Montserrat" panose="00000500000000000000" pitchFamily="2" charset="0"/>
              <a:cs typeface="Segoe UI Light" panose="020B0502040204020203" pitchFamily="34" charset="0"/>
            </a:endParaRPr>
          </a:p>
          <a:p>
            <a:pPr marL="135131" indent="-135131" algn="l">
              <a:spcBef>
                <a:spcPts val="142"/>
              </a:spcBef>
              <a:buFont typeface="Arial" panose="020B0604020202020204" pitchFamily="34" charset="0"/>
              <a:buChar char="•"/>
            </a:pPr>
            <a:r>
              <a:rPr lang="it-IT" sz="800" b="1" dirty="0">
                <a:latin typeface="Montserrat" panose="00000500000000000000" pitchFamily="2" charset="0"/>
                <a:cs typeface="Segoe UI Light" panose="020B0502040204020203" pitchFamily="34" charset="0"/>
              </a:rPr>
              <a:t>Model</a:t>
            </a:r>
            <a:r>
              <a:rPr lang="it-IT" sz="800" dirty="0">
                <a:latin typeface="Montserrat" panose="00000500000000000000" pitchFamily="2" charset="0"/>
                <a:cs typeface="Segoe UI Light" panose="020B0502040204020203" pitchFamily="34" charset="0"/>
              </a:rPr>
              <a:t>: in questa vista di possono vedere e gestire le relazioni tra le varie tabelle. Questa vista può essere particolarmente utile quando il modello ha relazioni complesse tra molte tabelle. </a:t>
            </a:r>
          </a:p>
        </p:txBody>
      </p:sp>
      <p:pic>
        <p:nvPicPr>
          <p:cNvPr id="12" name="Picture 6">
            <a:extLst>
              <a:ext uri="{FF2B5EF4-FFF2-40B4-BE49-F238E27FC236}">
                <a16:creationId xmlns:a16="http://schemas.microsoft.com/office/drawing/2014/main" id="{EE2B716B-90CE-6B13-B0DE-2C5681209ED1}"/>
              </a:ext>
            </a:extLst>
          </p:cNvPr>
          <p:cNvPicPr>
            <a:picLocks noChangeAspect="1"/>
          </p:cNvPicPr>
          <p:nvPr/>
        </p:nvPicPr>
        <p:blipFill rotWithShape="1">
          <a:blip r:embed="rId4"/>
          <a:srcRect l="1019" t="812" r="1937" b="1426"/>
          <a:stretch/>
        </p:blipFill>
        <p:spPr>
          <a:xfrm>
            <a:off x="3821720" y="677104"/>
            <a:ext cx="1547682" cy="2078841"/>
          </a:xfrm>
          <a:prstGeom prst="rect">
            <a:avLst/>
          </a:prstGeom>
          <a:ln w="3175">
            <a:solidFill>
              <a:schemeClr val="tx1"/>
            </a:solidFill>
          </a:ln>
        </p:spPr>
      </p:pic>
    </p:spTree>
    <p:extLst>
      <p:ext uri="{BB962C8B-B14F-4D97-AF65-F5344CB8AC3E}">
        <p14:creationId xmlns:p14="http://schemas.microsoft.com/office/powerpoint/2010/main" val="466595763"/>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a:t>
            </a:r>
            <a:r>
              <a:rPr lang="it-IT" sz="1200" b="1" spc="-45" dirty="0" err="1">
                <a:solidFill>
                  <a:schemeClr val="bg1"/>
                </a:solidFill>
                <a:latin typeface="Montserrat" panose="00000500000000000000" pitchFamily="50" charset="0"/>
              </a:rPr>
              <a:t>Relationship</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18</a:t>
            </a:fld>
            <a:endParaRPr sz="600" b="1" dirty="0">
              <a:latin typeface="Montserrat" panose="00000500000000000000" pitchFamily="50" charset="0"/>
            </a:endParaRPr>
          </a:p>
        </p:txBody>
      </p:sp>
      <p:sp>
        <p:nvSpPr>
          <p:cNvPr id="15" name="TextBox 7">
            <a:extLst>
              <a:ext uri="{FF2B5EF4-FFF2-40B4-BE49-F238E27FC236}">
                <a16:creationId xmlns:a16="http://schemas.microsoft.com/office/drawing/2014/main" id="{9BDEFCBC-A50F-97CA-D7F5-94D56ABD3A2F}"/>
              </a:ext>
            </a:extLst>
          </p:cNvPr>
          <p:cNvSpPr txBox="1"/>
          <p:nvPr/>
        </p:nvSpPr>
        <p:spPr>
          <a:xfrm>
            <a:off x="2578100" y="543157"/>
            <a:ext cx="2743200" cy="2872581"/>
          </a:xfrm>
          <a:prstGeom prst="rect">
            <a:avLst/>
          </a:prstGeom>
          <a:noFill/>
        </p:spPr>
        <p:txBody>
          <a:bodyPr wrap="square">
            <a:spAutoFit/>
          </a:bodyPr>
          <a:lstStyle/>
          <a:p>
            <a:pPr algn="l">
              <a:spcBef>
                <a:spcPts val="142"/>
              </a:spcBef>
            </a:pPr>
            <a:r>
              <a:rPr lang="en-US" sz="800" dirty="0">
                <a:latin typeface="Montserrat" panose="00000500000000000000" pitchFamily="2" charset="0"/>
                <a:cs typeface="Segoe UI Light" panose="020B0502040204020203" pitchFamily="34" charset="0"/>
              </a:rPr>
              <a:t>La </a:t>
            </a:r>
            <a:r>
              <a:rPr lang="en-US" sz="800" b="1" dirty="0">
                <a:latin typeface="Montserrat" panose="00000500000000000000" pitchFamily="2" charset="0"/>
                <a:cs typeface="Segoe UI Light" panose="020B0502040204020203" pitchFamily="34" charset="0"/>
              </a:rPr>
              <a:t>cardinality</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può</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assumere</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i</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seguenti</a:t>
            </a:r>
            <a:r>
              <a:rPr lang="en-US" sz="800" dirty="0">
                <a:latin typeface="Montserrat" panose="00000500000000000000" pitchFamily="2" charset="0"/>
                <a:cs typeface="Segoe UI Light" panose="020B0502040204020203" pitchFamily="34" charset="0"/>
              </a:rPr>
              <a:t> </a:t>
            </a:r>
            <a:r>
              <a:rPr lang="en-US" sz="800" dirty="0" err="1">
                <a:latin typeface="Montserrat" panose="00000500000000000000" pitchFamily="2" charset="0"/>
                <a:cs typeface="Segoe UI Light" panose="020B0502040204020203" pitchFamily="34" charset="0"/>
              </a:rPr>
              <a:t>valori</a:t>
            </a:r>
            <a:r>
              <a:rPr lang="en-US" sz="800" dirty="0">
                <a:latin typeface="Montserrat" panose="00000500000000000000" pitchFamily="2" charset="0"/>
                <a:cs typeface="Segoe UI Light" panose="020B0502040204020203" pitchFamily="34" charset="0"/>
              </a:rPr>
              <a:t>:</a:t>
            </a:r>
            <a:br>
              <a:rPr lang="en-US" sz="800" dirty="0">
                <a:latin typeface="Montserrat" panose="00000500000000000000" pitchFamily="2" charset="0"/>
                <a:cs typeface="Segoe UI Light" panose="020B0502040204020203" pitchFamily="34" charset="0"/>
              </a:rPr>
            </a:br>
            <a:endParaRPr lang="en-US" sz="800" dirty="0">
              <a:latin typeface="Montserrat" panose="00000500000000000000" pitchFamily="2" charset="0"/>
              <a:cs typeface="Segoe UI Light" panose="020B0502040204020203" pitchFamily="34" charset="0"/>
            </a:endParaRPr>
          </a:p>
          <a:p>
            <a:pPr marL="135131" indent="-135131" algn="l">
              <a:spcBef>
                <a:spcPts val="142"/>
              </a:spcBef>
              <a:buFont typeface="Arial" panose="020B0604020202020204" pitchFamily="34" charset="0"/>
              <a:buChar char="•"/>
            </a:pPr>
            <a:r>
              <a:rPr lang="en-US" sz="800" b="1" dirty="0">
                <a:latin typeface="Montserrat" panose="00000500000000000000" pitchFamily="2" charset="0"/>
                <a:cs typeface="Segoe UI Light" panose="020B0502040204020203" pitchFamily="34" charset="0"/>
              </a:rPr>
              <a:t>Many to one (*:1)</a:t>
            </a:r>
            <a:r>
              <a:rPr lang="en-US" sz="800" dirty="0">
                <a:latin typeface="Montserrat" panose="00000500000000000000" pitchFamily="2" charset="0"/>
                <a:cs typeface="Segoe UI Light" panose="020B0502040204020203" pitchFamily="34" charset="0"/>
              </a:rPr>
              <a:t>: </a:t>
            </a:r>
            <a:r>
              <a:rPr lang="it-IT" sz="800" dirty="0">
                <a:solidFill>
                  <a:srgbClr val="000000"/>
                </a:solidFill>
                <a:latin typeface="Montserrat" panose="00000500000000000000" pitchFamily="2" charset="0"/>
                <a:cs typeface="Segoe UI Light" panose="020B0502040204020203" pitchFamily="34" charset="0"/>
              </a:rPr>
              <a:t>più record in una tabella sono associati a un unico record in un'altra tabella</a:t>
            </a:r>
            <a:br>
              <a:rPr lang="it-IT" sz="800" dirty="0">
                <a:solidFill>
                  <a:srgbClr val="000000"/>
                </a:solidFill>
                <a:latin typeface="Montserrat" panose="00000500000000000000" pitchFamily="2" charset="0"/>
                <a:cs typeface="Segoe UI Light" panose="020B0502040204020203" pitchFamily="34" charset="0"/>
              </a:rPr>
            </a:br>
            <a:endParaRPr lang="en-US" sz="800" dirty="0">
              <a:latin typeface="Montserrat" panose="00000500000000000000" pitchFamily="2" charset="0"/>
              <a:cs typeface="Segoe UI Light" panose="020B0502040204020203" pitchFamily="34" charset="0"/>
            </a:endParaRPr>
          </a:p>
          <a:p>
            <a:pPr marL="135131" indent="-135131" algn="l">
              <a:spcBef>
                <a:spcPts val="142"/>
              </a:spcBef>
              <a:buFont typeface="Arial" panose="020B0604020202020204" pitchFamily="34" charset="0"/>
              <a:buChar char="•"/>
            </a:pPr>
            <a:r>
              <a:rPr lang="en-US" sz="800" b="1" dirty="0">
                <a:latin typeface="Montserrat" panose="00000500000000000000" pitchFamily="2" charset="0"/>
                <a:cs typeface="Segoe UI Light" panose="020B0502040204020203" pitchFamily="34" charset="0"/>
              </a:rPr>
              <a:t>One to one (1:1)</a:t>
            </a:r>
            <a:r>
              <a:rPr lang="en-US" sz="800" dirty="0">
                <a:latin typeface="Montserrat" panose="00000500000000000000" pitchFamily="2" charset="0"/>
                <a:cs typeface="Segoe UI Light" panose="020B0502040204020203" pitchFamily="34" charset="0"/>
              </a:rPr>
              <a:t>: </a:t>
            </a:r>
            <a:r>
              <a:rPr lang="it-IT" sz="800" dirty="0">
                <a:solidFill>
                  <a:srgbClr val="000000"/>
                </a:solidFill>
                <a:latin typeface="Montserrat" panose="00000500000000000000" pitchFamily="2" charset="0"/>
                <a:cs typeface="Segoe UI Light" panose="020B0502040204020203" pitchFamily="34" charset="0"/>
              </a:rPr>
              <a:t>un record in una tabella è associato a un unico record in un'altra tabella</a:t>
            </a:r>
            <a:br>
              <a:rPr lang="it-IT" sz="800" dirty="0">
                <a:solidFill>
                  <a:srgbClr val="000000"/>
                </a:solidFill>
                <a:latin typeface="Montserrat" panose="00000500000000000000" pitchFamily="2" charset="0"/>
                <a:cs typeface="Segoe UI Light" panose="020B0502040204020203" pitchFamily="34" charset="0"/>
              </a:rPr>
            </a:br>
            <a:endParaRPr lang="en-US" sz="800" dirty="0">
              <a:solidFill>
                <a:srgbClr val="000000"/>
              </a:solidFill>
              <a:latin typeface="Montserrat" panose="00000500000000000000" pitchFamily="2" charset="0"/>
              <a:cs typeface="Segoe UI Light" panose="020B0502040204020203" pitchFamily="34" charset="0"/>
            </a:endParaRPr>
          </a:p>
          <a:p>
            <a:pPr marL="135131" indent="-135131" algn="l">
              <a:spcBef>
                <a:spcPts val="142"/>
              </a:spcBef>
              <a:buFont typeface="Arial" panose="020B0604020202020204" pitchFamily="34" charset="0"/>
              <a:buChar char="•"/>
            </a:pPr>
            <a:r>
              <a:rPr lang="en-US" sz="800" b="1" dirty="0">
                <a:latin typeface="Montserrat" panose="00000500000000000000" pitchFamily="2" charset="0"/>
                <a:cs typeface="Segoe UI Light" panose="020B0502040204020203" pitchFamily="34" charset="0"/>
              </a:rPr>
              <a:t>One to many (1:*)</a:t>
            </a:r>
            <a:r>
              <a:rPr lang="en-US" sz="800" dirty="0">
                <a:latin typeface="Montserrat" panose="00000500000000000000" pitchFamily="2" charset="0"/>
                <a:cs typeface="Segoe UI Light" panose="020B0502040204020203" pitchFamily="34" charset="0"/>
              </a:rPr>
              <a:t>: </a:t>
            </a:r>
            <a:r>
              <a:rPr lang="it-IT" sz="800" dirty="0">
                <a:solidFill>
                  <a:srgbClr val="000000"/>
                </a:solidFill>
                <a:latin typeface="Montserrat" panose="00000500000000000000" pitchFamily="2" charset="0"/>
                <a:cs typeface="Segoe UI Light" panose="020B0502040204020203" pitchFamily="34" charset="0"/>
              </a:rPr>
              <a:t>un record in una tabella può essere associato a uno o più record in un'altra tabella</a:t>
            </a:r>
            <a:br>
              <a:rPr lang="it-IT" sz="800" dirty="0">
                <a:solidFill>
                  <a:srgbClr val="000000"/>
                </a:solidFill>
                <a:latin typeface="Montserrat" panose="00000500000000000000" pitchFamily="2" charset="0"/>
                <a:cs typeface="Segoe UI Light" panose="020B0502040204020203" pitchFamily="34" charset="0"/>
              </a:rPr>
            </a:br>
            <a:endParaRPr lang="it-IT" sz="800" dirty="0">
              <a:solidFill>
                <a:srgbClr val="000000"/>
              </a:solidFill>
              <a:latin typeface="Montserrat" panose="00000500000000000000" pitchFamily="2" charset="0"/>
              <a:cs typeface="Segoe UI Light" panose="020B0502040204020203" pitchFamily="34" charset="0"/>
            </a:endParaRPr>
          </a:p>
          <a:p>
            <a:pPr marL="135131" indent="-135131" algn="l">
              <a:spcBef>
                <a:spcPts val="142"/>
              </a:spcBef>
              <a:buFont typeface="Arial" panose="020B0604020202020204" pitchFamily="34" charset="0"/>
              <a:buChar char="•"/>
            </a:pPr>
            <a:r>
              <a:rPr lang="en-US" sz="800" b="1" dirty="0">
                <a:latin typeface="Montserrat" panose="00000500000000000000" pitchFamily="2" charset="0"/>
                <a:cs typeface="Segoe UI Light" panose="020B0502040204020203" pitchFamily="34" charset="0"/>
              </a:rPr>
              <a:t>Many to many (*:*)</a:t>
            </a:r>
            <a:r>
              <a:rPr lang="en-US" sz="800" dirty="0">
                <a:latin typeface="Montserrat" panose="00000500000000000000" pitchFamily="2" charset="0"/>
                <a:cs typeface="Segoe UI Light" panose="020B0502040204020203" pitchFamily="34" charset="0"/>
              </a:rPr>
              <a:t>: </a:t>
            </a:r>
            <a:r>
              <a:rPr lang="it-IT" sz="800" dirty="0">
                <a:latin typeface="Montserrat" panose="00000500000000000000" pitchFamily="2" charset="0"/>
                <a:cs typeface="Segoe UI Light" panose="020B0502040204020203" pitchFamily="34" charset="0"/>
              </a:rPr>
              <a:t>più record in una tabella sono associati a più record in un'altra tabella</a:t>
            </a:r>
          </a:p>
          <a:p>
            <a:pPr algn="just">
              <a:spcBef>
                <a:spcPts val="142"/>
              </a:spcBef>
            </a:pPr>
            <a:endParaRPr lang="it-IT" sz="800" dirty="0">
              <a:solidFill>
                <a:srgbClr val="000000"/>
              </a:solidFill>
              <a:latin typeface="Montserrat" panose="00000500000000000000" pitchFamily="2" charset="0"/>
            </a:endParaRPr>
          </a:p>
          <a:p>
            <a:pPr algn="l" rtl="0">
              <a:spcBef>
                <a:spcPts val="142"/>
              </a:spcBef>
            </a:pPr>
            <a:r>
              <a:rPr lang="it-IT" sz="800" dirty="0">
                <a:solidFill>
                  <a:srgbClr val="000000"/>
                </a:solidFill>
                <a:latin typeface="Montserrat" panose="00000500000000000000" pitchFamily="2" charset="0"/>
              </a:rPr>
              <a:t>Per capire al meglio leggi qui:</a:t>
            </a:r>
            <a:br>
              <a:rPr lang="it-IT" sz="800" b="0" dirty="0">
                <a:effectLst/>
              </a:rPr>
            </a:br>
            <a:r>
              <a:rPr lang="it-IT" sz="700" b="0" i="0" u="sng" strike="noStrike" dirty="0">
                <a:solidFill>
                  <a:srgbClr val="1155CC"/>
                </a:solidFill>
                <a:effectLst/>
                <a:latin typeface="Montserrat" panose="00000500000000000000" pitchFamily="2" charset="0"/>
                <a:hlinkClick r:id="rId5"/>
              </a:rPr>
              <a:t>https://fmhelp.filemaker.com/help/18/fmp/it/index.html#page/FMP_Help%2Fone-to-one-relationships.html%23</a:t>
            </a:r>
            <a:endParaRPr lang="it-IT" sz="700" b="0" i="0" u="none" strike="noStrike" dirty="0">
              <a:solidFill>
                <a:srgbClr val="000000"/>
              </a:solidFill>
              <a:effectLst/>
              <a:latin typeface="Montserrat" panose="00000500000000000000" pitchFamily="2" charset="0"/>
            </a:endParaRPr>
          </a:p>
          <a:p>
            <a:pPr algn="just">
              <a:spcBef>
                <a:spcPts val="142"/>
              </a:spcBef>
            </a:pPr>
            <a:endParaRPr lang="it-IT" sz="800" dirty="0">
              <a:solidFill>
                <a:srgbClr val="000000"/>
              </a:solidFill>
              <a:latin typeface="Montserrat" panose="00000500000000000000" pitchFamily="2" charset="0"/>
            </a:endParaRPr>
          </a:p>
          <a:p>
            <a:pPr algn="just">
              <a:spcBef>
                <a:spcPts val="142"/>
              </a:spcBef>
            </a:pPr>
            <a:endParaRPr lang="en-US" sz="800" dirty="0">
              <a:latin typeface="Montserrat" panose="00000500000000000000" pitchFamily="2" charset="0"/>
            </a:endParaRPr>
          </a:p>
        </p:txBody>
      </p:sp>
      <p:pic>
        <p:nvPicPr>
          <p:cNvPr id="16" name="Picture 8">
            <a:extLst>
              <a:ext uri="{FF2B5EF4-FFF2-40B4-BE49-F238E27FC236}">
                <a16:creationId xmlns:a16="http://schemas.microsoft.com/office/drawing/2014/main" id="{FA52EE48-148B-D52D-3AA9-2E402DC7C893}"/>
              </a:ext>
            </a:extLst>
          </p:cNvPr>
          <p:cNvPicPr>
            <a:picLocks noChangeAspect="1"/>
          </p:cNvPicPr>
          <p:nvPr/>
        </p:nvPicPr>
        <p:blipFill rotWithShape="1">
          <a:blip r:embed="rId6"/>
          <a:srcRect l="1018" t="703" r="587" b="1463"/>
          <a:stretch/>
        </p:blipFill>
        <p:spPr>
          <a:xfrm>
            <a:off x="444500" y="860425"/>
            <a:ext cx="1957219" cy="1657668"/>
          </a:xfrm>
          <a:prstGeom prst="rect">
            <a:avLst/>
          </a:prstGeom>
          <a:ln w="3175">
            <a:solidFill>
              <a:schemeClr val="tx1"/>
            </a:solidFill>
          </a:ln>
        </p:spPr>
      </p:pic>
    </p:spTree>
    <p:extLst>
      <p:ext uri="{BB962C8B-B14F-4D97-AF65-F5344CB8AC3E}">
        <p14:creationId xmlns:p14="http://schemas.microsoft.com/office/powerpoint/2010/main" val="3209862039"/>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a:t>
            </a:r>
            <a:r>
              <a:rPr lang="it-IT" sz="1200" b="1" spc="-45" dirty="0" err="1">
                <a:solidFill>
                  <a:schemeClr val="bg1"/>
                </a:solidFill>
                <a:latin typeface="Montserrat" panose="00000500000000000000" pitchFamily="50" charset="0"/>
              </a:rPr>
              <a:t>Relationship</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19</a:t>
            </a:fld>
            <a:endParaRPr sz="600" b="1" dirty="0">
              <a:latin typeface="Montserrat" panose="00000500000000000000" pitchFamily="50" charset="0"/>
            </a:endParaRPr>
          </a:p>
        </p:txBody>
      </p:sp>
      <p:pic>
        <p:nvPicPr>
          <p:cNvPr id="16" name="Picture 8">
            <a:extLst>
              <a:ext uri="{FF2B5EF4-FFF2-40B4-BE49-F238E27FC236}">
                <a16:creationId xmlns:a16="http://schemas.microsoft.com/office/drawing/2014/main" id="{FA52EE48-148B-D52D-3AA9-2E402DC7C893}"/>
              </a:ext>
            </a:extLst>
          </p:cNvPr>
          <p:cNvPicPr>
            <a:picLocks noChangeAspect="1"/>
          </p:cNvPicPr>
          <p:nvPr/>
        </p:nvPicPr>
        <p:blipFill rotWithShape="1">
          <a:blip r:embed="rId4"/>
          <a:srcRect l="1018" t="703" r="587" b="1463"/>
          <a:stretch/>
        </p:blipFill>
        <p:spPr>
          <a:xfrm>
            <a:off x="444500" y="860425"/>
            <a:ext cx="1957219" cy="1657668"/>
          </a:xfrm>
          <a:prstGeom prst="rect">
            <a:avLst/>
          </a:prstGeom>
          <a:ln w="3175">
            <a:solidFill>
              <a:schemeClr val="tx1"/>
            </a:solidFill>
          </a:ln>
        </p:spPr>
      </p:pic>
      <p:sp>
        <p:nvSpPr>
          <p:cNvPr id="11" name="TextBox 10">
            <a:extLst>
              <a:ext uri="{FF2B5EF4-FFF2-40B4-BE49-F238E27FC236}">
                <a16:creationId xmlns:a16="http://schemas.microsoft.com/office/drawing/2014/main" id="{EFF87538-6B51-A404-533F-CCAEE90B3917}"/>
              </a:ext>
            </a:extLst>
          </p:cNvPr>
          <p:cNvSpPr txBox="1"/>
          <p:nvPr/>
        </p:nvSpPr>
        <p:spPr>
          <a:xfrm>
            <a:off x="2730500" y="839661"/>
            <a:ext cx="2733906" cy="1964640"/>
          </a:xfrm>
          <a:prstGeom prst="rect">
            <a:avLst/>
          </a:prstGeom>
          <a:noFill/>
        </p:spPr>
        <p:txBody>
          <a:bodyPr wrap="square">
            <a:spAutoFit/>
          </a:bodyPr>
          <a:lstStyle/>
          <a:p>
            <a:pPr algn="l" rtl="0">
              <a:spcBef>
                <a:spcPts val="142"/>
              </a:spcBef>
            </a:pPr>
            <a:r>
              <a:rPr lang="en-US" sz="800" kern="1200" dirty="0">
                <a:solidFill>
                  <a:srgbClr val="000000"/>
                </a:solidFill>
                <a:latin typeface="Montserrat" panose="00000500000000000000" pitchFamily="2" charset="0"/>
                <a:ea typeface="+mn-ea"/>
                <a:cs typeface="Segoe UI Light" panose="020B0502040204020203" pitchFamily="34" charset="0"/>
              </a:rPr>
              <a:t>La </a:t>
            </a:r>
            <a:r>
              <a:rPr lang="en-US" sz="800" b="1" kern="1200" dirty="0">
                <a:solidFill>
                  <a:srgbClr val="000000"/>
                </a:solidFill>
                <a:latin typeface="Montserrat" panose="00000500000000000000" pitchFamily="2" charset="0"/>
                <a:ea typeface="+mn-ea"/>
                <a:cs typeface="Segoe UI Light" panose="020B0502040204020203" pitchFamily="34" charset="0"/>
              </a:rPr>
              <a:t>cross-filter direction </a:t>
            </a:r>
            <a:r>
              <a:rPr lang="en-US" sz="800" kern="1200" dirty="0" err="1">
                <a:solidFill>
                  <a:srgbClr val="000000"/>
                </a:solidFill>
                <a:latin typeface="Montserrat" panose="00000500000000000000" pitchFamily="2" charset="0"/>
                <a:ea typeface="+mn-ea"/>
                <a:cs typeface="Segoe UI Light" panose="020B0502040204020203" pitchFamily="34" charset="0"/>
              </a:rPr>
              <a:t>può</a:t>
            </a:r>
            <a:r>
              <a:rPr lang="en-US" sz="800" kern="1200" dirty="0">
                <a:solidFill>
                  <a:srgbClr val="000000"/>
                </a:solidFill>
                <a:latin typeface="Montserrat" panose="00000500000000000000" pitchFamily="2" charset="0"/>
                <a:ea typeface="+mn-ea"/>
                <a:cs typeface="Segoe UI Light" panose="020B0502040204020203" pitchFamily="34" charset="0"/>
              </a:rPr>
              <a:t> </a:t>
            </a:r>
            <a:r>
              <a:rPr lang="en-US" sz="800" kern="1200" dirty="0" err="1">
                <a:solidFill>
                  <a:srgbClr val="000000"/>
                </a:solidFill>
                <a:latin typeface="Montserrat" panose="00000500000000000000" pitchFamily="2" charset="0"/>
                <a:ea typeface="+mn-ea"/>
                <a:cs typeface="Segoe UI Light" panose="020B0502040204020203" pitchFamily="34" charset="0"/>
              </a:rPr>
              <a:t>assumere</a:t>
            </a:r>
            <a:r>
              <a:rPr lang="en-US" sz="800" kern="1200" dirty="0">
                <a:solidFill>
                  <a:srgbClr val="000000"/>
                </a:solidFill>
                <a:latin typeface="Montserrat" panose="00000500000000000000" pitchFamily="2" charset="0"/>
                <a:ea typeface="+mn-ea"/>
                <a:cs typeface="Segoe UI Light" panose="020B0502040204020203" pitchFamily="34" charset="0"/>
              </a:rPr>
              <a:t> </a:t>
            </a:r>
            <a:r>
              <a:rPr lang="en-US" sz="800" kern="1200" dirty="0" err="1">
                <a:solidFill>
                  <a:srgbClr val="000000"/>
                </a:solidFill>
                <a:latin typeface="Montserrat" panose="00000500000000000000" pitchFamily="2" charset="0"/>
                <a:ea typeface="+mn-ea"/>
                <a:cs typeface="Segoe UI Light" panose="020B0502040204020203" pitchFamily="34" charset="0"/>
              </a:rPr>
              <a:t>i</a:t>
            </a:r>
            <a:r>
              <a:rPr lang="en-US" sz="800" kern="1200" dirty="0">
                <a:solidFill>
                  <a:srgbClr val="000000"/>
                </a:solidFill>
                <a:latin typeface="Montserrat" panose="00000500000000000000" pitchFamily="2" charset="0"/>
                <a:ea typeface="+mn-ea"/>
                <a:cs typeface="Segoe UI Light" panose="020B0502040204020203" pitchFamily="34" charset="0"/>
              </a:rPr>
              <a:t> </a:t>
            </a:r>
            <a:r>
              <a:rPr lang="en-US" sz="800" kern="1200" dirty="0" err="1">
                <a:solidFill>
                  <a:srgbClr val="000000"/>
                </a:solidFill>
                <a:latin typeface="Montserrat" panose="00000500000000000000" pitchFamily="2" charset="0"/>
                <a:ea typeface="+mn-ea"/>
                <a:cs typeface="Segoe UI Light" panose="020B0502040204020203" pitchFamily="34" charset="0"/>
              </a:rPr>
              <a:t>seguenti</a:t>
            </a:r>
            <a:r>
              <a:rPr lang="en-US" sz="800" kern="1200" dirty="0">
                <a:solidFill>
                  <a:srgbClr val="000000"/>
                </a:solidFill>
                <a:latin typeface="Montserrat" panose="00000500000000000000" pitchFamily="2" charset="0"/>
                <a:ea typeface="+mn-ea"/>
                <a:cs typeface="Segoe UI Light" panose="020B0502040204020203" pitchFamily="34" charset="0"/>
              </a:rPr>
              <a:t> </a:t>
            </a:r>
            <a:r>
              <a:rPr lang="en-US" sz="800" kern="1200" dirty="0" err="1">
                <a:solidFill>
                  <a:srgbClr val="000000"/>
                </a:solidFill>
                <a:latin typeface="Montserrat" panose="00000500000000000000" pitchFamily="2" charset="0"/>
                <a:ea typeface="+mn-ea"/>
                <a:cs typeface="Segoe UI Light" panose="020B0502040204020203" pitchFamily="34" charset="0"/>
              </a:rPr>
              <a:t>valori</a:t>
            </a:r>
            <a:r>
              <a:rPr lang="en-US" sz="800" kern="1200" dirty="0">
                <a:solidFill>
                  <a:srgbClr val="000000"/>
                </a:solidFill>
                <a:latin typeface="Montserrat" panose="00000500000000000000" pitchFamily="2" charset="0"/>
                <a:ea typeface="+mn-ea"/>
                <a:cs typeface="Segoe UI Light" panose="020B0502040204020203" pitchFamily="34" charset="0"/>
              </a:rPr>
              <a:t>:</a:t>
            </a:r>
            <a:br>
              <a:rPr lang="en-US" sz="800" kern="1200" dirty="0">
                <a:solidFill>
                  <a:srgbClr val="000000"/>
                </a:solidFill>
                <a:latin typeface="Montserrat" panose="00000500000000000000" pitchFamily="2" charset="0"/>
                <a:ea typeface="+mn-ea"/>
                <a:cs typeface="Segoe UI Light" panose="020B0502040204020203" pitchFamily="34" charset="0"/>
              </a:rPr>
            </a:br>
            <a:endParaRPr lang="it-IT" sz="800" dirty="0">
              <a:latin typeface="Montserrat" panose="00000500000000000000" pitchFamily="2" charset="0"/>
            </a:endParaRPr>
          </a:p>
          <a:p>
            <a:pPr marL="135131" indent="-135131" algn="l" rtl="0">
              <a:spcBef>
                <a:spcPts val="142"/>
              </a:spcBef>
              <a:buFont typeface="Arial" panose="020B0604020202020204" pitchFamily="34" charset="0"/>
              <a:buChar char="•"/>
            </a:pPr>
            <a:r>
              <a:rPr lang="en-US" sz="800" b="1" kern="1200" dirty="0">
                <a:solidFill>
                  <a:srgbClr val="000000"/>
                </a:solidFill>
                <a:latin typeface="Montserrat" panose="00000500000000000000" pitchFamily="2" charset="0"/>
                <a:ea typeface="+mn-ea"/>
                <a:cs typeface="Segoe UI Light" panose="020B0502040204020203" pitchFamily="34" charset="0"/>
              </a:rPr>
              <a:t>Single</a:t>
            </a:r>
            <a:r>
              <a:rPr lang="en-US" sz="800" kern="1200" dirty="0">
                <a:solidFill>
                  <a:srgbClr val="000000"/>
                </a:solidFill>
                <a:latin typeface="Montserrat" panose="00000500000000000000" pitchFamily="2" charset="0"/>
                <a:ea typeface="+mn-ea"/>
                <a:cs typeface="Segoe UI Light" panose="020B0502040204020203" pitchFamily="34" charset="0"/>
              </a:rPr>
              <a:t>: </a:t>
            </a:r>
            <a:r>
              <a:rPr lang="it-IT" sz="800" kern="1200" dirty="0">
                <a:solidFill>
                  <a:srgbClr val="000000"/>
                </a:solidFill>
                <a:latin typeface="Montserrat" panose="00000500000000000000" pitchFamily="2" charset="0"/>
                <a:ea typeface="+mn-ea"/>
                <a:cs typeface="Segoe UI Light" panose="020B0502040204020203" pitchFamily="34" charset="0"/>
              </a:rPr>
              <a:t>Il contesto del filtro viene sempre propagato in una direzione e non viceversa. In una relazione uno a molti, la direzione è sempre da one-side a </a:t>
            </a:r>
            <a:r>
              <a:rPr lang="it-IT" sz="800" kern="1200" dirty="0" err="1">
                <a:solidFill>
                  <a:srgbClr val="000000"/>
                </a:solidFill>
                <a:latin typeface="Montserrat" panose="00000500000000000000" pitchFamily="2" charset="0"/>
                <a:ea typeface="+mn-ea"/>
                <a:cs typeface="Segoe UI Light" panose="020B0502040204020203" pitchFamily="34" charset="0"/>
              </a:rPr>
              <a:t>many</a:t>
            </a:r>
            <a:r>
              <a:rPr lang="it-IT" sz="800" kern="1200" dirty="0">
                <a:solidFill>
                  <a:srgbClr val="000000"/>
                </a:solidFill>
                <a:latin typeface="Montserrat" panose="00000500000000000000" pitchFamily="2" charset="0"/>
                <a:ea typeface="+mn-ea"/>
                <a:cs typeface="Segoe UI Light" panose="020B0502040204020203" pitchFamily="34" charset="0"/>
              </a:rPr>
              <a:t>-side. Questo è il comportamento standard e più desiderabile.</a:t>
            </a:r>
            <a:br>
              <a:rPr lang="it-IT" sz="800" kern="1200" dirty="0">
                <a:solidFill>
                  <a:srgbClr val="000000"/>
                </a:solidFill>
                <a:latin typeface="Montserrat" panose="00000500000000000000" pitchFamily="2" charset="0"/>
                <a:ea typeface="+mn-ea"/>
                <a:cs typeface="Segoe UI Light" panose="020B0502040204020203" pitchFamily="34" charset="0"/>
              </a:rPr>
            </a:br>
            <a:endParaRPr lang="it-IT" sz="800" dirty="0">
              <a:latin typeface="Montserrat" panose="00000500000000000000" pitchFamily="2" charset="0"/>
            </a:endParaRPr>
          </a:p>
          <a:p>
            <a:pPr marL="135131" indent="-135131" algn="l" rtl="0">
              <a:spcBef>
                <a:spcPts val="142"/>
              </a:spcBef>
              <a:buFont typeface="Arial" panose="020B0604020202020204" pitchFamily="34" charset="0"/>
              <a:buChar char="•"/>
            </a:pPr>
            <a:r>
              <a:rPr lang="en-US" sz="800" b="1" kern="1200" dirty="0">
                <a:solidFill>
                  <a:srgbClr val="000000"/>
                </a:solidFill>
                <a:latin typeface="Montserrat" panose="00000500000000000000" pitchFamily="2" charset="0"/>
                <a:ea typeface="+mn-ea"/>
                <a:cs typeface="Segoe UI Light" panose="020B0502040204020203" pitchFamily="34" charset="0"/>
              </a:rPr>
              <a:t>Both</a:t>
            </a:r>
            <a:r>
              <a:rPr lang="en-US" sz="800" kern="1200" dirty="0">
                <a:solidFill>
                  <a:srgbClr val="000000"/>
                </a:solidFill>
                <a:latin typeface="Montserrat" panose="00000500000000000000" pitchFamily="2" charset="0"/>
                <a:ea typeface="+mn-ea"/>
                <a:cs typeface="Segoe UI Light" panose="020B0502040204020203" pitchFamily="34" charset="0"/>
              </a:rPr>
              <a:t>: </a:t>
            </a:r>
            <a:r>
              <a:rPr lang="it-IT" sz="800" kern="1200" dirty="0">
                <a:solidFill>
                  <a:srgbClr val="000000"/>
                </a:solidFill>
                <a:latin typeface="Montserrat" panose="00000500000000000000" pitchFamily="2" charset="0"/>
                <a:ea typeface="+mn-ea"/>
                <a:cs typeface="Segoe UI Light" panose="020B0502040204020203" pitchFamily="34" charset="0"/>
              </a:rPr>
              <a:t>Il contesto del filtro viene propagato in entrambe le direzioni della relazione. In una relazione uno-a-molti, il contesto di filtro conserva ancora la sua caratteristica di propagarsi da one-side a </a:t>
            </a:r>
            <a:r>
              <a:rPr lang="it-IT" sz="800" kern="1200" dirty="0" err="1">
                <a:solidFill>
                  <a:srgbClr val="000000"/>
                </a:solidFill>
                <a:latin typeface="Montserrat" panose="00000500000000000000" pitchFamily="2" charset="0"/>
                <a:ea typeface="+mn-ea"/>
                <a:cs typeface="Segoe UI Light" panose="020B0502040204020203" pitchFamily="34" charset="0"/>
              </a:rPr>
              <a:t>many</a:t>
            </a:r>
            <a:r>
              <a:rPr lang="it-IT" sz="800" kern="1200" dirty="0">
                <a:solidFill>
                  <a:srgbClr val="000000"/>
                </a:solidFill>
                <a:latin typeface="Montserrat" panose="00000500000000000000" pitchFamily="2" charset="0"/>
                <a:ea typeface="+mn-ea"/>
                <a:cs typeface="Segoe UI Light" panose="020B0502040204020203" pitchFamily="34" charset="0"/>
              </a:rPr>
              <a:t>-side, ma si propaga anche da </a:t>
            </a:r>
            <a:r>
              <a:rPr lang="it-IT" sz="800" kern="1200" dirty="0" err="1">
                <a:solidFill>
                  <a:srgbClr val="000000"/>
                </a:solidFill>
                <a:latin typeface="Montserrat" panose="00000500000000000000" pitchFamily="2" charset="0"/>
                <a:ea typeface="+mn-ea"/>
                <a:cs typeface="Segoe UI Light" panose="020B0502040204020203" pitchFamily="34" charset="0"/>
              </a:rPr>
              <a:t>many</a:t>
            </a:r>
            <a:r>
              <a:rPr lang="it-IT" sz="800" kern="1200" dirty="0">
                <a:solidFill>
                  <a:srgbClr val="000000"/>
                </a:solidFill>
                <a:latin typeface="Montserrat" panose="00000500000000000000" pitchFamily="2" charset="0"/>
                <a:ea typeface="+mn-ea"/>
                <a:cs typeface="Segoe UI Light" panose="020B0502040204020203" pitchFamily="34" charset="0"/>
              </a:rPr>
              <a:t>-side a one-side.</a:t>
            </a:r>
            <a:endParaRPr lang="it-IT" sz="800" dirty="0">
              <a:latin typeface="Montserrat" panose="00000500000000000000" pitchFamily="2" charset="0"/>
            </a:endParaRPr>
          </a:p>
        </p:txBody>
      </p:sp>
    </p:spTree>
    <p:extLst>
      <p:ext uri="{BB962C8B-B14F-4D97-AF65-F5344CB8AC3E}">
        <p14:creationId xmlns:p14="http://schemas.microsoft.com/office/powerpoint/2010/main" val="1263002630"/>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Rettangolo 1">
            <a:extLst>
              <a:ext uri="{FF2B5EF4-FFF2-40B4-BE49-F238E27FC236}">
                <a16:creationId xmlns:a16="http://schemas.microsoft.com/office/drawing/2014/main" id="{1692E4AE-92DF-23C5-F5B0-92ED892B6D1A}"/>
              </a:ext>
            </a:extLst>
          </p:cNvPr>
          <p:cNvSpPr/>
          <p:nvPr/>
        </p:nvSpPr>
        <p:spPr>
          <a:xfrm>
            <a:off x="0" y="0"/>
            <a:ext cx="5765800" cy="3244850"/>
          </a:xfrm>
          <a:prstGeom prst="rect">
            <a:avLst/>
          </a:prstGeom>
          <a:solidFill>
            <a:srgbClr val="001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6" name="Google Shape;186;g1278543c0aa_0_124"/>
          <p:cNvPicPr preferRelativeResize="0"/>
          <p:nvPr/>
        </p:nvPicPr>
        <p:blipFill>
          <a:blip r:embed="rId3">
            <a:alphaModFix amt="35000"/>
          </a:blip>
          <a:stretch>
            <a:fillRect/>
          </a:stretch>
        </p:blipFill>
        <p:spPr>
          <a:xfrm>
            <a:off x="1892300" y="197417"/>
            <a:ext cx="4073167" cy="2850017"/>
          </a:xfrm>
          <a:prstGeom prst="rect">
            <a:avLst/>
          </a:prstGeom>
          <a:noFill/>
          <a:ln>
            <a:noFill/>
          </a:ln>
        </p:spPr>
      </p:pic>
      <p:sp>
        <p:nvSpPr>
          <p:cNvPr id="187" name="Google Shape;187;g1278543c0aa_0_124"/>
          <p:cNvSpPr txBox="1"/>
          <p:nvPr/>
        </p:nvSpPr>
        <p:spPr>
          <a:xfrm>
            <a:off x="366100" y="1165225"/>
            <a:ext cx="4884851" cy="485756"/>
          </a:xfrm>
          <a:prstGeom prst="rect">
            <a:avLst/>
          </a:prstGeom>
          <a:noFill/>
          <a:ln>
            <a:noFill/>
          </a:ln>
        </p:spPr>
        <p:txBody>
          <a:bodyPr spcFirstLastPara="1" wrap="square" lIns="57649" tIns="57649" rIns="57649" bIns="57649" anchor="t" anchorCtr="0">
            <a:spAutoFit/>
          </a:bodyPr>
          <a:lstStyle/>
          <a:p>
            <a:pPr>
              <a:buClr>
                <a:schemeClr val="dk1"/>
              </a:buClr>
              <a:buSzPts val="1100"/>
            </a:pPr>
            <a:r>
              <a:rPr lang="it-IT" sz="2400" dirty="0">
                <a:solidFill>
                  <a:schemeClr val="lt1"/>
                </a:solidFill>
                <a:latin typeface="Montserrat" panose="00000500000000000000" pitchFamily="50" charset="0"/>
                <a:ea typeface="Helvetica Neue Light"/>
                <a:cs typeface="Helvetica Neue Light"/>
                <a:sym typeface="Helvetica Neue Light"/>
              </a:rPr>
              <a:t>Software per la Data Science</a:t>
            </a:r>
            <a:endParaRPr sz="2400" dirty="0">
              <a:solidFill>
                <a:schemeClr val="dk1"/>
              </a:solidFill>
              <a:latin typeface="Montserrat" panose="00000500000000000000" pitchFamily="50" charset="0"/>
            </a:endParaRPr>
          </a:p>
        </p:txBody>
      </p:sp>
    </p:spTree>
    <p:extLst>
      <p:ext uri="{BB962C8B-B14F-4D97-AF65-F5344CB8AC3E}">
        <p14:creationId xmlns:p14="http://schemas.microsoft.com/office/powerpoint/2010/main" val="1058967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a:t>
            </a:r>
            <a:r>
              <a:rPr lang="it-IT" sz="1200" b="1" spc="-45" dirty="0" err="1">
                <a:solidFill>
                  <a:schemeClr val="bg1"/>
                </a:solidFill>
                <a:latin typeface="Montserrat" panose="00000500000000000000" pitchFamily="50" charset="0"/>
              </a:rPr>
              <a:t>Relationship</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20</a:t>
            </a:fld>
            <a:endParaRPr sz="600" b="1" dirty="0">
              <a:latin typeface="Montserrat" panose="00000500000000000000" pitchFamily="50" charset="0"/>
            </a:endParaRPr>
          </a:p>
        </p:txBody>
      </p:sp>
      <p:pic>
        <p:nvPicPr>
          <p:cNvPr id="16" name="Picture 8">
            <a:extLst>
              <a:ext uri="{FF2B5EF4-FFF2-40B4-BE49-F238E27FC236}">
                <a16:creationId xmlns:a16="http://schemas.microsoft.com/office/drawing/2014/main" id="{FA52EE48-148B-D52D-3AA9-2E402DC7C893}"/>
              </a:ext>
            </a:extLst>
          </p:cNvPr>
          <p:cNvPicPr>
            <a:picLocks noChangeAspect="1"/>
          </p:cNvPicPr>
          <p:nvPr/>
        </p:nvPicPr>
        <p:blipFill rotWithShape="1">
          <a:blip r:embed="rId4"/>
          <a:srcRect l="1018" t="703" r="587" b="1463"/>
          <a:stretch/>
        </p:blipFill>
        <p:spPr>
          <a:xfrm>
            <a:off x="444500" y="860425"/>
            <a:ext cx="1957219" cy="1657668"/>
          </a:xfrm>
          <a:prstGeom prst="rect">
            <a:avLst/>
          </a:prstGeom>
          <a:ln w="3175">
            <a:solidFill>
              <a:schemeClr val="tx1"/>
            </a:solidFill>
          </a:ln>
        </p:spPr>
      </p:pic>
      <p:sp>
        <p:nvSpPr>
          <p:cNvPr id="13" name="TextBox 8">
            <a:extLst>
              <a:ext uri="{FF2B5EF4-FFF2-40B4-BE49-F238E27FC236}">
                <a16:creationId xmlns:a16="http://schemas.microsoft.com/office/drawing/2014/main" id="{5F5F0D8A-3036-1D61-DA76-0D8B38BA5AC0}"/>
              </a:ext>
            </a:extLst>
          </p:cNvPr>
          <p:cNvSpPr txBox="1"/>
          <p:nvPr/>
        </p:nvSpPr>
        <p:spPr>
          <a:xfrm>
            <a:off x="2739794" y="839661"/>
            <a:ext cx="2581506" cy="1323439"/>
          </a:xfrm>
          <a:prstGeom prst="rect">
            <a:avLst/>
          </a:prstGeom>
          <a:noFill/>
        </p:spPr>
        <p:txBody>
          <a:bodyPr wrap="square">
            <a:spAutoFit/>
          </a:bodyPr>
          <a:lstStyle/>
          <a:p>
            <a:pPr algn="l" rtl="0"/>
            <a:r>
              <a:rPr lang="en-US" sz="800" b="1" kern="1200" dirty="0">
                <a:solidFill>
                  <a:srgbClr val="000000"/>
                </a:solidFill>
                <a:latin typeface="Montserrat" panose="00000500000000000000" pitchFamily="2" charset="0"/>
                <a:cs typeface="Segoe UI Light" panose="020B0502040204020203" pitchFamily="34" charset="0"/>
              </a:rPr>
              <a:t>Make this relationship active:</a:t>
            </a:r>
            <a:br>
              <a:rPr lang="en-US" sz="800" b="1" kern="1200" dirty="0">
                <a:solidFill>
                  <a:srgbClr val="000000"/>
                </a:solidFill>
                <a:latin typeface="Montserrat" panose="00000500000000000000" pitchFamily="2" charset="0"/>
                <a:cs typeface="Segoe UI Light" panose="020B0502040204020203" pitchFamily="34" charset="0"/>
              </a:rPr>
            </a:br>
            <a:endParaRPr lang="en-US" sz="800" b="1" kern="1200" dirty="0">
              <a:solidFill>
                <a:srgbClr val="000000"/>
              </a:solidFill>
              <a:latin typeface="Montserrat" panose="00000500000000000000" pitchFamily="2" charset="0"/>
              <a:cs typeface="Segoe UI Light" panose="020B0502040204020203" pitchFamily="34" charset="0"/>
            </a:endParaRPr>
          </a:p>
          <a:p>
            <a:pPr algn="l" rtl="0"/>
            <a:r>
              <a:rPr lang="en-US" sz="800" dirty="0" err="1">
                <a:solidFill>
                  <a:srgbClr val="000000"/>
                </a:solidFill>
                <a:latin typeface="Montserrat" panose="00000500000000000000" pitchFamily="2" charset="0"/>
                <a:cs typeface="Segoe UI Light" panose="020B0502040204020203" pitchFamily="34" charset="0"/>
              </a:rPr>
              <a:t>Attiva</a:t>
            </a:r>
            <a:r>
              <a:rPr lang="en-US" sz="800" dirty="0">
                <a:solidFill>
                  <a:srgbClr val="000000"/>
                </a:solidFill>
                <a:latin typeface="Montserrat" panose="00000500000000000000" pitchFamily="2" charset="0"/>
                <a:cs typeface="Segoe UI Light" panose="020B0502040204020203" pitchFamily="34" charset="0"/>
              </a:rPr>
              <a:t>/</a:t>
            </a:r>
            <a:r>
              <a:rPr lang="en-US" sz="800" dirty="0" err="1">
                <a:solidFill>
                  <a:srgbClr val="000000"/>
                </a:solidFill>
                <a:latin typeface="Montserrat" panose="00000500000000000000" pitchFamily="2" charset="0"/>
                <a:cs typeface="Segoe UI Light" panose="020B0502040204020203" pitchFamily="34" charset="0"/>
              </a:rPr>
              <a:t>Disattiva</a:t>
            </a:r>
            <a:r>
              <a:rPr lang="en-US" sz="800" dirty="0">
                <a:solidFill>
                  <a:srgbClr val="000000"/>
                </a:solidFill>
                <a:latin typeface="Montserrat" panose="00000500000000000000" pitchFamily="2" charset="0"/>
                <a:cs typeface="Segoe UI Light" panose="020B0502040204020203" pitchFamily="34" charset="0"/>
              </a:rPr>
              <a:t> una </a:t>
            </a:r>
            <a:r>
              <a:rPr lang="en-US" sz="800" dirty="0" err="1">
                <a:solidFill>
                  <a:srgbClr val="000000"/>
                </a:solidFill>
                <a:latin typeface="Montserrat" panose="00000500000000000000" pitchFamily="2" charset="0"/>
                <a:cs typeface="Segoe UI Light" panose="020B0502040204020203" pitchFamily="34" charset="0"/>
              </a:rPr>
              <a:t>particolare</a:t>
            </a:r>
            <a:r>
              <a:rPr lang="en-US" sz="800" dirty="0">
                <a:solidFill>
                  <a:srgbClr val="000000"/>
                </a:solidFill>
                <a:latin typeface="Montserrat" panose="00000500000000000000" pitchFamily="2" charset="0"/>
                <a:cs typeface="Segoe UI Light" panose="020B0502040204020203" pitchFamily="34" charset="0"/>
              </a:rPr>
              <a:t> </a:t>
            </a:r>
            <a:r>
              <a:rPr lang="en-US" sz="800" dirty="0" err="1">
                <a:solidFill>
                  <a:srgbClr val="000000"/>
                </a:solidFill>
                <a:latin typeface="Montserrat" panose="00000500000000000000" pitchFamily="2" charset="0"/>
                <a:cs typeface="Segoe UI Light" panose="020B0502040204020203" pitchFamily="34" charset="0"/>
              </a:rPr>
              <a:t>relazione</a:t>
            </a:r>
            <a:r>
              <a:rPr lang="en-US" sz="800" dirty="0">
                <a:solidFill>
                  <a:srgbClr val="000000"/>
                </a:solidFill>
                <a:latin typeface="Montserrat" panose="00000500000000000000" pitchFamily="2" charset="0"/>
                <a:cs typeface="Segoe UI Light" panose="020B0502040204020203" pitchFamily="34" charset="0"/>
              </a:rPr>
              <a:t>. Questa </a:t>
            </a:r>
            <a:r>
              <a:rPr lang="en-US" sz="800" dirty="0" err="1">
                <a:solidFill>
                  <a:srgbClr val="000000"/>
                </a:solidFill>
                <a:latin typeface="Montserrat" panose="00000500000000000000" pitchFamily="2" charset="0"/>
                <a:cs typeface="Segoe UI Light" panose="020B0502040204020203" pitchFamily="34" charset="0"/>
              </a:rPr>
              <a:t>funzionalità</a:t>
            </a:r>
            <a:r>
              <a:rPr lang="en-US" sz="800" dirty="0">
                <a:solidFill>
                  <a:srgbClr val="000000"/>
                </a:solidFill>
                <a:latin typeface="Montserrat" panose="00000500000000000000" pitchFamily="2" charset="0"/>
                <a:cs typeface="Segoe UI Light" panose="020B0502040204020203" pitchFamily="34" charset="0"/>
              </a:rPr>
              <a:t> è molto utile </a:t>
            </a:r>
            <a:r>
              <a:rPr lang="en-US" sz="800" dirty="0" err="1">
                <a:solidFill>
                  <a:srgbClr val="000000"/>
                </a:solidFill>
                <a:latin typeface="Montserrat" panose="00000500000000000000" pitchFamily="2" charset="0"/>
                <a:cs typeface="Segoe UI Light" panose="020B0502040204020203" pitchFamily="34" charset="0"/>
              </a:rPr>
              <a:t>quando</a:t>
            </a:r>
            <a:r>
              <a:rPr lang="en-US" sz="800" dirty="0">
                <a:solidFill>
                  <a:srgbClr val="000000"/>
                </a:solidFill>
                <a:latin typeface="Montserrat" panose="00000500000000000000" pitchFamily="2" charset="0"/>
                <a:cs typeface="Segoe UI Light" panose="020B0502040204020203" pitchFamily="34" charset="0"/>
              </a:rPr>
              <a:t> </a:t>
            </a:r>
            <a:r>
              <a:rPr lang="en-US" sz="800" dirty="0" err="1">
                <a:solidFill>
                  <a:srgbClr val="000000"/>
                </a:solidFill>
                <a:latin typeface="Montserrat" panose="00000500000000000000" pitchFamily="2" charset="0"/>
                <a:cs typeface="Segoe UI Light" panose="020B0502040204020203" pitchFamily="34" charset="0"/>
              </a:rPr>
              <a:t>c’è</a:t>
            </a:r>
            <a:r>
              <a:rPr lang="en-US" sz="800" dirty="0">
                <a:solidFill>
                  <a:srgbClr val="000000"/>
                </a:solidFill>
                <a:latin typeface="Montserrat" panose="00000500000000000000" pitchFamily="2" charset="0"/>
                <a:cs typeface="Segoe UI Light" panose="020B0502040204020203" pitchFamily="34" charset="0"/>
              </a:rPr>
              <a:t> </a:t>
            </a:r>
            <a:r>
              <a:rPr lang="en-US" sz="800" dirty="0" err="1">
                <a:solidFill>
                  <a:srgbClr val="000000"/>
                </a:solidFill>
                <a:latin typeface="Montserrat" panose="00000500000000000000" pitchFamily="2" charset="0"/>
                <a:cs typeface="Segoe UI Light" panose="020B0502040204020203" pitchFamily="34" charset="0"/>
              </a:rPr>
              <a:t>più</a:t>
            </a:r>
            <a:r>
              <a:rPr lang="en-US" sz="800" dirty="0">
                <a:solidFill>
                  <a:srgbClr val="000000"/>
                </a:solidFill>
                <a:latin typeface="Montserrat" panose="00000500000000000000" pitchFamily="2" charset="0"/>
                <a:cs typeface="Segoe UI Light" panose="020B0502040204020203" pitchFamily="34" charset="0"/>
              </a:rPr>
              <a:t> di una </a:t>
            </a:r>
            <a:r>
              <a:rPr lang="en-US" sz="800" dirty="0" err="1">
                <a:solidFill>
                  <a:srgbClr val="000000"/>
                </a:solidFill>
                <a:latin typeface="Montserrat" panose="00000500000000000000" pitchFamily="2" charset="0"/>
                <a:cs typeface="Segoe UI Light" panose="020B0502040204020203" pitchFamily="34" charset="0"/>
              </a:rPr>
              <a:t>relazione</a:t>
            </a:r>
            <a:r>
              <a:rPr lang="en-US" sz="800" dirty="0">
                <a:solidFill>
                  <a:srgbClr val="000000"/>
                </a:solidFill>
                <a:latin typeface="Montserrat" panose="00000500000000000000" pitchFamily="2" charset="0"/>
                <a:cs typeface="Segoe UI Light" panose="020B0502040204020203" pitchFamily="34" charset="0"/>
              </a:rPr>
              <a:t> </a:t>
            </a:r>
            <a:r>
              <a:rPr lang="en-US" sz="800" dirty="0" err="1">
                <a:solidFill>
                  <a:srgbClr val="000000"/>
                </a:solidFill>
                <a:latin typeface="Montserrat" panose="00000500000000000000" pitchFamily="2" charset="0"/>
                <a:cs typeface="Segoe UI Light" panose="020B0502040204020203" pitchFamily="34" charset="0"/>
              </a:rPr>
              <a:t>tra</a:t>
            </a:r>
            <a:r>
              <a:rPr lang="en-US" sz="800" dirty="0">
                <a:solidFill>
                  <a:srgbClr val="000000"/>
                </a:solidFill>
                <a:latin typeface="Montserrat" panose="00000500000000000000" pitchFamily="2" charset="0"/>
                <a:cs typeface="Segoe UI Light" panose="020B0502040204020203" pitchFamily="34" charset="0"/>
              </a:rPr>
              <a:t> due </a:t>
            </a:r>
            <a:r>
              <a:rPr lang="en-US" sz="800" dirty="0" err="1">
                <a:solidFill>
                  <a:srgbClr val="000000"/>
                </a:solidFill>
                <a:latin typeface="Montserrat" panose="00000500000000000000" pitchFamily="2" charset="0"/>
                <a:cs typeface="Segoe UI Light" panose="020B0502040204020203" pitchFamily="34" charset="0"/>
              </a:rPr>
              <a:t>tabelle</a:t>
            </a:r>
            <a:r>
              <a:rPr lang="en-US" sz="800" dirty="0">
                <a:solidFill>
                  <a:srgbClr val="000000"/>
                </a:solidFill>
                <a:latin typeface="Montserrat" panose="00000500000000000000" pitchFamily="2" charset="0"/>
                <a:cs typeface="Segoe UI Light" panose="020B0502040204020203" pitchFamily="34" charset="0"/>
              </a:rPr>
              <a:t> (solo una di </a:t>
            </a:r>
            <a:r>
              <a:rPr lang="en-US" sz="800" dirty="0" err="1">
                <a:solidFill>
                  <a:srgbClr val="000000"/>
                </a:solidFill>
                <a:latin typeface="Montserrat" panose="00000500000000000000" pitchFamily="2" charset="0"/>
                <a:cs typeface="Segoe UI Light" panose="020B0502040204020203" pitchFamily="34" charset="0"/>
              </a:rPr>
              <a:t>queste</a:t>
            </a:r>
            <a:r>
              <a:rPr lang="en-US" sz="800" dirty="0">
                <a:solidFill>
                  <a:srgbClr val="000000"/>
                </a:solidFill>
                <a:latin typeface="Montserrat" panose="00000500000000000000" pitchFamily="2" charset="0"/>
                <a:cs typeface="Segoe UI Light" panose="020B0502040204020203" pitchFamily="34" charset="0"/>
              </a:rPr>
              <a:t> </a:t>
            </a:r>
            <a:r>
              <a:rPr lang="en-US" sz="800" dirty="0" err="1">
                <a:solidFill>
                  <a:srgbClr val="000000"/>
                </a:solidFill>
                <a:latin typeface="Montserrat" panose="00000500000000000000" pitchFamily="2" charset="0"/>
                <a:cs typeface="Segoe UI Light" panose="020B0502040204020203" pitchFamily="34" charset="0"/>
              </a:rPr>
              <a:t>può</a:t>
            </a:r>
            <a:r>
              <a:rPr lang="en-US" sz="800" dirty="0">
                <a:solidFill>
                  <a:srgbClr val="000000"/>
                </a:solidFill>
                <a:latin typeface="Montserrat" panose="00000500000000000000" pitchFamily="2" charset="0"/>
                <a:cs typeface="Segoe UI Light" panose="020B0502040204020203" pitchFamily="34" charset="0"/>
              </a:rPr>
              <a:t> </a:t>
            </a:r>
            <a:r>
              <a:rPr lang="en-US" sz="800" dirty="0" err="1">
                <a:solidFill>
                  <a:srgbClr val="000000"/>
                </a:solidFill>
                <a:latin typeface="Montserrat" panose="00000500000000000000" pitchFamily="2" charset="0"/>
                <a:cs typeface="Segoe UI Light" panose="020B0502040204020203" pitchFamily="34" charset="0"/>
              </a:rPr>
              <a:t>essere</a:t>
            </a:r>
            <a:r>
              <a:rPr lang="en-US" sz="800" dirty="0">
                <a:solidFill>
                  <a:srgbClr val="000000"/>
                </a:solidFill>
                <a:latin typeface="Montserrat" panose="00000500000000000000" pitchFamily="2" charset="0"/>
                <a:cs typeface="Segoe UI Light" panose="020B0502040204020203" pitchFamily="34" charset="0"/>
              </a:rPr>
              <a:t> </a:t>
            </a:r>
            <a:r>
              <a:rPr lang="en-US" sz="800" dirty="0" err="1">
                <a:solidFill>
                  <a:srgbClr val="000000"/>
                </a:solidFill>
                <a:latin typeface="Montserrat" panose="00000500000000000000" pitchFamily="2" charset="0"/>
                <a:cs typeface="Segoe UI Light" panose="020B0502040204020203" pitchFamily="34" charset="0"/>
              </a:rPr>
              <a:t>attiva</a:t>
            </a:r>
            <a:r>
              <a:rPr lang="en-US" sz="800" dirty="0">
                <a:solidFill>
                  <a:srgbClr val="000000"/>
                </a:solidFill>
                <a:latin typeface="Montserrat" panose="00000500000000000000" pitchFamily="2" charset="0"/>
                <a:cs typeface="Segoe UI Light" panose="020B0502040204020203" pitchFamily="34" charset="0"/>
              </a:rPr>
              <a:t>). Le </a:t>
            </a:r>
            <a:r>
              <a:rPr lang="en-US" sz="800" dirty="0" err="1">
                <a:solidFill>
                  <a:srgbClr val="000000"/>
                </a:solidFill>
                <a:latin typeface="Montserrat" panose="00000500000000000000" pitchFamily="2" charset="0"/>
                <a:cs typeface="Segoe UI Light" panose="020B0502040204020203" pitchFamily="34" charset="0"/>
              </a:rPr>
              <a:t>relazioni</a:t>
            </a:r>
            <a:r>
              <a:rPr lang="en-US" sz="800" dirty="0">
                <a:solidFill>
                  <a:srgbClr val="000000"/>
                </a:solidFill>
                <a:latin typeface="Montserrat" panose="00000500000000000000" pitchFamily="2" charset="0"/>
                <a:cs typeface="Segoe UI Light" panose="020B0502040204020203" pitchFamily="34" charset="0"/>
              </a:rPr>
              <a:t> non </a:t>
            </a:r>
            <a:r>
              <a:rPr lang="en-US" sz="800" dirty="0" err="1">
                <a:solidFill>
                  <a:srgbClr val="000000"/>
                </a:solidFill>
                <a:latin typeface="Montserrat" panose="00000500000000000000" pitchFamily="2" charset="0"/>
                <a:cs typeface="Segoe UI Light" panose="020B0502040204020203" pitchFamily="34" charset="0"/>
              </a:rPr>
              <a:t>attive</a:t>
            </a:r>
            <a:r>
              <a:rPr lang="en-US" sz="800" dirty="0">
                <a:solidFill>
                  <a:srgbClr val="000000"/>
                </a:solidFill>
                <a:latin typeface="Montserrat" panose="00000500000000000000" pitchFamily="2" charset="0"/>
                <a:cs typeface="Segoe UI Light" panose="020B0502040204020203" pitchFamily="34" charset="0"/>
              </a:rPr>
              <a:t> </a:t>
            </a:r>
            <a:r>
              <a:rPr lang="it-IT" sz="800" dirty="0">
                <a:solidFill>
                  <a:srgbClr val="000000"/>
                </a:solidFill>
                <a:latin typeface="Montserrat" panose="00000500000000000000" pitchFamily="2" charset="0"/>
                <a:cs typeface="Segoe UI Light" panose="020B0502040204020203" pitchFamily="34" charset="0"/>
              </a:rPr>
              <a:t>vengono ignorate, ma esistono funzioni DAX che permettono di manipolare lo stato e la direzione del filtro di tali relazioni: USERELATIONSHIP e CROSSFILTER.</a:t>
            </a:r>
            <a:endParaRPr lang="it-IT" sz="800" dirty="0">
              <a:latin typeface="Montserrat" panose="00000500000000000000" pitchFamily="2" charset="0"/>
              <a:cs typeface="Segoe UI Light" panose="020B0502040204020203" pitchFamily="34" charset="0"/>
            </a:endParaRPr>
          </a:p>
        </p:txBody>
      </p:sp>
    </p:spTree>
    <p:extLst>
      <p:ext uri="{BB962C8B-B14F-4D97-AF65-F5344CB8AC3E}">
        <p14:creationId xmlns:p14="http://schemas.microsoft.com/office/powerpoint/2010/main" val="76943651"/>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Dove salvare il file?</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21</a:t>
            </a:fld>
            <a:endParaRPr sz="600" b="1" dirty="0">
              <a:latin typeface="Montserrat" panose="00000500000000000000" pitchFamily="50" charset="0"/>
            </a:endParaRPr>
          </a:p>
        </p:txBody>
      </p:sp>
      <p:sp>
        <p:nvSpPr>
          <p:cNvPr id="15" name="TextBox 3">
            <a:extLst>
              <a:ext uri="{FF2B5EF4-FFF2-40B4-BE49-F238E27FC236}">
                <a16:creationId xmlns:a16="http://schemas.microsoft.com/office/drawing/2014/main" id="{7E5A9541-9B0A-409A-F06E-C6A2B5E553A3}"/>
              </a:ext>
            </a:extLst>
          </p:cNvPr>
          <p:cNvSpPr txBox="1"/>
          <p:nvPr/>
        </p:nvSpPr>
        <p:spPr>
          <a:xfrm>
            <a:off x="277246" y="631825"/>
            <a:ext cx="5211307" cy="2031325"/>
          </a:xfrm>
          <a:prstGeom prst="rect">
            <a:avLst/>
          </a:prstGeom>
          <a:noFill/>
        </p:spPr>
        <p:txBody>
          <a:bodyPr wrap="square">
            <a:spAutoFit/>
          </a:bodyPr>
          <a:lstStyle/>
          <a:p>
            <a:pPr algn="just"/>
            <a:r>
              <a:rPr lang="it-IT" sz="700" dirty="0">
                <a:latin typeface="Montserrat" panose="00000500000000000000" pitchFamily="2" charset="0"/>
                <a:cs typeface="Segoe UI Light" panose="020B0502040204020203" pitchFamily="34" charset="0"/>
              </a:rPr>
              <a:t>Se si salva il file in un'unità locale nel computer o in un'altra posizione dell'organizzazione, è possibile importare il file oppure pubblicarlo da Power BI Desktop per ottenere i dati e i report in Power BI Service. In questo caso  Il file rimarrà effettivamente nell'unità locale, quindi l'intero file non verrà realmente spostato in Power BI Service. Ciò che accade realmente è che i dati e il modello creato in Power BI Desktop verranno caricati in un dataset presente su Power Bi Service. Se il file dispone di report, questi verranno visualizzati nel sito di Power BI Service in Report. Eventuali modifiche al file in locale non verranno sincronizzate con Power Bi Service in automatico: sarà comunque necessario un </a:t>
            </a:r>
            <a:r>
              <a:rPr lang="it-IT" sz="700" dirty="0" err="1">
                <a:latin typeface="Montserrat" panose="00000500000000000000" pitchFamily="2" charset="0"/>
                <a:cs typeface="Segoe UI Light" panose="020B0502040204020203" pitchFamily="34" charset="0"/>
              </a:rPr>
              <a:t>publish</a:t>
            </a:r>
            <a:r>
              <a:rPr lang="it-IT" sz="700" dirty="0">
                <a:latin typeface="Montserrat" panose="00000500000000000000" pitchFamily="2" charset="0"/>
                <a:cs typeface="Segoe UI Light" panose="020B0502040204020203" pitchFamily="34" charset="0"/>
              </a:rPr>
              <a:t> manuale o import da Power BI Service.</a:t>
            </a:r>
          </a:p>
          <a:p>
            <a:pPr algn="just"/>
            <a:endParaRPr lang="it-IT" sz="700" b="1" dirty="0">
              <a:latin typeface="Montserrat" panose="00000500000000000000" pitchFamily="2" charset="0"/>
              <a:cs typeface="Segoe UI Light" panose="020B0502040204020203" pitchFamily="34" charset="0"/>
            </a:endParaRPr>
          </a:p>
          <a:p>
            <a:pPr algn="just"/>
            <a:r>
              <a:rPr lang="it-IT" sz="700" b="1" dirty="0">
                <a:latin typeface="Montserrat" panose="00000500000000000000" pitchFamily="2" charset="0"/>
                <a:cs typeface="Segoe UI Light" panose="020B0502040204020203" pitchFamily="34" charset="0"/>
              </a:rPr>
              <a:t>Cosa succedere se salviamo il file su OneDrive e SharePoint Online?</a:t>
            </a:r>
          </a:p>
          <a:p>
            <a:pPr algn="just"/>
            <a:r>
              <a:rPr lang="it-IT" sz="700" dirty="0">
                <a:latin typeface="Montserrat" panose="00000500000000000000" pitchFamily="2" charset="0"/>
                <a:cs typeface="Segoe UI Light" panose="020B0502040204020203" pitchFamily="34" charset="0"/>
              </a:rPr>
              <a:t>Importare i dati da OneDrive o SharePoint Online in Power BI Service è un ottimo modo per garantire che quanto fatto in Power BI Desktop rimanga sincronizzato con Power BI Service. </a:t>
            </a:r>
            <a:endParaRPr lang="en-US" sz="700" dirty="0">
              <a:latin typeface="Montserrat" panose="00000500000000000000" pitchFamily="2" charset="0"/>
              <a:cs typeface="Segoe UI Light" panose="020B0502040204020203" pitchFamily="34" charset="0"/>
            </a:endParaRPr>
          </a:p>
          <a:p>
            <a:pPr algn="just"/>
            <a:r>
              <a:rPr lang="it-IT" sz="700" dirty="0">
                <a:solidFill>
                  <a:srgbClr val="000000"/>
                </a:solidFill>
                <a:latin typeface="Montserrat" panose="00000500000000000000" pitchFamily="2" charset="0"/>
                <a:cs typeface="Segoe UI Light" panose="020B0502040204020203" pitchFamily="34" charset="0"/>
              </a:rPr>
              <a:t>Quando archivi un file Power BI Desktop su OneDrive o SharePoint Online, tutti i dati caricati nel modello del file vengono importati nel dataset su Power BI Service. Come per i dati anche eventuali report creati all’interno del file verranno sincronizzati in Power BI Service. Supponiamo che si facciano delle modifiche al file su OneDrive o SharePoint Online. Queste modifiche possono includere l'aggiunta di nuove misure, la modifica dei nomi delle colonne e la modifica di visuals. Dopo aver salvato il file, il servizio Power BI Service si sincronizzerà con tali modifiche, in genere entro un'ora.</a:t>
            </a:r>
          </a:p>
          <a:p>
            <a:pPr algn="just"/>
            <a:endParaRPr lang="it-IT" sz="700" dirty="0">
              <a:solidFill>
                <a:srgbClr val="000000"/>
              </a:solidFill>
              <a:latin typeface="Montserrat" panose="00000500000000000000" pitchFamily="2" charset="0"/>
              <a:cs typeface="Segoe UI Light" panose="020B0502040204020203" pitchFamily="34" charset="0"/>
            </a:endParaRPr>
          </a:p>
        </p:txBody>
      </p:sp>
    </p:spTree>
    <p:extLst>
      <p:ext uri="{BB962C8B-B14F-4D97-AF65-F5344CB8AC3E}">
        <p14:creationId xmlns:p14="http://schemas.microsoft.com/office/powerpoint/2010/main" val="80545592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Dove salvare il file?</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22</a:t>
            </a:fld>
            <a:endParaRPr sz="600" b="1" dirty="0">
              <a:latin typeface="Montserrat" panose="00000500000000000000" pitchFamily="50" charset="0"/>
            </a:endParaRPr>
          </a:p>
        </p:txBody>
      </p:sp>
      <p:sp>
        <p:nvSpPr>
          <p:cNvPr id="11" name="TextBox 10">
            <a:extLst>
              <a:ext uri="{FF2B5EF4-FFF2-40B4-BE49-F238E27FC236}">
                <a16:creationId xmlns:a16="http://schemas.microsoft.com/office/drawing/2014/main" id="{2A4CC5F6-E121-5E0E-71A3-E4AB2821183B}"/>
              </a:ext>
            </a:extLst>
          </p:cNvPr>
          <p:cNvSpPr txBox="1"/>
          <p:nvPr/>
        </p:nvSpPr>
        <p:spPr>
          <a:xfrm>
            <a:off x="901700" y="1317625"/>
            <a:ext cx="2882900" cy="849143"/>
          </a:xfrm>
          <a:prstGeom prst="rect">
            <a:avLst/>
          </a:prstGeom>
          <a:noFill/>
        </p:spPr>
        <p:txBody>
          <a:bodyPr wrap="square">
            <a:spAutoFit/>
          </a:bodyPr>
          <a:lstStyle/>
          <a:p>
            <a:pPr marL="162157" indent="-162157">
              <a:buFont typeface="Arial" panose="020B0604020202020204" pitchFamily="34" charset="0"/>
              <a:buChar char="•"/>
            </a:pPr>
            <a:r>
              <a:rPr lang="it-IT" sz="1200" dirty="0">
                <a:latin typeface="Montserrat" panose="00000500000000000000" pitchFamily="2" charset="0"/>
                <a:cs typeface="Segoe UI Light" panose="020B0502040204020203" pitchFamily="34" charset="0"/>
              </a:rPr>
              <a:t>Facile</a:t>
            </a:r>
          </a:p>
          <a:p>
            <a:pPr marL="162157" indent="-162157">
              <a:buFont typeface="Arial" panose="020B0604020202020204" pitchFamily="34" charset="0"/>
              <a:buChar char="•"/>
            </a:pPr>
            <a:r>
              <a:rPr lang="it-IT" sz="1200" dirty="0">
                <a:latin typeface="Montserrat" panose="00000500000000000000" pitchFamily="2" charset="0"/>
                <a:cs typeface="Segoe UI Light" panose="020B0502040204020203" pitchFamily="34" charset="0"/>
              </a:rPr>
              <a:t>Veloce</a:t>
            </a:r>
          </a:p>
          <a:p>
            <a:pPr marL="162157" indent="-162157">
              <a:buFont typeface="Arial" panose="020B0604020202020204" pitchFamily="34" charset="0"/>
              <a:buChar char="•"/>
            </a:pPr>
            <a:r>
              <a:rPr lang="it-IT" sz="1200" dirty="0">
                <a:latin typeface="Montserrat" panose="00000500000000000000" pitchFamily="2" charset="0"/>
                <a:cs typeface="Segoe UI Light" panose="020B0502040204020203" pitchFamily="34" charset="0"/>
              </a:rPr>
              <a:t>Solido </a:t>
            </a:r>
          </a:p>
          <a:p>
            <a:pPr marL="162157" indent="-162157">
              <a:buFont typeface="Arial" panose="020B0604020202020204" pitchFamily="34" charset="0"/>
              <a:buChar char="•"/>
            </a:pPr>
            <a:r>
              <a:rPr lang="it-IT" sz="1200" b="1" dirty="0">
                <a:solidFill>
                  <a:srgbClr val="EE2324"/>
                </a:solidFill>
                <a:latin typeface="Montserrat" panose="00000500000000000000" pitchFamily="2" charset="0"/>
                <a:cs typeface="Segoe UI Light" panose="020B0502040204020203" pitchFamily="34" charset="0"/>
              </a:rPr>
              <a:t>Economico?</a:t>
            </a:r>
            <a:endParaRPr lang="it-IT" sz="1200" b="1" dirty="0">
              <a:solidFill>
                <a:srgbClr val="EE2324"/>
              </a:solidFill>
              <a:latin typeface="Montserrat" panose="00000500000000000000" pitchFamily="2" charset="0"/>
            </a:endParaRPr>
          </a:p>
        </p:txBody>
      </p:sp>
    </p:spTree>
    <p:extLst>
      <p:ext uri="{BB962C8B-B14F-4D97-AF65-F5344CB8AC3E}">
        <p14:creationId xmlns:p14="http://schemas.microsoft.com/office/powerpoint/2010/main" val="116616427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Licenze</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23</a:t>
            </a:fld>
            <a:endParaRPr sz="600" b="1" dirty="0">
              <a:latin typeface="Montserrat" panose="00000500000000000000" pitchFamily="50" charset="0"/>
            </a:endParaRPr>
          </a:p>
        </p:txBody>
      </p:sp>
      <p:pic>
        <p:nvPicPr>
          <p:cNvPr id="11" name="Picture 4">
            <a:extLst>
              <a:ext uri="{FF2B5EF4-FFF2-40B4-BE49-F238E27FC236}">
                <a16:creationId xmlns:a16="http://schemas.microsoft.com/office/drawing/2014/main" id="{836F3FD3-B52A-9D64-D9F2-A58270867E6B}"/>
              </a:ext>
            </a:extLst>
          </p:cNvPr>
          <p:cNvPicPr>
            <a:picLocks noChangeAspect="1"/>
          </p:cNvPicPr>
          <p:nvPr/>
        </p:nvPicPr>
        <p:blipFill>
          <a:blip r:embed="rId4"/>
          <a:stretch>
            <a:fillRect/>
          </a:stretch>
        </p:blipFill>
        <p:spPr>
          <a:xfrm>
            <a:off x="292100" y="936625"/>
            <a:ext cx="2106719" cy="1280090"/>
          </a:xfrm>
          <a:prstGeom prst="rect">
            <a:avLst/>
          </a:prstGeom>
        </p:spPr>
      </p:pic>
      <p:pic>
        <p:nvPicPr>
          <p:cNvPr id="1026" name="Picture 2" descr="Successful Enterprise Roll-Out of Power BI (Part 3) - Adatis">
            <a:extLst>
              <a:ext uri="{FF2B5EF4-FFF2-40B4-BE49-F238E27FC236}">
                <a16:creationId xmlns:a16="http://schemas.microsoft.com/office/drawing/2014/main" id="{6F3D65ED-25F7-7AC9-D738-42EBE7B14F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9595" y="925512"/>
            <a:ext cx="2477911" cy="139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71167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Powe</a:t>
            </a:r>
            <a:r>
              <a:rPr lang="it-IT" sz="1200" b="1" spc="-45" dirty="0">
                <a:solidFill>
                  <a:schemeClr val="bg1"/>
                </a:solidFill>
                <a:latin typeface="Montserrat" panose="00000500000000000000" pitchFamily="50" charset="0"/>
              </a:rPr>
              <a:t>r BI Desktop – Licenze</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24</a:t>
            </a:fld>
            <a:endParaRPr sz="600" b="1" dirty="0">
              <a:latin typeface="Montserrat" panose="00000500000000000000" pitchFamily="50" charset="0"/>
            </a:endParaRPr>
          </a:p>
        </p:txBody>
      </p:sp>
      <p:sp>
        <p:nvSpPr>
          <p:cNvPr id="12" name="TextBox 4">
            <a:extLst>
              <a:ext uri="{FF2B5EF4-FFF2-40B4-BE49-F238E27FC236}">
                <a16:creationId xmlns:a16="http://schemas.microsoft.com/office/drawing/2014/main" id="{28CF1B73-33FA-E305-18CB-2C47F86D9D0D}"/>
              </a:ext>
            </a:extLst>
          </p:cNvPr>
          <p:cNvSpPr txBox="1"/>
          <p:nvPr/>
        </p:nvSpPr>
        <p:spPr>
          <a:xfrm>
            <a:off x="3422551" y="2483244"/>
            <a:ext cx="2048257" cy="179601"/>
          </a:xfrm>
          <a:prstGeom prst="rect">
            <a:avLst/>
          </a:prstGeom>
          <a:noFill/>
        </p:spPr>
        <p:txBody>
          <a:bodyPr wrap="square">
            <a:spAutoFit/>
          </a:bodyPr>
          <a:lstStyle/>
          <a:p>
            <a:pPr algn="r"/>
            <a:r>
              <a:rPr lang="en-US" sz="567" dirty="0">
                <a:hlinkClick r:id="rId4"/>
              </a:rPr>
              <a:t>Pricing &amp; Product Comparison | Microsoft Power BI</a:t>
            </a:r>
            <a:endParaRPr lang="it-IT" sz="567" dirty="0"/>
          </a:p>
        </p:txBody>
      </p:sp>
      <p:pic>
        <p:nvPicPr>
          <p:cNvPr id="13" name="Picture 6">
            <a:extLst>
              <a:ext uri="{FF2B5EF4-FFF2-40B4-BE49-F238E27FC236}">
                <a16:creationId xmlns:a16="http://schemas.microsoft.com/office/drawing/2014/main" id="{43EAFA26-A597-3BF0-F795-005A003C6F59}"/>
              </a:ext>
            </a:extLst>
          </p:cNvPr>
          <p:cNvPicPr>
            <a:picLocks noChangeAspect="1"/>
          </p:cNvPicPr>
          <p:nvPr/>
        </p:nvPicPr>
        <p:blipFill rotWithShape="1">
          <a:blip r:embed="rId5"/>
          <a:srcRect t="3302" b="7661"/>
          <a:stretch/>
        </p:blipFill>
        <p:spPr>
          <a:xfrm>
            <a:off x="339081" y="1738741"/>
            <a:ext cx="5091622" cy="370150"/>
          </a:xfrm>
          <a:prstGeom prst="rect">
            <a:avLst/>
          </a:prstGeom>
        </p:spPr>
      </p:pic>
      <p:pic>
        <p:nvPicPr>
          <p:cNvPr id="14" name="Picture 8">
            <a:extLst>
              <a:ext uri="{FF2B5EF4-FFF2-40B4-BE49-F238E27FC236}">
                <a16:creationId xmlns:a16="http://schemas.microsoft.com/office/drawing/2014/main" id="{A652B296-6B4A-51B5-C877-2E8C18156D7C}"/>
              </a:ext>
            </a:extLst>
          </p:cNvPr>
          <p:cNvPicPr>
            <a:picLocks noChangeAspect="1"/>
          </p:cNvPicPr>
          <p:nvPr/>
        </p:nvPicPr>
        <p:blipFill rotWithShape="1">
          <a:blip r:embed="rId6"/>
          <a:srcRect t="8866" r="632" b="6342"/>
          <a:stretch/>
        </p:blipFill>
        <p:spPr>
          <a:xfrm>
            <a:off x="330967" y="1485307"/>
            <a:ext cx="5080350" cy="184831"/>
          </a:xfrm>
          <a:prstGeom prst="rect">
            <a:avLst/>
          </a:prstGeom>
        </p:spPr>
      </p:pic>
      <p:pic>
        <p:nvPicPr>
          <p:cNvPr id="15" name="Picture 10">
            <a:extLst>
              <a:ext uri="{FF2B5EF4-FFF2-40B4-BE49-F238E27FC236}">
                <a16:creationId xmlns:a16="http://schemas.microsoft.com/office/drawing/2014/main" id="{729F0D87-A380-5EC8-C3E7-91B6896C5778}"/>
              </a:ext>
            </a:extLst>
          </p:cNvPr>
          <p:cNvPicPr>
            <a:picLocks noChangeAspect="1"/>
          </p:cNvPicPr>
          <p:nvPr/>
        </p:nvPicPr>
        <p:blipFill rotWithShape="1">
          <a:blip r:embed="rId7"/>
          <a:srcRect t="12634" b="8033"/>
          <a:stretch/>
        </p:blipFill>
        <p:spPr>
          <a:xfrm>
            <a:off x="318060" y="2173991"/>
            <a:ext cx="5112643" cy="242102"/>
          </a:xfrm>
          <a:prstGeom prst="rect">
            <a:avLst/>
          </a:prstGeom>
        </p:spPr>
      </p:pic>
      <p:pic>
        <p:nvPicPr>
          <p:cNvPr id="16" name="Picture 12">
            <a:extLst>
              <a:ext uri="{FF2B5EF4-FFF2-40B4-BE49-F238E27FC236}">
                <a16:creationId xmlns:a16="http://schemas.microsoft.com/office/drawing/2014/main" id="{17AB6045-BCA5-09BA-786A-0DD66F3FA3AF}"/>
              </a:ext>
            </a:extLst>
          </p:cNvPr>
          <p:cNvPicPr>
            <a:picLocks noChangeAspect="1"/>
          </p:cNvPicPr>
          <p:nvPr/>
        </p:nvPicPr>
        <p:blipFill rotWithShape="1">
          <a:blip r:embed="rId8"/>
          <a:srcRect l="-1" r="687"/>
          <a:stretch/>
        </p:blipFill>
        <p:spPr>
          <a:xfrm>
            <a:off x="292100" y="1089025"/>
            <a:ext cx="5119218" cy="322173"/>
          </a:xfrm>
          <a:prstGeom prst="rect">
            <a:avLst/>
          </a:prstGeom>
        </p:spPr>
      </p:pic>
    </p:spTree>
    <p:extLst>
      <p:ext uri="{BB962C8B-B14F-4D97-AF65-F5344CB8AC3E}">
        <p14:creationId xmlns:p14="http://schemas.microsoft.com/office/powerpoint/2010/main" val="4039482148"/>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1278543c0aa_0_136"/>
          <p:cNvSpPr txBox="1">
            <a:spLocks noGrp="1"/>
          </p:cNvSpPr>
          <p:nvPr>
            <p:ph type="title"/>
          </p:nvPr>
        </p:nvSpPr>
        <p:spPr>
          <a:xfrm>
            <a:off x="196544" y="281407"/>
            <a:ext cx="5372712" cy="361119"/>
          </a:xfrm>
          <a:prstGeom prst="rect">
            <a:avLst/>
          </a:prstGeom>
        </p:spPr>
        <p:txBody>
          <a:bodyPr spcFirstLastPara="1" wrap="square" lIns="57649" tIns="57649" rIns="57649" bIns="57649" anchor="ctr" anchorCtr="0">
            <a:noAutofit/>
          </a:bodyPr>
          <a:lstStyle/>
          <a:p>
            <a:pPr algn="l">
              <a:buNone/>
            </a:pPr>
            <a:endParaRPr/>
          </a:p>
        </p:txBody>
      </p:sp>
      <p:sp>
        <p:nvSpPr>
          <p:cNvPr id="371" name="Google Shape;371;g1278543c0aa_0_136"/>
          <p:cNvSpPr txBox="1">
            <a:spLocks noGrp="1"/>
          </p:cNvSpPr>
          <p:nvPr>
            <p:ph type="body" idx="1"/>
          </p:nvPr>
        </p:nvSpPr>
        <p:spPr>
          <a:xfrm>
            <a:off x="196544" y="727493"/>
            <a:ext cx="5372712" cy="2154230"/>
          </a:xfrm>
          <a:prstGeom prst="rect">
            <a:avLst/>
          </a:prstGeom>
        </p:spPr>
        <p:txBody>
          <a:bodyPr spcFirstLastPara="1" wrap="square" lIns="57649" tIns="57649" rIns="57649" bIns="57649" anchor="ctr" anchorCtr="0">
            <a:noAutofit/>
          </a:bodyPr>
          <a:lstStyle/>
          <a:p>
            <a:pPr marL="0" indent="0" algn="l">
              <a:buNone/>
            </a:pPr>
            <a:endParaRPr/>
          </a:p>
        </p:txBody>
      </p:sp>
      <p:pic>
        <p:nvPicPr>
          <p:cNvPr id="372" name="Google Shape;372;g1278543c0aa_0_136"/>
          <p:cNvPicPr preferRelativeResize="0"/>
          <p:nvPr/>
        </p:nvPicPr>
        <p:blipFill>
          <a:blip r:embed="rId3">
            <a:alphaModFix/>
          </a:blip>
          <a:stretch>
            <a:fillRect/>
          </a:stretch>
        </p:blipFill>
        <p:spPr>
          <a:xfrm>
            <a:off x="0" y="22225"/>
            <a:ext cx="5727651" cy="3243263"/>
          </a:xfrm>
          <a:prstGeom prst="rect">
            <a:avLst/>
          </a:prstGeom>
          <a:noFill/>
          <a:ln>
            <a:noFill/>
          </a:ln>
        </p:spPr>
      </p:pic>
      <p:sp>
        <p:nvSpPr>
          <p:cNvPr id="373" name="Google Shape;373;g1278543c0aa_0_136"/>
          <p:cNvSpPr txBox="1"/>
          <p:nvPr/>
        </p:nvSpPr>
        <p:spPr>
          <a:xfrm>
            <a:off x="596900" y="884678"/>
            <a:ext cx="4567481" cy="1733020"/>
          </a:xfrm>
          <a:prstGeom prst="rect">
            <a:avLst/>
          </a:prstGeom>
          <a:noFill/>
          <a:ln>
            <a:noFill/>
          </a:ln>
        </p:spPr>
        <p:txBody>
          <a:bodyPr spcFirstLastPara="1" wrap="square" lIns="57649" tIns="57649" rIns="57649" bIns="57649" anchor="t" anchorCtr="0">
            <a:spAutoFit/>
          </a:bodyPr>
          <a:lstStyle/>
          <a:p>
            <a:pPr algn="ctr">
              <a:buClr>
                <a:schemeClr val="dk1"/>
              </a:buClr>
              <a:buSzPts val="1100"/>
            </a:pPr>
            <a:r>
              <a:rPr lang="it-IT" sz="2585" b="1" dirty="0">
                <a:solidFill>
                  <a:schemeClr val="lt1"/>
                </a:solidFill>
                <a:latin typeface="Helvetica Neue Light"/>
                <a:ea typeface="Helvetica Neue Light"/>
                <a:cs typeface="Helvetica Neue Light"/>
                <a:sym typeface="Helvetica Neue Light"/>
              </a:rPr>
              <a:t>DEMO</a:t>
            </a:r>
          </a:p>
          <a:p>
            <a:pPr algn="ctr">
              <a:buClr>
                <a:schemeClr val="dk1"/>
              </a:buClr>
              <a:buSzPts val="1100"/>
            </a:pPr>
            <a:r>
              <a:rPr lang="it-IT" b="1" dirty="0">
                <a:solidFill>
                  <a:schemeClr val="lt1"/>
                </a:solidFill>
                <a:latin typeface="Helvetica Neue Light"/>
                <a:ea typeface="Helvetica Neue Light"/>
                <a:cs typeface="Helvetica Neue Light"/>
                <a:sym typeface="Helvetica Neue Light"/>
              </a:rPr>
              <a:t>CREIAMO INSIEME UNA DASHBOARD</a:t>
            </a:r>
          </a:p>
          <a:p>
            <a:pPr algn="ctr">
              <a:buClr>
                <a:schemeClr val="dk1"/>
              </a:buClr>
              <a:buSzPts val="1100"/>
            </a:pPr>
            <a:endParaRPr lang="it-IT" sz="2585" b="1" dirty="0">
              <a:solidFill>
                <a:schemeClr val="lt1"/>
              </a:solidFill>
              <a:latin typeface="Helvetica Neue Light"/>
              <a:ea typeface="Helvetica Neue Light"/>
              <a:cs typeface="Helvetica Neue Light"/>
              <a:sym typeface="Helvetica Neue Light"/>
            </a:endParaRPr>
          </a:p>
          <a:p>
            <a:pPr algn="ctr">
              <a:buClr>
                <a:schemeClr val="dk1"/>
              </a:buClr>
              <a:buSzPts val="1100"/>
            </a:pPr>
            <a:r>
              <a:rPr lang="it-IT" sz="800" b="1" dirty="0">
                <a:solidFill>
                  <a:schemeClr val="lt1"/>
                </a:solidFill>
                <a:latin typeface="Montserrat" panose="00000500000000000000" pitchFamily="2" charset="0"/>
                <a:ea typeface="Helvetica Neue Light"/>
                <a:cs typeface="Helvetica Neue Light"/>
                <a:sym typeface="Helvetica Neue Light"/>
              </a:rPr>
              <a:t>Link alla fonte dati: </a:t>
            </a:r>
            <a:r>
              <a:rPr lang="it-IT" sz="800" u="sng" dirty="0">
                <a:solidFill>
                  <a:srgbClr val="1155CC"/>
                </a:solidFill>
                <a:latin typeface="Arial" panose="020B0604020202020204" pitchFamily="34" charset="0"/>
              </a:rPr>
              <a:t>https://docs.google.com/spreadsheets/d/1DNoGzNJ4pdu-9bIaKWi1UxOEQ3jRZCLR/edit?usp=sharing&amp;ouid=102519546600518829448&amp;rtpof=true&amp;sd=true</a:t>
            </a:r>
            <a:endParaRPr sz="800" b="1" dirty="0">
              <a:solidFill>
                <a:schemeClr val="lt1"/>
              </a:solidFill>
              <a:latin typeface="Montserrat" panose="00000500000000000000" pitchFamily="2" charset="0"/>
              <a:ea typeface="Helvetica Neue Light"/>
              <a:cs typeface="Helvetica Neue Light"/>
              <a:sym typeface="Helvetica Neue Light"/>
            </a:endParaRPr>
          </a:p>
          <a:p>
            <a:pPr algn="ctr"/>
            <a:endParaRPr sz="1135" dirty="0"/>
          </a:p>
        </p:txBody>
      </p:sp>
    </p:spTree>
    <p:extLst>
      <p:ext uri="{BB962C8B-B14F-4D97-AF65-F5344CB8AC3E}">
        <p14:creationId xmlns:p14="http://schemas.microsoft.com/office/powerpoint/2010/main" val="3161780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1278543c0aa_0_136"/>
          <p:cNvSpPr txBox="1">
            <a:spLocks noGrp="1"/>
          </p:cNvSpPr>
          <p:nvPr>
            <p:ph type="title"/>
          </p:nvPr>
        </p:nvSpPr>
        <p:spPr>
          <a:xfrm>
            <a:off x="196544" y="281407"/>
            <a:ext cx="5372712" cy="361119"/>
          </a:xfrm>
          <a:prstGeom prst="rect">
            <a:avLst/>
          </a:prstGeom>
        </p:spPr>
        <p:txBody>
          <a:bodyPr spcFirstLastPara="1" wrap="square" lIns="57649" tIns="57649" rIns="57649" bIns="57649" anchor="ctr" anchorCtr="0">
            <a:noAutofit/>
          </a:bodyPr>
          <a:lstStyle/>
          <a:p>
            <a:pPr algn="l">
              <a:buNone/>
            </a:pPr>
            <a:endParaRPr/>
          </a:p>
        </p:txBody>
      </p:sp>
      <p:sp>
        <p:nvSpPr>
          <p:cNvPr id="371" name="Google Shape;371;g1278543c0aa_0_136"/>
          <p:cNvSpPr txBox="1">
            <a:spLocks noGrp="1"/>
          </p:cNvSpPr>
          <p:nvPr>
            <p:ph type="body" idx="1"/>
          </p:nvPr>
        </p:nvSpPr>
        <p:spPr>
          <a:xfrm>
            <a:off x="196544" y="727493"/>
            <a:ext cx="5372712" cy="2154230"/>
          </a:xfrm>
          <a:prstGeom prst="rect">
            <a:avLst/>
          </a:prstGeom>
        </p:spPr>
        <p:txBody>
          <a:bodyPr spcFirstLastPara="1" wrap="square" lIns="57649" tIns="57649" rIns="57649" bIns="57649" anchor="ctr" anchorCtr="0">
            <a:noAutofit/>
          </a:bodyPr>
          <a:lstStyle/>
          <a:p>
            <a:pPr marL="0" indent="0" algn="l">
              <a:buNone/>
            </a:pPr>
            <a:endParaRPr/>
          </a:p>
        </p:txBody>
      </p:sp>
      <p:pic>
        <p:nvPicPr>
          <p:cNvPr id="372" name="Google Shape;372;g1278543c0aa_0_136"/>
          <p:cNvPicPr preferRelativeResize="0"/>
          <p:nvPr/>
        </p:nvPicPr>
        <p:blipFill>
          <a:blip r:embed="rId3">
            <a:alphaModFix/>
          </a:blip>
          <a:stretch>
            <a:fillRect/>
          </a:stretch>
        </p:blipFill>
        <p:spPr>
          <a:xfrm>
            <a:off x="0" y="794"/>
            <a:ext cx="5727651" cy="3243263"/>
          </a:xfrm>
          <a:prstGeom prst="rect">
            <a:avLst/>
          </a:prstGeom>
          <a:noFill/>
          <a:ln>
            <a:noFill/>
          </a:ln>
        </p:spPr>
      </p:pic>
      <p:sp>
        <p:nvSpPr>
          <p:cNvPr id="373" name="Google Shape;373;g1278543c0aa_0_136"/>
          <p:cNvSpPr txBox="1"/>
          <p:nvPr/>
        </p:nvSpPr>
        <p:spPr>
          <a:xfrm>
            <a:off x="1666779" y="407344"/>
            <a:ext cx="2394093" cy="688888"/>
          </a:xfrm>
          <a:prstGeom prst="rect">
            <a:avLst/>
          </a:prstGeom>
          <a:noFill/>
          <a:ln>
            <a:noFill/>
          </a:ln>
        </p:spPr>
        <p:txBody>
          <a:bodyPr spcFirstLastPara="1" wrap="square" lIns="57649" tIns="57649" rIns="57649" bIns="57649" anchor="t" anchorCtr="0">
            <a:spAutoFit/>
          </a:bodyPr>
          <a:lstStyle/>
          <a:p>
            <a:pPr algn="ctr">
              <a:buClr>
                <a:schemeClr val="dk1"/>
              </a:buClr>
              <a:buSzPts val="1100"/>
            </a:pPr>
            <a:r>
              <a:rPr lang="it-IT" sz="2585" b="1" dirty="0">
                <a:solidFill>
                  <a:schemeClr val="lt1"/>
                </a:solidFill>
                <a:latin typeface="Helvetica Neue Light"/>
                <a:ea typeface="Helvetica Neue Light"/>
                <a:cs typeface="Helvetica Neue Light"/>
                <a:sym typeface="Helvetica Neue Light"/>
              </a:rPr>
              <a:t>Buono Studio!</a:t>
            </a:r>
            <a:endParaRPr sz="2585" b="1" dirty="0">
              <a:solidFill>
                <a:schemeClr val="lt1"/>
              </a:solidFill>
              <a:latin typeface="Helvetica Neue Light"/>
              <a:ea typeface="Helvetica Neue Light"/>
              <a:cs typeface="Helvetica Neue Light"/>
              <a:sym typeface="Helvetica Neue Light"/>
            </a:endParaRPr>
          </a:p>
          <a:p>
            <a:endParaRPr sz="1135" dirty="0"/>
          </a:p>
        </p:txBody>
      </p:sp>
      <p:sp>
        <p:nvSpPr>
          <p:cNvPr id="374" name="Google Shape;374;g1278543c0aa_0_136"/>
          <p:cNvSpPr txBox="1"/>
          <p:nvPr/>
        </p:nvSpPr>
        <p:spPr>
          <a:xfrm>
            <a:off x="497887" y="1392052"/>
            <a:ext cx="4770027" cy="1533735"/>
          </a:xfrm>
          <a:prstGeom prst="rect">
            <a:avLst/>
          </a:prstGeom>
          <a:noFill/>
          <a:ln>
            <a:noFill/>
          </a:ln>
        </p:spPr>
        <p:txBody>
          <a:bodyPr spcFirstLastPara="1" wrap="square" lIns="57649" tIns="57649" rIns="57649" bIns="57649" anchor="t" anchorCtr="0">
            <a:spAutoFit/>
          </a:bodyPr>
          <a:lstStyle/>
          <a:p>
            <a:pPr algn="ctr">
              <a:buClr>
                <a:schemeClr val="dk1"/>
              </a:buClr>
              <a:buSzPts val="1100"/>
            </a:pPr>
            <a:r>
              <a:rPr lang="it-IT" sz="1955" dirty="0">
                <a:solidFill>
                  <a:schemeClr val="lt1"/>
                </a:solidFill>
                <a:latin typeface="Helvetica Neue Light"/>
                <a:ea typeface="Helvetica Neue Light"/>
                <a:cs typeface="Helvetica Neue Light"/>
                <a:sym typeface="Helvetica Neue Light"/>
              </a:rPr>
              <a:t>Contatti:</a:t>
            </a:r>
            <a:endParaRPr sz="1955" dirty="0">
              <a:solidFill>
                <a:schemeClr val="lt1"/>
              </a:solidFill>
              <a:latin typeface="Helvetica Neue Light"/>
              <a:ea typeface="Helvetica Neue Light"/>
              <a:cs typeface="Helvetica Neue Light"/>
              <a:sym typeface="Helvetica Neue Light"/>
            </a:endParaRPr>
          </a:p>
          <a:p>
            <a:pPr algn="ctr"/>
            <a:r>
              <a:rPr lang="fr-FR" sz="1200" b="1" u="sng" dirty="0" err="1">
                <a:solidFill>
                  <a:schemeClr val="lt1"/>
                </a:solidFill>
                <a:latin typeface="Montserrat" panose="00000500000000000000" pitchFamily="50" charset="0"/>
                <a:ea typeface="Helvetica Neue Light"/>
                <a:cs typeface="Helvetica Neue Light"/>
                <a:sym typeface="Helvetica Neue Light"/>
              </a:rPr>
              <a:t>cristina.donoriodemeo@neural.academy</a:t>
            </a:r>
            <a:endParaRPr lang="fr-FR" sz="1200" b="1" dirty="0">
              <a:solidFill>
                <a:schemeClr val="lt1"/>
              </a:solidFill>
              <a:latin typeface="Montserrat" panose="00000500000000000000" pitchFamily="50" charset="0"/>
              <a:ea typeface="Helvetica Neue Light"/>
              <a:cs typeface="Helvetica Neue Light"/>
              <a:sym typeface="Helvetica Neue Light"/>
            </a:endParaRPr>
          </a:p>
          <a:p>
            <a:pPr algn="ctr">
              <a:buClr>
                <a:schemeClr val="dk1"/>
              </a:buClr>
              <a:buSzPts val="1100"/>
            </a:pPr>
            <a:r>
              <a:rPr lang="it-IT" sz="1640" dirty="0">
                <a:solidFill>
                  <a:schemeClr val="lt1"/>
                </a:solidFill>
                <a:latin typeface="Helvetica Neue Light"/>
                <a:ea typeface="Helvetica Neue Light"/>
                <a:cs typeface="Helvetica Neue Light"/>
                <a:sym typeface="Helvetica Neue Light"/>
              </a:rPr>
              <a:t> </a:t>
            </a:r>
            <a:endParaRPr sz="1640" dirty="0">
              <a:solidFill>
                <a:schemeClr val="lt1"/>
              </a:solidFill>
              <a:latin typeface="Helvetica Neue Light"/>
              <a:ea typeface="Helvetica Neue Light"/>
              <a:cs typeface="Helvetica Neue Light"/>
              <a:sym typeface="Helvetica Neue Light"/>
            </a:endParaRPr>
          </a:p>
          <a:p>
            <a:pPr algn="ctr">
              <a:buClr>
                <a:schemeClr val="dk1"/>
              </a:buClr>
              <a:buSzPts val="1100"/>
            </a:pPr>
            <a:r>
              <a:rPr lang="it-IT" sz="1640" u="sng" dirty="0">
                <a:solidFill>
                  <a:schemeClr val="lt1"/>
                </a:solidFill>
                <a:latin typeface="Helvetica Neue Light"/>
                <a:ea typeface="Helvetica Neue Light"/>
                <a:cs typeface="Helvetica Neue Light"/>
                <a:sym typeface="Helvetica Neue Light"/>
                <a:hlinkClick r:id="rId4">
                  <a:extLst>
                    <a:ext uri="{A12FA001-AC4F-418D-AE19-62706E023703}">
                      <ahyp:hlinkClr xmlns:ahyp="http://schemas.microsoft.com/office/drawing/2018/hyperlinkcolor" val="tx"/>
                    </a:ext>
                  </a:extLst>
                </a:hlinkClick>
              </a:rPr>
              <a:t>marica.acconcia@neuralacademy.it</a:t>
            </a:r>
            <a:endParaRPr sz="1640" dirty="0">
              <a:solidFill>
                <a:schemeClr val="lt1"/>
              </a:solidFill>
              <a:latin typeface="Helvetica Neue Light"/>
              <a:ea typeface="Helvetica Neue Light"/>
              <a:cs typeface="Helvetica Neue Light"/>
              <a:sym typeface="Helvetica Neue Light"/>
            </a:endParaRPr>
          </a:p>
          <a:p>
            <a:pPr algn="ctr">
              <a:buClr>
                <a:schemeClr val="dk1"/>
              </a:buClr>
              <a:buSzPts val="1100"/>
            </a:pPr>
            <a:endParaRPr sz="1640" dirty="0">
              <a:solidFill>
                <a:schemeClr val="lt1"/>
              </a:solidFill>
              <a:latin typeface="Helvetica Neue Light"/>
              <a:ea typeface="Helvetica Neue Light"/>
              <a:cs typeface="Helvetica Neue Light"/>
              <a:sym typeface="Helvetica Neue Light"/>
            </a:endParaRPr>
          </a:p>
          <a:p>
            <a:endParaRPr sz="11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t="70513" b="21133"/>
          <a:stretch/>
        </p:blipFill>
        <p:spPr>
          <a:xfrm>
            <a:off x="-12700" y="0"/>
            <a:ext cx="57785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Quante tecnologie devo conoscere?</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3</a:t>
            </a:fld>
            <a:endParaRPr sz="600" b="1" dirty="0">
              <a:latin typeface="Montserrat" panose="00000500000000000000" pitchFamily="50" charset="0"/>
            </a:endParaRPr>
          </a:p>
        </p:txBody>
      </p:sp>
      <p:pic>
        <p:nvPicPr>
          <p:cNvPr id="2" name="Immagine 1">
            <a:extLst>
              <a:ext uri="{FF2B5EF4-FFF2-40B4-BE49-F238E27FC236}">
                <a16:creationId xmlns:a16="http://schemas.microsoft.com/office/drawing/2014/main" id="{9FA6E62E-67C8-0106-0E9B-C7F80A356388}"/>
              </a:ext>
            </a:extLst>
          </p:cNvPr>
          <p:cNvPicPr>
            <a:picLocks noChangeAspect="1"/>
          </p:cNvPicPr>
          <p:nvPr/>
        </p:nvPicPr>
        <p:blipFill>
          <a:blip r:embed="rId5"/>
          <a:stretch>
            <a:fillRect/>
          </a:stretch>
        </p:blipFill>
        <p:spPr>
          <a:xfrm>
            <a:off x="1511300" y="537871"/>
            <a:ext cx="2548277" cy="2186306"/>
          </a:xfrm>
          <a:prstGeom prst="rect">
            <a:avLst/>
          </a:prstGeom>
        </p:spPr>
      </p:pic>
    </p:spTree>
    <p:extLst>
      <p:ext uri="{BB962C8B-B14F-4D97-AF65-F5344CB8AC3E}">
        <p14:creationId xmlns:p14="http://schemas.microsoft.com/office/powerpoint/2010/main" val="481848818"/>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Rettangolo 1">
            <a:extLst>
              <a:ext uri="{FF2B5EF4-FFF2-40B4-BE49-F238E27FC236}">
                <a16:creationId xmlns:a16="http://schemas.microsoft.com/office/drawing/2014/main" id="{1692E4AE-92DF-23C5-F5B0-92ED892B6D1A}"/>
              </a:ext>
            </a:extLst>
          </p:cNvPr>
          <p:cNvSpPr/>
          <p:nvPr/>
        </p:nvSpPr>
        <p:spPr>
          <a:xfrm>
            <a:off x="0" y="0"/>
            <a:ext cx="5765800" cy="3244850"/>
          </a:xfrm>
          <a:prstGeom prst="rect">
            <a:avLst/>
          </a:prstGeom>
          <a:solidFill>
            <a:srgbClr val="001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6" name="Google Shape;186;g1278543c0aa_0_124"/>
          <p:cNvPicPr preferRelativeResize="0"/>
          <p:nvPr/>
        </p:nvPicPr>
        <p:blipFill>
          <a:blip r:embed="rId3">
            <a:alphaModFix amt="35000"/>
          </a:blip>
          <a:stretch>
            <a:fillRect/>
          </a:stretch>
        </p:blipFill>
        <p:spPr>
          <a:xfrm>
            <a:off x="1892300" y="197417"/>
            <a:ext cx="4073167" cy="2850017"/>
          </a:xfrm>
          <a:prstGeom prst="rect">
            <a:avLst/>
          </a:prstGeom>
          <a:noFill/>
          <a:ln>
            <a:noFill/>
          </a:ln>
        </p:spPr>
      </p:pic>
      <p:sp>
        <p:nvSpPr>
          <p:cNvPr id="187" name="Google Shape;187;g1278543c0aa_0_124"/>
          <p:cNvSpPr txBox="1"/>
          <p:nvPr/>
        </p:nvSpPr>
        <p:spPr>
          <a:xfrm>
            <a:off x="366100" y="1165225"/>
            <a:ext cx="4884851" cy="731977"/>
          </a:xfrm>
          <a:prstGeom prst="rect">
            <a:avLst/>
          </a:prstGeom>
          <a:noFill/>
          <a:ln>
            <a:noFill/>
          </a:ln>
        </p:spPr>
        <p:txBody>
          <a:bodyPr spcFirstLastPara="1" wrap="square" lIns="57649" tIns="57649" rIns="57649" bIns="57649" anchor="t" anchorCtr="0">
            <a:spAutoFit/>
          </a:bodyPr>
          <a:lstStyle/>
          <a:p>
            <a:pPr>
              <a:buClr>
                <a:schemeClr val="dk1"/>
              </a:buClr>
              <a:buSzPts val="1100"/>
            </a:pPr>
            <a:r>
              <a:rPr lang="it-IT" sz="2400" dirty="0">
                <a:solidFill>
                  <a:schemeClr val="lt1"/>
                </a:solidFill>
                <a:latin typeface="Montserrat" panose="00000500000000000000" pitchFamily="50" charset="0"/>
                <a:ea typeface="Helvetica Neue Light"/>
                <a:cs typeface="Helvetica Neue Light"/>
                <a:sym typeface="Helvetica Neue Light"/>
              </a:rPr>
              <a:t>Percorso Power BI – Lezione 1</a:t>
            </a:r>
            <a:br>
              <a:rPr lang="it-IT" sz="2400" dirty="0">
                <a:solidFill>
                  <a:schemeClr val="lt1"/>
                </a:solidFill>
                <a:latin typeface="Montserrat" panose="00000500000000000000" pitchFamily="50" charset="0"/>
                <a:ea typeface="Helvetica Neue Light"/>
                <a:cs typeface="Helvetica Neue Light"/>
                <a:sym typeface="Helvetica Neue Light"/>
              </a:rPr>
            </a:br>
            <a:r>
              <a:rPr lang="it-IT" sz="1600" dirty="0">
                <a:solidFill>
                  <a:schemeClr val="lt1"/>
                </a:solidFill>
                <a:latin typeface="Montserrat" panose="00000500000000000000" pitchFamily="50" charset="0"/>
                <a:ea typeface="Helvetica Neue Light"/>
                <a:cs typeface="Helvetica Neue Light"/>
                <a:sym typeface="Helvetica Neue Light"/>
              </a:rPr>
              <a:t>Power BI Desktop</a:t>
            </a:r>
            <a:endParaRPr sz="2400" dirty="0">
              <a:solidFill>
                <a:schemeClr val="dk1"/>
              </a:solidFill>
              <a:latin typeface="Montserrat" panose="00000500000000000000" pitchFamily="50" charset="0"/>
            </a:endParaRPr>
          </a:p>
        </p:txBody>
      </p:sp>
    </p:spTree>
    <p:extLst>
      <p:ext uri="{BB962C8B-B14F-4D97-AF65-F5344CB8AC3E}">
        <p14:creationId xmlns:p14="http://schemas.microsoft.com/office/powerpoint/2010/main" val="135339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588"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Cos’è Power BI</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5</a:t>
            </a:fld>
            <a:endParaRPr sz="600" b="1" dirty="0">
              <a:latin typeface="Montserrat" panose="00000500000000000000" pitchFamily="50" charset="0"/>
            </a:endParaRPr>
          </a:p>
        </p:txBody>
      </p:sp>
      <p:sp>
        <p:nvSpPr>
          <p:cNvPr id="2" name="CasellaDiTesto 1">
            <a:extLst>
              <a:ext uri="{FF2B5EF4-FFF2-40B4-BE49-F238E27FC236}">
                <a16:creationId xmlns:a16="http://schemas.microsoft.com/office/drawing/2014/main" id="{42AAA29F-BB15-94F8-1E13-3660F12F2069}"/>
              </a:ext>
            </a:extLst>
          </p:cNvPr>
          <p:cNvSpPr txBox="1"/>
          <p:nvPr/>
        </p:nvSpPr>
        <p:spPr>
          <a:xfrm>
            <a:off x="1358900" y="1241425"/>
            <a:ext cx="3429000" cy="1046440"/>
          </a:xfrm>
          <a:prstGeom prst="rect">
            <a:avLst/>
          </a:prstGeom>
          <a:noFill/>
        </p:spPr>
        <p:txBody>
          <a:bodyPr wrap="square" rtlCol="0" anchor="ctr">
            <a:spAutoFit/>
          </a:bodyPr>
          <a:lstStyle/>
          <a:p>
            <a:r>
              <a:rPr lang="it-IT" sz="1400" dirty="0">
                <a:latin typeface="Montserrat" panose="00000500000000000000" pitchFamily="2" charset="0"/>
              </a:rPr>
              <a:t>Link per il download:</a:t>
            </a:r>
          </a:p>
          <a:p>
            <a:endParaRPr lang="it-IT" dirty="0"/>
          </a:p>
          <a:p>
            <a:r>
              <a:rPr lang="it-IT" sz="1100" b="0" i="0" u="sng" strike="noStrike" dirty="0">
                <a:solidFill>
                  <a:srgbClr val="1155CC"/>
                </a:solidFill>
                <a:effectLst/>
                <a:latin typeface="Arial" panose="020B0604020202020204" pitchFamily="34" charset="0"/>
                <a:hlinkClick r:id="rId4"/>
              </a:rPr>
              <a:t>https://powerbi.microsoft.com/it-it/downloads/</a:t>
            </a:r>
            <a:endParaRPr lang="it-IT" sz="1100" dirty="0"/>
          </a:p>
          <a:p>
            <a:endParaRPr lang="it-IT" dirty="0"/>
          </a:p>
        </p:txBody>
      </p:sp>
    </p:spTree>
    <p:extLst>
      <p:ext uri="{BB962C8B-B14F-4D97-AF65-F5344CB8AC3E}">
        <p14:creationId xmlns:p14="http://schemas.microsoft.com/office/powerpoint/2010/main" val="3971400804"/>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588"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Cos’è Power BI</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6</a:t>
            </a:fld>
            <a:endParaRPr sz="600" b="1" dirty="0">
              <a:latin typeface="Montserrat" panose="00000500000000000000" pitchFamily="50" charset="0"/>
            </a:endParaRPr>
          </a:p>
        </p:txBody>
      </p:sp>
      <p:sp>
        <p:nvSpPr>
          <p:cNvPr id="12" name="TextBox 9">
            <a:extLst>
              <a:ext uri="{FF2B5EF4-FFF2-40B4-BE49-F238E27FC236}">
                <a16:creationId xmlns:a16="http://schemas.microsoft.com/office/drawing/2014/main" id="{2E119551-B05C-1E8C-D09A-8437AA3E08CD}"/>
              </a:ext>
            </a:extLst>
          </p:cNvPr>
          <p:cNvSpPr txBox="1"/>
          <p:nvPr/>
        </p:nvSpPr>
        <p:spPr>
          <a:xfrm>
            <a:off x="1263979" y="857850"/>
            <a:ext cx="3418939" cy="441659"/>
          </a:xfrm>
          <a:prstGeom prst="rect">
            <a:avLst/>
          </a:prstGeom>
          <a:noFill/>
        </p:spPr>
        <p:txBody>
          <a:bodyPr wrap="square">
            <a:spAutoFit/>
          </a:bodyPr>
          <a:lstStyle/>
          <a:p>
            <a:pPr defTabSz="216210">
              <a:spcBef>
                <a:spcPct val="20000"/>
              </a:spcBef>
            </a:pPr>
            <a:r>
              <a:rPr lang="it-IT" sz="1135" b="1" dirty="0">
                <a:latin typeface="Montserrat" panose="00000500000000000000" pitchFamily="2" charset="0"/>
                <a:cs typeface="Segoe UI Light" panose="020B0502040204020203" pitchFamily="34" charset="0"/>
              </a:rPr>
              <a:t>FAMIGLIA DI STRUMENTI DI BUSINESS INTELLIGENCE</a:t>
            </a:r>
            <a:endParaRPr lang="it-IT" sz="1135" dirty="0">
              <a:latin typeface="Montserrat" panose="00000500000000000000" pitchFamily="2" charset="0"/>
              <a:cs typeface="Segoe UI Light" panose="020B0502040204020203" pitchFamily="34" charset="0"/>
            </a:endParaRPr>
          </a:p>
        </p:txBody>
      </p:sp>
      <p:pic>
        <p:nvPicPr>
          <p:cNvPr id="13" name="Picture 2" descr="Strumenti per la gestione di database - Guida Visual Studio 2012 | MRW.it">
            <a:extLst>
              <a:ext uri="{FF2B5EF4-FFF2-40B4-BE49-F238E27FC236}">
                <a16:creationId xmlns:a16="http://schemas.microsoft.com/office/drawing/2014/main" id="{3C43E8E4-F6C9-169E-AFCE-FA66CA64E6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202" y="1343388"/>
            <a:ext cx="1288518" cy="7161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isualizzazione dei dati | Microsoft Power BI">
            <a:extLst>
              <a:ext uri="{FF2B5EF4-FFF2-40B4-BE49-F238E27FC236}">
                <a16:creationId xmlns:a16="http://schemas.microsoft.com/office/drawing/2014/main" id="{FCCE6002-0AB1-E6A1-22F8-47A3675C1C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1556" y="1345000"/>
            <a:ext cx="1288518" cy="7247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Solved: Circular relationship - Microsoft Power BI Community">
            <a:extLst>
              <a:ext uri="{FF2B5EF4-FFF2-40B4-BE49-F238E27FC236}">
                <a16:creationId xmlns:a16="http://schemas.microsoft.com/office/drawing/2014/main" id="{266CAA52-F962-A4F9-CD4C-F18C1B657BB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21778" y="1343388"/>
            <a:ext cx="1288518" cy="72640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CEDBA8E-FE49-6AC9-376B-75860E7D3788}"/>
              </a:ext>
            </a:extLst>
          </p:cNvPr>
          <p:cNvSpPr txBox="1"/>
          <p:nvPr/>
        </p:nvSpPr>
        <p:spPr>
          <a:xfrm>
            <a:off x="1511300" y="2326717"/>
            <a:ext cx="1425444" cy="412549"/>
          </a:xfrm>
          <a:prstGeom prst="rect">
            <a:avLst/>
          </a:prstGeom>
          <a:noFill/>
        </p:spPr>
        <p:txBody>
          <a:bodyPr wrap="square">
            <a:spAutoFit/>
          </a:bodyPr>
          <a:lstStyle/>
          <a:p>
            <a:pPr algn="l" defTabSz="216210">
              <a:spcBef>
                <a:spcPct val="20000"/>
              </a:spcBef>
            </a:pPr>
            <a:r>
              <a:rPr lang="it-IT" sz="946" dirty="0">
                <a:latin typeface="Montserrat" panose="00000500000000000000" pitchFamily="2" charset="0"/>
                <a:cs typeface="Segoe UI Light" panose="020B0502040204020203" pitchFamily="34" charset="0"/>
              </a:rPr>
              <a:t>Elaborazione dati e </a:t>
            </a:r>
          </a:p>
          <a:p>
            <a:pPr algn="l" defTabSz="216210">
              <a:spcBef>
                <a:spcPct val="20000"/>
              </a:spcBef>
            </a:pPr>
            <a:r>
              <a:rPr lang="it-IT" sz="946" dirty="0">
                <a:latin typeface="Montserrat" panose="00000500000000000000" pitchFamily="2" charset="0"/>
                <a:cs typeface="Segoe UI Light" panose="020B0502040204020203" pitchFamily="34" charset="0"/>
              </a:rPr>
              <a:t>Costruzione Report</a:t>
            </a:r>
          </a:p>
        </p:txBody>
      </p:sp>
      <p:sp>
        <p:nvSpPr>
          <p:cNvPr id="17" name="TextBox 16">
            <a:extLst>
              <a:ext uri="{FF2B5EF4-FFF2-40B4-BE49-F238E27FC236}">
                <a16:creationId xmlns:a16="http://schemas.microsoft.com/office/drawing/2014/main" id="{7D056D36-D340-18F0-9418-3D7D411F336B}"/>
              </a:ext>
            </a:extLst>
          </p:cNvPr>
          <p:cNvSpPr txBox="1"/>
          <p:nvPr/>
        </p:nvSpPr>
        <p:spPr>
          <a:xfrm>
            <a:off x="3283370" y="2337001"/>
            <a:ext cx="1504529" cy="383438"/>
          </a:xfrm>
          <a:prstGeom prst="rect">
            <a:avLst/>
          </a:prstGeom>
          <a:noFill/>
        </p:spPr>
        <p:txBody>
          <a:bodyPr wrap="square">
            <a:spAutoFit/>
          </a:bodyPr>
          <a:lstStyle/>
          <a:p>
            <a:pPr algn="l" defTabSz="216210">
              <a:spcBef>
                <a:spcPct val="20000"/>
              </a:spcBef>
            </a:pPr>
            <a:r>
              <a:rPr lang="it-IT" sz="946" dirty="0">
                <a:latin typeface="Montserrat" panose="00000500000000000000" pitchFamily="2" charset="0"/>
                <a:cs typeface="Segoe UI Light" panose="020B0502040204020203" pitchFamily="34" charset="0"/>
              </a:rPr>
              <a:t>Analisi e Condivisione delle informazioni</a:t>
            </a:r>
          </a:p>
        </p:txBody>
      </p:sp>
      <p:sp>
        <p:nvSpPr>
          <p:cNvPr id="18" name="Arrow: Right 11">
            <a:extLst>
              <a:ext uri="{FF2B5EF4-FFF2-40B4-BE49-F238E27FC236}">
                <a16:creationId xmlns:a16="http://schemas.microsoft.com/office/drawing/2014/main" id="{A4BDD368-8A83-6723-A1AA-C8D1B534ED93}"/>
              </a:ext>
            </a:extLst>
          </p:cNvPr>
          <p:cNvSpPr/>
          <p:nvPr/>
        </p:nvSpPr>
        <p:spPr>
          <a:xfrm>
            <a:off x="2043888" y="1636132"/>
            <a:ext cx="220722" cy="13063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
        <p:nvSpPr>
          <p:cNvPr id="19" name="Arrow: Right 18">
            <a:extLst>
              <a:ext uri="{FF2B5EF4-FFF2-40B4-BE49-F238E27FC236}">
                <a16:creationId xmlns:a16="http://schemas.microsoft.com/office/drawing/2014/main" id="{5023257E-5995-EEC1-87EB-E43F24105DB3}"/>
              </a:ext>
            </a:extLst>
          </p:cNvPr>
          <p:cNvSpPr/>
          <p:nvPr/>
        </p:nvSpPr>
        <p:spPr>
          <a:xfrm>
            <a:off x="3724632" y="1642188"/>
            <a:ext cx="220722" cy="13063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1376525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736" t="69831" r="-1" b="21815"/>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Benefici</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7</a:t>
            </a:fld>
            <a:endParaRPr sz="600" b="1" dirty="0">
              <a:latin typeface="Montserrat" panose="00000500000000000000" pitchFamily="50" charset="0"/>
            </a:endParaRPr>
          </a:p>
        </p:txBody>
      </p:sp>
      <p:sp>
        <p:nvSpPr>
          <p:cNvPr id="20" name="TextBox 9">
            <a:extLst>
              <a:ext uri="{FF2B5EF4-FFF2-40B4-BE49-F238E27FC236}">
                <a16:creationId xmlns:a16="http://schemas.microsoft.com/office/drawing/2014/main" id="{814FD0C2-DB97-8506-7909-FD9500B6477C}"/>
              </a:ext>
            </a:extLst>
          </p:cNvPr>
          <p:cNvSpPr txBox="1"/>
          <p:nvPr/>
        </p:nvSpPr>
        <p:spPr>
          <a:xfrm>
            <a:off x="362687" y="708025"/>
            <a:ext cx="5040425" cy="2200602"/>
          </a:xfrm>
          <a:prstGeom prst="rect">
            <a:avLst/>
          </a:prstGeom>
          <a:noFill/>
        </p:spPr>
        <p:txBody>
          <a:bodyPr wrap="square">
            <a:spAutoFit/>
          </a:bodyPr>
          <a:lstStyle/>
          <a:p>
            <a:pPr marL="135131" indent="-135131" algn="just" defTabSz="216210">
              <a:spcBef>
                <a:spcPts val="851"/>
              </a:spcBef>
              <a:buFont typeface="Wingdings" panose="05000000000000000000" pitchFamily="2" charset="2"/>
              <a:buChar char="§"/>
            </a:pPr>
            <a:r>
              <a:rPr lang="it-IT" sz="700" dirty="0">
                <a:latin typeface="Montserrat" panose="00000500000000000000" pitchFamily="2" charset="0"/>
                <a:cs typeface="Segoe UI Light" panose="020B0502040204020203" pitchFamily="34" charset="0"/>
              </a:rPr>
              <a:t>Supporta il </a:t>
            </a:r>
            <a:r>
              <a:rPr lang="it-IT" sz="700" b="1" dirty="0">
                <a:latin typeface="Montserrat" panose="00000500000000000000" pitchFamily="2" charset="0"/>
                <a:cs typeface="Segoe UI Light" panose="020B0502040204020203" pitchFamily="34" charset="0"/>
              </a:rPr>
              <a:t>processo decisionale</a:t>
            </a:r>
            <a:r>
              <a:rPr lang="it-IT" sz="700" dirty="0">
                <a:latin typeface="Montserrat" panose="00000500000000000000" pitchFamily="2" charset="0"/>
                <a:cs typeface="Segoe UI Light" panose="020B0502040204020203" pitchFamily="34" charset="0"/>
              </a:rPr>
              <a:t> tramite l’analisi e la rappresentazione dei dati limitando i </a:t>
            </a:r>
            <a:r>
              <a:rPr lang="it-IT" sz="700" b="1" dirty="0">
                <a:latin typeface="Montserrat" panose="00000500000000000000" pitchFamily="2" charset="0"/>
                <a:cs typeface="Segoe UI Light" panose="020B0502040204020203" pitchFamily="34" charset="0"/>
              </a:rPr>
              <a:t>costi</a:t>
            </a:r>
          </a:p>
          <a:p>
            <a:pPr marL="135131" indent="-135131" algn="just" defTabSz="216210">
              <a:spcBef>
                <a:spcPts val="851"/>
              </a:spcBef>
              <a:buFont typeface="Wingdings" panose="05000000000000000000" pitchFamily="2" charset="2"/>
              <a:buChar char="§"/>
            </a:pPr>
            <a:r>
              <a:rPr lang="it-IT" sz="700" dirty="0">
                <a:latin typeface="Montserrat" panose="00000500000000000000" pitchFamily="2" charset="0"/>
                <a:cs typeface="Segoe UI Light" panose="020B0502040204020203" pitchFamily="34" charset="0"/>
              </a:rPr>
              <a:t>Raccogliere dati provenienti da centinaia di </a:t>
            </a:r>
            <a:r>
              <a:rPr lang="it-IT" sz="700" b="1" dirty="0">
                <a:latin typeface="Montserrat" panose="00000500000000000000" pitchFamily="2" charset="0"/>
                <a:cs typeface="Segoe UI Light" panose="020B0502040204020203" pitchFamily="34" charset="0"/>
              </a:rPr>
              <a:t>connettori</a:t>
            </a:r>
          </a:p>
          <a:p>
            <a:pPr marL="135131" indent="-135131" algn="just" defTabSz="216210">
              <a:spcBef>
                <a:spcPts val="851"/>
              </a:spcBef>
              <a:buFont typeface="Wingdings" panose="05000000000000000000" pitchFamily="2" charset="2"/>
              <a:buChar char="§"/>
            </a:pPr>
            <a:r>
              <a:rPr lang="it-IT" sz="700" dirty="0">
                <a:latin typeface="Montserrat" panose="00000500000000000000" pitchFamily="2" charset="0"/>
                <a:cs typeface="Segoe UI Light" panose="020B0502040204020203" pitchFamily="34" charset="0"/>
              </a:rPr>
              <a:t>Permette di costruire </a:t>
            </a:r>
            <a:r>
              <a:rPr lang="it-IT" sz="700" b="1" dirty="0">
                <a:latin typeface="Montserrat" panose="00000500000000000000" pitchFamily="2" charset="0"/>
                <a:cs typeface="Segoe UI Light" panose="020B0502040204020203" pitchFamily="34" charset="0"/>
              </a:rPr>
              <a:t>datasets, reports e dashboards </a:t>
            </a:r>
            <a:r>
              <a:rPr lang="it-IT" sz="700" dirty="0">
                <a:latin typeface="Montserrat" panose="00000500000000000000" pitchFamily="2" charset="0"/>
                <a:cs typeface="Segoe UI Light" panose="020B0502040204020203" pitchFamily="34" charset="0"/>
              </a:rPr>
              <a:t>combinando sia dati </a:t>
            </a:r>
            <a:r>
              <a:rPr lang="it-IT" sz="700" b="1" dirty="0">
                <a:latin typeface="Montserrat" panose="00000500000000000000" pitchFamily="2" charset="0"/>
                <a:cs typeface="Segoe UI Light" panose="020B0502040204020203" pitchFamily="34" charset="0"/>
              </a:rPr>
              <a:t>on-</a:t>
            </a:r>
            <a:r>
              <a:rPr lang="it-IT" sz="700" b="1" dirty="0" err="1">
                <a:latin typeface="Montserrat" panose="00000500000000000000" pitchFamily="2" charset="0"/>
                <a:cs typeface="Segoe UI Light" panose="020B0502040204020203" pitchFamily="34" charset="0"/>
              </a:rPr>
              <a:t>premises</a:t>
            </a:r>
            <a:r>
              <a:rPr lang="it-IT" sz="700" dirty="0">
                <a:latin typeface="Montserrat" panose="00000500000000000000" pitchFamily="2" charset="0"/>
                <a:cs typeface="Segoe UI Light" panose="020B0502040204020203" pitchFamily="34" charset="0"/>
              </a:rPr>
              <a:t> che in </a:t>
            </a:r>
            <a:r>
              <a:rPr lang="it-IT" sz="700" b="1" dirty="0">
                <a:latin typeface="Montserrat" panose="00000500000000000000" pitchFamily="2" charset="0"/>
                <a:cs typeface="Segoe UI Light" panose="020B0502040204020203" pitchFamily="34" charset="0"/>
              </a:rPr>
              <a:t>cloud</a:t>
            </a:r>
            <a:endParaRPr lang="it-IT" sz="700" dirty="0">
              <a:latin typeface="Montserrat" panose="00000500000000000000" pitchFamily="2" charset="0"/>
              <a:cs typeface="Segoe UI Light" panose="020B0502040204020203" pitchFamily="34" charset="0"/>
            </a:endParaRPr>
          </a:p>
          <a:p>
            <a:pPr marL="135131" indent="-135131" algn="just" defTabSz="216210">
              <a:spcBef>
                <a:spcPts val="851"/>
              </a:spcBef>
              <a:buFont typeface="Wingdings" panose="05000000000000000000" pitchFamily="2" charset="2"/>
              <a:buChar char="§"/>
            </a:pPr>
            <a:r>
              <a:rPr lang="it-IT" sz="700" b="1" dirty="0">
                <a:latin typeface="Montserrat" panose="00000500000000000000" pitchFamily="2" charset="0"/>
                <a:cs typeface="Segoe UI Light" panose="020B0502040204020203" pitchFamily="34" charset="0"/>
              </a:rPr>
              <a:t>KPI, grafici, tabelle </a:t>
            </a:r>
            <a:r>
              <a:rPr lang="it-IT" sz="700" dirty="0">
                <a:latin typeface="Montserrat" panose="00000500000000000000" pitchFamily="2" charset="0"/>
                <a:cs typeface="Segoe UI Light" panose="020B0502040204020203" pitchFamily="34" charset="0"/>
              </a:rPr>
              <a:t>offrono un </a:t>
            </a:r>
            <a:r>
              <a:rPr lang="it-IT" sz="700" dirty="0" err="1">
                <a:latin typeface="Montserrat" panose="00000500000000000000" pitchFamily="2" charset="0"/>
                <a:cs typeface="Segoe UI Light" panose="020B0502040204020203" pitchFamily="34" charset="0"/>
              </a:rPr>
              <a:t>overview</a:t>
            </a:r>
            <a:r>
              <a:rPr lang="it-IT" sz="700" dirty="0">
                <a:latin typeface="Montserrat" panose="00000500000000000000" pitchFamily="2" charset="0"/>
                <a:cs typeface="Segoe UI Light" panose="020B0502040204020203" pitchFamily="34" charset="0"/>
              </a:rPr>
              <a:t> sull’andamento dell’azienda e permettono un lettura più immediata e aggiornata dei dati visualizzati</a:t>
            </a:r>
            <a:endParaRPr lang="it-IT" sz="700" b="1" dirty="0">
              <a:latin typeface="Montserrat" panose="00000500000000000000" pitchFamily="2" charset="0"/>
              <a:cs typeface="Segoe UI Light" panose="020B0502040204020203" pitchFamily="34" charset="0"/>
            </a:endParaRPr>
          </a:p>
          <a:p>
            <a:pPr marL="135131" indent="-135131" algn="just" defTabSz="216210">
              <a:spcBef>
                <a:spcPts val="851"/>
              </a:spcBef>
              <a:buFont typeface="Wingdings" panose="05000000000000000000" pitchFamily="2" charset="2"/>
              <a:buChar char="§"/>
            </a:pPr>
            <a:r>
              <a:rPr lang="it-IT" sz="700" dirty="0">
                <a:latin typeface="Montserrat" panose="00000500000000000000" pitchFamily="2" charset="0"/>
                <a:cs typeface="Segoe UI Light" panose="020B0502040204020203" pitchFamily="34" charset="0"/>
              </a:rPr>
              <a:t>Facilita la costruzione di </a:t>
            </a:r>
            <a:r>
              <a:rPr lang="it-IT" sz="700" b="1" dirty="0">
                <a:latin typeface="Montserrat" panose="00000500000000000000" pitchFamily="2" charset="0"/>
                <a:cs typeface="Segoe UI Light" panose="020B0502040204020203" pitchFamily="34" charset="0"/>
              </a:rPr>
              <a:t>data model robusti </a:t>
            </a:r>
            <a:r>
              <a:rPr lang="it-IT" sz="700" dirty="0">
                <a:latin typeface="Montserrat" panose="00000500000000000000" pitchFamily="2" charset="0"/>
                <a:cs typeface="Segoe UI Light" panose="020B0502040204020203" pitchFamily="34" charset="0"/>
              </a:rPr>
              <a:t>e </a:t>
            </a:r>
            <a:r>
              <a:rPr lang="it-IT" sz="700" b="1" dirty="0">
                <a:latin typeface="Montserrat" panose="00000500000000000000" pitchFamily="2" charset="0"/>
                <a:cs typeface="Segoe UI Light" panose="020B0502040204020203" pitchFamily="34" charset="0"/>
              </a:rPr>
              <a:t>riutilizzabili</a:t>
            </a:r>
            <a:r>
              <a:rPr lang="it-IT" sz="700" dirty="0">
                <a:latin typeface="Montserrat" panose="00000500000000000000" pitchFamily="2" charset="0"/>
                <a:cs typeface="Segoe UI Light" panose="020B0502040204020203" pitchFamily="34" charset="0"/>
              </a:rPr>
              <a:t> dai diversi team/colleghi (self bi)</a:t>
            </a:r>
          </a:p>
          <a:p>
            <a:pPr marL="135131" indent="-135131" algn="just" defTabSz="216210">
              <a:spcBef>
                <a:spcPts val="851"/>
              </a:spcBef>
              <a:buFont typeface="Wingdings" panose="05000000000000000000" pitchFamily="2" charset="2"/>
              <a:buChar char="§"/>
            </a:pPr>
            <a:r>
              <a:rPr lang="it-IT" sz="700" dirty="0">
                <a:latin typeface="Montserrat" panose="00000500000000000000" pitchFamily="2" charset="0"/>
                <a:cs typeface="Segoe UI Light" panose="020B0502040204020203" pitchFamily="34" charset="0"/>
              </a:rPr>
              <a:t>Offre la possibilità di inserire </a:t>
            </a:r>
            <a:r>
              <a:rPr lang="it-IT" sz="700" b="1" dirty="0">
                <a:latin typeface="Montserrat" panose="00000500000000000000" pitchFamily="2" charset="0"/>
                <a:cs typeface="Segoe UI Light" panose="020B0502040204020203" pitchFamily="34" charset="0"/>
              </a:rPr>
              <a:t>BI</a:t>
            </a:r>
            <a:r>
              <a:rPr lang="it-IT" sz="700" dirty="0">
                <a:latin typeface="Montserrat" panose="00000500000000000000" pitchFamily="2" charset="0"/>
                <a:cs typeface="Segoe UI Light" panose="020B0502040204020203" pitchFamily="34" charset="0"/>
              </a:rPr>
              <a:t> e </a:t>
            </a:r>
            <a:r>
              <a:rPr lang="it-IT" sz="700" b="1" dirty="0">
                <a:latin typeface="Montserrat" panose="00000500000000000000" pitchFamily="2" charset="0"/>
                <a:cs typeface="Segoe UI Light" panose="020B0502040204020203" pitchFamily="34" charset="0"/>
              </a:rPr>
              <a:t>Analytics</a:t>
            </a:r>
            <a:r>
              <a:rPr lang="it-IT" sz="700" dirty="0">
                <a:latin typeface="Montserrat" panose="00000500000000000000" pitchFamily="2" charset="0"/>
                <a:cs typeface="Segoe UI Light" panose="020B0502040204020203" pitchFamily="34" charset="0"/>
              </a:rPr>
              <a:t> all’interno di un’applicazione esistente «</a:t>
            </a:r>
            <a:r>
              <a:rPr lang="it-IT" sz="700" dirty="0" err="1">
                <a:latin typeface="Montserrat" panose="00000500000000000000" pitchFamily="2" charset="0"/>
                <a:cs typeface="Segoe UI Light" panose="020B0502040204020203" pitchFamily="34" charset="0"/>
              </a:rPr>
              <a:t>embeddando</a:t>
            </a:r>
            <a:r>
              <a:rPr lang="it-IT" sz="700" dirty="0">
                <a:latin typeface="Montserrat" panose="00000500000000000000" pitchFamily="2" charset="0"/>
                <a:cs typeface="Segoe UI Light" panose="020B0502040204020203" pitchFamily="34" charset="0"/>
              </a:rPr>
              <a:t>» report precedentemente costruiti</a:t>
            </a:r>
          </a:p>
          <a:p>
            <a:pPr marL="135131" indent="-135131" algn="just" defTabSz="216210">
              <a:spcBef>
                <a:spcPts val="851"/>
              </a:spcBef>
              <a:buFont typeface="Wingdings" panose="05000000000000000000" pitchFamily="2" charset="2"/>
              <a:buChar char="§"/>
            </a:pPr>
            <a:r>
              <a:rPr lang="it-IT" sz="700" dirty="0">
                <a:latin typeface="Montserrat" panose="00000500000000000000" pitchFamily="2" charset="0"/>
                <a:cs typeface="Segoe UI Light" panose="020B0502040204020203" pitchFamily="34" charset="0"/>
              </a:rPr>
              <a:t>Consente di interrogare i propri dati tramite linguaggio naturale (</a:t>
            </a:r>
            <a:r>
              <a:rPr lang="it-IT" sz="700" b="1" dirty="0">
                <a:latin typeface="Montserrat" panose="00000500000000000000" pitchFamily="2" charset="0"/>
                <a:cs typeface="Segoe UI Light" panose="020B0502040204020203" pitchFamily="34" charset="0"/>
              </a:rPr>
              <a:t>Q&amp;A</a:t>
            </a:r>
            <a:r>
              <a:rPr lang="it-IT" sz="700" dirty="0">
                <a:latin typeface="Montserrat" panose="00000500000000000000" pitchFamily="2" charset="0"/>
                <a:cs typeface="Segoe UI Light" panose="020B0502040204020203" pitchFamily="34" charset="0"/>
              </a:rPr>
              <a:t>)</a:t>
            </a:r>
          </a:p>
          <a:p>
            <a:pPr marL="135131" indent="-135131" algn="just" defTabSz="216210">
              <a:spcBef>
                <a:spcPts val="851"/>
              </a:spcBef>
              <a:buFont typeface="Wingdings" panose="05000000000000000000" pitchFamily="2" charset="2"/>
              <a:buChar char="§"/>
            </a:pPr>
            <a:r>
              <a:rPr lang="it-IT" sz="700" dirty="0">
                <a:latin typeface="Montserrat" panose="00000500000000000000" pitchFamily="2" charset="0"/>
                <a:cs typeface="Segoe UI Light" panose="020B0502040204020203" pitchFamily="34" charset="0"/>
              </a:rPr>
              <a:t>Garantisce una rapida </a:t>
            </a:r>
            <a:r>
              <a:rPr lang="it-IT" sz="700" b="1" dirty="0">
                <a:latin typeface="Montserrat" panose="00000500000000000000" pitchFamily="2" charset="0"/>
                <a:cs typeface="Segoe UI Light" panose="020B0502040204020203" pitchFamily="34" charset="0"/>
              </a:rPr>
              <a:t>curva di apprendimento </a:t>
            </a:r>
            <a:r>
              <a:rPr lang="it-IT" sz="700" dirty="0">
                <a:latin typeface="Montserrat" panose="00000500000000000000" pitchFamily="2" charset="0"/>
                <a:cs typeface="Segoe UI Light" panose="020B0502040204020203" pitchFamily="34" charset="0"/>
              </a:rPr>
              <a:t>anche a utenti inesperti lontani dal mondo tecnico</a:t>
            </a:r>
          </a:p>
          <a:p>
            <a:pPr marL="135131" indent="-135131" algn="just" defTabSz="216210">
              <a:spcBef>
                <a:spcPts val="851"/>
              </a:spcBef>
              <a:buFont typeface="Wingdings" panose="05000000000000000000" pitchFamily="2" charset="2"/>
              <a:buChar char="§"/>
            </a:pPr>
            <a:endParaRPr lang="it-IT" sz="700" dirty="0">
              <a:latin typeface="Montserrat" panose="00000500000000000000" pitchFamily="2" charset="0"/>
              <a:cs typeface="Segoe UI Light" panose="020B0502040204020203" pitchFamily="34" charset="0"/>
            </a:endParaRPr>
          </a:p>
        </p:txBody>
      </p:sp>
    </p:spTree>
    <p:extLst>
      <p:ext uri="{BB962C8B-B14F-4D97-AF65-F5344CB8AC3E}">
        <p14:creationId xmlns:p14="http://schemas.microsoft.com/office/powerpoint/2010/main" val="267950066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fad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fad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fade">
                                      <p:cBhvr>
                                        <p:cTn id="27" dur="500"/>
                                        <p:tgtEl>
                                          <p:spTgt spid="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fade">
                                      <p:cBhvr>
                                        <p:cTn id="32" dur="500"/>
                                        <p:tgtEl>
                                          <p:spTgt spid="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xEl>
                                              <p:pRg st="6" end="6"/>
                                            </p:txEl>
                                          </p:spTgt>
                                        </p:tgtEl>
                                        <p:attrNameLst>
                                          <p:attrName>style.visibility</p:attrName>
                                        </p:attrNameLst>
                                      </p:cBhvr>
                                      <p:to>
                                        <p:strVal val="visible"/>
                                      </p:to>
                                    </p:set>
                                    <p:animEffect transition="in" filter="fade">
                                      <p:cBhvr>
                                        <p:cTn id="37" dur="500"/>
                                        <p:tgtEl>
                                          <p:spTgt spid="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xEl>
                                              <p:pRg st="7" end="7"/>
                                            </p:txEl>
                                          </p:spTgt>
                                        </p:tgtEl>
                                        <p:attrNameLst>
                                          <p:attrName>style.visibility</p:attrName>
                                        </p:attrNameLst>
                                      </p:cBhvr>
                                      <p:to>
                                        <p:strVal val="visible"/>
                                      </p:to>
                                    </p:set>
                                    <p:animEffect transition="in" filter="fade">
                                      <p:cBhvr>
                                        <p:cTn id="42" dur="500"/>
                                        <p:tgtEl>
                                          <p:spTgt spid="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Componenti</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8</a:t>
            </a:fld>
            <a:endParaRPr sz="600" b="1" dirty="0">
              <a:latin typeface="Montserrat" panose="00000500000000000000" pitchFamily="50" charset="0"/>
            </a:endParaRPr>
          </a:p>
        </p:txBody>
      </p:sp>
      <p:pic>
        <p:nvPicPr>
          <p:cNvPr id="13" name="Picture 2">
            <a:extLst>
              <a:ext uri="{FF2B5EF4-FFF2-40B4-BE49-F238E27FC236}">
                <a16:creationId xmlns:a16="http://schemas.microsoft.com/office/drawing/2014/main" id="{E65CA1BB-3C64-7AF0-5054-1409A4429F8C}"/>
              </a:ext>
            </a:extLst>
          </p:cNvPr>
          <p:cNvPicPr>
            <a:picLocks noChangeAspect="1"/>
          </p:cNvPicPr>
          <p:nvPr/>
        </p:nvPicPr>
        <p:blipFill>
          <a:blip r:embed="rId4"/>
          <a:stretch>
            <a:fillRect/>
          </a:stretch>
        </p:blipFill>
        <p:spPr>
          <a:xfrm>
            <a:off x="496660" y="895744"/>
            <a:ext cx="1802111" cy="1541565"/>
          </a:xfrm>
          <a:prstGeom prst="rect">
            <a:avLst/>
          </a:prstGeom>
        </p:spPr>
      </p:pic>
      <p:sp>
        <p:nvSpPr>
          <p:cNvPr id="14" name="TextBox 11">
            <a:extLst>
              <a:ext uri="{FF2B5EF4-FFF2-40B4-BE49-F238E27FC236}">
                <a16:creationId xmlns:a16="http://schemas.microsoft.com/office/drawing/2014/main" id="{018FE405-47E5-9155-A475-037393D2AD3D}"/>
              </a:ext>
            </a:extLst>
          </p:cNvPr>
          <p:cNvSpPr txBox="1"/>
          <p:nvPr/>
        </p:nvSpPr>
        <p:spPr>
          <a:xfrm>
            <a:off x="2492314" y="566196"/>
            <a:ext cx="2985018" cy="2762295"/>
          </a:xfrm>
          <a:prstGeom prst="rect">
            <a:avLst/>
          </a:prstGeom>
          <a:noFill/>
        </p:spPr>
        <p:txBody>
          <a:bodyPr wrap="square">
            <a:spAutoFit/>
          </a:bodyPr>
          <a:lstStyle/>
          <a:p>
            <a:pPr algn="just">
              <a:spcBef>
                <a:spcPts val="851"/>
              </a:spcBef>
            </a:pPr>
            <a:r>
              <a:rPr lang="it-IT" sz="800" dirty="0">
                <a:latin typeface="Montserrat" panose="00000500000000000000" pitchFamily="2" charset="0"/>
                <a:cs typeface="Segoe UI Light" panose="020B0502040204020203" pitchFamily="34" charset="0"/>
              </a:rPr>
              <a:t>I principali </a:t>
            </a:r>
            <a:r>
              <a:rPr lang="it-IT" sz="800" b="1" dirty="0">
                <a:latin typeface="Montserrat" panose="00000500000000000000" pitchFamily="2" charset="0"/>
                <a:cs typeface="Segoe UI Light" panose="020B0502040204020203" pitchFamily="34" charset="0"/>
              </a:rPr>
              <a:t>componenti</a:t>
            </a:r>
            <a:r>
              <a:rPr lang="it-IT" sz="800" dirty="0">
                <a:latin typeface="Montserrat" panose="00000500000000000000" pitchFamily="2" charset="0"/>
                <a:cs typeface="Segoe UI Light" panose="020B0502040204020203" pitchFamily="34" charset="0"/>
              </a:rPr>
              <a:t> di Power BI sono:</a:t>
            </a:r>
          </a:p>
          <a:p>
            <a:pPr marL="162157" indent="-162157" algn="just">
              <a:spcBef>
                <a:spcPts val="851"/>
              </a:spcBef>
              <a:buFont typeface="Arial" panose="020B0604020202020204" pitchFamily="34" charset="0"/>
              <a:buChar char="•"/>
            </a:pPr>
            <a:r>
              <a:rPr lang="it-IT" sz="800" b="1" dirty="0">
                <a:latin typeface="Montserrat" panose="00000500000000000000" pitchFamily="2" charset="0"/>
                <a:cs typeface="Segoe UI Light" panose="020B0502040204020203" pitchFamily="34" charset="0"/>
              </a:rPr>
              <a:t>Power BI Desktop</a:t>
            </a:r>
            <a:r>
              <a:rPr lang="it-IT" sz="800" dirty="0">
                <a:latin typeface="Montserrat" panose="00000500000000000000" pitchFamily="2" charset="0"/>
                <a:cs typeface="Segoe UI Light" panose="020B0502040204020203" pitchFamily="34" charset="0"/>
              </a:rPr>
              <a:t>: un’applicazione desktop che si scarica gratuitamente sul pc, ed è lo strumento principale per l’elaborazione dei dati e la costruzione dei report  </a:t>
            </a:r>
          </a:p>
          <a:p>
            <a:pPr marL="162157" indent="-162157" algn="just">
              <a:spcBef>
                <a:spcPts val="851"/>
              </a:spcBef>
              <a:buFont typeface="Arial" panose="020B0604020202020204" pitchFamily="34" charset="0"/>
              <a:buChar char="•"/>
            </a:pPr>
            <a:r>
              <a:rPr lang="it-IT" sz="800" b="1" dirty="0">
                <a:latin typeface="Montserrat" panose="00000500000000000000" pitchFamily="2" charset="0"/>
                <a:cs typeface="Segoe UI Light" panose="020B0502040204020203" pitchFamily="34" charset="0"/>
              </a:rPr>
              <a:t>Power BI Service</a:t>
            </a:r>
            <a:r>
              <a:rPr lang="it-IT" sz="800" dirty="0">
                <a:latin typeface="Montserrat" panose="00000500000000000000" pitchFamily="2" charset="0"/>
                <a:cs typeface="Segoe UI Light" panose="020B0502040204020203" pitchFamily="34" charset="0"/>
              </a:rPr>
              <a:t>: l’ambiente cloud dove vengono pubblicati, analizzati  e condivisi i report (creati con Power BI Desktop) . Si accede attraverso un account Microsoft</a:t>
            </a:r>
          </a:p>
          <a:p>
            <a:pPr marL="162157" indent="-162157" algn="just">
              <a:spcBef>
                <a:spcPts val="851"/>
              </a:spcBef>
              <a:buFont typeface="Arial" panose="020B0604020202020204" pitchFamily="34" charset="0"/>
              <a:buChar char="•"/>
            </a:pPr>
            <a:r>
              <a:rPr lang="it-IT" sz="800" b="1" dirty="0">
                <a:latin typeface="Montserrat" panose="00000500000000000000" pitchFamily="2" charset="0"/>
                <a:cs typeface="Segoe UI Light" panose="020B0502040204020203" pitchFamily="34" charset="0"/>
              </a:rPr>
              <a:t>Power BI Mobile</a:t>
            </a:r>
            <a:r>
              <a:rPr lang="it-IT" sz="800" dirty="0">
                <a:latin typeface="Montserrat" panose="00000500000000000000" pitchFamily="2" charset="0"/>
                <a:cs typeface="Segoe UI Light" panose="020B0502040204020203" pitchFamily="34" charset="0"/>
              </a:rPr>
              <a:t>: i report possono essere analizzati anche attraverso l’app  direttamente da dispositivi mobili come smartphone e tablet</a:t>
            </a:r>
          </a:p>
          <a:p>
            <a:pPr marL="162157" indent="-162157" algn="just">
              <a:spcBef>
                <a:spcPts val="851"/>
              </a:spcBef>
              <a:buFont typeface="Arial" panose="020B0604020202020204" pitchFamily="34" charset="0"/>
              <a:buChar char="•"/>
            </a:pPr>
            <a:r>
              <a:rPr lang="it-IT" sz="800" b="1" dirty="0">
                <a:latin typeface="Montserrat" panose="00000500000000000000" pitchFamily="2" charset="0"/>
                <a:cs typeface="Segoe UI Light" panose="020B0502040204020203" pitchFamily="34" charset="0"/>
              </a:rPr>
              <a:t>Power BI Gateway</a:t>
            </a:r>
            <a:r>
              <a:rPr lang="it-IT" sz="800" dirty="0">
                <a:latin typeface="Montserrat" panose="00000500000000000000" pitchFamily="2" charset="0"/>
                <a:cs typeface="Segoe UI Light" panose="020B0502040204020203" pitchFamily="34" charset="0"/>
              </a:rPr>
              <a:t>: ponte per consentire il trasferimento rapido e protetto tra i dati locali (dati non presenti nel cloud) e i numerosi servizi cloud di Microsoft.</a:t>
            </a:r>
          </a:p>
          <a:p>
            <a:pPr algn="just">
              <a:spcBef>
                <a:spcPts val="851"/>
              </a:spcBef>
            </a:pPr>
            <a:endParaRPr lang="it-IT" sz="800" dirty="0">
              <a:latin typeface="Montserrat" panose="00000500000000000000" pitchFamily="2" charset="0"/>
            </a:endParaRPr>
          </a:p>
        </p:txBody>
      </p:sp>
    </p:spTree>
    <p:extLst>
      <p:ext uri="{BB962C8B-B14F-4D97-AF65-F5344CB8AC3E}">
        <p14:creationId xmlns:p14="http://schemas.microsoft.com/office/powerpoint/2010/main" val="4085185768"/>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2">
            <a:alphaModFix/>
          </a:blip>
          <a:srcRect l="220" t="70513"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kern="0" spc="-45" dirty="0">
                <a:solidFill>
                  <a:schemeClr val="bg1"/>
                </a:solidFill>
                <a:latin typeface="Montserrat" panose="00000500000000000000" pitchFamily="50" charset="0"/>
              </a:rPr>
              <a:t>Componenti</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3">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9</a:t>
            </a:fld>
            <a:endParaRPr sz="600" b="1" dirty="0">
              <a:latin typeface="Montserrat" panose="00000500000000000000" pitchFamily="50" charset="0"/>
            </a:endParaRPr>
          </a:p>
        </p:txBody>
      </p:sp>
      <p:pic>
        <p:nvPicPr>
          <p:cNvPr id="11" name="Picture 3">
            <a:extLst>
              <a:ext uri="{FF2B5EF4-FFF2-40B4-BE49-F238E27FC236}">
                <a16:creationId xmlns:a16="http://schemas.microsoft.com/office/drawing/2014/main" id="{EAA6EE7F-1959-5EDB-3AAB-3A5A4078DEE8}"/>
              </a:ext>
            </a:extLst>
          </p:cNvPr>
          <p:cNvPicPr>
            <a:picLocks noChangeAspect="1"/>
          </p:cNvPicPr>
          <p:nvPr/>
        </p:nvPicPr>
        <p:blipFill>
          <a:blip r:embed="rId4"/>
          <a:stretch>
            <a:fillRect/>
          </a:stretch>
        </p:blipFill>
        <p:spPr>
          <a:xfrm>
            <a:off x="793686" y="614572"/>
            <a:ext cx="4465282" cy="2214211"/>
          </a:xfrm>
          <a:prstGeom prst="rect">
            <a:avLst/>
          </a:prstGeom>
        </p:spPr>
      </p:pic>
    </p:spTree>
    <p:extLst>
      <p:ext uri="{BB962C8B-B14F-4D97-AF65-F5344CB8AC3E}">
        <p14:creationId xmlns:p14="http://schemas.microsoft.com/office/powerpoint/2010/main" val="111806365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03073dd-8150-4f1f-9ad1-dea5dbddd818">
      <Terms xmlns="http://schemas.microsoft.com/office/infopath/2007/PartnerControls"/>
    </lcf76f155ced4ddcb4097134ff3c332f>
    <TaxCatchAll xmlns="f0662b43-0091-4e39-b288-8cd86c04ec3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8B8FC6CF01604D927BE2319DA56E71" ma:contentTypeVersion="8" ma:contentTypeDescription="Create a new document." ma:contentTypeScope="" ma:versionID="2c553d546b9ce55cd33c797a23057d58">
  <xsd:schema xmlns:xsd="http://www.w3.org/2001/XMLSchema" xmlns:xs="http://www.w3.org/2001/XMLSchema" xmlns:p="http://schemas.microsoft.com/office/2006/metadata/properties" xmlns:ns2="d03073dd-8150-4f1f-9ad1-dea5dbddd818" xmlns:ns3="f0662b43-0091-4e39-b288-8cd86c04ec33" targetNamespace="http://schemas.microsoft.com/office/2006/metadata/properties" ma:root="true" ma:fieldsID="44d086ecd4156df18e1d34b881494e5d" ns2:_="" ns3:_="">
    <xsd:import namespace="d03073dd-8150-4f1f-9ad1-dea5dbddd818"/>
    <xsd:import namespace="f0662b43-0091-4e39-b288-8cd86c04ec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073dd-8150-4f1f-9ad1-dea5dbddd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d93189e-e3e0-4ae1-9397-6a7177459dfb"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662b43-0091-4e39-b288-8cd86c04ec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46ba95f-1239-427c-a86d-c7afad10ef77}" ma:internalName="TaxCatchAll" ma:showField="CatchAllData" ma:web="f0662b43-0091-4e39-b288-8cd86c04ec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95FA7-BF88-4218-842B-CFDBECAEA924}">
  <ds:schemaRefs>
    <ds:schemaRef ds:uri="http://schemas.microsoft.com/office/2006/metadata/properties"/>
    <ds:schemaRef ds:uri="http://schemas.microsoft.com/office/infopath/2007/PartnerControls"/>
    <ds:schemaRef ds:uri="755aed06-3f2d-4b8d-b3b8-dc81bec340b8"/>
    <ds:schemaRef ds:uri="543d9e56-62c6-4926-a6d0-5f22401b3e93"/>
  </ds:schemaRefs>
</ds:datastoreItem>
</file>

<file path=customXml/itemProps2.xml><?xml version="1.0" encoding="utf-8"?>
<ds:datastoreItem xmlns:ds="http://schemas.openxmlformats.org/officeDocument/2006/customXml" ds:itemID="{155C5E76-1AD1-4AB3-9AA0-6E956C0EBE84}"/>
</file>

<file path=customXml/itemProps3.xml><?xml version="1.0" encoding="utf-8"?>
<ds:datastoreItem xmlns:ds="http://schemas.openxmlformats.org/officeDocument/2006/customXml" ds:itemID="{19639F62-C65F-4C10-A647-CBA7FF89EB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1668</Words>
  <Application>Microsoft Office PowerPoint</Application>
  <PresentationFormat>Personalizzato</PresentationFormat>
  <Paragraphs>147</Paragraphs>
  <Slides>26</Slides>
  <Notes>6</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26</vt:i4>
      </vt:variant>
    </vt:vector>
  </HeadingPairs>
  <TitlesOfParts>
    <vt:vector size="35" baseType="lpstr">
      <vt:lpstr>Arial</vt:lpstr>
      <vt:lpstr>Calibri</vt:lpstr>
      <vt:lpstr>Gilroy</vt:lpstr>
      <vt:lpstr>Gilroy bold</vt:lpstr>
      <vt:lpstr>Helvetica Neue Light</vt:lpstr>
      <vt:lpstr>Montserrat</vt:lpstr>
      <vt:lpstr>Tahoma</vt:lpstr>
      <vt:lpstr>Wingdings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Datascience e Machine Learning 101</dc:title>
  <dc:creator>Giulio Galvan, Francesco Bagattini</dc:creator>
  <cp:lastModifiedBy>Cristina D'Onorio De Meo</cp:lastModifiedBy>
  <cp:revision>9</cp:revision>
  <dcterms:created xsi:type="dcterms:W3CDTF">2022-06-17T21:46:28Z</dcterms:created>
  <dcterms:modified xsi:type="dcterms:W3CDTF">2022-11-17T11:44:38Z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2022-02-17T00:00:00Z</vt:filetime>
  </property>
  <property fmtid="{D5CDD505-2E9C-101B-9397-08002B2CF9AE}" pid="3" name="Creator">
    <vt:lpwstr>LaTeX with Beamer class</vt:lpwstr>
  </property>
  <property fmtid="{D5CDD505-2E9C-101B-9397-08002B2CF9AE}" pid="4" name="LastSaved">
    <vt:filetime>2022-06-17T00:00:00Z</vt:filetime>
  </property>
  <property fmtid="{D5CDD505-2E9C-101B-9397-08002B2CF9AE}" pid="5" name="ContentTypeId">
    <vt:lpwstr>0x010100368B8FC6CF01604D927BE2319DA56E71</vt:lpwstr>
  </property>
  <property fmtid="{D5CDD505-2E9C-101B-9397-08002B2CF9AE}" pid="6" name="Order">
    <vt:r8>14300</vt:r8>
  </property>
  <property fmtid="{D5CDD505-2E9C-101B-9397-08002B2CF9AE}" pid="7" name="xd_Signature">
    <vt:bool>false</vt:bool>
  </property>
  <property fmtid="{D5CDD505-2E9C-101B-9397-08002B2CF9AE}" pid="8" name="xd_ProgID">
    <vt:lpwstr/>
  </property>
  <property fmtid="{D5CDD505-2E9C-101B-9397-08002B2CF9AE}" pid="9" name="_ExtendedDescription">
    <vt:lpwstr/>
  </property>
  <property fmtid="{D5CDD505-2E9C-101B-9397-08002B2CF9AE}" pid="10" name="TriggerFlowInfo">
    <vt:lpwstr/>
  </property>
  <property fmtid="{D5CDD505-2E9C-101B-9397-08002B2CF9AE}" pid="11" name="_SourceUrl">
    <vt:lpwstr/>
  </property>
  <property fmtid="{D5CDD505-2E9C-101B-9397-08002B2CF9AE}" pid="12" name="_SharedFileIndex">
    <vt:lpwstr/>
  </property>
  <property fmtid="{D5CDD505-2E9C-101B-9397-08002B2CF9AE}" pid="13" name="ComplianceAssetId">
    <vt:lpwstr/>
  </property>
  <property fmtid="{D5CDD505-2E9C-101B-9397-08002B2CF9AE}" pid="14" name="TemplateUrl">
    <vt:lpwstr/>
  </property>
  <property fmtid="{D5CDD505-2E9C-101B-9397-08002B2CF9AE}" pid="15" name="MediaServiceImageTags">
    <vt:lpwstr/>
  </property>
</Properties>
</file>