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2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8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29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7.xml.rels" ContentType="application/vnd.openxmlformats-package.relationships+xml"/>
  <Override PartName="/ppt/slides/_rels/slide27.xml.rels" ContentType="application/vnd.openxmlformats-package.relationships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11.jpeg" ContentType="image/jpeg"/>
  <Override PartName="/ppt/media/image15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6.png" ContentType="image/png"/>
  <Override PartName="/ppt/media/image21.jpeg" ContentType="image/jpeg"/>
  <Override PartName="/ppt/media/image19.png" ContentType="image/png"/>
  <Override PartName="/ppt/media/image1.png" ContentType="image/png"/>
  <Override PartName="/ppt/media/image18.png" ContentType="image/png"/>
  <Override PartName="/ppt/media/image2.png" ContentType="image/png"/>
  <Override PartName="/ppt/media/image20.jpeg" ContentType="image/jpeg"/>
  <Override PartName="/ppt/media/image17.png" ContentType="image/png"/>
  <Override PartName="/ppt/media/image16.png" ContentType="image/png"/>
  <Override PartName="/ppt/media/image22.png" ContentType="image/png"/>
  <Override PartName="/ppt/media/image14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F74925B-9984-4773-B749-9C5B03B5AB0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1911240" y="406440"/>
            <a:ext cx="1942920" cy="109332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576360" y="1562040"/>
            <a:ext cx="4613040" cy="12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37"/>
          </p:nvPr>
        </p:nvSpPr>
        <p:spPr>
          <a:xfrm>
            <a:off x="3265560" y="3083040"/>
            <a:ext cx="2498400" cy="16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249B5D-74BA-4683-85DC-008DE1189269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1911240" y="406440"/>
            <a:ext cx="1942920" cy="109332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576360" y="1562040"/>
            <a:ext cx="4613040" cy="12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38"/>
          </p:nvPr>
        </p:nvSpPr>
        <p:spPr>
          <a:xfrm>
            <a:off x="3265560" y="3083040"/>
            <a:ext cx="2498400" cy="16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15A29BB-1F28-4217-B2E2-0D822B887C87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1911240" y="406440"/>
            <a:ext cx="1942920" cy="109332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576360" y="1562040"/>
            <a:ext cx="4613040" cy="12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39"/>
          </p:nvPr>
        </p:nvSpPr>
        <p:spPr>
          <a:xfrm>
            <a:off x="3265560" y="3083040"/>
            <a:ext cx="2498400" cy="16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300F872-AA16-4656-A1C0-94E32AD430FE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1911240" y="406440"/>
            <a:ext cx="1942920" cy="109332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576360" y="1562040"/>
            <a:ext cx="4613040" cy="12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40"/>
          </p:nvPr>
        </p:nvSpPr>
        <p:spPr>
          <a:xfrm>
            <a:off x="3265560" y="3083040"/>
            <a:ext cx="2498400" cy="16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B262864-B1D9-4716-BE78-5D57E5E6B56B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1911240" y="406440"/>
            <a:ext cx="1942920" cy="109332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576360" y="1562040"/>
            <a:ext cx="4613040" cy="12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41"/>
          </p:nvPr>
        </p:nvSpPr>
        <p:spPr>
          <a:xfrm>
            <a:off x="3265560" y="3083040"/>
            <a:ext cx="2498400" cy="16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E59131E-E3A9-4B49-BA62-F247371E85E1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1911240" y="406440"/>
            <a:ext cx="1942920" cy="109332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576360" y="1562040"/>
            <a:ext cx="4613040" cy="12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42"/>
          </p:nvPr>
        </p:nvSpPr>
        <p:spPr>
          <a:xfrm>
            <a:off x="3265560" y="3083040"/>
            <a:ext cx="2498400" cy="16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1594DE2-019E-42B8-A3EB-A565757D9BC9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1911240" y="406440"/>
            <a:ext cx="1942920" cy="109332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76360" y="1562040"/>
            <a:ext cx="4613040" cy="12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43"/>
          </p:nvPr>
        </p:nvSpPr>
        <p:spPr>
          <a:xfrm>
            <a:off x="3265560" y="3083040"/>
            <a:ext cx="2498400" cy="16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215D6C7-02FE-43C5-A1ED-5C5F303AF2B0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1911240" y="406440"/>
            <a:ext cx="1942920" cy="109332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576360" y="1562040"/>
            <a:ext cx="4613040" cy="12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44"/>
          </p:nvPr>
        </p:nvSpPr>
        <p:spPr>
          <a:xfrm>
            <a:off x="3265560" y="3083040"/>
            <a:ext cx="2498400" cy="16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395B0B8-658F-4CC0-9CF5-5E0C4A4A3604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1911240" y="406440"/>
            <a:ext cx="1942920" cy="109332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76360" y="1562040"/>
            <a:ext cx="4613040" cy="12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35"/>
          </p:nvPr>
        </p:nvSpPr>
        <p:spPr>
          <a:xfrm>
            <a:off x="3265560" y="3083040"/>
            <a:ext cx="2498400" cy="16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6487D81-9883-4C8D-AA3F-08E8DFD2B93B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1911240" y="406440"/>
            <a:ext cx="1942920" cy="109332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576360" y="1562040"/>
            <a:ext cx="4613040" cy="12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36"/>
          </p:nvPr>
        </p:nvSpPr>
        <p:spPr>
          <a:xfrm>
            <a:off x="3265560" y="3083040"/>
            <a:ext cx="2498400" cy="16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08E8D5-8C95-427F-B468-62ADA75087F2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DDE79A-4E43-4F6C-9ED8-7B81368C15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537228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96560" y="1852920"/>
            <a:ext cx="537228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11C748-B5D0-43D6-853F-C5C4E73575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96560" y="185292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949480" y="185292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29C0D4-56D3-4369-83E5-7E6A355CD2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013120" y="72720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830040" y="72720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96560" y="185292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013120" y="185292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830040" y="185292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45F245-2713-4482-8C49-33FEA09A79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FB8B394-DB59-4D04-A274-6F6C0D5DB70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96560" y="727200"/>
            <a:ext cx="537228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6424CE7-0964-40A2-AF5A-020CDDE4FB3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537228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809465B-B891-460D-95E8-4A4FC52547F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9E51CC3-CE8F-43EF-8E47-F208EDF7CD9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C14BE34-8C3F-4635-96B6-B60488F000C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96560" y="280800"/>
            <a:ext cx="5372280" cy="16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3657A09-DD9E-4901-B912-780176DCBAF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196560" y="185292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1547631-A1ED-481D-BB89-AEA5CC20147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96560" y="727200"/>
            <a:ext cx="537228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62B6BD-DBEA-4C4C-9F76-8D7C60CF74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949480" y="185292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F18160E-867D-4254-98C1-B40561E1D0E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96560" y="1852920"/>
            <a:ext cx="537228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5AE82AE-7161-4234-954D-058FABC4020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537228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196560" y="1852920"/>
            <a:ext cx="537228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64A9B1A-4BF0-4BCA-88D4-15CDFE5BEBD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96560" y="185292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2949480" y="185292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237A1CD-717C-4D19-A525-561C4F770A9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2013120" y="72720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830040" y="72720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196560" y="185292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2013120" y="185292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3830040" y="185292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C71A910-6A43-4E5F-975A-A6023759405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268444E-75D1-449C-8AF3-FA8EFAC736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96560" y="727200"/>
            <a:ext cx="537228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7348695-B849-4C40-B953-454EDEDF5B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537228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D2AC254-5E91-47F7-B7CB-40BFB17AC1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1D5B165-1F50-419F-88F0-15F2383153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9E24BB0-63EC-4DA8-A048-2E51A09C22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537228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9979AE-7352-4618-964E-2A0C6267FC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96560" y="280800"/>
            <a:ext cx="5372280" cy="16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DFDC57F-7A3B-4D59-B7AD-F6CE9CC3A0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196560" y="185292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47BB25C-CFD1-4797-BF23-298AD413F1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2949480" y="185292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2DF46E0-A338-4BE4-8400-384F3D068D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196560" y="1852920"/>
            <a:ext cx="537228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6F25B89-94E7-403C-8371-9DA2A09A9A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537228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196560" y="1852920"/>
            <a:ext cx="537228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3740AC2-8BDD-48EF-BF07-480ACBE611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196560" y="185292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2949480" y="185292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2BED75B-75EA-48AE-AE1C-DAAABBBE88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2013120" y="72720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3830040" y="72720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196560" y="185292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2013120" y="185292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3830040" y="1852920"/>
            <a:ext cx="172980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2CCBEE5-9F7D-44BC-A680-A63B681258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7F4694-F7B9-4FBA-A106-2FFB71C49E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4641BE-D660-41EB-8514-531BCBC09B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96560" y="280800"/>
            <a:ext cx="5372280" cy="16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27C4EE-16A0-46D6-BBAA-3540D585E8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96560" y="185292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C14A39-2584-4681-9EC7-50620805BA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21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949480" y="185292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390DE0-21C0-4151-B997-AA0A93F10A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9656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949480" y="727200"/>
            <a:ext cx="262152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96560" y="1852920"/>
            <a:ext cx="5372280" cy="10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287B99-8F52-4CD1-ACE3-C0F28985B2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47400" y="686520"/>
            <a:ext cx="5070960" cy="37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it-IT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62520" y="1003680"/>
            <a:ext cx="4998960" cy="189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7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it-IT" sz="7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7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7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7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7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7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7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7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7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7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7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1960200" y="3017880"/>
            <a:ext cx="1844640" cy="1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2"/>
          </p:nvPr>
        </p:nvSpPr>
        <p:spPr>
          <a:xfrm>
            <a:off x="288360" y="3017880"/>
            <a:ext cx="1325880" cy="1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570280" y="3068640"/>
            <a:ext cx="143280" cy="1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0" lang="it-IT" sz="500" spc="-1" strike="noStrike">
                <a:solidFill>
                  <a:srgbClr val="000000"/>
                </a:solidFill>
                <a:latin typeface="Trebuchet MS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B96CF5AE-E781-4578-AEAC-A9ED08051697}" type="slidenum">
              <a:rPr b="0" lang="it-IT" sz="500" spc="-1" strike="noStrike">
                <a:solidFill>
                  <a:srgbClr val="000000"/>
                </a:solidFill>
                <a:latin typeface="Trebuchet MS"/>
              </a:rPr>
              <a:t>&lt;number&gt;</a:t>
            </a:fld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96560" y="280800"/>
            <a:ext cx="5372280" cy="361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ck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edi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tex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ma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it-IT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96560" y="727200"/>
            <a:ext cx="5372280" cy="215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7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it-IT" sz="7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7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7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7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7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7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7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7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7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7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7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4"/>
          </p:nvPr>
        </p:nvSpPr>
        <p:spPr>
          <a:xfrm>
            <a:off x="5342400" y="2941920"/>
            <a:ext cx="345600" cy="248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500" spc="-1" strike="noStrike">
                <a:solidFill>
                  <a:srgbClr val="000000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756E0F-2EF6-46E9-AE42-E5BFD48FB46D}" type="slidenum">
              <a:rPr b="0" lang="it-IT" sz="500" spc="-1" strike="noStrike">
                <a:solidFill>
                  <a:srgbClr val="000000"/>
                </a:solidFill>
                <a:latin typeface="Trebuchet MS"/>
              </a:rPr>
              <a:t>&lt;number&gt;</a:t>
            </a:fld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5"/>
          </p:nvPr>
        </p:nvSpPr>
        <p:spPr>
          <a:xfrm>
            <a:off x="1960200" y="3017880"/>
            <a:ext cx="1844640" cy="1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dt" idx="6"/>
          </p:nvPr>
        </p:nvSpPr>
        <p:spPr>
          <a:xfrm>
            <a:off x="288360" y="3017880"/>
            <a:ext cx="1325880" cy="1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7"/>
          </p:nvPr>
        </p:nvSpPr>
        <p:spPr>
          <a:xfrm>
            <a:off x="5570280" y="3068640"/>
            <a:ext cx="143280" cy="1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0" lang="it-IT" sz="500" spc="-1" strike="noStrike">
                <a:solidFill>
                  <a:srgbClr val="000000"/>
                </a:solidFill>
                <a:latin typeface="Trebuchet MS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3F8F61CC-BA45-4A8B-99F7-18D410781BBE}" type="slidenum">
              <a:rPr b="0" lang="it-IT" sz="500" spc="-1" strike="noStrike">
                <a:solidFill>
                  <a:srgbClr val="000000"/>
                </a:solidFill>
                <a:latin typeface="Trebuchet MS"/>
              </a:rPr>
              <a:t>&lt;number&gt;</a:t>
            </a:fld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288000" y="759240"/>
            <a:ext cx="518868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https://scikit-learn.org/stable/modules/classes.html#module-sklearn.preprocessing" TargetMode="External"/><Relationship Id="rId4" Type="http://schemas.openxmlformats.org/officeDocument/2006/relationships/hyperlink" Target="https://scikit-learn.org/stable/modules/classes.html#module-sklearn.preprocessing" TargetMode="External"/><Relationship Id="rId5" Type="http://schemas.openxmlformats.org/officeDocument/2006/relationships/hyperlink" Target="https://scikit-learn.org/stable/modules/classes.html#module-sklearn.preprocessing" TargetMode="External"/><Relationship Id="rId6" Type="http://schemas.openxmlformats.org/officeDocument/2006/relationships/hyperlink" Target="https://scikit-learn.org/stable/modules/classes.html#module-sklearn.preprocessing" TargetMode="External"/><Relationship Id="rId7" Type="http://schemas.openxmlformats.org/officeDocument/2006/relationships/hyperlink" Target="https://scikit-learn.org/stable/modules/classes.html#module-sklearn.preprocessing" TargetMode="External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https://scikit-learn.org/stable/modules/classes.html#module-sklearn.metrics" TargetMode="External"/><Relationship Id="rId4" Type="http://schemas.openxmlformats.org/officeDocument/2006/relationships/hyperlink" Target="https://scikit-learn.org/stable/modules/classes.html#module-sklearn.metrics" TargetMode="External"/><Relationship Id="rId5" Type="http://schemas.openxmlformats.org/officeDocument/2006/relationships/hyperlink" Target="https://scikit-learn.org/stable/modules/classes.html#module-sklearn.metrics" TargetMode="External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hyperlink" Target="mailto:cristina.donoriodemeo@datascienceacademy.it" TargetMode="External"/><Relationship Id="rId3" Type="http://schemas.openxmlformats.org/officeDocument/2006/relationships/hyperlink" Target="mailto:marica.acconcia@datascienceacademy.it" TargetMode="External"/><Relationship Id="rId4" Type="http://schemas.openxmlformats.org/officeDocument/2006/relationships/hyperlink" Target="mailto:carlotta.reggioli@datascienceacademy.it" TargetMode="External"/><Relationship Id="rId5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79;g1278543c0aa_0_7" descr=""/>
          <p:cNvPicPr/>
          <p:nvPr/>
        </p:nvPicPr>
        <p:blipFill>
          <a:blip r:embed="rId1"/>
          <a:stretch/>
        </p:blipFill>
        <p:spPr>
          <a:xfrm>
            <a:off x="0" y="1440"/>
            <a:ext cx="5765400" cy="3241440"/>
          </a:xfrm>
          <a:prstGeom prst="rect">
            <a:avLst/>
          </a:prstGeom>
          <a:ln w="0">
            <a:noFill/>
          </a:ln>
        </p:spPr>
      </p:pic>
      <p:sp>
        <p:nvSpPr>
          <p:cNvPr id="128" name="Google Shape;180;g1278543c0aa_0_7"/>
          <p:cNvSpPr/>
          <p:nvPr/>
        </p:nvSpPr>
        <p:spPr>
          <a:xfrm>
            <a:off x="759960" y="1851120"/>
            <a:ext cx="4245840" cy="5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600" rIns="57600" tIns="57600" bIns="576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2000" spc="-1" strike="noStrike">
                <a:solidFill>
                  <a:schemeClr val="lt1"/>
                </a:solidFill>
                <a:latin typeface="Gilroy bold"/>
                <a:ea typeface="Helvetica Neue"/>
              </a:rPr>
              <a:t>Terza lezione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3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1910160" y="678960"/>
            <a:ext cx="1945080" cy="55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89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190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Scaliamo le feature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sldNum" idx="18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F3EA915D-0AE3-42AB-AE77-246413C161ED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object 2"/>
          <p:cNvSpPr/>
          <p:nvPr/>
        </p:nvSpPr>
        <p:spPr>
          <a:xfrm>
            <a:off x="347400" y="420480"/>
            <a:ext cx="446436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65320" indent="-16272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266040"/>
              </a:tabLst>
            </a:pPr>
            <a:r>
              <a:rPr b="0" lang="it-IT" sz="1000" spc="-7" strike="noStrike">
                <a:solidFill>
                  <a:srgbClr val="000000"/>
                </a:solidFill>
                <a:latin typeface="Tahoma"/>
              </a:rPr>
              <a:t>ci</a:t>
            </a:r>
            <a:r>
              <a:rPr b="0" lang="it-IT" sz="1000" spc="4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52" strike="noStrike">
                <a:solidFill>
                  <a:srgbClr val="000000"/>
                </a:solidFill>
                <a:latin typeface="Tahoma"/>
              </a:rPr>
              <a:t>sono</a:t>
            </a:r>
            <a:r>
              <a:rPr b="0" lang="it-IT" sz="1000" spc="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26" strike="noStrike">
                <a:solidFill>
                  <a:srgbClr val="000000"/>
                </a:solidFill>
                <a:latin typeface="Tahoma"/>
              </a:rPr>
              <a:t>altre</a:t>
            </a:r>
            <a:r>
              <a:rPr b="0" lang="it-IT" sz="1000" spc="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21" strike="noStrike">
                <a:solidFill>
                  <a:srgbClr val="000000"/>
                </a:solidFill>
                <a:latin typeface="Tahoma"/>
              </a:rPr>
              <a:t>possibilità</a:t>
            </a:r>
            <a:r>
              <a:rPr b="0" lang="it-IT" sz="1000" spc="4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32" strike="noStrike">
                <a:solidFill>
                  <a:srgbClr val="000000"/>
                </a:solidFill>
                <a:latin typeface="Tahoma"/>
              </a:rPr>
              <a:t>(</a:t>
            </a:r>
            <a:r>
              <a:rPr b="0" lang="it-IT" sz="1000" spc="-32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take</a:t>
            </a:r>
            <a:r>
              <a:rPr b="0" lang="it-IT" sz="1000" spc="9" strike="noStrike" u="sng">
                <a:solidFill>
                  <a:srgbClr val="0000ff"/>
                </a:solidFill>
                <a:uFillTx/>
                <a:latin typeface="Tahoma"/>
                <a:hlinkClick r:id="rId4"/>
              </a:rPr>
              <a:t> </a:t>
            </a:r>
            <a:r>
              <a:rPr b="0" lang="it-IT" sz="1000" spc="-52" strike="noStrike" u="sng">
                <a:solidFill>
                  <a:srgbClr val="0000ff"/>
                </a:solidFill>
                <a:uFillTx/>
                <a:latin typeface="Tahoma"/>
                <a:hlinkClick r:id="rId5"/>
              </a:rPr>
              <a:t>a</a:t>
            </a:r>
            <a:r>
              <a:rPr b="0" lang="it-IT" sz="1000" spc="9" strike="noStrike" u="sng">
                <a:solidFill>
                  <a:srgbClr val="0000ff"/>
                </a:solidFill>
                <a:uFillTx/>
                <a:latin typeface="Tahoma"/>
                <a:hlinkClick r:id="rId6"/>
              </a:rPr>
              <a:t> </a:t>
            </a:r>
            <a:r>
              <a:rPr b="0" lang="it-IT" sz="1000" spc="-15" strike="noStrike" u="sng">
                <a:solidFill>
                  <a:srgbClr val="0000ff"/>
                </a:solidFill>
                <a:uFillTx/>
                <a:latin typeface="Tahoma"/>
                <a:hlinkClick r:id="rId7"/>
              </a:rPr>
              <a:t>look</a:t>
            </a:r>
            <a:r>
              <a:rPr b="0" lang="it-IT" sz="1000" spc="-15" strike="noStrike">
                <a:solidFill>
                  <a:srgbClr val="000000"/>
                </a:solidFill>
                <a:latin typeface="Tahoma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algn="l" pos="2660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266040"/>
              </a:tabLst>
            </a:pPr>
            <a:r>
              <a:rPr b="0" lang="it-IT" sz="1000" spc="-46" strike="noStrike">
                <a:solidFill>
                  <a:srgbClr val="000000"/>
                </a:solidFill>
                <a:latin typeface="Tahoma"/>
              </a:rPr>
              <a:t>un</a:t>
            </a:r>
            <a:r>
              <a:rPr b="0" lang="it-IT" sz="1000" spc="1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55" strike="noStrike">
                <a:solidFill>
                  <a:srgbClr val="000000"/>
                </a:solidFill>
                <a:latin typeface="Tahoma"/>
              </a:rPr>
              <a:t>esempio</a:t>
            </a:r>
            <a:r>
              <a:rPr b="0" lang="it-IT" sz="10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46" strike="noStrike">
                <a:solidFill>
                  <a:srgbClr val="000000"/>
                </a:solidFill>
                <a:latin typeface="Tahoma"/>
              </a:rPr>
              <a:t>notevole:</a:t>
            </a:r>
            <a:r>
              <a:rPr b="0" lang="it-IT" sz="1000" spc="123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it-IT" sz="1000" spc="-60" strike="noStrike">
                <a:solidFill>
                  <a:srgbClr val="000000"/>
                </a:solidFill>
                <a:latin typeface="Tahoma"/>
              </a:rPr>
              <a:t>Scalatura</a:t>
            </a:r>
            <a:r>
              <a:rPr b="1" lang="it-IT" sz="1000" spc="7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it-IT" sz="1000" spc="-66" strike="noStrike">
                <a:solidFill>
                  <a:srgbClr val="000000"/>
                </a:solidFill>
                <a:latin typeface="Tahoma"/>
              </a:rPr>
              <a:t>Standard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65320" indent="-162720">
              <a:lnSpc>
                <a:spcPct val="100000"/>
              </a:lnSpc>
              <a:spcBef>
                <a:spcPts val="964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266040"/>
              </a:tabLst>
            </a:pPr>
            <a:r>
              <a:rPr b="0" lang="it-IT" sz="900" spc="-32" strike="noStrike">
                <a:solidFill>
                  <a:srgbClr val="000000"/>
                </a:solidFill>
                <a:latin typeface="Tahoma"/>
              </a:rPr>
              <a:t>si</a:t>
            </a:r>
            <a:r>
              <a:rPr b="0" lang="it-IT" sz="9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900" spc="-32" strike="noStrike">
                <a:solidFill>
                  <a:srgbClr val="000000"/>
                </a:solidFill>
                <a:latin typeface="Tahoma"/>
              </a:rPr>
              <a:t>calcolano</a:t>
            </a:r>
            <a:r>
              <a:rPr b="0" lang="it-IT" sz="9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900" spc="-46" strike="noStrike">
                <a:solidFill>
                  <a:srgbClr val="000000"/>
                </a:solidFill>
                <a:latin typeface="Tahoma"/>
              </a:rPr>
              <a:t>media</a:t>
            </a:r>
            <a:r>
              <a:rPr b="0" lang="it-IT" sz="9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900" spc="-86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it-IT" sz="9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900" spc="-41" strike="noStrike">
                <a:solidFill>
                  <a:srgbClr val="000000"/>
                </a:solidFill>
                <a:latin typeface="Tahoma"/>
              </a:rPr>
              <a:t>deviazione</a:t>
            </a:r>
            <a:r>
              <a:rPr b="0" lang="it-IT" sz="9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900" spc="-41" strike="noStrike">
                <a:solidFill>
                  <a:srgbClr val="000000"/>
                </a:solidFill>
                <a:latin typeface="Tahoma"/>
              </a:rPr>
              <a:t>standard</a:t>
            </a:r>
            <a:r>
              <a:rPr b="0" lang="it-IT" sz="9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900" spc="-41" strike="noStrike">
                <a:solidFill>
                  <a:srgbClr val="000000"/>
                </a:solidFill>
                <a:latin typeface="Tahoma"/>
              </a:rPr>
              <a:t>per</a:t>
            </a:r>
            <a:r>
              <a:rPr b="0" lang="it-IT" sz="9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Tahoma"/>
              </a:rPr>
              <a:t>ogni</a:t>
            </a:r>
            <a:r>
              <a:rPr b="0" lang="it-IT" sz="9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900" spc="-41" strike="noStrike">
                <a:solidFill>
                  <a:srgbClr val="000000"/>
                </a:solidFill>
                <a:latin typeface="Tahoma"/>
              </a:rPr>
              <a:t>feature</a:t>
            </a:r>
            <a:r>
              <a:rPr b="0" lang="it-IT" sz="9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900" spc="-26" strike="noStrike">
                <a:solidFill>
                  <a:srgbClr val="000000"/>
                </a:solidFill>
                <a:latin typeface="Tahoma"/>
              </a:rPr>
              <a:t>(colonna)</a:t>
            </a:r>
            <a:r>
              <a:rPr b="0" lang="it-IT" sz="9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900" spc="-41" strike="noStrike">
                <a:solidFill>
                  <a:srgbClr val="000000"/>
                </a:solidFill>
                <a:latin typeface="Tahoma"/>
              </a:rPr>
              <a:t>del</a:t>
            </a:r>
            <a:r>
              <a:rPr b="0" lang="it-IT" sz="9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Tahoma"/>
              </a:rPr>
              <a:t>dataset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265320" indent="-162720">
              <a:lnSpc>
                <a:spcPct val="100000"/>
              </a:lnSpc>
              <a:spcBef>
                <a:spcPts val="1171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266040"/>
              </a:tabLst>
            </a:pPr>
            <a:r>
              <a:rPr b="0" lang="it-IT" sz="1000" spc="-21" strike="noStrike">
                <a:solidFill>
                  <a:srgbClr val="000000"/>
                </a:solidFill>
                <a:latin typeface="Tahoma"/>
              </a:rPr>
              <a:t>poi</a:t>
            </a:r>
            <a:r>
              <a:rPr b="0" lang="it-IT" sz="1000" spc="4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32" strike="noStrike">
                <a:solidFill>
                  <a:srgbClr val="000000"/>
                </a:solidFill>
                <a:latin typeface="Tahoma"/>
              </a:rPr>
              <a:t>si</a:t>
            </a:r>
            <a:r>
              <a:rPr b="0" lang="it-IT" sz="1000" spc="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35" strike="noStrike">
                <a:solidFill>
                  <a:srgbClr val="000000"/>
                </a:solidFill>
                <a:latin typeface="Tahoma"/>
              </a:rPr>
              <a:t>trasforma</a:t>
            </a:r>
            <a:r>
              <a:rPr b="0" lang="it-IT" sz="1000" spc="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35" strike="noStrike">
                <a:solidFill>
                  <a:srgbClr val="000000"/>
                </a:solidFill>
                <a:latin typeface="Tahoma"/>
              </a:rPr>
              <a:t>ogni</a:t>
            </a:r>
            <a:r>
              <a:rPr b="0" lang="it-IT" sz="1000" spc="4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35" strike="noStrike">
                <a:solidFill>
                  <a:srgbClr val="000000"/>
                </a:solidFill>
                <a:latin typeface="Tahoma"/>
              </a:rPr>
              <a:t>colonna</a:t>
            </a:r>
            <a:r>
              <a:rPr b="0" lang="it-IT" sz="1000" spc="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41" strike="noStrike">
                <a:solidFill>
                  <a:srgbClr val="000000"/>
                </a:solidFill>
                <a:latin typeface="Tahoma"/>
              </a:rPr>
              <a:t>con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object 3"/>
          <p:cNvSpPr/>
          <p:nvPr/>
        </p:nvSpPr>
        <p:spPr>
          <a:xfrm>
            <a:off x="2389680" y="1713600"/>
            <a:ext cx="19728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it-IT" sz="1500" spc="86" strike="noStrike" baseline="-22000">
                <a:solidFill>
                  <a:srgbClr val="000000"/>
                </a:solidFill>
                <a:latin typeface="Arial"/>
              </a:rPr>
              <a:t>X</a:t>
            </a:r>
            <a:r>
              <a:rPr b="0" i="1" lang="it-IT" sz="700" spc="58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bject 4"/>
          <p:cNvSpPr/>
          <p:nvPr/>
        </p:nvSpPr>
        <p:spPr>
          <a:xfrm>
            <a:off x="2474280" y="1765800"/>
            <a:ext cx="288000" cy="18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it-IT" sz="1050" spc="58" strike="noStrike" baseline="-19000">
                <a:solidFill>
                  <a:srgbClr val="000000"/>
                </a:solidFill>
                <a:latin typeface="Arial"/>
              </a:rPr>
              <a:t>j</a:t>
            </a:r>
            <a:r>
              <a:rPr b="0" i="1" lang="it-IT" sz="1050" spc="313" strike="noStrike" baseline="-19000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1000" spc="-7" strike="noStrike">
                <a:solidFill>
                  <a:srgbClr val="000000"/>
                </a:solidFill>
                <a:latin typeface="Arial Narrow"/>
              </a:rPr>
              <a:t>←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object 5"/>
          <p:cNvSpPr/>
          <p:nvPr/>
        </p:nvSpPr>
        <p:spPr>
          <a:xfrm>
            <a:off x="2860200" y="1657440"/>
            <a:ext cx="4788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700" spc="18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6"/>
          <p:cNvSpPr/>
          <p:nvPr/>
        </p:nvSpPr>
        <p:spPr>
          <a:xfrm>
            <a:off x="2761920" y="1736280"/>
            <a:ext cx="82080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807840"/>
              </a:tabLst>
            </a:pPr>
            <a:r>
              <a:rPr b="0" i="1" lang="it-IT" sz="700" spc="463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i="1" lang="it-IT" sz="700" spc="38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j</a:t>
            </a:r>
            <a:r>
              <a:rPr b="0" i="1" lang="it-IT" sz="700" spc="38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	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7"/>
          <p:cNvSpPr/>
          <p:nvPr/>
        </p:nvSpPr>
        <p:spPr>
          <a:xfrm>
            <a:off x="3470040" y="1722600"/>
            <a:ext cx="5040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700" spc="38" strike="noStrike">
                <a:solidFill>
                  <a:srgbClr val="000000"/>
                </a:solidFill>
                <a:latin typeface="Arial"/>
              </a:rPr>
              <a:t>j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8"/>
          <p:cNvSpPr/>
          <p:nvPr/>
        </p:nvSpPr>
        <p:spPr>
          <a:xfrm>
            <a:off x="2761920" y="1665720"/>
            <a:ext cx="82080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i="1" lang="it-IT" sz="1000" spc="28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1000" spc="293" strike="noStrike">
                <a:solidFill>
                  <a:srgbClr val="000000"/>
                </a:solidFill>
                <a:latin typeface="Arial Narrow"/>
              </a:rPr>
              <a:t>−</a:t>
            </a:r>
            <a:r>
              <a:rPr b="0" i="1" lang="it-IT" sz="1000" spc="-26" strike="noStrike">
                <a:solidFill>
                  <a:srgbClr val="000000"/>
                </a:solidFill>
                <a:latin typeface="Arial Narrow"/>
              </a:rPr>
              <a:t> </a:t>
            </a:r>
            <a:r>
              <a:rPr b="0" i="1" lang="it-IT" sz="1000" spc="-35" strike="noStrike">
                <a:solidFill>
                  <a:srgbClr val="000000"/>
                </a:solidFill>
                <a:latin typeface="Arial"/>
              </a:rPr>
              <a:t>mean</a:t>
            </a:r>
            <a:r>
              <a:rPr b="0" lang="it-IT" sz="1000" spc="-35" strike="noStrike">
                <a:solidFill>
                  <a:srgbClr val="000000"/>
                </a:solidFill>
                <a:latin typeface="Book Antiqua"/>
              </a:rPr>
              <a:t>(</a:t>
            </a:r>
            <a:r>
              <a:rPr b="0" i="1" lang="it-IT" sz="1000" spc="-35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i="1" lang="it-IT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9"/>
          <p:cNvSpPr/>
          <p:nvPr/>
        </p:nvSpPr>
        <p:spPr>
          <a:xfrm>
            <a:off x="2938680" y="1852560"/>
            <a:ext cx="466920" cy="1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it-IT" sz="1000" spc="-26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i="1" lang="it-IT" sz="1000" spc="43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(</a:t>
            </a: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i="1" lang="it-IT" sz="1050" spc="58" strike="noStrike" baseline="-11000">
                <a:solidFill>
                  <a:srgbClr val="000000"/>
                </a:solidFill>
                <a:latin typeface="Arial"/>
              </a:rPr>
              <a:t>j</a:t>
            </a:r>
            <a:r>
              <a:rPr b="0" i="1" lang="it-IT" sz="1050" spc="-143" strike="noStrike" baseline="-11000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bject 10"/>
          <p:cNvSpPr/>
          <p:nvPr/>
        </p:nvSpPr>
        <p:spPr>
          <a:xfrm>
            <a:off x="347400" y="2126160"/>
            <a:ext cx="24408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700" spc="24" strike="noStrike">
                <a:solidFill>
                  <a:srgbClr val="000000"/>
                </a:solidFill>
                <a:latin typeface="Calibri"/>
              </a:rPr>
              <a:t>Nota: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object 11"/>
          <p:cNvSpPr/>
          <p:nvPr/>
        </p:nvSpPr>
        <p:spPr>
          <a:xfrm>
            <a:off x="1107720" y="2431440"/>
            <a:ext cx="33948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700" spc="-26" strike="noStrike">
                <a:solidFill>
                  <a:srgbClr val="000000"/>
                </a:solidFill>
                <a:latin typeface="Arial"/>
              </a:rPr>
              <a:t>mea</a:t>
            </a:r>
            <a:r>
              <a:rPr b="0" i="1" lang="it-IT" sz="700" spc="-15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it-IT" sz="700" spc="-12" strike="noStrike">
                <a:solidFill>
                  <a:srgbClr val="000000"/>
                </a:solidFill>
                <a:latin typeface="Verdana"/>
              </a:rPr>
              <a:t>(</a:t>
            </a:r>
            <a:r>
              <a:rPr b="0" i="1" lang="it-IT" sz="700" spc="24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bject 12"/>
          <p:cNvSpPr/>
          <p:nvPr/>
        </p:nvSpPr>
        <p:spPr>
          <a:xfrm>
            <a:off x="1396080" y="2444040"/>
            <a:ext cx="25128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it-IT" sz="500" spc="24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0" i="1" lang="it-IT" sz="5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50" spc="-15" strike="noStrike" baseline="7000">
                <a:solidFill>
                  <a:srgbClr val="000000"/>
                </a:solidFill>
                <a:latin typeface="Verdana"/>
              </a:rPr>
              <a:t>)</a:t>
            </a:r>
            <a:r>
              <a:rPr b="0" lang="it-IT" sz="1050" spc="-32" strike="noStrike" baseline="7000">
                <a:solidFill>
                  <a:srgbClr val="000000"/>
                </a:solidFill>
                <a:latin typeface="Verdana"/>
              </a:rPr>
              <a:t> </a:t>
            </a:r>
            <a:r>
              <a:rPr b="0" lang="it-IT" sz="1050" spc="49" strike="noStrike" baseline="7000">
                <a:solidFill>
                  <a:srgbClr val="000000"/>
                </a:solidFill>
                <a:latin typeface="Verdana"/>
              </a:rPr>
              <a:t>=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object 13"/>
          <p:cNvSpPr/>
          <p:nvPr/>
        </p:nvSpPr>
        <p:spPr>
          <a:xfrm>
            <a:off x="1640520" y="2366640"/>
            <a:ext cx="8676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700" spc="-9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it-IT" sz="7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</a:rPr>
              <a:t>1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object 14"/>
          <p:cNvSpPr/>
          <p:nvPr/>
        </p:nvSpPr>
        <p:spPr>
          <a:xfrm>
            <a:off x="1791720" y="2346120"/>
            <a:ext cx="727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500" spc="9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object 15"/>
          <p:cNvSpPr/>
          <p:nvPr/>
        </p:nvSpPr>
        <p:spPr>
          <a:xfrm>
            <a:off x="1745280" y="2347560"/>
            <a:ext cx="16992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700" spc="888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object 16"/>
          <p:cNvSpPr/>
          <p:nvPr/>
        </p:nvSpPr>
        <p:spPr>
          <a:xfrm>
            <a:off x="1614960" y="2498040"/>
            <a:ext cx="20484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it-IT" sz="700" spc="12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i="1" lang="it-IT" sz="700" spc="10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750" spc="12" strike="noStrike" baseline="-33000">
                <a:solidFill>
                  <a:srgbClr val="000000"/>
                </a:solidFill>
                <a:latin typeface="Arial"/>
              </a:rPr>
              <a:t>i</a:t>
            </a:r>
            <a:endParaRPr b="0" lang="en-U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object 17"/>
          <p:cNvSpPr/>
          <p:nvPr/>
        </p:nvSpPr>
        <p:spPr>
          <a:xfrm>
            <a:off x="1774080" y="2562120"/>
            <a:ext cx="1335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500" spc="117" strike="noStrike">
                <a:solidFill>
                  <a:srgbClr val="000000"/>
                </a:solidFill>
                <a:latin typeface="Bookman Old Style"/>
              </a:rPr>
              <a:t>=1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18"/>
          <p:cNvSpPr/>
          <p:nvPr/>
        </p:nvSpPr>
        <p:spPr>
          <a:xfrm>
            <a:off x="1979280" y="2412360"/>
            <a:ext cx="414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500" spc="9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19"/>
          <p:cNvSpPr/>
          <p:nvPr/>
        </p:nvSpPr>
        <p:spPr>
          <a:xfrm>
            <a:off x="1969920" y="2482200"/>
            <a:ext cx="435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500" spc="24" strike="noStrike">
                <a:solidFill>
                  <a:srgbClr val="000000"/>
                </a:solidFill>
                <a:latin typeface="Arial"/>
              </a:rPr>
              <a:t>j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bject 20"/>
          <p:cNvSpPr/>
          <p:nvPr/>
        </p:nvSpPr>
        <p:spPr>
          <a:xfrm>
            <a:off x="1906920" y="2431440"/>
            <a:ext cx="120168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700" spc="24" strike="noStrike">
                <a:solidFill>
                  <a:srgbClr val="000000"/>
                </a:solidFill>
                <a:latin typeface="Arial"/>
              </a:rPr>
              <a:t>X   </a:t>
            </a:r>
            <a:r>
              <a:rPr b="0" i="1" lang="it-IT" sz="700" spc="13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700" spc="-21" strike="noStrike">
                <a:solidFill>
                  <a:srgbClr val="000000"/>
                </a:solidFill>
                <a:latin typeface="Palatino Linotype"/>
              </a:rPr>
              <a:t>media</a:t>
            </a:r>
            <a:r>
              <a:rPr b="0" lang="it-IT" sz="700" spc="17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it-IT" sz="700" spc="63" strike="noStrike">
                <a:solidFill>
                  <a:srgbClr val="000000"/>
                </a:solidFill>
                <a:latin typeface="Palatino Linotype"/>
              </a:rPr>
              <a:t>della</a:t>
            </a:r>
            <a:r>
              <a:rPr b="0" lang="it-IT" sz="700" spc="17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it-IT" sz="700" spc="18" strike="noStrike">
                <a:solidFill>
                  <a:srgbClr val="000000"/>
                </a:solidFill>
                <a:latin typeface="Palatino Linotype"/>
              </a:rPr>
              <a:t>colonna</a:t>
            </a:r>
            <a:r>
              <a:rPr b="0" lang="it-IT" sz="700" spc="17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it-IT" sz="700" spc="202" strike="noStrike">
                <a:solidFill>
                  <a:srgbClr val="000000"/>
                </a:solidFill>
                <a:latin typeface="Palatino Linotype"/>
              </a:rPr>
              <a:t>j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object 21"/>
          <p:cNvSpPr/>
          <p:nvPr/>
        </p:nvSpPr>
        <p:spPr>
          <a:xfrm>
            <a:off x="1193400" y="2797920"/>
            <a:ext cx="25380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700" spc="-1" strike="noStrike">
                <a:solidFill>
                  <a:srgbClr val="000000"/>
                </a:solidFill>
                <a:latin typeface="Arial"/>
              </a:rPr>
              <a:t>std</a:t>
            </a:r>
            <a:r>
              <a:rPr b="0" i="1" lang="it-IT" sz="700" spc="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700" spc="24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bject 22"/>
          <p:cNvSpPr/>
          <p:nvPr/>
        </p:nvSpPr>
        <p:spPr>
          <a:xfrm>
            <a:off x="1293840" y="2810880"/>
            <a:ext cx="35316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lang="it-IT" sz="1050" spc="-15" strike="noStrike" baseline="7000">
                <a:solidFill>
                  <a:srgbClr val="000000"/>
                </a:solidFill>
                <a:latin typeface="Verdana"/>
              </a:rPr>
              <a:t>(  </a:t>
            </a:r>
            <a:r>
              <a:rPr b="0" i="1" lang="it-IT" sz="500" spc="24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0" i="1" lang="it-IT" sz="5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50" spc="-15" strike="noStrike" baseline="7000">
                <a:solidFill>
                  <a:srgbClr val="000000"/>
                </a:solidFill>
                <a:latin typeface="Verdana"/>
              </a:rPr>
              <a:t>)</a:t>
            </a:r>
            <a:r>
              <a:rPr b="0" lang="it-IT" sz="1050" spc="-32" strike="noStrike" baseline="7000">
                <a:solidFill>
                  <a:srgbClr val="000000"/>
                </a:solidFill>
                <a:latin typeface="Verdana"/>
              </a:rPr>
              <a:t> </a:t>
            </a:r>
            <a:r>
              <a:rPr b="0" lang="it-IT" sz="1050" spc="49" strike="noStrike" baseline="7000">
                <a:solidFill>
                  <a:srgbClr val="000000"/>
                </a:solidFill>
                <a:latin typeface="Verdana"/>
              </a:rPr>
              <a:t>=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object 23"/>
          <p:cNvSpPr/>
          <p:nvPr/>
        </p:nvSpPr>
        <p:spPr>
          <a:xfrm>
            <a:off x="1625400" y="2608560"/>
            <a:ext cx="11772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700" spc="-256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object 24"/>
          <p:cNvSpPr/>
          <p:nvPr/>
        </p:nvSpPr>
        <p:spPr>
          <a:xfrm>
            <a:off x="1625400" y="2763720"/>
            <a:ext cx="13032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700" spc="574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object 25"/>
          <p:cNvSpPr/>
          <p:nvPr/>
        </p:nvSpPr>
        <p:spPr>
          <a:xfrm>
            <a:off x="1743120" y="2707920"/>
            <a:ext cx="1067760" cy="360"/>
          </a:xfrm>
          <a:custGeom>
            <a:avLst/>
            <a:gdLst>
              <a:gd name="textAreaLeft" fmla="*/ 0 w 1067760"/>
              <a:gd name="textAreaRight" fmla="*/ 1068120 w 10677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068070" h="0">
                <a:moveTo>
                  <a:pt x="0" y="0"/>
                </a:moveTo>
                <a:lnTo>
                  <a:pt x="1068057" y="0"/>
                </a:lnTo>
              </a:path>
            </a:pathLst>
          </a:custGeom>
          <a:noFill/>
          <a:ln w="430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object 26"/>
          <p:cNvSpPr/>
          <p:nvPr/>
        </p:nvSpPr>
        <p:spPr>
          <a:xfrm>
            <a:off x="1756440" y="2733120"/>
            <a:ext cx="7596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700" spc="-52" strike="noStrike">
                <a:solidFill>
                  <a:srgbClr val="000000"/>
                </a:solidFill>
                <a:latin typeface="Verdana"/>
              </a:rPr>
              <a:t>1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object 27"/>
          <p:cNvSpPr/>
          <p:nvPr/>
        </p:nvSpPr>
        <p:spPr>
          <a:xfrm>
            <a:off x="1758240" y="2877120"/>
            <a:ext cx="72000" cy="360"/>
          </a:xfrm>
          <a:custGeom>
            <a:avLst/>
            <a:gdLst>
              <a:gd name="textAreaLeft" fmla="*/ 0 w 72000"/>
              <a:gd name="textAreaRight" fmla="*/ 72360 w 720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72389" h="0">
                <a:moveTo>
                  <a:pt x="0" y="0"/>
                </a:moveTo>
                <a:lnTo>
                  <a:pt x="72364" y="0"/>
                </a:lnTo>
              </a:path>
            </a:pathLst>
          </a:custGeom>
          <a:noFill/>
          <a:ln w="430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object 28"/>
          <p:cNvSpPr/>
          <p:nvPr/>
        </p:nvSpPr>
        <p:spPr>
          <a:xfrm>
            <a:off x="1745280" y="2864520"/>
            <a:ext cx="9180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700" spc="12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object 29"/>
          <p:cNvSpPr/>
          <p:nvPr/>
        </p:nvSpPr>
        <p:spPr>
          <a:xfrm>
            <a:off x="1900080" y="2712600"/>
            <a:ext cx="727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500" spc="9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object 30"/>
          <p:cNvSpPr/>
          <p:nvPr/>
        </p:nvSpPr>
        <p:spPr>
          <a:xfrm>
            <a:off x="1625400" y="2714040"/>
            <a:ext cx="385200" cy="4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0" bIns="0" anchor="t">
            <a:spAutoFit/>
          </a:bodyPr>
          <a:p>
            <a:pPr marL="12600">
              <a:lnSpc>
                <a:spcPct val="100000"/>
              </a:lnSpc>
              <a:spcBef>
                <a:spcPts val="794"/>
              </a:spcBef>
            </a:pPr>
            <a:r>
              <a:rPr b="0" lang="it-IT" sz="1050" spc="860" strike="noStrike" baseline="3000">
                <a:solidFill>
                  <a:srgbClr val="000000"/>
                </a:solidFill>
                <a:latin typeface="Verdana"/>
              </a:rPr>
              <a:t>    </a:t>
            </a:r>
            <a:r>
              <a:rPr b="0" lang="it-IT" sz="1050" spc="-24" strike="noStrike" baseline="3000">
                <a:solidFill>
                  <a:srgbClr val="000000"/>
                </a:solidFill>
                <a:latin typeface="Verdana"/>
              </a:rPr>
              <a:t> </a:t>
            </a:r>
            <a:r>
              <a:rPr b="0" lang="it-IT" sz="700" spc="11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object 31"/>
          <p:cNvSpPr/>
          <p:nvPr/>
        </p:nvSpPr>
        <p:spPr>
          <a:xfrm>
            <a:off x="1850400" y="2927520"/>
            <a:ext cx="1760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500" spc="83" strike="noStrike">
                <a:solidFill>
                  <a:srgbClr val="000000"/>
                </a:solidFill>
                <a:latin typeface="Bookman Old Style"/>
              </a:rPr>
              <a:t>1=1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object 32"/>
          <p:cNvSpPr/>
          <p:nvPr/>
        </p:nvSpPr>
        <p:spPr>
          <a:xfrm>
            <a:off x="2080080" y="2797920"/>
            <a:ext cx="8784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700" spc="24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object 33"/>
          <p:cNvSpPr/>
          <p:nvPr/>
        </p:nvSpPr>
        <p:spPr>
          <a:xfrm>
            <a:off x="2152440" y="2792880"/>
            <a:ext cx="414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500" spc="9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object 34"/>
          <p:cNvSpPr/>
          <p:nvPr/>
        </p:nvSpPr>
        <p:spPr>
          <a:xfrm>
            <a:off x="2018520" y="2700360"/>
            <a:ext cx="75528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681480"/>
              </a:tabLst>
            </a:pPr>
            <a:r>
              <a:rPr b="0" lang="it-IT" sz="700" spc="233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it-IT" sz="700" spc="233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it-IT" sz="700" spc="157" strike="noStrike">
                <a:solidFill>
                  <a:srgbClr val="000000"/>
                </a:solidFill>
                <a:latin typeface="Verdana"/>
              </a:rPr>
              <a:t>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object 35"/>
          <p:cNvSpPr/>
          <p:nvPr/>
        </p:nvSpPr>
        <p:spPr>
          <a:xfrm>
            <a:off x="2748960" y="2752920"/>
            <a:ext cx="684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500" spc="24" strike="noStrike">
                <a:solidFill>
                  <a:srgbClr val="000000"/>
                </a:solidFill>
                <a:latin typeface="Bookman Old Style"/>
              </a:rPr>
              <a:t>2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object 36"/>
          <p:cNvSpPr/>
          <p:nvPr/>
        </p:nvSpPr>
        <p:spPr>
          <a:xfrm>
            <a:off x="2104560" y="2810880"/>
            <a:ext cx="258588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tabLst>
                <a:tab algn="l" pos="794520"/>
              </a:tabLst>
            </a:pPr>
            <a:r>
              <a:rPr b="0" i="1" lang="it-IT" sz="750" spc="35" strike="noStrike" baseline="-11000">
                <a:solidFill>
                  <a:srgbClr val="000000"/>
                </a:solidFill>
                <a:latin typeface="Arial"/>
              </a:rPr>
              <a:t>j </a:t>
            </a:r>
            <a:r>
              <a:rPr b="0" i="1" lang="it-IT" sz="750" spc="43" strike="noStrike" baseline="-11000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1050" spc="313" strike="noStrike" baseline="7000">
                <a:solidFill>
                  <a:srgbClr val="000000"/>
                </a:solidFill>
                <a:latin typeface="Arial"/>
              </a:rPr>
              <a:t>−</a:t>
            </a:r>
            <a:r>
              <a:rPr b="0" i="1" lang="it-IT" sz="1050" spc="-15" strike="noStrike" baseline="7000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1050" spc="-7" strike="noStrike" baseline="7000">
                <a:solidFill>
                  <a:srgbClr val="000000"/>
                </a:solidFill>
                <a:latin typeface="Arial"/>
              </a:rPr>
              <a:t>mean</a:t>
            </a:r>
            <a:r>
              <a:rPr b="0" lang="it-IT" sz="1050" spc="-7" strike="noStrike" baseline="7000">
                <a:solidFill>
                  <a:srgbClr val="000000"/>
                </a:solidFill>
                <a:latin typeface="Verdana"/>
              </a:rPr>
              <a:t>(</a:t>
            </a:r>
            <a:r>
              <a:rPr b="0" i="1" lang="it-IT" sz="1050" spc="-7" strike="noStrike" baseline="7000">
                <a:solidFill>
                  <a:srgbClr val="000000"/>
                </a:solidFill>
                <a:latin typeface="Arial"/>
              </a:rPr>
              <a:t>X</a:t>
            </a:r>
            <a:r>
              <a:rPr b="0" i="1" lang="it-IT" sz="500" spc="-7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0" i="1" lang="it-IT" sz="5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50" spc="-15" strike="noStrike" baseline="7000">
                <a:solidFill>
                  <a:srgbClr val="000000"/>
                </a:solidFill>
                <a:latin typeface="Verdana"/>
              </a:rPr>
              <a:t>)</a:t>
            </a:r>
            <a:r>
              <a:rPr b="0" lang="it-IT" sz="1050" spc="-15" strike="noStrike" baseline="7000">
                <a:solidFill>
                  <a:srgbClr val="000000"/>
                </a:solidFill>
                <a:latin typeface="Verdana"/>
              </a:rPr>
              <a:t>	</a:t>
            </a:r>
            <a:r>
              <a:rPr b="0" lang="it-IT" sz="1050" spc="86" strike="noStrike" baseline="7000">
                <a:solidFill>
                  <a:srgbClr val="000000"/>
                </a:solidFill>
                <a:latin typeface="Palatino Linotype"/>
              </a:rPr>
              <a:t>scarto</a:t>
            </a:r>
            <a:r>
              <a:rPr b="0" lang="it-IT" sz="1050" spc="282" strike="noStrike" baseline="7000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it-IT" sz="1050" spc="49" strike="noStrike" baseline="7000">
                <a:solidFill>
                  <a:srgbClr val="000000"/>
                </a:solidFill>
                <a:latin typeface="Palatino Linotype"/>
              </a:rPr>
              <a:t>quadratico</a:t>
            </a:r>
            <a:r>
              <a:rPr b="0" lang="it-IT" sz="1050" spc="290" strike="noStrike" baseline="7000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it-IT" sz="1050" spc="103" strike="noStrike" baseline="7000">
                <a:solidFill>
                  <a:srgbClr val="000000"/>
                </a:solidFill>
                <a:latin typeface="Palatino Linotype"/>
              </a:rPr>
              <a:t>rispetto</a:t>
            </a:r>
            <a:r>
              <a:rPr b="0" lang="it-IT" sz="1050" spc="282" strike="noStrike" baseline="7000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it-IT" sz="1050" spc="134" strike="noStrike" baseline="7000">
                <a:solidFill>
                  <a:srgbClr val="000000"/>
                </a:solidFill>
                <a:latin typeface="Palatino Linotype"/>
              </a:rPr>
              <a:t>alla</a:t>
            </a:r>
            <a:r>
              <a:rPr b="0" lang="it-IT" sz="1050" spc="290" strike="noStrike" baseline="7000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it-IT" sz="1050" spc="-32" strike="noStrike" baseline="7000">
                <a:solidFill>
                  <a:srgbClr val="000000"/>
                </a:solidFill>
                <a:latin typeface="Palatino Linotype"/>
              </a:rPr>
              <a:t>media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Immagine 46" descr="Immagine che contiene testo&#10;&#10;Descrizione generata automaticamente"/>
          <p:cNvPicPr/>
          <p:nvPr/>
        </p:nvPicPr>
        <p:blipFill>
          <a:blip r:embed="rId8"/>
          <a:stretch/>
        </p:blipFill>
        <p:spPr>
          <a:xfrm>
            <a:off x="173520" y="1279080"/>
            <a:ext cx="5244840" cy="1958040"/>
          </a:xfrm>
          <a:prstGeom prst="rect">
            <a:avLst/>
          </a:prstGeom>
          <a:ln w="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30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231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Criticità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233" name="PlaceHolder 1"/>
          <p:cNvSpPr>
            <a:spLocks noGrp="1"/>
          </p:cNvSpPr>
          <p:nvPr>
            <p:ph type="sldNum" idx="19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9DDA46FE-55FC-4CD6-90E5-430206DF35DA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object 4"/>
          <p:cNvSpPr/>
          <p:nvPr/>
        </p:nvSpPr>
        <p:spPr>
          <a:xfrm>
            <a:off x="347400" y="1089000"/>
            <a:ext cx="1775880" cy="7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080" bIns="0" anchor="t">
            <a:spAutoFit/>
          </a:bodyPr>
          <a:p>
            <a:pPr marL="12600">
              <a:lnSpc>
                <a:spcPct val="100000"/>
              </a:lnSpc>
              <a:spcBef>
                <a:spcPts val="575"/>
              </a:spcBef>
            </a:pPr>
            <a:r>
              <a:rPr b="1" lang="it-IT" sz="900" spc="-80" strike="noStrike">
                <a:solidFill>
                  <a:srgbClr val="ff1c80"/>
                </a:solidFill>
                <a:latin typeface="Montserrat"/>
              </a:rPr>
              <a:t>Very</a:t>
            </a:r>
            <a:r>
              <a:rPr b="1" lang="it-IT" sz="900" spc="63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900" spc="-80" strike="noStrike">
                <a:solidFill>
                  <a:srgbClr val="ff1c80"/>
                </a:solidFill>
                <a:latin typeface="Montserrat"/>
              </a:rPr>
              <a:t>large</a:t>
            </a:r>
            <a:r>
              <a:rPr b="1" lang="it-IT" sz="900" spc="63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900" spc="-66" strike="noStrike">
                <a:solidFill>
                  <a:srgbClr val="ff1c80"/>
                </a:solidFill>
                <a:latin typeface="Montserrat"/>
              </a:rPr>
              <a:t>outliers</a:t>
            </a:r>
            <a:r>
              <a:rPr b="1" lang="it-IT" sz="900" spc="2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dovuti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66" strike="noStrike">
                <a:solidFill>
                  <a:srgbClr val="000000"/>
                </a:solidFill>
                <a:latin typeface="Montserrat"/>
              </a:rPr>
              <a:t>a: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74320" indent="-171360">
              <a:lnSpc>
                <a:spcPct val="100000"/>
              </a:lnSpc>
              <a:spcBef>
                <a:spcPts val="47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66040"/>
              </a:tabLst>
            </a:pP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errori</a:t>
            </a:r>
            <a:r>
              <a:rPr b="0" lang="it-IT" sz="8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umani</a:t>
            </a:r>
            <a:r>
              <a:rPr b="0" lang="it-IT" sz="8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di</a:t>
            </a:r>
            <a:r>
              <a:rPr b="0" lang="it-IT" sz="8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compilazione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74320" indent="-17136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66040"/>
              </a:tabLst>
            </a:pP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errori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numerici</a:t>
            </a: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di</a:t>
            </a: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misura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74320" indent="-17136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66040"/>
              </a:tabLst>
            </a:pP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veri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outliers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object 5" descr=""/>
          <p:cNvPicPr/>
          <p:nvPr/>
        </p:nvPicPr>
        <p:blipFill>
          <a:blip r:embed="rId3"/>
          <a:stretch/>
        </p:blipFill>
        <p:spPr>
          <a:xfrm>
            <a:off x="2750400" y="589320"/>
            <a:ext cx="2766960" cy="1662480"/>
          </a:xfrm>
          <a:prstGeom prst="rect">
            <a:avLst/>
          </a:prstGeom>
          <a:ln w="0">
            <a:noFill/>
          </a:ln>
        </p:spPr>
      </p:pic>
      <p:sp>
        <p:nvSpPr>
          <p:cNvPr id="236" name="object 6"/>
          <p:cNvSpPr/>
          <p:nvPr/>
        </p:nvSpPr>
        <p:spPr>
          <a:xfrm>
            <a:off x="347400" y="2435040"/>
            <a:ext cx="504216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</a:pPr>
            <a:r>
              <a:rPr b="1" lang="it-IT" sz="1000" spc="-46" strike="noStrike">
                <a:solidFill>
                  <a:srgbClr val="ff0000"/>
                </a:solidFill>
                <a:latin typeface="Montserrat"/>
              </a:rPr>
              <a:t>MinMaxScaler -</a:t>
            </a:r>
            <a:r>
              <a:rPr b="0" lang="it-IT" sz="1000" spc="12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gli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inliers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collassano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in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un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range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molto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piccolo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(basta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solo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outlier)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</a:pP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1000" spc="-66" strike="noStrike">
                <a:solidFill>
                  <a:srgbClr val="ff7f00"/>
                </a:solidFill>
                <a:latin typeface="Montserrat"/>
              </a:rPr>
              <a:t>StandardScaler -</a:t>
            </a:r>
            <a:r>
              <a:rPr b="0" lang="it-IT" sz="1000" spc="12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il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range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degli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inliers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può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risultare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diverso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fra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le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varie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features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5" strike="noStrike">
                <a:solidFill>
                  <a:srgbClr val="000000"/>
                </a:solidFill>
                <a:latin typeface="Montserrat"/>
              </a:rPr>
              <a:t>se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ci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sono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2" strike="noStrike">
                <a:solidFill>
                  <a:srgbClr val="000000"/>
                </a:solidFill>
                <a:latin typeface="Montserrat"/>
              </a:rPr>
              <a:t>molti </a:t>
            </a:r>
            <a:r>
              <a:rPr b="0" lang="it-IT" sz="800" spc="-296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outliers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ttangolo 1"/>
          <p:cNvSpPr/>
          <p:nvPr/>
        </p:nvSpPr>
        <p:spPr>
          <a:xfrm>
            <a:off x="0" y="0"/>
            <a:ext cx="5765400" cy="3244320"/>
          </a:xfrm>
          <a:prstGeom prst="rect">
            <a:avLst/>
          </a:prstGeom>
          <a:solidFill>
            <a:srgbClr val="00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38" name="Google Shape;186;g1278543c0aa_0_124" descr=""/>
          <p:cNvPicPr/>
          <p:nvPr/>
        </p:nvPicPr>
        <p:blipFill>
          <a:blip r:embed="rId1">
            <a:alphaModFix amt="35000"/>
          </a:blip>
          <a:stretch/>
        </p:blipFill>
        <p:spPr>
          <a:xfrm>
            <a:off x="1892160" y="197280"/>
            <a:ext cx="4072680" cy="2849760"/>
          </a:xfrm>
          <a:prstGeom prst="rect">
            <a:avLst/>
          </a:prstGeom>
          <a:ln w="0">
            <a:noFill/>
          </a:ln>
        </p:spPr>
      </p:pic>
      <p:sp>
        <p:nvSpPr>
          <p:cNvPr id="239" name="Google Shape;187;g1278543c0aa_0_124"/>
          <p:cNvSpPr/>
          <p:nvPr/>
        </p:nvSpPr>
        <p:spPr>
          <a:xfrm>
            <a:off x="366120" y="1165320"/>
            <a:ext cx="488448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600" rIns="57600" tIns="57600" bIns="57600" anchor="t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chemeClr val="lt1"/>
                </a:solidFill>
                <a:latin typeface="Montserrat"/>
                <a:ea typeface="Helvetica Neue Light"/>
              </a:rPr>
              <a:t>Feauture Categoriche| </a:t>
            </a:r>
            <a:r>
              <a:rPr b="1" lang="it-IT" sz="2400" spc="-1" strike="noStrike">
                <a:solidFill>
                  <a:schemeClr val="lt1"/>
                </a:solidFill>
                <a:latin typeface="Montserrat"/>
                <a:ea typeface="Helvetica Neue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41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242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Proprietà immobiliare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244" name="PlaceHolder 1"/>
          <p:cNvSpPr>
            <a:spLocks noGrp="1"/>
          </p:cNvSpPr>
          <p:nvPr>
            <p:ph type="sldNum" idx="20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C953CF3B-F99A-46D7-81B7-C7E5A41B84DF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45" name="object 4" descr=""/>
          <p:cNvPicPr/>
          <p:nvPr/>
        </p:nvPicPr>
        <p:blipFill>
          <a:blip r:embed="rId3"/>
          <a:stretch/>
        </p:blipFill>
        <p:spPr>
          <a:xfrm>
            <a:off x="3960" y="936720"/>
            <a:ext cx="2639160" cy="1752120"/>
          </a:xfrm>
          <a:prstGeom prst="rect">
            <a:avLst/>
          </a:prstGeom>
          <a:ln w="0">
            <a:noFill/>
          </a:ln>
        </p:spPr>
      </p:pic>
      <p:sp>
        <p:nvSpPr>
          <p:cNvPr id="246" name="object 5"/>
          <p:cNvSpPr/>
          <p:nvPr/>
        </p:nvSpPr>
        <p:spPr>
          <a:xfrm>
            <a:off x="2882880" y="842400"/>
            <a:ext cx="2491920" cy="192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 anchor="t">
            <a:spAutoFit/>
          </a:bodyPr>
          <a:p>
            <a:pPr marL="12600">
              <a:lnSpc>
                <a:spcPct val="100000"/>
              </a:lnSpc>
              <a:spcBef>
                <a:spcPts val="720"/>
              </a:spcBef>
            </a:pPr>
            <a:r>
              <a:rPr b="1" lang="it-IT" sz="1000" spc="-55" strike="noStrike">
                <a:solidFill>
                  <a:srgbClr val="ff1c80"/>
                </a:solidFill>
                <a:latin typeface="Montserrat"/>
              </a:rPr>
              <a:t>Caratteristiche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1880" indent="-171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266040"/>
              </a:tabLst>
            </a:pP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estensione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(mq)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1880" indent="-17136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  <a:tabLst>
                <a:tab algn="l" pos="266040"/>
              </a:tabLst>
            </a:pP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numero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 vani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1880" indent="-1713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  <a:tabLst>
                <a:tab algn="l" pos="266040"/>
              </a:tabLst>
            </a:pP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piscina 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(sì/no)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1880" indent="-17136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  <a:tabLst>
                <a:tab algn="l" pos="266040"/>
              </a:tabLst>
            </a:pPr>
            <a:r>
              <a:rPr b="0" lang="it-IT" sz="800" spc="-12" strike="noStrike">
                <a:solidFill>
                  <a:srgbClr val="000000"/>
                </a:solidFill>
                <a:latin typeface="Montserrat"/>
              </a:rPr>
              <a:t>condizioni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(da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ristrutturare,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buone,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ottime)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1880" indent="-17136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  <a:tabLst>
                <a:tab algn="l" pos="266040"/>
              </a:tabLst>
            </a:pP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tipologia</a:t>
            </a:r>
            <a:r>
              <a:rPr b="0" lang="it-IT" sz="800" spc="2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2" strike="noStrike">
                <a:solidFill>
                  <a:srgbClr val="000000"/>
                </a:solidFill>
                <a:latin typeface="Montserrat"/>
              </a:rPr>
              <a:t>(terratetto,</a:t>
            </a:r>
            <a:r>
              <a:rPr b="0" lang="it-IT" sz="800" spc="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loft,</a:t>
            </a:r>
            <a:r>
              <a:rPr b="0" lang="it-IT" sz="800" spc="2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attico,</a:t>
            </a:r>
            <a:r>
              <a:rPr b="0" lang="it-IT" sz="800" spc="2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bilocale,</a:t>
            </a:r>
            <a:r>
              <a:rPr b="0" lang="it-IT" sz="800" spc="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2" strike="noStrike">
                <a:solidFill>
                  <a:srgbClr val="000000"/>
                </a:solidFill>
                <a:latin typeface="Montserrat"/>
              </a:rPr>
              <a:t>...)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1880" indent="-17136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  <a:tabLst>
                <a:tab algn="l" pos="266040"/>
              </a:tabLst>
            </a:pP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prezzo</a:t>
            </a:r>
            <a:r>
              <a:rPr b="0" lang="it-IT" sz="8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(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e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1880" indent="-1713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  <a:tabLst>
                <a:tab algn="l" pos="266040"/>
              </a:tabLst>
            </a:pP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posto</a:t>
            </a: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auto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 (sì/no)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1880" indent="-17136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  <a:tabLst>
                <a:tab algn="l" pos="266040"/>
              </a:tabLst>
            </a:pP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...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48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Tipologia di feauture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251" name="PlaceHolder 1"/>
          <p:cNvSpPr>
            <a:spLocks noGrp="1"/>
          </p:cNvSpPr>
          <p:nvPr>
            <p:ph type="sldNum" idx="21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712265FC-4C89-48EA-9110-B178A96A70AB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2" name="object 4" descr=""/>
          <p:cNvPicPr/>
          <p:nvPr/>
        </p:nvPicPr>
        <p:blipFill>
          <a:blip r:embed="rId3"/>
          <a:stretch/>
        </p:blipFill>
        <p:spPr>
          <a:xfrm>
            <a:off x="956160" y="684360"/>
            <a:ext cx="3846600" cy="1714680"/>
          </a:xfrm>
          <a:prstGeom prst="rect">
            <a:avLst/>
          </a:prstGeom>
          <a:ln w="0">
            <a:noFill/>
          </a:ln>
        </p:spPr>
      </p:pic>
      <p:sp>
        <p:nvSpPr>
          <p:cNvPr id="253" name="object 5"/>
          <p:cNvSpPr/>
          <p:nvPr/>
        </p:nvSpPr>
        <p:spPr>
          <a:xfrm>
            <a:off x="2775600" y="789480"/>
            <a:ext cx="191520" cy="1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it-IT" sz="600" spc="-1" strike="noStrike">
                <a:solidFill>
                  <a:srgbClr val="ffffff"/>
                </a:solidFill>
                <a:latin typeface="Arial"/>
              </a:rPr>
              <a:t>Data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object 6"/>
          <p:cNvSpPr/>
          <p:nvPr/>
        </p:nvSpPr>
        <p:spPr>
          <a:xfrm>
            <a:off x="1686600" y="1531800"/>
            <a:ext cx="396360" cy="1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it-IT" sz="600" spc="-1" strike="noStrike">
                <a:solidFill>
                  <a:srgbClr val="ffffff"/>
                </a:solidFill>
                <a:latin typeface="Arial"/>
              </a:rPr>
              <a:t>Numerical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object 7"/>
          <p:cNvSpPr/>
          <p:nvPr/>
        </p:nvSpPr>
        <p:spPr>
          <a:xfrm>
            <a:off x="3636000" y="1531800"/>
            <a:ext cx="442800" cy="1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it-IT" sz="600" spc="-1" strike="noStrike">
                <a:solidFill>
                  <a:srgbClr val="ffffff"/>
                </a:solidFill>
                <a:latin typeface="Arial"/>
              </a:rPr>
              <a:t>Categorical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object 8"/>
          <p:cNvSpPr/>
          <p:nvPr/>
        </p:nvSpPr>
        <p:spPr>
          <a:xfrm>
            <a:off x="1166040" y="2159280"/>
            <a:ext cx="451800" cy="1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it-IT" sz="600" spc="-1" strike="noStrike">
                <a:solidFill>
                  <a:srgbClr val="ffffff"/>
                </a:solidFill>
                <a:latin typeface="Arial"/>
              </a:rPr>
              <a:t>Continuous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object 9"/>
          <p:cNvSpPr/>
          <p:nvPr/>
        </p:nvSpPr>
        <p:spPr>
          <a:xfrm>
            <a:off x="2214000" y="2159280"/>
            <a:ext cx="327960" cy="1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it-IT" sz="600" spc="-1" strike="noStrike">
                <a:solidFill>
                  <a:srgbClr val="ffffff"/>
                </a:solidFill>
                <a:latin typeface="Arial"/>
              </a:rPr>
              <a:t>Discrete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object 10"/>
          <p:cNvSpPr/>
          <p:nvPr/>
        </p:nvSpPr>
        <p:spPr>
          <a:xfrm>
            <a:off x="3217680" y="2159280"/>
            <a:ext cx="293760" cy="1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it-IT" sz="600" spc="-1" strike="noStrike">
                <a:solidFill>
                  <a:srgbClr val="ffffff"/>
                </a:solidFill>
                <a:latin typeface="Arial"/>
              </a:rPr>
              <a:t>Ordinal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object 11"/>
          <p:cNvSpPr/>
          <p:nvPr/>
        </p:nvSpPr>
        <p:spPr>
          <a:xfrm>
            <a:off x="4186800" y="2159280"/>
            <a:ext cx="327960" cy="1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it-IT" sz="600" spc="-1" strike="noStrike">
                <a:solidFill>
                  <a:srgbClr val="ffffff"/>
                </a:solidFill>
                <a:latin typeface="Arial"/>
              </a:rPr>
              <a:t>Nominal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object 12"/>
          <p:cNvSpPr/>
          <p:nvPr/>
        </p:nvSpPr>
        <p:spPr>
          <a:xfrm>
            <a:off x="949680" y="2486160"/>
            <a:ext cx="882360" cy="336240"/>
          </a:xfrm>
          <a:custGeom>
            <a:avLst/>
            <a:gdLst>
              <a:gd name="textAreaLeft" fmla="*/ 0 w 882360"/>
              <a:gd name="textAreaRight" fmla="*/ 882720 w 882360"/>
              <a:gd name="textAreaTop" fmla="*/ 0 h 336240"/>
              <a:gd name="textAreaBottom" fmla="*/ 336600 h 336240"/>
            </a:gdLst>
            <a:ahLst/>
            <a:rect l="textAreaLeft" t="textAreaTop" r="textAreaRight" b="textAreaBottom"/>
            <a:pathLst>
              <a:path w="882650" h="336550">
                <a:moveTo>
                  <a:pt x="3781" y="3945"/>
                </a:moveTo>
                <a:lnTo>
                  <a:pt x="3781" y="1698"/>
                </a:lnTo>
                <a:lnTo>
                  <a:pt x="58580" y="7781"/>
                </a:lnTo>
                <a:lnTo>
                  <a:pt x="113379" y="1041"/>
                </a:lnTo>
                <a:lnTo>
                  <a:pt x="168178" y="1917"/>
                </a:lnTo>
                <a:lnTo>
                  <a:pt x="222977" y="3452"/>
                </a:lnTo>
                <a:lnTo>
                  <a:pt x="277776" y="3507"/>
                </a:lnTo>
                <a:lnTo>
                  <a:pt x="332576" y="4822"/>
                </a:lnTo>
                <a:lnTo>
                  <a:pt x="387375" y="6795"/>
                </a:lnTo>
                <a:lnTo>
                  <a:pt x="442174" y="0"/>
                </a:lnTo>
                <a:lnTo>
                  <a:pt x="496973" y="1643"/>
                </a:lnTo>
                <a:lnTo>
                  <a:pt x="551772" y="7452"/>
                </a:lnTo>
                <a:lnTo>
                  <a:pt x="606571" y="6521"/>
                </a:lnTo>
                <a:lnTo>
                  <a:pt x="661370" y="3781"/>
                </a:lnTo>
                <a:lnTo>
                  <a:pt x="716170" y="4931"/>
                </a:lnTo>
                <a:lnTo>
                  <a:pt x="770969" y="3452"/>
                </a:lnTo>
                <a:lnTo>
                  <a:pt x="825768" y="4329"/>
                </a:lnTo>
                <a:lnTo>
                  <a:pt x="880567" y="3945"/>
                </a:lnTo>
                <a:lnTo>
                  <a:pt x="882211" y="3945"/>
                </a:lnTo>
                <a:lnTo>
                  <a:pt x="877663" y="58744"/>
                </a:lnTo>
                <a:lnTo>
                  <a:pt x="881224" y="113543"/>
                </a:lnTo>
                <a:lnTo>
                  <a:pt x="880786" y="168342"/>
                </a:lnTo>
                <a:lnTo>
                  <a:pt x="878704" y="223142"/>
                </a:lnTo>
                <a:lnTo>
                  <a:pt x="877389" y="277941"/>
                </a:lnTo>
                <a:lnTo>
                  <a:pt x="880567" y="332740"/>
                </a:lnTo>
                <a:lnTo>
                  <a:pt x="880567" y="329233"/>
                </a:lnTo>
                <a:lnTo>
                  <a:pt x="825768" y="332247"/>
                </a:lnTo>
                <a:lnTo>
                  <a:pt x="770969" y="333836"/>
                </a:lnTo>
                <a:lnTo>
                  <a:pt x="716170" y="330384"/>
                </a:lnTo>
                <a:lnTo>
                  <a:pt x="661370" y="329726"/>
                </a:lnTo>
                <a:lnTo>
                  <a:pt x="606571" y="335096"/>
                </a:lnTo>
                <a:lnTo>
                  <a:pt x="551772" y="330603"/>
                </a:lnTo>
                <a:lnTo>
                  <a:pt x="496973" y="334932"/>
                </a:lnTo>
                <a:lnTo>
                  <a:pt x="442174" y="336411"/>
                </a:lnTo>
                <a:lnTo>
                  <a:pt x="387375" y="333233"/>
                </a:lnTo>
                <a:lnTo>
                  <a:pt x="332576" y="328685"/>
                </a:lnTo>
                <a:lnTo>
                  <a:pt x="277776" y="328904"/>
                </a:lnTo>
                <a:lnTo>
                  <a:pt x="222977" y="332466"/>
                </a:lnTo>
                <a:lnTo>
                  <a:pt x="168178" y="334219"/>
                </a:lnTo>
                <a:lnTo>
                  <a:pt x="113379" y="330603"/>
                </a:lnTo>
                <a:lnTo>
                  <a:pt x="58580" y="333397"/>
                </a:lnTo>
                <a:lnTo>
                  <a:pt x="3781" y="332740"/>
                </a:lnTo>
                <a:lnTo>
                  <a:pt x="1205" y="332740"/>
                </a:lnTo>
                <a:lnTo>
                  <a:pt x="7178" y="277941"/>
                </a:lnTo>
                <a:lnTo>
                  <a:pt x="0" y="223142"/>
                </a:lnTo>
                <a:lnTo>
                  <a:pt x="4877" y="168342"/>
                </a:lnTo>
                <a:lnTo>
                  <a:pt x="2191" y="113543"/>
                </a:lnTo>
                <a:lnTo>
                  <a:pt x="602" y="58744"/>
                </a:lnTo>
                <a:lnTo>
                  <a:pt x="3781" y="3945"/>
                </a:lnTo>
                <a:close/>
              </a:path>
            </a:pathLst>
          </a:custGeom>
          <a:noFill/>
          <a:ln w="1095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object 13"/>
          <p:cNvSpPr/>
          <p:nvPr/>
        </p:nvSpPr>
        <p:spPr>
          <a:xfrm>
            <a:off x="1032120" y="2548440"/>
            <a:ext cx="788040" cy="1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ts val="706"/>
              </a:lnSpc>
              <a:spcBef>
                <a:spcPts val="105"/>
              </a:spcBef>
            </a:pPr>
            <a:r>
              <a:rPr b="0" lang="it-IT" sz="600" spc="-1" strike="noStrike">
                <a:solidFill>
                  <a:srgbClr val="000000"/>
                </a:solidFill>
                <a:latin typeface="Montserrat"/>
              </a:rPr>
              <a:t>-prezzo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706"/>
              </a:lnSpc>
            </a:pPr>
            <a:r>
              <a:rPr b="0" lang="it-IT" sz="600" spc="-1" strike="noStrike">
                <a:solidFill>
                  <a:srgbClr val="000000"/>
                </a:solidFill>
                <a:latin typeface="Montserrat"/>
              </a:rPr>
              <a:t>-estensione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object 14"/>
          <p:cNvSpPr/>
          <p:nvPr/>
        </p:nvSpPr>
        <p:spPr>
          <a:xfrm>
            <a:off x="1937160" y="2485800"/>
            <a:ext cx="883080" cy="336960"/>
          </a:xfrm>
          <a:custGeom>
            <a:avLst/>
            <a:gdLst>
              <a:gd name="textAreaLeft" fmla="*/ 0 w 883080"/>
              <a:gd name="textAreaRight" fmla="*/ 883440 w 883080"/>
              <a:gd name="textAreaTop" fmla="*/ 0 h 336960"/>
              <a:gd name="textAreaBottom" fmla="*/ 337320 h 336960"/>
            </a:gdLst>
            <a:ahLst/>
            <a:rect l="textAreaLeft" t="textAreaTop" r="textAreaRight" b="textAreaBottom"/>
            <a:pathLst>
              <a:path w="883285" h="337185">
                <a:moveTo>
                  <a:pt x="2465" y="4000"/>
                </a:moveTo>
                <a:lnTo>
                  <a:pt x="2465" y="3507"/>
                </a:lnTo>
                <a:lnTo>
                  <a:pt x="57265" y="6740"/>
                </a:lnTo>
                <a:lnTo>
                  <a:pt x="112064" y="4438"/>
                </a:lnTo>
                <a:lnTo>
                  <a:pt x="166863" y="4055"/>
                </a:lnTo>
                <a:lnTo>
                  <a:pt x="221662" y="7671"/>
                </a:lnTo>
                <a:lnTo>
                  <a:pt x="276461" y="7288"/>
                </a:lnTo>
                <a:lnTo>
                  <a:pt x="331260" y="7397"/>
                </a:lnTo>
                <a:lnTo>
                  <a:pt x="386059" y="5425"/>
                </a:lnTo>
                <a:lnTo>
                  <a:pt x="440859" y="4657"/>
                </a:lnTo>
                <a:lnTo>
                  <a:pt x="495658" y="3562"/>
                </a:lnTo>
                <a:lnTo>
                  <a:pt x="550457" y="0"/>
                </a:lnTo>
                <a:lnTo>
                  <a:pt x="605256" y="7781"/>
                </a:lnTo>
                <a:lnTo>
                  <a:pt x="660055" y="8000"/>
                </a:lnTo>
                <a:lnTo>
                  <a:pt x="714854" y="3945"/>
                </a:lnTo>
                <a:lnTo>
                  <a:pt x="769653" y="2082"/>
                </a:lnTo>
                <a:lnTo>
                  <a:pt x="824453" y="5589"/>
                </a:lnTo>
                <a:lnTo>
                  <a:pt x="879252" y="4000"/>
                </a:lnTo>
                <a:lnTo>
                  <a:pt x="876293" y="58799"/>
                </a:lnTo>
                <a:lnTo>
                  <a:pt x="881389" y="113598"/>
                </a:lnTo>
                <a:lnTo>
                  <a:pt x="877279" y="168397"/>
                </a:lnTo>
                <a:lnTo>
                  <a:pt x="876238" y="223196"/>
                </a:lnTo>
                <a:lnTo>
                  <a:pt x="882978" y="277996"/>
                </a:lnTo>
                <a:lnTo>
                  <a:pt x="879252" y="332795"/>
                </a:lnTo>
                <a:lnTo>
                  <a:pt x="879252" y="332137"/>
                </a:lnTo>
                <a:lnTo>
                  <a:pt x="824453" y="335644"/>
                </a:lnTo>
                <a:lnTo>
                  <a:pt x="769653" y="331260"/>
                </a:lnTo>
                <a:lnTo>
                  <a:pt x="714854" y="329233"/>
                </a:lnTo>
                <a:lnTo>
                  <a:pt x="660055" y="330164"/>
                </a:lnTo>
                <a:lnTo>
                  <a:pt x="605256" y="336850"/>
                </a:lnTo>
                <a:lnTo>
                  <a:pt x="550457" y="328685"/>
                </a:lnTo>
                <a:lnTo>
                  <a:pt x="495658" y="330000"/>
                </a:lnTo>
                <a:lnTo>
                  <a:pt x="440859" y="331644"/>
                </a:lnTo>
                <a:lnTo>
                  <a:pt x="386059" y="332302"/>
                </a:lnTo>
                <a:lnTo>
                  <a:pt x="331260" y="331370"/>
                </a:lnTo>
                <a:lnTo>
                  <a:pt x="276461" y="331699"/>
                </a:lnTo>
                <a:lnTo>
                  <a:pt x="221662" y="330603"/>
                </a:lnTo>
                <a:lnTo>
                  <a:pt x="166863" y="330932"/>
                </a:lnTo>
                <a:lnTo>
                  <a:pt x="112064" y="329014"/>
                </a:lnTo>
                <a:lnTo>
                  <a:pt x="57265" y="334274"/>
                </a:lnTo>
                <a:lnTo>
                  <a:pt x="2465" y="332795"/>
                </a:lnTo>
                <a:lnTo>
                  <a:pt x="0" y="332795"/>
                </a:lnTo>
                <a:lnTo>
                  <a:pt x="54" y="277996"/>
                </a:lnTo>
                <a:lnTo>
                  <a:pt x="5808" y="223196"/>
                </a:lnTo>
                <a:lnTo>
                  <a:pt x="2959" y="168397"/>
                </a:lnTo>
                <a:lnTo>
                  <a:pt x="2356" y="113598"/>
                </a:lnTo>
                <a:lnTo>
                  <a:pt x="3452" y="58799"/>
                </a:lnTo>
                <a:lnTo>
                  <a:pt x="2465" y="4000"/>
                </a:lnTo>
                <a:close/>
              </a:path>
            </a:pathLst>
          </a:custGeom>
          <a:noFill/>
          <a:ln w="1095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object 15"/>
          <p:cNvSpPr/>
          <p:nvPr/>
        </p:nvSpPr>
        <p:spPr>
          <a:xfrm>
            <a:off x="2018520" y="2597760"/>
            <a:ext cx="861120" cy="1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it-IT" sz="600" spc="-1" strike="noStrike">
                <a:solidFill>
                  <a:srgbClr val="000000"/>
                </a:solidFill>
                <a:latin typeface="Montserrat"/>
              </a:rPr>
              <a:t>-numero vani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object 16"/>
          <p:cNvSpPr/>
          <p:nvPr/>
        </p:nvSpPr>
        <p:spPr>
          <a:xfrm>
            <a:off x="2977200" y="2486160"/>
            <a:ext cx="829440" cy="336240"/>
          </a:xfrm>
          <a:custGeom>
            <a:avLst/>
            <a:gdLst>
              <a:gd name="textAreaLeft" fmla="*/ 0 w 829440"/>
              <a:gd name="textAreaRight" fmla="*/ 829800 w 829440"/>
              <a:gd name="textAreaTop" fmla="*/ 0 h 336240"/>
              <a:gd name="textAreaBottom" fmla="*/ 336600 h 336240"/>
            </a:gdLst>
            <a:ahLst/>
            <a:rect l="textAreaLeft" t="textAreaTop" r="textAreaRight" b="textAreaBottom"/>
            <a:pathLst>
              <a:path w="829945" h="336550">
                <a:moveTo>
                  <a:pt x="3726" y="3781"/>
                </a:moveTo>
                <a:lnTo>
                  <a:pt x="58525" y="3287"/>
                </a:lnTo>
                <a:lnTo>
                  <a:pt x="113324" y="0"/>
                </a:lnTo>
                <a:lnTo>
                  <a:pt x="168123" y="821"/>
                </a:lnTo>
                <a:lnTo>
                  <a:pt x="222922" y="1808"/>
                </a:lnTo>
                <a:lnTo>
                  <a:pt x="277722" y="493"/>
                </a:lnTo>
                <a:lnTo>
                  <a:pt x="332521" y="6411"/>
                </a:lnTo>
                <a:lnTo>
                  <a:pt x="387320" y="2356"/>
                </a:lnTo>
                <a:lnTo>
                  <a:pt x="442119" y="5918"/>
                </a:lnTo>
                <a:lnTo>
                  <a:pt x="496918" y="2904"/>
                </a:lnTo>
                <a:lnTo>
                  <a:pt x="551717" y="6411"/>
                </a:lnTo>
                <a:lnTo>
                  <a:pt x="606516" y="5753"/>
                </a:lnTo>
                <a:lnTo>
                  <a:pt x="661316" y="1260"/>
                </a:lnTo>
                <a:lnTo>
                  <a:pt x="716115" y="5699"/>
                </a:lnTo>
                <a:lnTo>
                  <a:pt x="770914" y="109"/>
                </a:lnTo>
                <a:lnTo>
                  <a:pt x="825713" y="3781"/>
                </a:lnTo>
                <a:lnTo>
                  <a:pt x="827357" y="3781"/>
                </a:lnTo>
                <a:lnTo>
                  <a:pt x="829494" y="58580"/>
                </a:lnTo>
                <a:lnTo>
                  <a:pt x="825548" y="113379"/>
                </a:lnTo>
                <a:lnTo>
                  <a:pt x="827521" y="168178"/>
                </a:lnTo>
                <a:lnTo>
                  <a:pt x="821932" y="222977"/>
                </a:lnTo>
                <a:lnTo>
                  <a:pt x="829220" y="277776"/>
                </a:lnTo>
                <a:lnTo>
                  <a:pt x="825713" y="332576"/>
                </a:lnTo>
                <a:lnTo>
                  <a:pt x="825713" y="336137"/>
                </a:lnTo>
                <a:lnTo>
                  <a:pt x="770914" y="332137"/>
                </a:lnTo>
                <a:lnTo>
                  <a:pt x="716115" y="331206"/>
                </a:lnTo>
                <a:lnTo>
                  <a:pt x="661316" y="335754"/>
                </a:lnTo>
                <a:lnTo>
                  <a:pt x="606516" y="333617"/>
                </a:lnTo>
                <a:lnTo>
                  <a:pt x="551717" y="335589"/>
                </a:lnTo>
                <a:lnTo>
                  <a:pt x="496918" y="333397"/>
                </a:lnTo>
                <a:lnTo>
                  <a:pt x="442119" y="334274"/>
                </a:lnTo>
                <a:lnTo>
                  <a:pt x="387320" y="331151"/>
                </a:lnTo>
                <a:lnTo>
                  <a:pt x="332521" y="330384"/>
                </a:lnTo>
                <a:lnTo>
                  <a:pt x="277722" y="330274"/>
                </a:lnTo>
                <a:lnTo>
                  <a:pt x="222922" y="334165"/>
                </a:lnTo>
                <a:lnTo>
                  <a:pt x="168123" y="328849"/>
                </a:lnTo>
                <a:lnTo>
                  <a:pt x="113324" y="336137"/>
                </a:lnTo>
                <a:lnTo>
                  <a:pt x="58525" y="330822"/>
                </a:lnTo>
                <a:lnTo>
                  <a:pt x="3726" y="332576"/>
                </a:lnTo>
                <a:lnTo>
                  <a:pt x="3342" y="332576"/>
                </a:lnTo>
                <a:lnTo>
                  <a:pt x="0" y="277776"/>
                </a:lnTo>
                <a:lnTo>
                  <a:pt x="2739" y="222977"/>
                </a:lnTo>
                <a:lnTo>
                  <a:pt x="7726" y="168178"/>
                </a:lnTo>
                <a:lnTo>
                  <a:pt x="219" y="113379"/>
                </a:lnTo>
                <a:lnTo>
                  <a:pt x="2739" y="58580"/>
                </a:lnTo>
                <a:lnTo>
                  <a:pt x="3726" y="3781"/>
                </a:lnTo>
                <a:close/>
              </a:path>
            </a:pathLst>
          </a:custGeom>
          <a:noFill/>
          <a:ln w="1095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object 17"/>
          <p:cNvSpPr/>
          <p:nvPr/>
        </p:nvSpPr>
        <p:spPr>
          <a:xfrm>
            <a:off x="3059640" y="2597760"/>
            <a:ext cx="778680" cy="1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it-IT" sz="600" spc="-1" strike="noStrike">
                <a:solidFill>
                  <a:srgbClr val="000000"/>
                </a:solidFill>
                <a:latin typeface="Montserrat"/>
              </a:rPr>
              <a:t>- condizioni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object 18"/>
          <p:cNvSpPr/>
          <p:nvPr/>
        </p:nvSpPr>
        <p:spPr>
          <a:xfrm>
            <a:off x="3909600" y="2485800"/>
            <a:ext cx="883440" cy="336960"/>
          </a:xfrm>
          <a:custGeom>
            <a:avLst/>
            <a:gdLst>
              <a:gd name="textAreaLeft" fmla="*/ 0 w 883440"/>
              <a:gd name="textAreaRight" fmla="*/ 883800 w 883440"/>
              <a:gd name="textAreaTop" fmla="*/ 0 h 336960"/>
              <a:gd name="textAreaBottom" fmla="*/ 337320 h 336960"/>
            </a:gdLst>
            <a:ahLst/>
            <a:rect l="textAreaLeft" t="textAreaTop" r="textAreaRight" b="textAreaBottom"/>
            <a:pathLst>
              <a:path w="883920" h="337185">
                <a:moveTo>
                  <a:pt x="2849" y="4109"/>
                </a:moveTo>
                <a:lnTo>
                  <a:pt x="2849" y="1643"/>
                </a:lnTo>
                <a:lnTo>
                  <a:pt x="57648" y="2739"/>
                </a:lnTo>
                <a:lnTo>
                  <a:pt x="112447" y="1534"/>
                </a:lnTo>
                <a:lnTo>
                  <a:pt x="167247" y="0"/>
                </a:lnTo>
                <a:lnTo>
                  <a:pt x="222046" y="2411"/>
                </a:lnTo>
                <a:lnTo>
                  <a:pt x="276845" y="767"/>
                </a:lnTo>
                <a:lnTo>
                  <a:pt x="331644" y="4986"/>
                </a:lnTo>
                <a:lnTo>
                  <a:pt x="386443" y="7726"/>
                </a:lnTo>
                <a:lnTo>
                  <a:pt x="441242" y="3561"/>
                </a:lnTo>
                <a:lnTo>
                  <a:pt x="496041" y="7288"/>
                </a:lnTo>
                <a:lnTo>
                  <a:pt x="550841" y="2520"/>
                </a:lnTo>
                <a:lnTo>
                  <a:pt x="605640" y="6027"/>
                </a:lnTo>
                <a:lnTo>
                  <a:pt x="660439" y="5205"/>
                </a:lnTo>
                <a:lnTo>
                  <a:pt x="715238" y="8055"/>
                </a:lnTo>
                <a:lnTo>
                  <a:pt x="770037" y="273"/>
                </a:lnTo>
                <a:lnTo>
                  <a:pt x="824836" y="2685"/>
                </a:lnTo>
                <a:lnTo>
                  <a:pt x="879635" y="4109"/>
                </a:lnTo>
                <a:lnTo>
                  <a:pt x="882540" y="4109"/>
                </a:lnTo>
                <a:lnTo>
                  <a:pt x="883745" y="58909"/>
                </a:lnTo>
                <a:lnTo>
                  <a:pt x="877443" y="113708"/>
                </a:lnTo>
                <a:lnTo>
                  <a:pt x="880238" y="168507"/>
                </a:lnTo>
                <a:lnTo>
                  <a:pt x="879800" y="223306"/>
                </a:lnTo>
                <a:lnTo>
                  <a:pt x="880567" y="278105"/>
                </a:lnTo>
                <a:lnTo>
                  <a:pt x="879635" y="332904"/>
                </a:lnTo>
                <a:lnTo>
                  <a:pt x="879635" y="335261"/>
                </a:lnTo>
                <a:lnTo>
                  <a:pt x="824836" y="336959"/>
                </a:lnTo>
                <a:lnTo>
                  <a:pt x="770037" y="336685"/>
                </a:lnTo>
                <a:lnTo>
                  <a:pt x="715238" y="335261"/>
                </a:lnTo>
                <a:lnTo>
                  <a:pt x="660439" y="331754"/>
                </a:lnTo>
                <a:lnTo>
                  <a:pt x="605640" y="336357"/>
                </a:lnTo>
                <a:lnTo>
                  <a:pt x="550841" y="330932"/>
                </a:lnTo>
                <a:lnTo>
                  <a:pt x="496041" y="331206"/>
                </a:lnTo>
                <a:lnTo>
                  <a:pt x="441242" y="335480"/>
                </a:lnTo>
                <a:lnTo>
                  <a:pt x="386443" y="336685"/>
                </a:lnTo>
                <a:lnTo>
                  <a:pt x="331644" y="329288"/>
                </a:lnTo>
                <a:lnTo>
                  <a:pt x="276845" y="329781"/>
                </a:lnTo>
                <a:lnTo>
                  <a:pt x="222046" y="334219"/>
                </a:lnTo>
                <a:lnTo>
                  <a:pt x="167247" y="334603"/>
                </a:lnTo>
                <a:lnTo>
                  <a:pt x="112447" y="333617"/>
                </a:lnTo>
                <a:lnTo>
                  <a:pt x="57648" y="334055"/>
                </a:lnTo>
                <a:lnTo>
                  <a:pt x="2849" y="332904"/>
                </a:lnTo>
                <a:lnTo>
                  <a:pt x="4274" y="332904"/>
                </a:lnTo>
                <a:lnTo>
                  <a:pt x="4219" y="278105"/>
                </a:lnTo>
                <a:lnTo>
                  <a:pt x="109" y="223306"/>
                </a:lnTo>
                <a:lnTo>
                  <a:pt x="0" y="168507"/>
                </a:lnTo>
                <a:lnTo>
                  <a:pt x="2575" y="113708"/>
                </a:lnTo>
                <a:lnTo>
                  <a:pt x="6137" y="58909"/>
                </a:lnTo>
                <a:lnTo>
                  <a:pt x="2849" y="4109"/>
                </a:lnTo>
                <a:close/>
              </a:path>
            </a:pathLst>
          </a:custGeom>
          <a:noFill/>
          <a:ln w="1095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object 19"/>
          <p:cNvSpPr/>
          <p:nvPr/>
        </p:nvSpPr>
        <p:spPr>
          <a:xfrm>
            <a:off x="3991320" y="2504520"/>
            <a:ext cx="689400" cy="2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240">
              <a:lnSpc>
                <a:spcPts val="706"/>
              </a:lnSpc>
              <a:spcBef>
                <a:spcPts val="105"/>
              </a:spcBef>
              <a:tabLst>
                <a:tab algn="l" pos="68040"/>
              </a:tabLst>
            </a:pPr>
            <a:r>
              <a:rPr b="0" lang="it-IT" sz="600" spc="-1" strike="noStrike">
                <a:solidFill>
                  <a:srgbClr val="000000"/>
                </a:solidFill>
                <a:latin typeface="Montserrat"/>
              </a:rPr>
              <a:t>- tipologia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12240">
              <a:lnSpc>
                <a:spcPts val="689"/>
              </a:lnSpc>
              <a:tabLst>
                <a:tab algn="l" pos="68040"/>
              </a:tabLst>
            </a:pPr>
            <a:r>
              <a:rPr b="0" lang="it-IT" sz="600" spc="-1" strike="noStrike">
                <a:solidFill>
                  <a:srgbClr val="000000"/>
                </a:solidFill>
                <a:latin typeface="Montserrat"/>
              </a:rPr>
              <a:t>- garage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12240">
              <a:lnSpc>
                <a:spcPts val="706"/>
              </a:lnSpc>
              <a:tabLst>
                <a:tab algn="l" pos="68040"/>
              </a:tabLst>
            </a:pPr>
            <a:r>
              <a:rPr b="0" lang="it-IT" sz="600" spc="-1" strike="noStrike">
                <a:solidFill>
                  <a:srgbClr val="000000"/>
                </a:solidFill>
                <a:latin typeface="Montserrat"/>
              </a:rPr>
              <a:t>- piscina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69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270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Tipologia di feauture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272" name="PlaceHolder 1"/>
          <p:cNvSpPr>
            <a:spLocks noGrp="1"/>
          </p:cNvSpPr>
          <p:nvPr>
            <p:ph type="sldNum" idx="22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8C0CF255-D932-4DAD-B1D5-3478206CFE5F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object 4"/>
          <p:cNvSpPr/>
          <p:nvPr/>
        </p:nvSpPr>
        <p:spPr>
          <a:xfrm>
            <a:off x="216000" y="631800"/>
            <a:ext cx="5035680" cy="24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</a:pPr>
            <a:r>
              <a:rPr b="1" lang="it-IT" sz="900" spc="-60" strike="noStrike">
                <a:solidFill>
                  <a:srgbClr val="000000"/>
                </a:solidFill>
                <a:latin typeface="Montserrat"/>
              </a:rPr>
              <a:t>Continuos</a:t>
            </a:r>
            <a:r>
              <a:rPr b="1" lang="it-IT" sz="900" spc="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1" strike="noStrike">
                <a:solidFill>
                  <a:srgbClr val="000000"/>
                </a:solidFill>
                <a:latin typeface="Montserrat"/>
              </a:rPr>
              <a:t>numeri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reali:</a:t>
            </a:r>
            <a:r>
              <a:rPr b="0" lang="it-IT" sz="900" spc="123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7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900" spc="-7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,</a:t>
            </a:r>
            <a:r>
              <a:rPr b="0" i="1" lang="it-IT" sz="9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7" strike="noStrike">
                <a:solidFill>
                  <a:srgbClr val="000000"/>
                </a:solidFill>
                <a:latin typeface="Montserrat"/>
              </a:rPr>
              <a:t>0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,</a:t>
            </a:r>
            <a:r>
              <a:rPr b="0" i="1" lang="it-IT" sz="9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900" spc="293" strike="noStrike">
                <a:solidFill>
                  <a:srgbClr val="000000"/>
                </a:solidFill>
                <a:latin typeface="Montserrat"/>
              </a:rPr>
              <a:t>−</a:t>
            </a:r>
            <a:r>
              <a:rPr b="0" lang="it-IT" sz="900" spc="-7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900" spc="-7" strike="noStrike">
                <a:solidFill>
                  <a:srgbClr val="000000"/>
                </a:solidFill>
                <a:latin typeface="Montserrat"/>
              </a:rPr>
              <a:t>4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,</a:t>
            </a:r>
            <a:r>
              <a:rPr b="0" i="1" lang="it-IT" sz="9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i="1" lang="it-IT" sz="9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i="1" lang="it-IT" sz="9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.  </a:t>
            </a:r>
            <a:r>
              <a:rPr b="1" lang="it-IT" sz="900" spc="-52" strike="noStrike">
                <a:solidFill>
                  <a:srgbClr val="000000"/>
                </a:solidFill>
                <a:latin typeface="Montserrat"/>
              </a:rPr>
              <a:t>Discrete</a:t>
            </a:r>
            <a:r>
              <a:rPr b="1" lang="it-IT" sz="900" spc="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1" strike="noStrike">
                <a:solidFill>
                  <a:srgbClr val="000000"/>
                </a:solidFill>
                <a:latin typeface="Montserrat"/>
              </a:rPr>
              <a:t>numeri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2" strike="noStrike">
                <a:solidFill>
                  <a:srgbClr val="000000"/>
                </a:solidFill>
                <a:latin typeface="Montserrat"/>
              </a:rPr>
              <a:t>interi:</a:t>
            </a:r>
            <a:r>
              <a:rPr b="0" lang="it-IT" sz="900" spc="123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7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,</a:t>
            </a:r>
            <a:r>
              <a:rPr b="0" i="1" lang="it-IT" sz="9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7" strike="noStrike">
                <a:solidFill>
                  <a:srgbClr val="000000"/>
                </a:solidFill>
                <a:latin typeface="Montserrat"/>
              </a:rPr>
              <a:t>5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,</a:t>
            </a:r>
            <a:r>
              <a:rPr b="0" i="1" lang="it-IT" sz="9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7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lang="it-IT" sz="900" spc="-12" strike="noStrike">
                <a:solidFill>
                  <a:srgbClr val="000000"/>
                </a:solidFill>
                <a:latin typeface="Montserrat"/>
              </a:rPr>
              <a:t>0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,</a:t>
            </a:r>
            <a:r>
              <a:rPr b="0" i="1" lang="it-IT" sz="9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900" spc="293" strike="noStrike">
                <a:solidFill>
                  <a:srgbClr val="000000"/>
                </a:solidFill>
                <a:latin typeface="Montserrat"/>
              </a:rPr>
              <a:t>−</a:t>
            </a:r>
            <a:r>
              <a:rPr b="0" lang="it-IT" sz="900" spc="-7" strike="noStrike">
                <a:solidFill>
                  <a:srgbClr val="000000"/>
                </a:solidFill>
                <a:latin typeface="Montserrat"/>
              </a:rPr>
              <a:t>6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,</a:t>
            </a:r>
            <a:r>
              <a:rPr b="0" i="1" lang="it-IT" sz="9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i="1" lang="it-IT" sz="9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i="1" lang="it-IT" sz="9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900" spc="-7" strike="noStrike">
                <a:solidFill>
                  <a:srgbClr val="000000"/>
                </a:solidFill>
                <a:latin typeface="Montserrat"/>
              </a:rPr>
              <a:t>.  </a:t>
            </a:r>
            <a:r>
              <a:rPr b="1" lang="it-IT" sz="900" spc="-55" strike="noStrike">
                <a:solidFill>
                  <a:srgbClr val="000000"/>
                </a:solidFill>
                <a:latin typeface="Montserrat"/>
              </a:rPr>
              <a:t>Ordinal</a:t>
            </a:r>
            <a:r>
              <a:rPr b="1" lang="it-IT" sz="900" spc="-5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21" strike="noStrike">
                <a:solidFill>
                  <a:srgbClr val="000000"/>
                </a:solidFill>
                <a:latin typeface="Montserrat"/>
              </a:rPr>
              <a:t>livelli:</a:t>
            </a:r>
            <a:r>
              <a:rPr b="0" lang="it-IT" sz="900" spc="-15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6" strike="noStrike">
                <a:solidFill>
                  <a:srgbClr val="000000"/>
                </a:solidFill>
                <a:latin typeface="Montserrat"/>
              </a:rPr>
              <a:t>scarso, </a:t>
            </a:r>
            <a:r>
              <a:rPr b="0" lang="it-IT" sz="900" spc="-41" strike="noStrike">
                <a:solidFill>
                  <a:srgbClr val="000000"/>
                </a:solidFill>
                <a:latin typeface="Montserrat"/>
              </a:rPr>
              <a:t>buono, </a:t>
            </a:r>
            <a:r>
              <a:rPr b="0" lang="it-IT" sz="900" spc="-15" strike="noStrike">
                <a:solidFill>
                  <a:srgbClr val="000000"/>
                </a:solidFill>
                <a:latin typeface="Montserrat"/>
              </a:rPr>
              <a:t>ottimo </a:t>
            </a:r>
            <a:r>
              <a:rPr b="0" lang="it-IT" sz="9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60" strike="noStrike">
                <a:solidFill>
                  <a:srgbClr val="000000"/>
                </a:solidFill>
                <a:latin typeface="Montserrat"/>
              </a:rPr>
              <a:t>Nominal</a:t>
            </a:r>
            <a:r>
              <a:rPr b="1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6" strike="noStrike">
                <a:solidFill>
                  <a:srgbClr val="000000"/>
                </a:solidFill>
                <a:latin typeface="Montserrat"/>
              </a:rPr>
              <a:t>categorie:</a:t>
            </a:r>
            <a:r>
              <a:rPr b="0" lang="it-IT" sz="900" spc="11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6" strike="noStrike">
                <a:solidFill>
                  <a:srgbClr val="000000"/>
                </a:solidFill>
                <a:latin typeface="Montserrat"/>
              </a:rPr>
              <a:t>rosso,</a:t>
            </a:r>
            <a:r>
              <a:rPr b="0" lang="it-IT" sz="9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52" strike="noStrike">
                <a:solidFill>
                  <a:srgbClr val="000000"/>
                </a:solidFill>
                <a:latin typeface="Montserrat"/>
              </a:rPr>
              <a:t>verde,</a:t>
            </a:r>
            <a:r>
              <a:rPr b="0" lang="it-IT" sz="900" spc="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2" strike="noStrike">
                <a:solidFill>
                  <a:srgbClr val="000000"/>
                </a:solidFill>
                <a:latin typeface="Montserrat"/>
              </a:rPr>
              <a:t>bianco </a:t>
            </a:r>
            <a:r>
              <a:rPr b="0" lang="it-IT" sz="900" spc="-296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60" strike="noStrike">
                <a:solidFill>
                  <a:srgbClr val="000000"/>
                </a:solidFill>
                <a:latin typeface="Montserrat"/>
              </a:rPr>
              <a:t>Binary</a:t>
            </a:r>
            <a:r>
              <a:rPr b="1" lang="it-IT" sz="900" spc="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1" strike="noStrike">
                <a:solidFill>
                  <a:srgbClr val="000000"/>
                </a:solidFill>
                <a:latin typeface="Montserrat"/>
              </a:rPr>
              <a:t>solo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52" strike="noStrike">
                <a:solidFill>
                  <a:srgbClr val="000000"/>
                </a:solidFill>
                <a:latin typeface="Montserrat"/>
              </a:rPr>
              <a:t>2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6" strike="noStrike">
                <a:solidFill>
                  <a:srgbClr val="000000"/>
                </a:solidFill>
                <a:latin typeface="Montserrat"/>
              </a:rPr>
              <a:t>categorie:</a:t>
            </a:r>
            <a:r>
              <a:rPr b="0" lang="it-IT" sz="900" spc="123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chiuso,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aperto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Sulle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feature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di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2" strike="noStrike">
                <a:solidFill>
                  <a:srgbClr val="000000"/>
                </a:solidFill>
                <a:latin typeface="Montserrat"/>
              </a:rPr>
              <a:t>tipo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numerico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ha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66" strike="noStrike">
                <a:solidFill>
                  <a:srgbClr val="000000"/>
                </a:solidFill>
                <a:latin typeface="Montserrat"/>
              </a:rPr>
              <a:t>senso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compiere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800" spc="-66" strike="noStrike">
                <a:solidFill>
                  <a:srgbClr val="000000"/>
                </a:solidFill>
                <a:latin typeface="Montserrat"/>
              </a:rPr>
              <a:t>operazioni</a:t>
            </a:r>
            <a:r>
              <a:rPr b="1" lang="it-IT" sz="800" spc="7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800" spc="-66" strike="noStrike">
                <a:solidFill>
                  <a:srgbClr val="000000"/>
                </a:solidFill>
                <a:latin typeface="Montserrat"/>
              </a:rPr>
              <a:t>matematiche</a:t>
            </a:r>
            <a:r>
              <a:rPr b="1" lang="it-IT" sz="800" spc="38" strike="noStrike">
                <a:solidFill>
                  <a:srgbClr val="000000"/>
                </a:solidFill>
                <a:latin typeface="Montserrat"/>
              </a:rPr>
              <a:t> </a:t>
            </a:r>
            <a:br>
              <a:rPr sz="800"/>
            </a:b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come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la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800" spc="-86" strike="noStrike">
                <a:solidFill>
                  <a:srgbClr val="000000"/>
                </a:solidFill>
                <a:latin typeface="Montserrat"/>
              </a:rPr>
              <a:t>somma</a:t>
            </a:r>
            <a:r>
              <a:rPr b="1" lang="it-IT" sz="800" spc="3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o</a:t>
            </a: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800" spc="69" strike="noStrike">
                <a:solidFill>
                  <a:srgbClr val="000000"/>
                </a:solidFill>
                <a:latin typeface="Montserrat"/>
              </a:rPr>
              <a:t>&gt;</a:t>
            </a:r>
            <a:r>
              <a:rPr b="1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mentre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sulle</a:t>
            </a: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altre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no.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6"/>
              </a:spcBef>
            </a:pP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Le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variabili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di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2" strike="noStrike">
                <a:solidFill>
                  <a:srgbClr val="000000"/>
                </a:solidFill>
                <a:latin typeface="Montserrat"/>
              </a:rPr>
              <a:t>tipo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ordinal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si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possono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trasformare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in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interi: </a:t>
            </a:r>
            <a:r>
              <a:rPr b="0" lang="it-IT" sz="800" spc="-296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scarso,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buono,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ottimo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→</a:t>
            </a:r>
            <a:r>
              <a:rPr b="0" i="1" lang="it-IT" sz="800" spc="43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[0</a:t>
            </a:r>
            <a:r>
              <a:rPr b="0" i="1" lang="it-IT" sz="800" spc="-26" strike="noStrike">
                <a:solidFill>
                  <a:srgbClr val="000000"/>
                </a:solidFill>
                <a:latin typeface="Montserrat"/>
              </a:rPr>
              <a:t>,</a:t>
            </a:r>
            <a:r>
              <a:rPr b="0" i="1" lang="it-IT" sz="800" spc="2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,</a:t>
            </a:r>
            <a:r>
              <a:rPr b="0" i="1" lang="it-IT" sz="800" spc="2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2]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746"/>
              </a:spcBef>
            </a:pPr>
            <a:r>
              <a:rPr b="0" lang="it-IT" sz="1000" spc="-35" strike="noStrike">
                <a:solidFill>
                  <a:srgbClr val="ff1c80"/>
                </a:solidFill>
                <a:latin typeface="Tahoma"/>
              </a:rPr>
              <a:t>Questa</a:t>
            </a:r>
            <a:r>
              <a:rPr b="0" lang="it-IT" sz="1000" spc="12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41" strike="noStrike">
                <a:solidFill>
                  <a:srgbClr val="ff1c80"/>
                </a:solidFill>
                <a:latin typeface="Tahoma"/>
              </a:rPr>
              <a:t>differenza</a:t>
            </a:r>
            <a:r>
              <a:rPr b="0" lang="it-IT" sz="1000" spc="18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66" strike="noStrike">
                <a:solidFill>
                  <a:srgbClr val="ff1c80"/>
                </a:solidFill>
                <a:latin typeface="Tahoma"/>
              </a:rPr>
              <a:t>deve</a:t>
            </a:r>
            <a:r>
              <a:rPr b="0" lang="it-IT" sz="1000" spc="18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72" strike="noStrike">
                <a:solidFill>
                  <a:srgbClr val="ff1c80"/>
                </a:solidFill>
                <a:latin typeface="Tahoma"/>
              </a:rPr>
              <a:t>essere</a:t>
            </a:r>
            <a:r>
              <a:rPr b="0" lang="it-IT" sz="1000" spc="18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12" strike="noStrike">
                <a:solidFill>
                  <a:srgbClr val="ff1c80"/>
                </a:solidFill>
                <a:latin typeface="Tahoma"/>
              </a:rPr>
              <a:t>trattata</a:t>
            </a:r>
            <a:r>
              <a:rPr b="0" lang="it-IT" sz="1000" spc="18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21" strike="noStrike">
                <a:solidFill>
                  <a:srgbClr val="ff1c80"/>
                </a:solidFill>
                <a:latin typeface="Tahoma"/>
              </a:rPr>
              <a:t>in</a:t>
            </a:r>
            <a:r>
              <a:rPr b="0" lang="it-IT" sz="1000" spc="18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55" strike="noStrike">
                <a:solidFill>
                  <a:srgbClr val="ff1c80"/>
                </a:solidFill>
                <a:latin typeface="Tahoma"/>
              </a:rPr>
              <a:t>fase</a:t>
            </a:r>
            <a:r>
              <a:rPr b="0" lang="it-IT" sz="1000" spc="18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15" strike="noStrike">
                <a:solidFill>
                  <a:srgbClr val="ff1c80"/>
                </a:solidFill>
                <a:latin typeface="Tahoma"/>
              </a:rPr>
              <a:t>di</a:t>
            </a:r>
            <a:r>
              <a:rPr b="0" lang="it-IT" sz="1000" spc="18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1" lang="it-IT" sz="1000" spc="-52" strike="noStrike">
                <a:solidFill>
                  <a:srgbClr val="ff1c80"/>
                </a:solidFill>
                <a:latin typeface="Tahoma"/>
              </a:rPr>
              <a:t>codifica</a:t>
            </a:r>
            <a:r>
              <a:rPr b="0" lang="it-IT" sz="1000" spc="-52" strike="noStrike">
                <a:solidFill>
                  <a:srgbClr val="ff1c80"/>
                </a:solidFill>
                <a:latin typeface="Tahoma"/>
              </a:rPr>
              <a:t>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75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276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Codifica one-hot per feauture nominali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278" name="PlaceHolder 1"/>
          <p:cNvSpPr>
            <a:spLocks noGrp="1"/>
          </p:cNvSpPr>
          <p:nvPr>
            <p:ph type="sldNum" idx="23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05FFF30B-DC54-4899-B80C-A13B349659C4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object 4"/>
          <p:cNvSpPr/>
          <p:nvPr/>
        </p:nvSpPr>
        <p:spPr>
          <a:xfrm>
            <a:off x="844200" y="565560"/>
            <a:ext cx="264384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900" spc="-7" strike="noStrike">
                <a:solidFill>
                  <a:srgbClr val="000000"/>
                </a:solidFill>
                <a:latin typeface="Montserrat"/>
              </a:rPr>
              <a:t>La</a:t>
            </a:r>
            <a:r>
              <a:rPr b="0" lang="it-IT" sz="9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21" strike="noStrike">
                <a:solidFill>
                  <a:srgbClr val="000000"/>
                </a:solidFill>
                <a:latin typeface="Montserrat"/>
              </a:rPr>
              <a:t>codifica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72" strike="noStrike">
                <a:solidFill>
                  <a:srgbClr val="000000"/>
                </a:solidFill>
                <a:latin typeface="Montserrat"/>
              </a:rPr>
              <a:t>one-hot</a:t>
            </a:r>
            <a:r>
              <a:rPr b="1" lang="it-IT" sz="900" spc="2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52" strike="noStrike">
                <a:solidFill>
                  <a:srgbClr val="000000"/>
                </a:solidFill>
                <a:latin typeface="Montserrat"/>
              </a:rPr>
              <a:t>viene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12" strike="noStrike">
                <a:solidFill>
                  <a:srgbClr val="000000"/>
                </a:solidFill>
                <a:latin typeface="Montserrat"/>
              </a:rPr>
              <a:t>utilizzata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52" strike="noStrike">
                <a:solidFill>
                  <a:srgbClr val="000000"/>
                </a:solidFill>
                <a:latin typeface="Montserrat"/>
              </a:rPr>
              <a:t>per: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265320" indent="-16272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266040"/>
              </a:tabLst>
            </a:pPr>
            <a:r>
              <a:rPr b="0" lang="it-IT" sz="800" spc="-55" strike="noStrike">
                <a:solidFill>
                  <a:srgbClr val="000000"/>
                </a:solidFill>
                <a:latin typeface="Montserrat"/>
              </a:rPr>
              <a:t>esprimere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numericamente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le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feature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nominali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65320" indent="-1627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26604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cancellarne</a:t>
            </a: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relazioni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d’ordine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spurie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object 5"/>
          <p:cNvSpPr/>
          <p:nvPr/>
        </p:nvSpPr>
        <p:spPr>
          <a:xfrm>
            <a:off x="1185840" y="1297800"/>
            <a:ext cx="968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1000" spc="-341" strike="noStrike">
                <a:solidFill>
                  <a:srgbClr val="000000"/>
                </a:solidFill>
                <a:latin typeface="Acumin Pro"/>
              </a:rPr>
              <a:t>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object 6"/>
          <p:cNvSpPr/>
          <p:nvPr/>
        </p:nvSpPr>
        <p:spPr>
          <a:xfrm>
            <a:off x="1185840" y="1520640"/>
            <a:ext cx="1094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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object 7"/>
          <p:cNvSpPr/>
          <p:nvPr/>
        </p:nvSpPr>
        <p:spPr>
          <a:xfrm>
            <a:off x="1185840" y="1824120"/>
            <a:ext cx="1094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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object 8"/>
          <p:cNvSpPr/>
          <p:nvPr/>
        </p:nvSpPr>
        <p:spPr>
          <a:xfrm>
            <a:off x="1185840" y="2052000"/>
            <a:ext cx="1094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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object 9"/>
          <p:cNvSpPr/>
          <p:nvPr/>
        </p:nvSpPr>
        <p:spPr>
          <a:xfrm>
            <a:off x="1185840" y="2203920"/>
            <a:ext cx="1094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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object 10"/>
          <p:cNvSpPr/>
          <p:nvPr/>
        </p:nvSpPr>
        <p:spPr>
          <a:xfrm>
            <a:off x="1185840" y="2284920"/>
            <a:ext cx="1094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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object 11"/>
          <p:cNvSpPr/>
          <p:nvPr/>
        </p:nvSpPr>
        <p:spPr>
          <a:xfrm>
            <a:off x="1333440" y="1760400"/>
            <a:ext cx="5716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Terratetto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object 12"/>
          <p:cNvSpPr/>
          <p:nvPr/>
        </p:nvSpPr>
        <p:spPr>
          <a:xfrm>
            <a:off x="1401120" y="2109600"/>
            <a:ext cx="4370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1000" spc="-35" strike="noStrike">
                <a:solidFill>
                  <a:srgbClr val="000000"/>
                </a:solidFill>
                <a:latin typeface="Arial"/>
              </a:rPr>
              <a:t>Bilocale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object 13"/>
          <p:cNvSpPr/>
          <p:nvPr/>
        </p:nvSpPr>
        <p:spPr>
          <a:xfrm>
            <a:off x="1950840" y="1297800"/>
            <a:ext cx="37800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293400"/>
              </a:tabLst>
            </a:pP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</a:t>
            </a: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	</a:t>
            </a:r>
            <a:r>
              <a:rPr b="0" lang="it-IT" sz="1000" spc="-341" strike="noStrike">
                <a:solidFill>
                  <a:srgbClr val="000000"/>
                </a:solidFill>
                <a:latin typeface="Acumin Pro"/>
              </a:rPr>
              <a:t>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object 14"/>
          <p:cNvSpPr/>
          <p:nvPr/>
        </p:nvSpPr>
        <p:spPr>
          <a:xfrm>
            <a:off x="1925640" y="1520640"/>
            <a:ext cx="441720" cy="69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tabLst>
                <a:tab algn="l" pos="318600"/>
              </a:tabLst>
            </a:pP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</a:t>
            </a: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	</a:t>
            </a:r>
            <a:r>
              <a:rPr b="0" lang="it-IT" sz="1000" spc="-86" strike="noStrike">
                <a:solidFill>
                  <a:srgbClr val="000000"/>
                </a:solidFill>
                <a:latin typeface="Acumin Pro"/>
              </a:rPr>
              <a:t>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2384"/>
              </a:spcBef>
              <a:tabLst>
                <a:tab algn="l" pos="318600"/>
              </a:tabLst>
            </a:pP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</a:t>
            </a:r>
            <a:r>
              <a:rPr b="0" lang="it-IT" sz="1000" spc="-32" strike="noStrike">
                <a:solidFill>
                  <a:srgbClr val="000000"/>
                </a:solidFill>
                <a:latin typeface="Acumin Pro"/>
              </a:rPr>
              <a:t> </a:t>
            </a:r>
            <a:r>
              <a:rPr b="0" i="1" lang="it-IT" sz="1500" spc="-7" strike="noStrike" baseline="19000">
                <a:solidFill>
                  <a:srgbClr val="000000"/>
                </a:solidFill>
                <a:latin typeface="Arial Narrow"/>
              </a:rPr>
              <a:t>→</a:t>
            </a:r>
            <a:r>
              <a:rPr b="0" i="1" lang="it-IT" sz="1500" spc="-1" strike="noStrike" baseline="19000">
                <a:solidFill>
                  <a:srgbClr val="000000"/>
                </a:solidFill>
                <a:latin typeface="Arial Narrow"/>
              </a:rPr>
              <a:t> </a:t>
            </a:r>
            <a:r>
              <a:rPr b="0" lang="it-IT" sz="1000" spc="-746" strike="noStrike">
                <a:solidFill>
                  <a:srgbClr val="000000"/>
                </a:solidFill>
                <a:latin typeface="Acumin Pro"/>
              </a:rPr>
              <a:t>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object 15"/>
          <p:cNvSpPr/>
          <p:nvPr/>
        </p:nvSpPr>
        <p:spPr>
          <a:xfrm>
            <a:off x="1950840" y="2284920"/>
            <a:ext cx="3909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293400"/>
              </a:tabLst>
            </a:pP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</a:t>
            </a: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	</a:t>
            </a:r>
            <a:r>
              <a:rPr b="0" lang="it-IT" sz="1000" spc="-287" strike="noStrike">
                <a:solidFill>
                  <a:srgbClr val="000000"/>
                </a:solidFill>
                <a:latin typeface="Acumin Pro"/>
              </a:rPr>
              <a:t>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object 16"/>
          <p:cNvSpPr/>
          <p:nvPr/>
        </p:nvSpPr>
        <p:spPr>
          <a:xfrm>
            <a:off x="1340640" y="1411200"/>
            <a:ext cx="152100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1051560"/>
              </a:tabLst>
            </a:pPr>
            <a:r>
              <a:rPr b="1" lang="it-IT" sz="1000" spc="-1" strike="noStrike">
                <a:solidFill>
                  <a:srgbClr val="000000"/>
                </a:solidFill>
                <a:latin typeface="Tahoma"/>
              </a:rPr>
              <a:t>Ti</a:t>
            </a:r>
            <a:r>
              <a:rPr b="1" lang="it-IT" sz="1000" spc="29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1" lang="it-IT" sz="1000" spc="-66" strike="noStrike">
                <a:solidFill>
                  <a:srgbClr val="000000"/>
                </a:solidFill>
                <a:latin typeface="Tahoma"/>
              </a:rPr>
              <a:t>ologia</a:t>
            </a:r>
            <a:r>
              <a:rPr b="1" lang="it-IT" sz="1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1" lang="it-IT" sz="1000" spc="-32" strike="noStrike">
                <a:solidFill>
                  <a:srgbClr val="000000"/>
                </a:solidFill>
                <a:latin typeface="Tahoma"/>
              </a:rPr>
              <a:t>Bil</a:t>
            </a:r>
            <a:r>
              <a:rPr b="1" lang="it-IT" sz="1000" spc="-12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1" lang="it-IT" sz="1000" spc="-66" strike="noStrike">
                <a:solidFill>
                  <a:srgbClr val="000000"/>
                </a:solidFill>
                <a:latin typeface="Tahoma"/>
              </a:rPr>
              <a:t>cale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object 17"/>
          <p:cNvSpPr/>
          <p:nvPr/>
        </p:nvSpPr>
        <p:spPr>
          <a:xfrm>
            <a:off x="2576160" y="1760400"/>
            <a:ext cx="885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1000" spc="-7" strike="noStrike">
                <a:solidFill>
                  <a:srgbClr val="000000"/>
                </a:solidFill>
                <a:latin typeface="Book Antiqua"/>
              </a:rPr>
              <a:t>0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object 18"/>
          <p:cNvSpPr/>
          <p:nvPr/>
        </p:nvSpPr>
        <p:spPr>
          <a:xfrm>
            <a:off x="2573280" y="2109600"/>
            <a:ext cx="950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it-IT" sz="1000" spc="-92" strike="noStrike">
                <a:solidFill>
                  <a:srgbClr val="000000"/>
                </a:solidFill>
                <a:latin typeface="Tahoma"/>
              </a:rPr>
              <a:t>1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94" name="object 19"/>
          <p:cNvGraphicFramePr/>
          <p:nvPr/>
        </p:nvGraphicFramePr>
        <p:xfrm>
          <a:off x="1314360" y="1407240"/>
          <a:ext cx="3166560" cy="1228320"/>
        </p:xfrm>
        <a:graphic>
          <a:graphicData uri="http://schemas.openxmlformats.org/drawingml/2006/table">
            <a:tbl>
              <a:tblPr/>
              <a:tblGrid>
                <a:gridCol w="673560"/>
                <a:gridCol w="349200"/>
                <a:gridCol w="610560"/>
                <a:gridCol w="720000"/>
                <a:gridCol w="362880"/>
                <a:gridCol w="449280"/>
              </a:tblGrid>
              <a:tr h="176400">
                <a:tc gridSpan="3">
                  <a:txBody>
                    <a:bodyPr lIns="0" rIns="0" tIns="0" bIns="0" anchor="t">
                      <a:noAutofit/>
                    </a:bodyPr>
                    <a:p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16200" bIns="0" anchor="t">
                      <a:noAutofit/>
                    </a:bodyPr>
                    <a:p>
                      <a:pPr algn="ctr">
                        <a:lnSpc>
                          <a:spcPts val="1159"/>
                        </a:lnSpc>
                        <a:spcBef>
                          <a:spcPts val="130"/>
                        </a:spcBef>
                      </a:pPr>
                      <a:r>
                        <a:rPr b="1" lang="en-US" sz="1000" spc="-52" strike="noStrike">
                          <a:solidFill>
                            <a:srgbClr val="000000"/>
                          </a:solidFill>
                          <a:latin typeface="Tahoma"/>
                        </a:rPr>
                        <a:t>Terratetto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16200" bIns="0" anchor="t">
                      <a:noAutofit/>
                    </a:bodyPr>
                    <a:p>
                      <a:pPr algn="ctr">
                        <a:lnSpc>
                          <a:spcPts val="1159"/>
                        </a:lnSpc>
                        <a:spcBef>
                          <a:spcPts val="130"/>
                        </a:spcBef>
                      </a:pPr>
                      <a:r>
                        <a:rPr b="1" lang="en-US" sz="1000" spc="-35" strike="noStrike">
                          <a:solidFill>
                            <a:srgbClr val="000000"/>
                          </a:solidFill>
                          <a:latin typeface="Tahoma"/>
                        </a:rPr>
                        <a:t>Loft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16200" bIns="0" anchor="t">
                      <a:noAutofit/>
                    </a:bodyPr>
                    <a:p>
                      <a:pPr marL="30960" algn="ctr">
                        <a:lnSpc>
                          <a:spcPts val="1159"/>
                        </a:lnSpc>
                        <a:spcBef>
                          <a:spcPts val="130"/>
                        </a:spcBef>
                      </a:pPr>
                      <a:r>
                        <a:rPr b="1" lang="en-US" sz="1000" spc="-32" strike="noStrike">
                          <a:solidFill>
                            <a:srgbClr val="000000"/>
                          </a:solidFill>
                          <a:latin typeface="Tahoma"/>
                        </a:rPr>
                        <a:t>Attico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4960">
                <a:tc>
                  <a:txBody>
                    <a:bodyPr lIns="0" rIns="0" tIns="14400" bIns="0" anchor="t">
                      <a:noAutofit/>
                    </a:bodyPr>
                    <a:p>
                      <a:pPr algn="ctr">
                        <a:lnSpc>
                          <a:spcPts val="1165"/>
                        </a:lnSpc>
                        <a:spcBef>
                          <a:spcPts val="116"/>
                        </a:spcBef>
                      </a:pPr>
                      <a:r>
                        <a:rPr b="0" i="1" lang="en-US" sz="1000" spc="-35" strike="noStrike">
                          <a:solidFill>
                            <a:srgbClr val="000000"/>
                          </a:solidFill>
                          <a:latin typeface="Arial"/>
                        </a:rPr>
                        <a:t>Bilocale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14400" bIns="0" anchor="t">
                      <a:noAutofit/>
                    </a:bodyPr>
                    <a:p>
                      <a:pPr algn="r">
                        <a:lnSpc>
                          <a:spcPts val="1165"/>
                        </a:lnSpc>
                        <a:spcBef>
                          <a:spcPts val="116"/>
                        </a:spcBef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14400" bIns="0" anchor="t">
                      <a:noAutofit/>
                    </a:bodyPr>
                    <a:p>
                      <a:pPr algn="ctr">
                        <a:lnSpc>
                          <a:spcPts val="1165"/>
                        </a:lnSpc>
                        <a:spcBef>
                          <a:spcPts val="116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14400" bIns="0" anchor="t">
                      <a:noAutofit/>
                    </a:bodyPr>
                    <a:p>
                      <a:pPr algn="ctr">
                        <a:lnSpc>
                          <a:spcPts val="1165"/>
                        </a:lnSpc>
                        <a:spcBef>
                          <a:spcPts val="116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14400" bIns="0" anchor="t">
                      <a:noAutofit/>
                    </a:bodyPr>
                    <a:p>
                      <a:pPr marL="30960" algn="ctr">
                        <a:lnSpc>
                          <a:spcPts val="1165"/>
                        </a:lnSpc>
                        <a:spcBef>
                          <a:spcPts val="116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3880"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US" sz="1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13320" bIns="0" anchor="t">
                      <a:noAutofit/>
                    </a:bodyPr>
                    <a:p>
                      <a:pPr algn="ctr">
                        <a:lnSpc>
                          <a:spcPts val="1165"/>
                        </a:lnSpc>
                        <a:spcBef>
                          <a:spcPts val="105"/>
                        </a:spcBef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13320" bIns="0" anchor="t">
                      <a:noAutofit/>
                    </a:bodyPr>
                    <a:p>
                      <a:pPr algn="ctr">
                        <a:lnSpc>
                          <a:spcPts val="1165"/>
                        </a:lnSpc>
                        <a:spcBef>
                          <a:spcPts val="105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13320" bIns="0" anchor="t">
                      <a:noAutofit/>
                    </a:bodyPr>
                    <a:p>
                      <a:pPr marL="30960" algn="ctr">
                        <a:lnSpc>
                          <a:spcPts val="1165"/>
                        </a:lnSpc>
                        <a:spcBef>
                          <a:spcPts val="105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8440">
                <a:tc>
                  <a:txBody>
                    <a:bodyPr lIns="0" rIns="0" tIns="1332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b="0" i="1" lang="en-US" sz="1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Loft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434"/>
                        </a:lnSpc>
                        <a:tabLst>
                          <a:tab algn="l" pos="256680"/>
                        </a:tabLst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cumin Pro"/>
                        </a:rPr>
                        <a:t>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cumin Pro"/>
                        </a:rPr>
                        <a:t>	</a:t>
                      </a:r>
                      <a:r>
                        <a:rPr b="0" lang="en-US" sz="1000" spc="-647" strike="noStrike">
                          <a:solidFill>
                            <a:srgbClr val="000000"/>
                          </a:solidFill>
                          <a:latin typeface="Acumin Pro"/>
                        </a:rPr>
                        <a:t>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1332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1332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1332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13320" bIns="0" anchor="t">
                      <a:noAutofit/>
                    </a:bodyPr>
                    <a:p>
                      <a:pPr marL="3096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0960" algn="ctr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280">
                <a:tc>
                  <a:txBody>
                    <a:bodyPr lIns="0" rIns="0" tIns="0" bIns="0" anchor="t">
                      <a:noAutofit/>
                    </a:bodyPr>
                    <a:p>
                      <a:pPr marL="141480">
                        <a:lnSpc>
                          <a:spcPts val="995"/>
                        </a:lnSpc>
                      </a:pPr>
                      <a:r>
                        <a:rPr b="0" i="1" lang="en-US" sz="10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Attico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96200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b="0" i="1" lang="en-US" sz="10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Loft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366"/>
                        </a:lnSpc>
                        <a:tabLst>
                          <a:tab algn="l" pos="256680"/>
                        </a:tabLst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cumin Pro"/>
                        </a:rPr>
                        <a:t>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cumin Pro"/>
                        </a:rPr>
                        <a:t>	</a:t>
                      </a:r>
                      <a:r>
                        <a:rPr b="0" lang="en-US" sz="1000" spc="-647" strike="noStrike">
                          <a:solidFill>
                            <a:srgbClr val="000000"/>
                          </a:solidFill>
                          <a:latin typeface="Acumin Pro"/>
                        </a:rPr>
                        <a:t>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28080" algn="ctr">
                        <a:lnSpc>
                          <a:spcPts val="995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080" algn="ctr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995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995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30960" algn="ctr">
                        <a:lnSpc>
                          <a:spcPts val="995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0960" algn="ctr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5" name="object 20"/>
          <p:cNvSpPr/>
          <p:nvPr/>
        </p:nvSpPr>
        <p:spPr>
          <a:xfrm>
            <a:off x="4439160" y="1297800"/>
            <a:ext cx="1602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lang="it-IT" sz="1000" spc="-341" strike="noStrike">
                <a:solidFill>
                  <a:srgbClr val="000000"/>
                </a:solidFill>
                <a:latin typeface="Acumin Pro"/>
              </a:rPr>
              <a:t></a:t>
            </a:r>
            <a:r>
              <a:rPr b="0" lang="it-IT" sz="1500" spc="486" strike="noStrike" baseline="-97000">
                <a:solidFill>
                  <a:srgbClr val="000000"/>
                </a:solidFill>
                <a:latin typeface="Acumin Pro"/>
              </a:rPr>
              <a:t>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object 21"/>
          <p:cNvSpPr/>
          <p:nvPr/>
        </p:nvSpPr>
        <p:spPr>
          <a:xfrm>
            <a:off x="4464360" y="1824120"/>
            <a:ext cx="1094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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object 22"/>
          <p:cNvSpPr/>
          <p:nvPr/>
        </p:nvSpPr>
        <p:spPr>
          <a:xfrm>
            <a:off x="4464360" y="1976040"/>
            <a:ext cx="1094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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bject 23"/>
          <p:cNvSpPr/>
          <p:nvPr/>
        </p:nvSpPr>
        <p:spPr>
          <a:xfrm>
            <a:off x="4464360" y="2203920"/>
            <a:ext cx="1094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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object 24"/>
          <p:cNvSpPr/>
          <p:nvPr/>
        </p:nvSpPr>
        <p:spPr>
          <a:xfrm>
            <a:off x="4464360" y="2284920"/>
            <a:ext cx="1094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1000" spc="324" strike="noStrike">
                <a:solidFill>
                  <a:srgbClr val="000000"/>
                </a:solidFill>
                <a:latin typeface="Acumin Pro"/>
              </a:rPr>
              <a:t>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object 25"/>
          <p:cNvSpPr/>
          <p:nvPr/>
        </p:nvSpPr>
        <p:spPr>
          <a:xfrm>
            <a:off x="843120" y="2814480"/>
            <a:ext cx="429588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1000" spc="-21" strike="noStrike">
                <a:solidFill>
                  <a:srgbClr val="ff1c80"/>
                </a:solidFill>
                <a:latin typeface="Tahoma"/>
              </a:rPr>
              <a:t>Per</a:t>
            </a:r>
            <a:r>
              <a:rPr b="0" lang="it-IT" sz="1000" spc="18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35" strike="noStrike">
                <a:solidFill>
                  <a:srgbClr val="ff1c80"/>
                </a:solidFill>
                <a:latin typeface="Tahoma"/>
              </a:rPr>
              <a:t>ogni</a:t>
            </a:r>
            <a:r>
              <a:rPr b="0" lang="it-IT" sz="1000" spc="24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41" strike="noStrike">
                <a:solidFill>
                  <a:srgbClr val="ff1c80"/>
                </a:solidFill>
                <a:latin typeface="Tahoma"/>
              </a:rPr>
              <a:t>feature</a:t>
            </a:r>
            <a:r>
              <a:rPr b="0" lang="it-IT" sz="1000" spc="24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41" strike="noStrike">
                <a:solidFill>
                  <a:srgbClr val="ff1c80"/>
                </a:solidFill>
                <a:latin typeface="Tahoma"/>
              </a:rPr>
              <a:t>nominale</a:t>
            </a:r>
            <a:r>
              <a:rPr b="0" lang="it-IT" sz="1000" spc="24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41" strike="noStrike">
                <a:solidFill>
                  <a:srgbClr val="ff1c80"/>
                </a:solidFill>
                <a:latin typeface="Tahoma"/>
              </a:rPr>
              <a:t>con</a:t>
            </a:r>
            <a:r>
              <a:rPr b="0" lang="it-IT" sz="1000" spc="24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i="1" lang="it-IT" sz="1000" spc="-46" strike="noStrike">
                <a:solidFill>
                  <a:srgbClr val="ff1c80"/>
                </a:solidFill>
                <a:latin typeface="Arial"/>
              </a:rPr>
              <a:t>p</a:t>
            </a:r>
            <a:r>
              <a:rPr b="0" i="1" lang="it-IT" sz="1000" spc="111" strike="noStrike">
                <a:solidFill>
                  <a:srgbClr val="ff1c80"/>
                </a:solidFill>
                <a:latin typeface="Arial"/>
              </a:rPr>
              <a:t> </a:t>
            </a:r>
            <a:r>
              <a:rPr b="0" lang="it-IT" sz="1000" spc="-32" strike="noStrike">
                <a:solidFill>
                  <a:srgbClr val="ff1c80"/>
                </a:solidFill>
                <a:latin typeface="Tahoma"/>
              </a:rPr>
              <a:t>valori</a:t>
            </a:r>
            <a:r>
              <a:rPr b="0" lang="it-IT" sz="1000" spc="18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41" strike="noStrike">
                <a:solidFill>
                  <a:srgbClr val="ff1c80"/>
                </a:solidFill>
                <a:latin typeface="Tahoma"/>
              </a:rPr>
              <a:t>osservati</a:t>
            </a:r>
            <a:r>
              <a:rPr b="0" lang="it-IT" sz="1000" spc="24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35" strike="noStrike">
                <a:solidFill>
                  <a:srgbClr val="ff1c80"/>
                </a:solidFill>
                <a:latin typeface="Tahoma"/>
              </a:rPr>
              <a:t>ottengo</a:t>
            </a:r>
            <a:r>
              <a:rPr b="0" lang="it-IT" sz="1000" spc="24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i="1" lang="it-IT" sz="1000" spc="-46" strike="noStrike">
                <a:solidFill>
                  <a:srgbClr val="ff1c80"/>
                </a:solidFill>
                <a:latin typeface="Arial"/>
              </a:rPr>
              <a:t>p</a:t>
            </a:r>
            <a:r>
              <a:rPr b="0" i="1" lang="it-IT" sz="1000" spc="111" strike="noStrike">
                <a:solidFill>
                  <a:srgbClr val="ff1c80"/>
                </a:solidFill>
                <a:latin typeface="Arial"/>
              </a:rPr>
              <a:t> </a:t>
            </a:r>
            <a:r>
              <a:rPr b="0" lang="it-IT" sz="1000" spc="-55" strike="noStrike">
                <a:solidFill>
                  <a:srgbClr val="ff1c80"/>
                </a:solidFill>
                <a:latin typeface="Tahoma"/>
              </a:rPr>
              <a:t>nuove</a:t>
            </a:r>
            <a:r>
              <a:rPr b="0" lang="it-IT" sz="1000" spc="24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41" strike="noStrike">
                <a:solidFill>
                  <a:srgbClr val="ff1c80"/>
                </a:solidFill>
                <a:latin typeface="Tahoma"/>
              </a:rPr>
              <a:t>feature</a:t>
            </a:r>
            <a:r>
              <a:rPr b="0" lang="it-IT" sz="1000" spc="24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-35" strike="noStrike">
                <a:solidFill>
                  <a:srgbClr val="ff1c80"/>
                </a:solidFill>
                <a:latin typeface="Tahoma"/>
              </a:rPr>
              <a:t>binarie.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Immagine 33" descr="Immagine che contiene tavolo&#10;&#10;Descrizione generata automaticamente"/>
          <p:cNvPicPr/>
          <p:nvPr/>
        </p:nvPicPr>
        <p:blipFill>
          <a:blip r:embed="rId3"/>
          <a:stretch/>
        </p:blipFill>
        <p:spPr>
          <a:xfrm>
            <a:off x="1112040" y="1328400"/>
            <a:ext cx="3675600" cy="1479240"/>
          </a:xfrm>
          <a:prstGeom prst="rect">
            <a:avLst/>
          </a:prstGeom>
          <a:ln w="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03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304" name="object 2"/>
          <p:cNvSpPr/>
          <p:nvPr/>
        </p:nvSpPr>
        <p:spPr>
          <a:xfrm>
            <a:off x="138960" y="4428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Label Encoder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306" name="PlaceHolder 1"/>
          <p:cNvSpPr>
            <a:spLocks noGrp="1"/>
          </p:cNvSpPr>
          <p:nvPr>
            <p:ph type="sldNum" idx="24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55D04065-A9D0-4F56-B52A-353655B78AC3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7" name="Immagine 29" descr=""/>
          <p:cNvPicPr/>
          <p:nvPr/>
        </p:nvPicPr>
        <p:blipFill>
          <a:blip r:embed="rId3"/>
          <a:stretch/>
        </p:blipFill>
        <p:spPr>
          <a:xfrm>
            <a:off x="368280" y="479520"/>
            <a:ext cx="5244840" cy="2606760"/>
          </a:xfrm>
          <a:prstGeom prst="rect">
            <a:avLst/>
          </a:prstGeom>
          <a:ln w="0"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ttangolo 1"/>
          <p:cNvSpPr/>
          <p:nvPr/>
        </p:nvSpPr>
        <p:spPr>
          <a:xfrm>
            <a:off x="0" y="0"/>
            <a:ext cx="5765400" cy="3244320"/>
          </a:xfrm>
          <a:prstGeom prst="rect">
            <a:avLst/>
          </a:prstGeom>
          <a:solidFill>
            <a:srgbClr val="00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09" name="Google Shape;186;g1278543c0aa_0_124" descr=""/>
          <p:cNvPicPr/>
          <p:nvPr/>
        </p:nvPicPr>
        <p:blipFill>
          <a:blip r:embed="rId1">
            <a:alphaModFix amt="35000"/>
          </a:blip>
          <a:stretch/>
        </p:blipFill>
        <p:spPr>
          <a:xfrm>
            <a:off x="1892160" y="197280"/>
            <a:ext cx="4072680" cy="2849760"/>
          </a:xfrm>
          <a:prstGeom prst="rect">
            <a:avLst/>
          </a:prstGeom>
          <a:ln w="0">
            <a:noFill/>
          </a:ln>
        </p:spPr>
      </p:pic>
      <p:sp>
        <p:nvSpPr>
          <p:cNvPr id="310" name="Google Shape;187;g1278543c0aa_0_124"/>
          <p:cNvSpPr/>
          <p:nvPr/>
        </p:nvSpPr>
        <p:spPr>
          <a:xfrm>
            <a:off x="366120" y="1165320"/>
            <a:ext cx="488448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600" rIns="57600" tIns="57600" bIns="57600" anchor="t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chemeClr val="lt1"/>
                </a:solidFill>
                <a:latin typeface="Montserrat"/>
                <a:ea typeface="Helvetica Neue Light"/>
              </a:rPr>
              <a:t>Metriche| </a:t>
            </a:r>
            <a:r>
              <a:rPr b="1" lang="it-IT" sz="2400" spc="-1" strike="noStrike">
                <a:solidFill>
                  <a:schemeClr val="lt1"/>
                </a:solidFill>
                <a:latin typeface="Montserrat"/>
                <a:ea typeface="Helvetica Neue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12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313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Accuratezza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315" name="PlaceHolder 1"/>
          <p:cNvSpPr>
            <a:spLocks noGrp="1"/>
          </p:cNvSpPr>
          <p:nvPr>
            <p:ph type="sldNum" idx="25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07F82342-F179-4FBC-B7EC-B9257F4EEBFC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object 4"/>
          <p:cNvSpPr/>
          <p:nvPr/>
        </p:nvSpPr>
        <p:spPr>
          <a:xfrm>
            <a:off x="347400" y="994680"/>
            <a:ext cx="4570920" cy="2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900" spc="-46" strike="noStrike">
                <a:solidFill>
                  <a:srgbClr val="000000"/>
                </a:solidFill>
                <a:latin typeface="Montserrat"/>
              </a:rPr>
              <a:t>L’</a:t>
            </a:r>
            <a:r>
              <a:rPr b="1" lang="it-IT" sz="900" spc="-46" strike="noStrike">
                <a:solidFill>
                  <a:srgbClr val="000000"/>
                </a:solidFill>
                <a:latin typeface="Montserrat"/>
              </a:rPr>
              <a:t>accuratezza</a:t>
            </a:r>
            <a:r>
              <a:rPr b="1" lang="it-IT" sz="900" spc="3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86" strike="noStrike">
                <a:solidFill>
                  <a:srgbClr val="000000"/>
                </a:solidFill>
                <a:latin typeface="Montserrat"/>
              </a:rPr>
              <a:t>è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21" strike="noStrike">
                <a:solidFill>
                  <a:srgbClr val="000000"/>
                </a:solidFill>
                <a:latin typeface="Montserrat"/>
              </a:rPr>
              <a:t>la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frazione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15" strike="noStrike">
                <a:solidFill>
                  <a:srgbClr val="000000"/>
                </a:solidFill>
                <a:latin typeface="Montserrat"/>
              </a:rPr>
              <a:t>di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55" strike="noStrike">
                <a:solidFill>
                  <a:srgbClr val="000000"/>
                </a:solidFill>
                <a:latin typeface="Montserrat"/>
              </a:rPr>
              <a:t>esempi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52" strike="noStrike">
                <a:solidFill>
                  <a:srgbClr val="000000"/>
                </a:solidFill>
                <a:latin typeface="Montserrat"/>
              </a:rPr>
              <a:t>a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21" strike="noStrike">
                <a:solidFill>
                  <a:srgbClr val="000000"/>
                </a:solidFill>
                <a:latin typeface="Montserrat"/>
              </a:rPr>
              <a:t>cui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4" strike="noStrike">
                <a:solidFill>
                  <a:srgbClr val="000000"/>
                </a:solidFill>
                <a:latin typeface="Montserrat"/>
              </a:rPr>
              <a:t>il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modello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6" strike="noStrike">
                <a:solidFill>
                  <a:srgbClr val="000000"/>
                </a:solidFill>
                <a:latin typeface="Montserrat"/>
              </a:rPr>
              <a:t>ha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52" strike="noStrike">
                <a:solidFill>
                  <a:srgbClr val="000000"/>
                </a:solidFill>
                <a:latin typeface="Montserrat"/>
              </a:rPr>
              <a:t>assegnato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21" strike="noStrike">
                <a:solidFill>
                  <a:srgbClr val="000000"/>
                </a:solidFill>
                <a:latin typeface="Montserrat"/>
              </a:rPr>
              <a:t>la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6" strike="noStrike">
                <a:solidFill>
                  <a:srgbClr val="000000"/>
                </a:solidFill>
                <a:latin typeface="Montserrat"/>
              </a:rPr>
              <a:t>classe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corretta: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object 5"/>
          <p:cNvSpPr/>
          <p:nvPr/>
        </p:nvSpPr>
        <p:spPr>
          <a:xfrm>
            <a:off x="1833120" y="1456200"/>
            <a:ext cx="95220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1000" spc="-60" strike="noStrike">
                <a:solidFill>
                  <a:srgbClr val="000000"/>
                </a:solidFill>
                <a:latin typeface="Arial"/>
              </a:rPr>
              <a:t>ACC</a:t>
            </a:r>
            <a:r>
              <a:rPr b="0" i="1" lang="it-IT" sz="1000" spc="-18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(</a:t>
            </a:r>
            <a:r>
              <a:rPr b="0" i="1" lang="it-IT" sz="1000" spc="97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i="1" lang="it-IT" sz="1000" spc="-11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1000" spc="103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i="1" lang="it-IT" sz="1000" spc="-11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1000" spc="-46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i="1" lang="it-IT" sz="1000" spc="-18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)</a:t>
            </a:r>
            <a:r>
              <a:rPr b="0" lang="it-IT" sz="1000" spc="24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lang="it-IT" sz="1000" spc="94" strike="noStrike">
                <a:solidFill>
                  <a:srgbClr val="000000"/>
                </a:solidFill>
                <a:latin typeface="Book Antiqua"/>
              </a:rPr>
              <a:t>:=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object 6"/>
          <p:cNvSpPr/>
          <p:nvPr/>
        </p:nvSpPr>
        <p:spPr>
          <a:xfrm>
            <a:off x="2812680" y="1370520"/>
            <a:ext cx="885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10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</a:rPr>
              <a:t>1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object 7"/>
          <p:cNvSpPr/>
          <p:nvPr/>
        </p:nvSpPr>
        <p:spPr>
          <a:xfrm>
            <a:off x="2980800" y="1335960"/>
            <a:ext cx="7380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700" spc="-12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object 8"/>
          <p:cNvSpPr/>
          <p:nvPr/>
        </p:nvSpPr>
        <p:spPr>
          <a:xfrm>
            <a:off x="2914560" y="1335960"/>
            <a:ext cx="2080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it-IT" sz="1000" spc="874" strike="noStrike">
                <a:solidFill>
                  <a:srgbClr val="000000"/>
                </a:solidFill>
                <a:latin typeface="Acumin Pro"/>
              </a:rPr>
              <a:t>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object 9"/>
          <p:cNvSpPr/>
          <p:nvPr/>
        </p:nvSpPr>
        <p:spPr>
          <a:xfrm>
            <a:off x="3092760" y="1456200"/>
            <a:ext cx="85932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lang="it-IT" sz="650" spc="24" strike="noStrike">
                <a:solidFill>
                  <a:srgbClr val="000000"/>
                </a:solidFill>
                <a:latin typeface="Times New Roman"/>
              </a:rPr>
              <a:t>]_</a:t>
            </a:r>
            <a:r>
              <a:rPr b="0" lang="it-IT" sz="1000" spc="-60" strike="noStrike">
                <a:solidFill>
                  <a:srgbClr val="000000"/>
                </a:solidFill>
                <a:latin typeface="Book Antiqua"/>
              </a:rPr>
              <a:t>[</a:t>
            </a:r>
            <a:r>
              <a:rPr b="0" i="1" lang="it-IT" sz="1000" spc="97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(</a:t>
            </a: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i="1" lang="it-IT" sz="1050" spc="29" strike="noStrike" baseline="-11000">
                <a:solidFill>
                  <a:srgbClr val="000000"/>
                </a:solidFill>
                <a:latin typeface="Arial"/>
              </a:rPr>
              <a:t>i</a:t>
            </a:r>
            <a:r>
              <a:rPr b="0" i="1" lang="it-IT" sz="1050" spc="-137" strike="noStrike" baseline="-11000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)</a:t>
            </a:r>
            <a:r>
              <a:rPr b="0" lang="it-IT" sz="1000" spc="24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Book Antiqua"/>
              </a:rPr>
              <a:t>=</a:t>
            </a:r>
            <a:r>
              <a:rPr b="0" lang="it-IT" sz="1000" spc="24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000" spc="-46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i="1" lang="it-IT" sz="1050" spc="29" strike="noStrike" baseline="-11000">
                <a:solidFill>
                  <a:srgbClr val="000000"/>
                </a:solidFill>
                <a:latin typeface="Arial"/>
              </a:rPr>
              <a:t>i</a:t>
            </a:r>
            <a:r>
              <a:rPr b="0" i="1" lang="it-IT" sz="1050" spc="-137" strike="noStrike" baseline="-11000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-60" strike="noStrike">
                <a:solidFill>
                  <a:srgbClr val="000000"/>
                </a:solidFill>
                <a:latin typeface="Book Antiqua"/>
              </a:rPr>
              <a:t>]</a:t>
            </a: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object 10"/>
          <p:cNvSpPr/>
          <p:nvPr/>
        </p:nvSpPr>
        <p:spPr>
          <a:xfrm>
            <a:off x="296640" y="1605240"/>
            <a:ext cx="4554360" cy="11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772920" algn="ctr">
              <a:lnSpc>
                <a:spcPct val="100000"/>
              </a:lnSpc>
              <a:spcBef>
                <a:spcPts val="96"/>
              </a:spcBef>
            </a:pPr>
            <a:r>
              <a:rPr b="0" lang="it-IT" sz="1500" spc="-69" strike="noStrike" baseline="27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500" spc="111" strike="noStrike" baseline="27000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700" spc="18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700" spc="18" strike="noStrike">
                <a:solidFill>
                  <a:srgbClr val="000000"/>
                </a:solidFill>
                <a:latin typeface="Verdana"/>
              </a:rPr>
              <a:t>=1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marL="63360">
              <a:lnSpc>
                <a:spcPct val="100000"/>
              </a:lnSpc>
              <a:spcBef>
                <a:spcPts val="839"/>
              </a:spcBef>
            </a:pPr>
            <a:r>
              <a:rPr b="0" lang="it-IT" sz="900" spc="-55" strike="noStrike">
                <a:solidFill>
                  <a:srgbClr val="000000"/>
                </a:solidFill>
                <a:latin typeface="Montserrat"/>
              </a:rPr>
              <a:t>dove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38" strike="noStrike">
                <a:solidFill>
                  <a:srgbClr val="000000"/>
                </a:solidFill>
                <a:latin typeface="Montserrat"/>
              </a:rPr>
              <a:t>M</a:t>
            </a:r>
            <a:r>
              <a:rPr b="0" lang="it-IT" sz="900" spc="38" strike="noStrike">
                <a:solidFill>
                  <a:srgbClr val="000000"/>
                </a:solidFill>
                <a:latin typeface="Montserrat"/>
              </a:rPr>
              <a:t>(X</a:t>
            </a:r>
            <a:r>
              <a:rPr b="0" lang="it-IT" sz="1000" spc="58" strike="noStrike" baseline="-11000">
                <a:solidFill>
                  <a:srgbClr val="000000"/>
                </a:solidFill>
                <a:latin typeface="Montserrat"/>
              </a:rPr>
              <a:t>i</a:t>
            </a:r>
            <a:r>
              <a:rPr b="0" lang="it-IT" sz="1000" spc="-128" strike="noStrike" baseline="-11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49" strike="noStrike">
                <a:solidFill>
                  <a:srgbClr val="000000"/>
                </a:solidFill>
                <a:latin typeface="Montserrat"/>
              </a:rPr>
              <a:t>)</a:t>
            </a:r>
            <a:r>
              <a:rPr b="0" lang="it-IT" sz="900" spc="83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86" strike="noStrike">
                <a:solidFill>
                  <a:srgbClr val="000000"/>
                </a:solidFill>
                <a:latin typeface="Montserrat"/>
              </a:rPr>
              <a:t>è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21" strike="noStrike">
                <a:solidFill>
                  <a:srgbClr val="000000"/>
                </a:solidFill>
                <a:latin typeface="Montserrat"/>
              </a:rPr>
              <a:t>la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1" strike="noStrike">
                <a:solidFill>
                  <a:srgbClr val="000000"/>
                </a:solidFill>
                <a:latin typeface="Montserrat"/>
              </a:rPr>
              <a:t>predizione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1" strike="noStrike">
                <a:solidFill>
                  <a:srgbClr val="000000"/>
                </a:solidFill>
                <a:latin typeface="Montserrat"/>
              </a:rPr>
              <a:t>del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modello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21" strike="noStrike">
                <a:solidFill>
                  <a:srgbClr val="000000"/>
                </a:solidFill>
                <a:latin typeface="Montserrat"/>
              </a:rPr>
              <a:t>sull’i-esimo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52" strike="noStrike">
                <a:solidFill>
                  <a:srgbClr val="000000"/>
                </a:solidFill>
                <a:latin typeface="Montserrat"/>
              </a:rPr>
              <a:t>esempio,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12" strike="noStrike">
                <a:solidFill>
                  <a:srgbClr val="000000"/>
                </a:solidFill>
                <a:latin typeface="Montserrat"/>
              </a:rPr>
              <a:t>y</a:t>
            </a:r>
            <a:r>
              <a:rPr b="0" lang="it-IT" sz="1000" spc="-15" strike="noStrike" baseline="-11000">
                <a:solidFill>
                  <a:srgbClr val="000000"/>
                </a:solidFill>
                <a:latin typeface="Montserrat"/>
              </a:rPr>
              <a:t>i</a:t>
            </a:r>
            <a:r>
              <a:rPr b="0" lang="it-IT" sz="1000" spc="111" strike="noStrike" baseline="-11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21" strike="noStrike">
                <a:solidFill>
                  <a:srgbClr val="000000"/>
                </a:solidFill>
                <a:latin typeface="Montserrat"/>
              </a:rPr>
              <a:t>la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55" strike="noStrike">
                <a:solidFill>
                  <a:srgbClr val="000000"/>
                </a:solidFill>
                <a:latin typeface="Montserrat"/>
              </a:rPr>
              <a:t>sua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2" strike="noStrike">
                <a:solidFill>
                  <a:srgbClr val="000000"/>
                </a:solidFill>
                <a:latin typeface="Montserrat"/>
              </a:rPr>
              <a:t>(vera)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6" strike="noStrike">
                <a:solidFill>
                  <a:srgbClr val="000000"/>
                </a:solidFill>
                <a:latin typeface="Montserrat"/>
              </a:rPr>
              <a:t>classe.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63360">
              <a:lnSpc>
                <a:spcPct val="100000"/>
              </a:lnSpc>
              <a:spcBef>
                <a:spcPts val="989"/>
              </a:spcBef>
            </a:pPr>
            <a:r>
              <a:rPr b="1" lang="it-IT" sz="900" spc="29" strike="noStrike">
                <a:solidFill>
                  <a:srgbClr val="ff1c80"/>
                </a:solidFill>
                <a:latin typeface="Montserrat"/>
              </a:rPr>
              <a:t>È</a:t>
            </a:r>
            <a:r>
              <a:rPr b="1" lang="it-IT" sz="900" spc="4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900" spc="-66" strike="noStrike">
                <a:solidFill>
                  <a:srgbClr val="ff1c80"/>
                </a:solidFill>
                <a:latin typeface="Montserrat"/>
              </a:rPr>
              <a:t>sempre</a:t>
            </a:r>
            <a:r>
              <a:rPr b="1" lang="it-IT" sz="900" spc="4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900" spc="-46" strike="noStrike">
                <a:solidFill>
                  <a:srgbClr val="ff1c80"/>
                </a:solidFill>
                <a:latin typeface="Montserrat"/>
              </a:rPr>
              <a:t>una</a:t>
            </a:r>
            <a:r>
              <a:rPr b="1" lang="it-IT" sz="900" spc="4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900" spc="-46" strike="noStrike">
                <a:solidFill>
                  <a:srgbClr val="ff1c80"/>
                </a:solidFill>
                <a:latin typeface="Montserrat"/>
              </a:rPr>
              <a:t>buona</a:t>
            </a:r>
            <a:r>
              <a:rPr b="1" lang="it-IT" sz="900" spc="4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900" spc="-26" strike="noStrike">
                <a:solidFill>
                  <a:srgbClr val="ff1c80"/>
                </a:solidFill>
                <a:latin typeface="Montserrat"/>
              </a:rPr>
              <a:t>metrica?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Immagine 2" descr="Immagine che contiene orologio&#10;&#10;Descrizione generata automaticamente"/>
          <p:cNvPicPr/>
          <p:nvPr/>
        </p:nvPicPr>
        <p:blipFill>
          <a:blip r:embed="rId3"/>
          <a:stretch/>
        </p:blipFill>
        <p:spPr>
          <a:xfrm>
            <a:off x="1206360" y="1186200"/>
            <a:ext cx="2916720" cy="654840"/>
          </a:xfrm>
          <a:prstGeom prst="rect">
            <a:avLst/>
          </a:prstGeom>
          <a:ln w="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ttangolo 1"/>
          <p:cNvSpPr/>
          <p:nvPr/>
        </p:nvSpPr>
        <p:spPr>
          <a:xfrm>
            <a:off x="0" y="0"/>
            <a:ext cx="5765400" cy="3244320"/>
          </a:xfrm>
          <a:prstGeom prst="rect">
            <a:avLst/>
          </a:prstGeom>
          <a:solidFill>
            <a:srgbClr val="00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1" name="Google Shape;186;g1278543c0aa_0_124" descr=""/>
          <p:cNvPicPr/>
          <p:nvPr/>
        </p:nvPicPr>
        <p:blipFill>
          <a:blip r:embed="rId1">
            <a:alphaModFix amt="35000"/>
          </a:blip>
          <a:stretch/>
        </p:blipFill>
        <p:spPr>
          <a:xfrm>
            <a:off x="1892160" y="197280"/>
            <a:ext cx="4072680" cy="2849760"/>
          </a:xfrm>
          <a:prstGeom prst="rect">
            <a:avLst/>
          </a:prstGeom>
          <a:ln w="0">
            <a:noFill/>
          </a:ln>
        </p:spPr>
      </p:pic>
      <p:sp>
        <p:nvSpPr>
          <p:cNvPr id="132" name="Google Shape;187;g1278543c0aa_0_124"/>
          <p:cNvSpPr/>
          <p:nvPr/>
        </p:nvSpPr>
        <p:spPr>
          <a:xfrm>
            <a:off x="366120" y="1165320"/>
            <a:ext cx="488448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600" rIns="57600" tIns="57600" bIns="57600" anchor="t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chemeClr val="lt1"/>
                </a:solidFill>
                <a:latin typeface="Montserrat"/>
                <a:ea typeface="Helvetica Neue Light"/>
              </a:rPr>
              <a:t>Feauture Scaling| </a:t>
            </a:r>
            <a:r>
              <a:rPr b="1" lang="it-IT" sz="2400" spc="-1" strike="noStrike">
                <a:solidFill>
                  <a:schemeClr val="lt1"/>
                </a:solidFill>
                <a:latin typeface="Montserrat"/>
                <a:ea typeface="Helvetica Neue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25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326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Accuratezza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328" name="PlaceHolder 1"/>
          <p:cNvSpPr>
            <a:spLocks noGrp="1"/>
          </p:cNvSpPr>
          <p:nvPr>
            <p:ph type="sldNum" idx="26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2CC66258-AC95-43D5-AEF9-DEDA19C9AA52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object 4"/>
          <p:cNvSpPr/>
          <p:nvPr/>
        </p:nvSpPr>
        <p:spPr>
          <a:xfrm>
            <a:off x="309240" y="737640"/>
            <a:ext cx="467064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</a:pP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Supponiamo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52" strike="noStrike">
                <a:solidFill>
                  <a:srgbClr val="000000"/>
                </a:solidFill>
                <a:latin typeface="Montserrat"/>
              </a:rPr>
              <a:t>che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4" strike="noStrike">
                <a:solidFill>
                  <a:srgbClr val="000000"/>
                </a:solidFill>
                <a:latin typeface="Montserrat"/>
              </a:rPr>
              <a:t>il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7" strike="noStrike">
                <a:solidFill>
                  <a:srgbClr val="000000"/>
                </a:solidFill>
                <a:latin typeface="Montserrat"/>
              </a:rPr>
              <a:t>10</a:t>
            </a:r>
            <a:r>
              <a:rPr b="0" lang="it-IT" sz="900" spc="-7" strike="noStrike">
                <a:solidFill>
                  <a:srgbClr val="000000"/>
                </a:solidFill>
                <a:latin typeface="Montserrat"/>
              </a:rPr>
              <a:t>%</a:t>
            </a:r>
            <a:r>
              <a:rPr b="0" lang="it-IT" sz="900" spc="6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1" strike="noStrike">
                <a:solidFill>
                  <a:srgbClr val="000000"/>
                </a:solidFill>
                <a:latin typeface="Montserrat"/>
              </a:rPr>
              <a:t>delle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21" strike="noStrike">
                <a:solidFill>
                  <a:srgbClr val="000000"/>
                </a:solidFill>
                <a:latin typeface="Montserrat"/>
              </a:rPr>
              <a:t>mail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ricevute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sia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6" strike="noStrike">
                <a:solidFill>
                  <a:srgbClr val="000000"/>
                </a:solidFill>
                <a:latin typeface="Montserrat"/>
              </a:rPr>
              <a:t>spam.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0760">
              <a:lnSpc>
                <a:spcPct val="114000"/>
              </a:lnSpc>
            </a:pPr>
            <a:r>
              <a:rPr b="0" lang="it-IT" sz="900" spc="-26" strike="noStrike">
                <a:solidFill>
                  <a:srgbClr val="000000"/>
                </a:solidFill>
                <a:latin typeface="Montserrat"/>
              </a:rPr>
              <a:t>Costruisco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26" strike="noStrike">
                <a:solidFill>
                  <a:srgbClr val="000000"/>
                </a:solidFill>
                <a:latin typeface="Montserrat"/>
              </a:rPr>
              <a:t>quindi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6" strike="noStrike">
                <a:solidFill>
                  <a:srgbClr val="000000"/>
                </a:solidFill>
                <a:latin typeface="Montserrat"/>
              </a:rPr>
              <a:t>un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modello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900" spc="9" strike="noStrike">
                <a:solidFill>
                  <a:srgbClr val="000000"/>
                </a:solidFill>
                <a:latin typeface="Montserrat"/>
              </a:rPr>
              <a:t>M</a:t>
            </a:r>
            <a:r>
              <a:rPr b="0" i="1" lang="it-IT" sz="1000" spc="12" strike="noStrike" baseline="-11000">
                <a:solidFill>
                  <a:srgbClr val="000000"/>
                </a:solidFill>
                <a:latin typeface="Montserrat"/>
              </a:rPr>
              <a:t>optimistic</a:t>
            </a:r>
            <a:r>
              <a:rPr b="0" i="1" lang="it-IT" sz="1000" spc="66" strike="noStrike" baseline="-11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52" strike="noStrike">
                <a:solidFill>
                  <a:srgbClr val="000000"/>
                </a:solidFill>
                <a:latin typeface="Montserrat"/>
              </a:rPr>
              <a:t>che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dice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66" strike="noStrike">
                <a:solidFill>
                  <a:srgbClr val="000000"/>
                </a:solidFill>
                <a:latin typeface="Montserrat"/>
              </a:rPr>
              <a:t>sempre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OK: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86" strike="noStrike">
                <a:solidFill>
                  <a:srgbClr val="000000"/>
                </a:solidFill>
                <a:latin typeface="Montserrat"/>
              </a:rPr>
              <a:t>è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6" strike="noStrike">
                <a:solidFill>
                  <a:srgbClr val="000000"/>
                </a:solidFill>
                <a:latin typeface="Montserrat"/>
              </a:rPr>
              <a:t>un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6" strike="noStrike">
                <a:solidFill>
                  <a:srgbClr val="000000"/>
                </a:solidFill>
                <a:latin typeface="Montserrat"/>
              </a:rPr>
              <a:t>buon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2" strike="noStrike">
                <a:solidFill>
                  <a:srgbClr val="000000"/>
                </a:solidFill>
                <a:latin typeface="Montserrat"/>
              </a:rPr>
              <a:t>modello?</a:t>
            </a:r>
            <a:r>
              <a:rPr b="0" lang="it-IT" sz="900" spc="12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Che </a:t>
            </a:r>
            <a:r>
              <a:rPr b="0" lang="it-IT" sz="900" spc="-30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2" strike="noStrike">
                <a:solidFill>
                  <a:srgbClr val="000000"/>
                </a:solidFill>
                <a:latin typeface="Montserrat"/>
              </a:rPr>
              <a:t>accuratezza</a:t>
            </a:r>
            <a:r>
              <a:rPr b="0" lang="it-IT" sz="9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26" strike="noStrike">
                <a:solidFill>
                  <a:srgbClr val="000000"/>
                </a:solidFill>
                <a:latin typeface="Montserrat"/>
              </a:rPr>
              <a:t>ottiene?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object 5"/>
          <p:cNvSpPr/>
          <p:nvPr/>
        </p:nvSpPr>
        <p:spPr>
          <a:xfrm>
            <a:off x="2668320" y="1827360"/>
            <a:ext cx="92160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lang="it-IT" sz="1500" spc="290" strike="noStrike" baseline="13000">
                <a:solidFill>
                  <a:srgbClr val="000000"/>
                </a:solidFill>
                <a:latin typeface="Acumin Pro"/>
              </a:rPr>
              <a:t> </a:t>
            </a:r>
            <a:r>
              <a:rPr b="0" lang="it-IT" sz="1500" spc="-137" strike="noStrike" baseline="13000">
                <a:solidFill>
                  <a:srgbClr val="000000"/>
                </a:solidFill>
                <a:latin typeface="Acumin Pro"/>
              </a:rPr>
              <a:t> </a:t>
            </a:r>
            <a:r>
              <a:rPr b="0" i="1" lang="it-IT" sz="1050" spc="-279" strike="noStrike" baseline="-55000">
                <a:solidFill>
                  <a:srgbClr val="000000"/>
                </a:solidFill>
                <a:latin typeface="Arial"/>
              </a:rPr>
              <a:t>X</a:t>
            </a:r>
            <a:r>
              <a:rPr b="0" i="1" lang="it-IT" sz="1050" spc="177" strike="noStrike" baseline="19000">
                <a:solidFill>
                  <a:srgbClr val="000000"/>
                </a:solidFill>
                <a:latin typeface="Arial"/>
              </a:rPr>
              <a:t>    </a:t>
            </a:r>
            <a:r>
              <a:rPr b="0" i="1" lang="it-IT" sz="700" spc="11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700" spc="11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    </a:t>
            </a:r>
            <a:r>
              <a:rPr b="0" i="1" lang="it-IT" sz="700" spc="11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1050" spc="-225" strike="noStrike" baseline="-71000">
                <a:solidFill>
                  <a:srgbClr val="000000"/>
                </a:solidFill>
                <a:latin typeface="Arial"/>
              </a:rPr>
              <a:t>y</a:t>
            </a:r>
            <a:r>
              <a:rPr b="0" lang="it-IT" sz="1000" spc="194" strike="noStrike">
                <a:solidFill>
                  <a:srgbClr val="000000"/>
                </a:solidFill>
                <a:latin typeface="Acumin Pro"/>
              </a:rPr>
              <a:t> </a:t>
            </a:r>
            <a:r>
              <a:rPr b="0" lang="it-IT" sz="10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it-IT" sz="10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  </a:t>
            </a:r>
            <a:r>
              <a:rPr b="0" lang="it-IT" sz="1000" spc="-10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it-IT" sz="1000" spc="194" strike="noStrike">
                <a:solidFill>
                  <a:srgbClr val="000000"/>
                </a:solidFill>
                <a:latin typeface="Acumin Pro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object 6"/>
          <p:cNvSpPr/>
          <p:nvPr/>
        </p:nvSpPr>
        <p:spPr>
          <a:xfrm>
            <a:off x="1755360" y="1742400"/>
            <a:ext cx="2249280" cy="32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it-IT" sz="1000" spc="-60" strike="noStrike">
                <a:solidFill>
                  <a:srgbClr val="000000"/>
                </a:solidFill>
                <a:latin typeface="Arial"/>
              </a:rPr>
              <a:t>ACC</a:t>
            </a:r>
            <a:r>
              <a:rPr b="0" i="1" lang="it-IT" sz="1000" spc="-18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(</a:t>
            </a:r>
            <a:r>
              <a:rPr b="0" i="1" lang="it-IT" sz="1000" spc="32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i="1" lang="it-IT" sz="1050" spc="12" strike="noStrike" baseline="-11000">
                <a:solidFill>
                  <a:srgbClr val="000000"/>
                </a:solidFill>
                <a:latin typeface="Arial"/>
              </a:rPr>
              <a:t>optimisti</a:t>
            </a:r>
            <a:r>
              <a:rPr b="0" i="1" lang="it-IT" sz="1050" spc="162" strike="noStrike" baseline="-11000">
                <a:solidFill>
                  <a:srgbClr val="000000"/>
                </a:solidFill>
                <a:latin typeface="Arial"/>
              </a:rPr>
              <a:t>c</a:t>
            </a: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i="1" lang="it-IT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10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-26" strike="noStrike">
                <a:solidFill>
                  <a:srgbClr val="000000"/>
                </a:solidFill>
                <a:latin typeface="Tahoma"/>
              </a:rPr>
              <a:t>mai</a:t>
            </a:r>
            <a:r>
              <a:rPr b="0" lang="it-IT" sz="1000" spc="9" strike="noStrike">
                <a:solidFill>
                  <a:srgbClr val="000000"/>
                </a:solidFill>
                <a:latin typeface="Tahoma"/>
              </a:rPr>
              <a:t>l</a:t>
            </a: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i="1" lang="it-IT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4" strike="noStrike">
                <a:solidFill>
                  <a:srgbClr val="000000"/>
                </a:solidFill>
                <a:latin typeface="Tahoma"/>
              </a:rPr>
              <a:t>OK/spam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)</a:t>
            </a:r>
            <a:r>
              <a:rPr b="0" lang="it-IT" sz="1000" spc="24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Book Antiqua"/>
              </a:rPr>
              <a:t>=</a:t>
            </a:r>
            <a:r>
              <a:rPr b="0" lang="it-IT" sz="1000" spc="24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lang="it-IT" sz="1000" spc="-7" strike="noStrike">
                <a:solidFill>
                  <a:srgbClr val="000000"/>
                </a:solidFill>
                <a:latin typeface="Book Antiqua"/>
              </a:rPr>
              <a:t>0</a:t>
            </a: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it-IT" sz="1000" spc="-7" strike="noStrike">
                <a:solidFill>
                  <a:srgbClr val="000000"/>
                </a:solidFill>
                <a:latin typeface="Book Antiqua"/>
              </a:rPr>
              <a:t>9!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object 7"/>
          <p:cNvSpPr/>
          <p:nvPr/>
        </p:nvSpPr>
        <p:spPr>
          <a:xfrm>
            <a:off x="347400" y="2455560"/>
            <a:ext cx="413532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</a:pPr>
            <a:r>
              <a:rPr b="1" lang="it-IT" sz="900" spc="-72" strike="noStrike">
                <a:solidFill>
                  <a:srgbClr val="000000"/>
                </a:solidFill>
                <a:latin typeface="Montserrat"/>
              </a:rPr>
              <a:t>In</a:t>
            </a:r>
            <a:r>
              <a:rPr b="1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52" strike="noStrike">
                <a:solidFill>
                  <a:srgbClr val="000000"/>
                </a:solidFill>
                <a:latin typeface="Montserrat"/>
              </a:rPr>
              <a:t>generale,</a:t>
            </a:r>
            <a:r>
              <a:rPr b="1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46" strike="noStrike">
                <a:solidFill>
                  <a:srgbClr val="000000"/>
                </a:solidFill>
                <a:latin typeface="Montserrat"/>
              </a:rPr>
              <a:t>quando</a:t>
            </a:r>
            <a:r>
              <a:rPr b="1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46" strike="noStrike">
                <a:solidFill>
                  <a:srgbClr val="000000"/>
                </a:solidFill>
                <a:latin typeface="Montserrat"/>
              </a:rPr>
              <a:t>una</a:t>
            </a:r>
            <a:r>
              <a:rPr b="1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41" strike="noStrike">
                <a:solidFill>
                  <a:srgbClr val="000000"/>
                </a:solidFill>
                <a:latin typeface="Montserrat"/>
              </a:rPr>
              <a:t>delle</a:t>
            </a:r>
            <a:r>
              <a:rPr b="1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55" strike="noStrike">
                <a:solidFill>
                  <a:srgbClr val="000000"/>
                </a:solidFill>
                <a:latin typeface="Montserrat"/>
              </a:rPr>
              <a:t>due</a:t>
            </a:r>
            <a:r>
              <a:rPr b="1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32" strike="noStrike">
                <a:solidFill>
                  <a:srgbClr val="000000"/>
                </a:solidFill>
                <a:latin typeface="Montserrat"/>
              </a:rPr>
              <a:t>classi</a:t>
            </a:r>
            <a:r>
              <a:rPr b="1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86" strike="noStrike">
                <a:solidFill>
                  <a:srgbClr val="000000"/>
                </a:solidFill>
                <a:latin typeface="Montserrat"/>
              </a:rPr>
              <a:t>è</a:t>
            </a:r>
            <a:r>
              <a:rPr b="1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26" strike="noStrike">
                <a:solidFill>
                  <a:srgbClr val="000000"/>
                </a:solidFill>
                <a:latin typeface="Montserrat"/>
              </a:rPr>
              <a:t>molto</a:t>
            </a:r>
            <a:r>
              <a:rPr b="1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26" strike="noStrike">
                <a:solidFill>
                  <a:srgbClr val="000000"/>
                </a:solidFill>
                <a:latin typeface="Montserrat"/>
              </a:rPr>
              <a:t>più</a:t>
            </a:r>
            <a:r>
              <a:rPr b="1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41" strike="noStrike">
                <a:solidFill>
                  <a:srgbClr val="000000"/>
                </a:solidFill>
                <a:latin typeface="Montserrat"/>
              </a:rPr>
              <a:t>rappresentata</a:t>
            </a:r>
            <a:r>
              <a:rPr b="1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15" strike="noStrike">
                <a:solidFill>
                  <a:srgbClr val="000000"/>
                </a:solidFill>
                <a:latin typeface="Montserrat"/>
              </a:rPr>
              <a:t>dell’altra,</a:t>
            </a:r>
            <a:r>
              <a:rPr b="1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21" strike="noStrike">
                <a:solidFill>
                  <a:srgbClr val="000000"/>
                </a:solidFill>
                <a:latin typeface="Montserrat"/>
              </a:rPr>
              <a:t>l’accuratezza</a:t>
            </a:r>
            <a:r>
              <a:rPr b="1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46" strike="noStrike">
                <a:solidFill>
                  <a:srgbClr val="000000"/>
                </a:solidFill>
                <a:latin typeface="Montserrat"/>
              </a:rPr>
              <a:t>non </a:t>
            </a:r>
            <a:r>
              <a:rPr b="1" lang="it-IT" sz="900" spc="-30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86" strike="noStrike">
                <a:solidFill>
                  <a:srgbClr val="000000"/>
                </a:solidFill>
                <a:latin typeface="Montserrat"/>
              </a:rPr>
              <a:t>è</a:t>
            </a:r>
            <a:r>
              <a:rPr b="1" lang="it-IT" sz="9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46" strike="noStrike">
                <a:solidFill>
                  <a:srgbClr val="000000"/>
                </a:solidFill>
                <a:latin typeface="Montserrat"/>
              </a:rPr>
              <a:t>una</a:t>
            </a:r>
            <a:r>
              <a:rPr b="1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46" strike="noStrike">
                <a:solidFill>
                  <a:srgbClr val="000000"/>
                </a:solidFill>
                <a:latin typeface="Montserrat"/>
              </a:rPr>
              <a:t>buona</a:t>
            </a:r>
            <a:r>
              <a:rPr b="1" lang="it-IT" sz="9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32" strike="noStrike">
                <a:solidFill>
                  <a:srgbClr val="000000"/>
                </a:solidFill>
                <a:latin typeface="Montserrat"/>
              </a:rPr>
              <a:t>metrica</a:t>
            </a:r>
            <a:r>
              <a:rPr b="0" lang="it-IT" sz="900" spc="-32" strike="noStrike">
                <a:solidFill>
                  <a:srgbClr val="000000"/>
                </a:solidFill>
                <a:latin typeface="Montserrat"/>
              </a:rPr>
              <a:t>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3" name="Immagine 2" descr="Immagine che contiene testo&#10;&#10;Descrizione generata automaticamente"/>
          <p:cNvPicPr/>
          <p:nvPr/>
        </p:nvPicPr>
        <p:blipFill>
          <a:blip r:embed="rId3"/>
          <a:stretch/>
        </p:blipFill>
        <p:spPr>
          <a:xfrm>
            <a:off x="1130400" y="1483920"/>
            <a:ext cx="3492000" cy="866880"/>
          </a:xfrm>
          <a:prstGeom prst="rect">
            <a:avLst/>
          </a:prstGeom>
          <a:ln w="0"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35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336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Falsi positivi e negativi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338" name="PlaceHolder 1"/>
          <p:cNvSpPr>
            <a:spLocks noGrp="1"/>
          </p:cNvSpPr>
          <p:nvPr>
            <p:ph type="sldNum" idx="27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5D87C518-A404-4243-BE35-F0F681083E85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object 4"/>
          <p:cNvSpPr/>
          <p:nvPr/>
        </p:nvSpPr>
        <p:spPr>
          <a:xfrm>
            <a:off x="347400" y="915120"/>
            <a:ext cx="413532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</a:pPr>
            <a:r>
              <a:rPr b="0" lang="it-IT" sz="900" spc="-12" strike="noStrike">
                <a:solidFill>
                  <a:srgbClr val="000000"/>
                </a:solidFill>
                <a:latin typeface="Montserrat"/>
              </a:rPr>
              <a:t>Un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6" strike="noStrike">
                <a:solidFill>
                  <a:srgbClr val="000000"/>
                </a:solidFill>
                <a:latin typeface="Montserrat"/>
              </a:rPr>
              <a:t>buon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modello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66" strike="noStrike">
                <a:solidFill>
                  <a:srgbClr val="000000"/>
                </a:solidFill>
                <a:latin typeface="Montserrat"/>
              </a:rPr>
              <a:t>deve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72" strike="noStrike">
                <a:solidFill>
                  <a:srgbClr val="000000"/>
                </a:solidFill>
                <a:latin typeface="Montserrat"/>
              </a:rPr>
              <a:t>essere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21" strike="noStrike">
                <a:solidFill>
                  <a:srgbClr val="000000"/>
                </a:solidFill>
                <a:latin typeface="Montserrat"/>
              </a:rPr>
              <a:t>in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46" strike="noStrike">
                <a:solidFill>
                  <a:srgbClr val="000000"/>
                </a:solidFill>
                <a:latin typeface="Montserrat"/>
              </a:rPr>
              <a:t>grado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15" strike="noStrike">
                <a:solidFill>
                  <a:srgbClr val="000000"/>
                </a:solidFill>
                <a:latin typeface="Montserrat"/>
              </a:rPr>
              <a:t>di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2" strike="noStrike">
                <a:solidFill>
                  <a:srgbClr val="000000"/>
                </a:solidFill>
                <a:latin typeface="Montserrat"/>
              </a:rPr>
              <a:t>identificare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correttamente</a:t>
            </a:r>
            <a:r>
              <a:rPr b="0" lang="it-IT" sz="9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5" strike="noStrike">
                <a:solidFill>
                  <a:srgbClr val="000000"/>
                </a:solidFill>
                <a:latin typeface="Montserrat"/>
              </a:rPr>
              <a:t>sia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4" strike="noStrike">
                <a:solidFill>
                  <a:srgbClr val="000000"/>
                </a:solidFill>
                <a:latin typeface="Montserrat"/>
              </a:rPr>
              <a:t>i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15" strike="noStrike">
                <a:solidFill>
                  <a:srgbClr val="000000"/>
                </a:solidFill>
                <a:latin typeface="Montserrat"/>
              </a:rPr>
              <a:t>positivi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(</a:t>
            </a:r>
            <a:r>
              <a:rPr b="1" lang="it-IT" sz="900" spc="12" strike="noStrike">
                <a:solidFill>
                  <a:srgbClr val="000000"/>
                </a:solidFill>
                <a:latin typeface="Montserrat"/>
              </a:rPr>
              <a:t>P</a:t>
            </a:r>
            <a:r>
              <a:rPr b="0" lang="it-IT" sz="900" spc="12" strike="noStrike">
                <a:solidFill>
                  <a:srgbClr val="000000"/>
                </a:solidFill>
                <a:latin typeface="Montserrat"/>
              </a:rPr>
              <a:t>)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52" strike="noStrike">
                <a:solidFill>
                  <a:srgbClr val="000000"/>
                </a:solidFill>
                <a:latin typeface="Montserrat"/>
              </a:rPr>
              <a:t>che</a:t>
            </a:r>
            <a:r>
              <a:rPr b="0" lang="it-IT" sz="9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4" strike="noStrike">
                <a:solidFill>
                  <a:srgbClr val="000000"/>
                </a:solidFill>
                <a:latin typeface="Montserrat"/>
              </a:rPr>
              <a:t>i </a:t>
            </a:r>
            <a:r>
              <a:rPr b="0" lang="it-IT" sz="900" spc="-296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32" strike="noStrike">
                <a:solidFill>
                  <a:srgbClr val="000000"/>
                </a:solidFill>
                <a:latin typeface="Montserrat"/>
              </a:rPr>
              <a:t>negativi</a:t>
            </a:r>
            <a:r>
              <a:rPr b="0" lang="it-IT" sz="9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900" spc="-1" strike="noStrike">
                <a:solidFill>
                  <a:srgbClr val="000000"/>
                </a:solidFill>
                <a:latin typeface="Montserrat"/>
              </a:rPr>
              <a:t>(</a:t>
            </a:r>
            <a:r>
              <a:rPr b="1" lang="it-IT" sz="900" spc="-1" strike="noStrike">
                <a:solidFill>
                  <a:srgbClr val="000000"/>
                </a:solidFill>
                <a:latin typeface="Montserrat"/>
              </a:rPr>
              <a:t>N</a:t>
            </a:r>
            <a:r>
              <a:rPr b="0" lang="it-IT" sz="900" spc="-1" strike="noStrike">
                <a:solidFill>
                  <a:srgbClr val="000000"/>
                </a:solidFill>
                <a:latin typeface="Montserrat"/>
              </a:rPr>
              <a:t>).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it-IT" sz="1000" spc="-35" strike="noStrike">
                <a:solidFill>
                  <a:srgbClr val="000000"/>
                </a:solidFill>
                <a:latin typeface="Montserrat"/>
              </a:rPr>
              <a:t>Definiamo: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65320" indent="-147240">
              <a:lnSpc>
                <a:spcPct val="100000"/>
              </a:lnSpc>
              <a:spcBef>
                <a:spcPts val="819"/>
              </a:spcBef>
              <a:buClr>
                <a:srgbClr val="ff1c80"/>
              </a:buClr>
              <a:buFont typeface="Calibri"/>
              <a:buChar char="•"/>
              <a:tabLst>
                <a:tab algn="l" pos="266040"/>
              </a:tabLst>
            </a:pPr>
            <a:r>
              <a:rPr b="1" lang="it-IT" sz="800" spc="-35" strike="noStrike">
                <a:solidFill>
                  <a:srgbClr val="ff1c80"/>
                </a:solidFill>
                <a:latin typeface="Montserrat"/>
              </a:rPr>
              <a:t>Veri</a:t>
            </a:r>
            <a:r>
              <a:rPr b="1" lang="it-IT" sz="800" spc="4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41" strike="noStrike">
                <a:solidFill>
                  <a:srgbClr val="ff1c80"/>
                </a:solidFill>
                <a:latin typeface="Montserrat"/>
              </a:rPr>
              <a:t>Positivi</a:t>
            </a:r>
            <a:r>
              <a:rPr b="1" lang="it-IT" sz="800" spc="344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18" strike="noStrike">
                <a:solidFill>
                  <a:srgbClr val="ff1c80"/>
                </a:solidFill>
                <a:latin typeface="Montserrat"/>
              </a:rPr>
              <a:t>(TP)</a:t>
            </a:r>
            <a:r>
              <a:rPr b="0" lang="it-IT" sz="800" spc="18" strike="noStrike">
                <a:solidFill>
                  <a:srgbClr val="ff1c80"/>
                </a:solidFill>
                <a:latin typeface="Montserrat"/>
              </a:rPr>
              <a:t>:</a:t>
            </a:r>
            <a:r>
              <a:rPr b="0" lang="it-IT" sz="800" spc="97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positivi</a:t>
            </a:r>
            <a:r>
              <a:rPr b="0" lang="it-IT" sz="800" spc="9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correttamente</a:t>
            </a:r>
            <a:r>
              <a:rPr b="0" lang="it-IT" sz="800" spc="9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etichettati</a:t>
            </a:r>
            <a:r>
              <a:rPr b="0" lang="it-IT" sz="800" spc="9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come</a:t>
            </a:r>
            <a:r>
              <a:rPr b="0" lang="it-IT" sz="800" spc="9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positivi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65320" indent="-147240">
              <a:lnSpc>
                <a:spcPct val="100000"/>
              </a:lnSpc>
              <a:spcBef>
                <a:spcPts val="524"/>
              </a:spcBef>
              <a:buClr>
                <a:srgbClr val="ff1c80"/>
              </a:buClr>
              <a:buFont typeface="Calibri"/>
              <a:buChar char="•"/>
              <a:tabLst>
                <a:tab algn="l" pos="266040"/>
              </a:tabLst>
            </a:pPr>
            <a:r>
              <a:rPr b="1" lang="it-IT" sz="800" spc="-35" strike="noStrike">
                <a:solidFill>
                  <a:srgbClr val="ff1c80"/>
                </a:solidFill>
                <a:latin typeface="Montserrat"/>
              </a:rPr>
              <a:t>Veri</a:t>
            </a:r>
            <a:r>
              <a:rPr b="1" lang="it-IT" sz="800" spc="52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46" strike="noStrike">
                <a:solidFill>
                  <a:srgbClr val="ff1c80"/>
                </a:solidFill>
                <a:latin typeface="Montserrat"/>
              </a:rPr>
              <a:t>Negativi</a:t>
            </a:r>
            <a:r>
              <a:rPr b="1" lang="it-IT" sz="800" spc="52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12" strike="noStrike">
                <a:solidFill>
                  <a:srgbClr val="ff1c80"/>
                </a:solidFill>
                <a:latin typeface="Montserrat"/>
              </a:rPr>
              <a:t>(TN)</a:t>
            </a:r>
            <a:r>
              <a:rPr b="0" lang="it-IT" sz="800" spc="12" strike="noStrike">
                <a:solidFill>
                  <a:srgbClr val="ff1c80"/>
                </a:solidFill>
                <a:latin typeface="Montserrat"/>
              </a:rPr>
              <a:t>:</a:t>
            </a:r>
            <a:r>
              <a:rPr b="0" lang="it-IT" sz="800" spc="97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negativi</a:t>
            </a:r>
            <a:r>
              <a:rPr b="0" lang="it-IT" sz="800" spc="103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correttamente</a:t>
            </a:r>
            <a:r>
              <a:rPr b="0" lang="it-IT" sz="800" spc="9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etichettati</a:t>
            </a:r>
            <a:r>
              <a:rPr b="0" lang="it-IT" sz="800" spc="103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come</a:t>
            </a:r>
            <a:r>
              <a:rPr b="0" lang="it-IT" sz="800" spc="9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negativi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65320" indent="-147240">
              <a:lnSpc>
                <a:spcPct val="100000"/>
              </a:lnSpc>
              <a:spcBef>
                <a:spcPts val="530"/>
              </a:spcBef>
              <a:buClr>
                <a:srgbClr val="ff1c80"/>
              </a:buClr>
              <a:buFont typeface="Calibri"/>
              <a:buChar char="•"/>
              <a:tabLst>
                <a:tab algn="l" pos="266040"/>
              </a:tabLst>
            </a:pPr>
            <a:r>
              <a:rPr b="1" lang="it-IT" sz="800" spc="-46" strike="noStrike">
                <a:solidFill>
                  <a:srgbClr val="ff1c80"/>
                </a:solidFill>
                <a:latin typeface="Montserrat"/>
              </a:rPr>
              <a:t>Falsi</a:t>
            </a:r>
            <a:r>
              <a:rPr b="1" lang="it-IT" sz="800" spc="4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41" strike="noStrike">
                <a:solidFill>
                  <a:srgbClr val="ff1c80"/>
                </a:solidFill>
                <a:latin typeface="Montserrat"/>
              </a:rPr>
              <a:t>Positivi</a:t>
            </a:r>
            <a:r>
              <a:rPr b="1" lang="it-IT" sz="800" spc="338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4" strike="noStrike">
                <a:solidFill>
                  <a:srgbClr val="ff1c80"/>
                </a:solidFill>
                <a:latin typeface="Montserrat"/>
              </a:rPr>
              <a:t>(FP)</a:t>
            </a:r>
            <a:r>
              <a:rPr b="0" lang="it-IT" sz="800" spc="4" strike="noStrike">
                <a:solidFill>
                  <a:srgbClr val="ff1c80"/>
                </a:solidFill>
                <a:latin typeface="Montserrat"/>
              </a:rPr>
              <a:t>:</a:t>
            </a:r>
            <a:r>
              <a:rPr b="0" lang="it-IT" sz="800" spc="97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negativi</a:t>
            </a:r>
            <a:r>
              <a:rPr b="0" lang="it-IT" sz="800" spc="9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erroneamente</a:t>
            </a:r>
            <a:r>
              <a:rPr b="0" lang="it-IT" sz="800" spc="9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etichettati</a:t>
            </a:r>
            <a:r>
              <a:rPr b="0" lang="it-IT" sz="800" spc="9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come</a:t>
            </a:r>
            <a:r>
              <a:rPr b="0" lang="it-IT" sz="800" spc="9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positivi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65320" indent="-147240">
              <a:lnSpc>
                <a:spcPct val="100000"/>
              </a:lnSpc>
              <a:spcBef>
                <a:spcPts val="524"/>
              </a:spcBef>
              <a:buClr>
                <a:srgbClr val="ff1c80"/>
              </a:buClr>
              <a:buFont typeface="Calibri"/>
              <a:buChar char="•"/>
              <a:tabLst>
                <a:tab algn="l" pos="266040"/>
              </a:tabLst>
            </a:pPr>
            <a:r>
              <a:rPr b="1" lang="it-IT" sz="800" spc="-46" strike="noStrike">
                <a:solidFill>
                  <a:srgbClr val="ff1c80"/>
                </a:solidFill>
                <a:latin typeface="Montserrat"/>
              </a:rPr>
              <a:t>Falsi</a:t>
            </a:r>
            <a:r>
              <a:rPr b="1" lang="it-IT" sz="800" spc="4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46" strike="noStrike">
                <a:solidFill>
                  <a:srgbClr val="ff1c80"/>
                </a:solidFill>
                <a:latin typeface="Montserrat"/>
              </a:rPr>
              <a:t>Negativi</a:t>
            </a:r>
            <a:r>
              <a:rPr b="1" lang="it-IT" sz="800" spc="52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1" strike="noStrike">
                <a:solidFill>
                  <a:srgbClr val="ff1c80"/>
                </a:solidFill>
                <a:latin typeface="Montserrat"/>
              </a:rPr>
              <a:t>(FN)</a:t>
            </a:r>
            <a:r>
              <a:rPr b="0" lang="it-IT" sz="800" spc="-1" strike="noStrike">
                <a:solidFill>
                  <a:srgbClr val="ff1c80"/>
                </a:solidFill>
                <a:latin typeface="Montserrat"/>
              </a:rPr>
              <a:t>:</a:t>
            </a:r>
            <a:r>
              <a:rPr b="0" lang="it-IT" sz="800" spc="103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positivi</a:t>
            </a:r>
            <a:r>
              <a:rPr b="0" lang="it-IT" sz="800" spc="9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erroneamente</a:t>
            </a:r>
            <a:r>
              <a:rPr b="0" lang="it-IT" sz="800" spc="9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etichettati</a:t>
            </a:r>
            <a:r>
              <a:rPr b="0" lang="it-IT" sz="800" spc="9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come</a:t>
            </a:r>
            <a:r>
              <a:rPr b="0" lang="it-IT" sz="800" spc="9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negativi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41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342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Falsi positivi e negativi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344" name="PlaceHolder 1"/>
          <p:cNvSpPr>
            <a:spLocks noGrp="1"/>
          </p:cNvSpPr>
          <p:nvPr>
            <p:ph type="sldNum" idx="28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2EF03D93-F03B-4B36-B988-758232AA6776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5" name="object 2" descr=""/>
          <p:cNvPicPr/>
          <p:nvPr/>
        </p:nvPicPr>
        <p:blipFill>
          <a:blip r:embed="rId3"/>
          <a:stretch/>
        </p:blipFill>
        <p:spPr>
          <a:xfrm>
            <a:off x="360000" y="519120"/>
            <a:ext cx="5015880" cy="2491920"/>
          </a:xfrm>
          <a:prstGeom prst="rect">
            <a:avLst/>
          </a:prstGeom>
          <a:ln w="0"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47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348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La matrice di confusione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9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350" name="PlaceHolder 1"/>
          <p:cNvSpPr>
            <a:spLocks noGrp="1"/>
          </p:cNvSpPr>
          <p:nvPr>
            <p:ph type="sldNum" idx="29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244545CF-AD13-4BF1-BC11-F98BA977F883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351" name="object 4"/>
          <p:cNvGrpSpPr/>
          <p:nvPr/>
        </p:nvGrpSpPr>
        <p:grpSpPr>
          <a:xfrm>
            <a:off x="2031120" y="660240"/>
            <a:ext cx="1702800" cy="1728360"/>
            <a:chOff x="2031120" y="660240"/>
            <a:chExt cx="1702800" cy="1728360"/>
          </a:xfrm>
        </p:grpSpPr>
        <p:pic>
          <p:nvPicPr>
            <p:cNvPr id="352" name="object 5" descr=""/>
            <p:cNvPicPr/>
            <p:nvPr/>
          </p:nvPicPr>
          <p:blipFill>
            <a:blip r:embed="rId3"/>
            <a:stretch/>
          </p:blipFill>
          <p:spPr>
            <a:xfrm>
              <a:off x="2031120" y="660240"/>
              <a:ext cx="1702800" cy="1702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3" name="object 6"/>
            <p:cNvSpPr/>
            <p:nvPr/>
          </p:nvSpPr>
          <p:spPr>
            <a:xfrm>
              <a:off x="2457000" y="2363400"/>
              <a:ext cx="360" cy="25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0" h="25400">
                  <a:moveTo>
                    <a:pt x="0" y="0"/>
                  </a:moveTo>
                  <a:lnTo>
                    <a:pt x="0" y="25322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4" name="object 7"/>
            <p:cNvSpPr/>
            <p:nvPr/>
          </p:nvSpPr>
          <p:spPr>
            <a:xfrm>
              <a:off x="2457000" y="2363400"/>
              <a:ext cx="360" cy="25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0" h="25400">
                  <a:moveTo>
                    <a:pt x="0" y="0"/>
                  </a:moveTo>
                  <a:lnTo>
                    <a:pt x="0" y="25322"/>
                  </a:lnTo>
                </a:path>
              </a:pathLst>
            </a:custGeom>
            <a:noFill/>
            <a:ln w="57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55" name="object 8"/>
          <p:cNvSpPr/>
          <p:nvPr/>
        </p:nvSpPr>
        <p:spPr>
          <a:xfrm>
            <a:off x="2345040" y="2386440"/>
            <a:ext cx="223920" cy="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it-IT" sz="550" spc="12" strike="noStrike">
                <a:solidFill>
                  <a:srgbClr val="000000"/>
                </a:solidFill>
                <a:latin typeface="Verdana"/>
              </a:rPr>
              <a:t>spam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6" name="object 9"/>
          <p:cNvGrpSpPr/>
          <p:nvPr/>
        </p:nvGrpSpPr>
        <p:grpSpPr>
          <a:xfrm>
            <a:off x="3308400" y="2363400"/>
            <a:ext cx="360" cy="25200"/>
            <a:chOff x="3308400" y="2363400"/>
            <a:chExt cx="360" cy="25200"/>
          </a:xfrm>
        </p:grpSpPr>
        <p:sp>
          <p:nvSpPr>
            <p:cNvPr id="357" name="object 10"/>
            <p:cNvSpPr/>
            <p:nvPr/>
          </p:nvSpPr>
          <p:spPr>
            <a:xfrm>
              <a:off x="3308400" y="2363400"/>
              <a:ext cx="360" cy="25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0" h="25400">
                  <a:moveTo>
                    <a:pt x="0" y="0"/>
                  </a:moveTo>
                  <a:lnTo>
                    <a:pt x="0" y="25322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8" name="object 11"/>
            <p:cNvSpPr/>
            <p:nvPr/>
          </p:nvSpPr>
          <p:spPr>
            <a:xfrm>
              <a:off x="3308400" y="2363400"/>
              <a:ext cx="360" cy="25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0" h="25400">
                  <a:moveTo>
                    <a:pt x="0" y="0"/>
                  </a:moveTo>
                  <a:lnTo>
                    <a:pt x="0" y="25322"/>
                  </a:lnTo>
                </a:path>
              </a:pathLst>
            </a:custGeom>
            <a:noFill/>
            <a:ln w="57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59" name="object 12"/>
          <p:cNvSpPr/>
          <p:nvPr/>
        </p:nvSpPr>
        <p:spPr>
          <a:xfrm>
            <a:off x="2599560" y="2371320"/>
            <a:ext cx="891360" cy="20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525960">
              <a:lnSpc>
                <a:spcPct val="118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it-IT" sz="550" spc="9" strike="noStrike">
                <a:solidFill>
                  <a:srgbClr val="000000"/>
                </a:solidFill>
                <a:latin typeface="Verdana"/>
              </a:rPr>
              <a:t>not</a:t>
            </a:r>
            <a:r>
              <a:rPr b="0" lang="it-IT" sz="550" spc="-1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it-IT" sz="550" spc="9" strike="noStrike">
                <a:solidFill>
                  <a:srgbClr val="000000"/>
                </a:solidFill>
                <a:latin typeface="Verdana"/>
              </a:rPr>
              <a:t>spam     </a:t>
            </a:r>
            <a:r>
              <a:rPr b="1" lang="it-IT" sz="550" spc="9" strike="noStrike">
                <a:solidFill>
                  <a:srgbClr val="000000"/>
                </a:solidFill>
                <a:latin typeface="Verdana"/>
              </a:rPr>
              <a:t>Predicted</a:t>
            </a:r>
            <a:r>
              <a:rPr b="1" lang="it-IT" sz="550" spc="-2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1" lang="it-IT" sz="550" spc="9" strike="noStrike">
                <a:solidFill>
                  <a:srgbClr val="000000"/>
                </a:solidFill>
                <a:latin typeface="Verdana"/>
              </a:rPr>
              <a:t>label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0" name="object 13"/>
          <p:cNvGrpSpPr/>
          <p:nvPr/>
        </p:nvGrpSpPr>
        <p:grpSpPr>
          <a:xfrm>
            <a:off x="2005560" y="660240"/>
            <a:ext cx="1729080" cy="1703520"/>
            <a:chOff x="2005560" y="660240"/>
            <a:chExt cx="1729080" cy="1703520"/>
          </a:xfrm>
        </p:grpSpPr>
        <p:sp>
          <p:nvSpPr>
            <p:cNvPr id="361" name="object 14"/>
            <p:cNvSpPr/>
            <p:nvPr/>
          </p:nvSpPr>
          <p:spPr>
            <a:xfrm>
              <a:off x="2005560" y="108612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400" h="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2" name="object 15"/>
            <p:cNvSpPr/>
            <p:nvPr/>
          </p:nvSpPr>
          <p:spPr>
            <a:xfrm>
              <a:off x="2005560" y="108612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400" h="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noFill/>
            <a:ln w="57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3" name="object 16"/>
            <p:cNvSpPr/>
            <p:nvPr/>
          </p:nvSpPr>
          <p:spPr>
            <a:xfrm>
              <a:off x="2005560" y="19378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400" h="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4" name="object 17"/>
            <p:cNvSpPr/>
            <p:nvPr/>
          </p:nvSpPr>
          <p:spPr>
            <a:xfrm>
              <a:off x="2005560" y="19378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400" h="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noFill/>
            <a:ln w="57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5" name="object 18"/>
            <p:cNvSpPr/>
            <p:nvPr/>
          </p:nvSpPr>
          <p:spPr>
            <a:xfrm>
              <a:off x="2031120" y="660240"/>
              <a:ext cx="1703520" cy="1703520"/>
            </a:xfrm>
            <a:custGeom>
              <a:avLst/>
              <a:gdLst>
                <a:gd name="textAreaLeft" fmla="*/ 0 w 1703520"/>
                <a:gd name="textAreaRight" fmla="*/ 1703880 w 1703520"/>
                <a:gd name="textAreaTop" fmla="*/ 0 h 1703520"/>
                <a:gd name="textAreaBottom" fmla="*/ 1703880 h 1703520"/>
              </a:gdLst>
              <a:ahLst/>
              <a:rect l="textAreaLeft" t="textAreaTop" r="textAreaRight" b="textAreaBottom"/>
              <a:pathLst>
                <a:path w="1703704" h="1703705">
                  <a:moveTo>
                    <a:pt x="0" y="1703133"/>
                  </a:moveTo>
                  <a:lnTo>
                    <a:pt x="0" y="0"/>
                  </a:lnTo>
                </a:path>
                <a:path w="1703704" h="1703705">
                  <a:moveTo>
                    <a:pt x="1703133" y="1703133"/>
                  </a:moveTo>
                  <a:lnTo>
                    <a:pt x="1703133" y="0"/>
                  </a:lnTo>
                </a:path>
                <a:path w="1703704" h="1703705">
                  <a:moveTo>
                    <a:pt x="0" y="1703133"/>
                  </a:moveTo>
                  <a:lnTo>
                    <a:pt x="1703133" y="1703133"/>
                  </a:lnTo>
                </a:path>
                <a:path w="1703704" h="1703705">
                  <a:moveTo>
                    <a:pt x="0" y="0"/>
                  </a:moveTo>
                  <a:lnTo>
                    <a:pt x="1703133" y="0"/>
                  </a:lnTo>
                </a:path>
              </a:pathLst>
            </a:custGeom>
            <a:noFill/>
            <a:ln w="57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66" name="object 19"/>
          <p:cNvSpPr/>
          <p:nvPr/>
        </p:nvSpPr>
        <p:spPr>
          <a:xfrm>
            <a:off x="1769040" y="1031040"/>
            <a:ext cx="223920" cy="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it-IT" sz="550" spc="12" strike="noStrike">
                <a:solidFill>
                  <a:srgbClr val="000000"/>
                </a:solidFill>
                <a:latin typeface="Verdana"/>
              </a:rPr>
              <a:t>spam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object 20"/>
          <p:cNvSpPr/>
          <p:nvPr/>
        </p:nvSpPr>
        <p:spPr>
          <a:xfrm>
            <a:off x="1627560" y="1882440"/>
            <a:ext cx="365400" cy="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it-IT" sz="550" spc="9" strike="noStrike">
                <a:solidFill>
                  <a:srgbClr val="000000"/>
                </a:solidFill>
                <a:latin typeface="Verdana"/>
              </a:rPr>
              <a:t>not</a:t>
            </a:r>
            <a:r>
              <a:rPr b="0" lang="it-IT" sz="550" spc="-1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it-IT" sz="550" spc="12" strike="noStrike">
                <a:solidFill>
                  <a:srgbClr val="000000"/>
                </a:solidFill>
                <a:latin typeface="Verdana"/>
              </a:rPr>
              <a:t>spam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object 21"/>
          <p:cNvSpPr/>
          <p:nvPr/>
        </p:nvSpPr>
        <p:spPr>
          <a:xfrm>
            <a:off x="1528560" y="1073520"/>
            <a:ext cx="76680" cy="6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 vert="vert270">
            <a:noAutofit/>
          </a:bodyPr>
          <a:p>
            <a:pPr marL="12600">
              <a:lnSpc>
                <a:spcPts val="646"/>
              </a:lnSpc>
            </a:pPr>
            <a:r>
              <a:rPr b="1" lang="it-IT" sz="550" spc="-1" strike="noStrike">
                <a:solidFill>
                  <a:srgbClr val="000000"/>
                </a:solidFill>
                <a:latin typeface="Verdana"/>
              </a:rPr>
              <a:t>True</a:t>
            </a:r>
            <a:r>
              <a:rPr b="1" lang="it-IT" sz="550" spc="-1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1" lang="it-IT" sz="550" spc="-1" strike="noStrike">
                <a:solidFill>
                  <a:srgbClr val="000000"/>
                </a:solidFill>
                <a:latin typeface="Verdana"/>
              </a:rPr>
              <a:t>label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object 22"/>
          <p:cNvSpPr/>
          <p:nvPr/>
        </p:nvSpPr>
        <p:spPr>
          <a:xfrm>
            <a:off x="2387880" y="1023480"/>
            <a:ext cx="150840" cy="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it-IT" sz="550" spc="9" strike="noStrike">
                <a:solidFill>
                  <a:srgbClr val="f7fbff"/>
                </a:solidFill>
                <a:latin typeface="Verdana"/>
              </a:rPr>
              <a:t>116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object 23"/>
          <p:cNvSpPr/>
          <p:nvPr/>
        </p:nvSpPr>
        <p:spPr>
          <a:xfrm>
            <a:off x="3262320" y="1023480"/>
            <a:ext cx="104400" cy="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it-IT" sz="550" spc="9" strike="noStrike">
                <a:solidFill>
                  <a:srgbClr val="072f6a"/>
                </a:solidFill>
                <a:latin typeface="Verdana"/>
              </a:rPr>
              <a:t>16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object 24"/>
          <p:cNvSpPr/>
          <p:nvPr/>
        </p:nvSpPr>
        <p:spPr>
          <a:xfrm>
            <a:off x="2410920" y="1874880"/>
            <a:ext cx="104400" cy="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it-IT" sz="550" spc="9" strike="noStrike">
                <a:solidFill>
                  <a:srgbClr val="072f6a"/>
                </a:solidFill>
                <a:latin typeface="Verdana"/>
              </a:rPr>
              <a:t>20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object 25"/>
          <p:cNvSpPr/>
          <p:nvPr/>
        </p:nvSpPr>
        <p:spPr>
          <a:xfrm>
            <a:off x="3262320" y="1874880"/>
            <a:ext cx="104400" cy="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it-IT" sz="550" spc="9" strike="noStrike">
                <a:solidFill>
                  <a:srgbClr val="f7fbff"/>
                </a:solidFill>
                <a:latin typeface="Verdana"/>
              </a:rPr>
              <a:t>98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3" name="object 26"/>
          <p:cNvGrpSpPr/>
          <p:nvPr/>
        </p:nvGrpSpPr>
        <p:grpSpPr>
          <a:xfrm>
            <a:off x="3876120" y="660240"/>
            <a:ext cx="110520" cy="1703520"/>
            <a:chOff x="3876120" y="660240"/>
            <a:chExt cx="110520" cy="1703520"/>
          </a:xfrm>
        </p:grpSpPr>
        <p:pic>
          <p:nvPicPr>
            <p:cNvPr id="374" name="object 27" descr=""/>
            <p:cNvPicPr/>
            <p:nvPr/>
          </p:nvPicPr>
          <p:blipFill>
            <a:blip r:embed="rId4"/>
            <a:stretch/>
          </p:blipFill>
          <p:spPr>
            <a:xfrm>
              <a:off x="3876120" y="660240"/>
              <a:ext cx="84600" cy="1703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5" name="object 28"/>
            <p:cNvSpPr/>
            <p:nvPr/>
          </p:nvSpPr>
          <p:spPr>
            <a:xfrm>
              <a:off x="3961440" y="22953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400" h="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6" name="object 29"/>
            <p:cNvSpPr/>
            <p:nvPr/>
          </p:nvSpPr>
          <p:spPr>
            <a:xfrm>
              <a:off x="3961440" y="22953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400" h="0">
                  <a:moveTo>
                    <a:pt x="0" y="0"/>
                  </a:moveTo>
                  <a:lnTo>
                    <a:pt x="25322" y="0"/>
                  </a:lnTo>
                </a:path>
              </a:pathLst>
            </a:custGeom>
            <a:noFill/>
            <a:ln w="57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7" name="object 30"/>
            <p:cNvSpPr/>
            <p:nvPr/>
          </p:nvSpPr>
          <p:spPr>
            <a:xfrm>
              <a:off x="3961440" y="195480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400" h="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8" name="object 31"/>
            <p:cNvSpPr/>
            <p:nvPr/>
          </p:nvSpPr>
          <p:spPr>
            <a:xfrm>
              <a:off x="3961440" y="195480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400" h="0">
                  <a:moveTo>
                    <a:pt x="0" y="0"/>
                  </a:moveTo>
                  <a:lnTo>
                    <a:pt x="25322" y="0"/>
                  </a:lnTo>
                </a:path>
              </a:pathLst>
            </a:custGeom>
            <a:noFill/>
            <a:ln w="57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9" name="object 32"/>
            <p:cNvSpPr/>
            <p:nvPr/>
          </p:nvSpPr>
          <p:spPr>
            <a:xfrm>
              <a:off x="3961440" y="161424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400" h="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0" name="object 33"/>
            <p:cNvSpPr/>
            <p:nvPr/>
          </p:nvSpPr>
          <p:spPr>
            <a:xfrm>
              <a:off x="3961440" y="161424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400" h="0">
                  <a:moveTo>
                    <a:pt x="0" y="0"/>
                  </a:moveTo>
                  <a:lnTo>
                    <a:pt x="25322" y="0"/>
                  </a:lnTo>
                </a:path>
              </a:pathLst>
            </a:custGeom>
            <a:noFill/>
            <a:ln w="57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1" name="object 34"/>
            <p:cNvSpPr/>
            <p:nvPr/>
          </p:nvSpPr>
          <p:spPr>
            <a:xfrm>
              <a:off x="3961440" y="12736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400" h="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2" name="object 35"/>
            <p:cNvSpPr/>
            <p:nvPr/>
          </p:nvSpPr>
          <p:spPr>
            <a:xfrm>
              <a:off x="3961440" y="127368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400" h="0">
                  <a:moveTo>
                    <a:pt x="0" y="0"/>
                  </a:moveTo>
                  <a:lnTo>
                    <a:pt x="25322" y="0"/>
                  </a:lnTo>
                </a:path>
              </a:pathLst>
            </a:custGeom>
            <a:noFill/>
            <a:ln w="57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3" name="object 36"/>
            <p:cNvSpPr/>
            <p:nvPr/>
          </p:nvSpPr>
          <p:spPr>
            <a:xfrm>
              <a:off x="3961440" y="9327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400" h="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4" name="object 37"/>
            <p:cNvSpPr/>
            <p:nvPr/>
          </p:nvSpPr>
          <p:spPr>
            <a:xfrm>
              <a:off x="3961440" y="932760"/>
              <a:ext cx="25200" cy="3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400" h="0">
                  <a:moveTo>
                    <a:pt x="0" y="0"/>
                  </a:moveTo>
                  <a:lnTo>
                    <a:pt x="25322" y="0"/>
                  </a:lnTo>
                </a:path>
              </a:pathLst>
            </a:custGeom>
            <a:noFill/>
            <a:ln w="57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5" name="object 38"/>
            <p:cNvSpPr/>
            <p:nvPr/>
          </p:nvSpPr>
          <p:spPr>
            <a:xfrm>
              <a:off x="3876480" y="660240"/>
              <a:ext cx="85320" cy="1703520"/>
            </a:xfrm>
            <a:custGeom>
              <a:avLst/>
              <a:gdLst>
                <a:gd name="textAreaLeft" fmla="*/ 0 w 85320"/>
                <a:gd name="textAreaRight" fmla="*/ 85680 w 85320"/>
                <a:gd name="textAreaTop" fmla="*/ 0 h 1703520"/>
                <a:gd name="textAreaBottom" fmla="*/ 1703880 h 1703520"/>
              </a:gdLst>
              <a:ahLst/>
              <a:rect l="textAreaLeft" t="textAreaTop" r="textAreaRight" b="textAreaBottom"/>
              <a:pathLst>
                <a:path w="85725" h="1703705">
                  <a:moveTo>
                    <a:pt x="0" y="1703133"/>
                  </a:moveTo>
                  <a:lnTo>
                    <a:pt x="0" y="1696480"/>
                  </a:lnTo>
                  <a:lnTo>
                    <a:pt x="0" y="6652"/>
                  </a:lnTo>
                  <a:lnTo>
                    <a:pt x="0" y="0"/>
                  </a:lnTo>
                  <a:lnTo>
                    <a:pt x="85156" y="0"/>
                  </a:lnTo>
                  <a:lnTo>
                    <a:pt x="85156" y="6652"/>
                  </a:lnTo>
                  <a:lnTo>
                    <a:pt x="85156" y="1696480"/>
                  </a:lnTo>
                  <a:lnTo>
                    <a:pt x="85156" y="1703133"/>
                  </a:lnTo>
                  <a:lnTo>
                    <a:pt x="0" y="1703133"/>
                  </a:lnTo>
                  <a:close/>
                </a:path>
              </a:pathLst>
            </a:custGeom>
            <a:noFill/>
            <a:ln w="57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it-IT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86" name="object 39"/>
          <p:cNvSpPr/>
          <p:nvPr/>
        </p:nvSpPr>
        <p:spPr>
          <a:xfrm>
            <a:off x="3999600" y="2240280"/>
            <a:ext cx="117000" cy="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it-IT" sz="550" spc="9" strike="noStrike">
                <a:solidFill>
                  <a:srgbClr val="000000"/>
                </a:solidFill>
                <a:latin typeface="Verdana"/>
              </a:rPr>
              <a:t>20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object 40"/>
          <p:cNvSpPr/>
          <p:nvPr/>
        </p:nvSpPr>
        <p:spPr>
          <a:xfrm>
            <a:off x="3999600" y="1899720"/>
            <a:ext cx="117000" cy="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it-IT" sz="550" spc="9" strike="noStrike">
                <a:solidFill>
                  <a:srgbClr val="000000"/>
                </a:solidFill>
                <a:latin typeface="Verdana"/>
              </a:rPr>
              <a:t>40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object 41"/>
          <p:cNvSpPr/>
          <p:nvPr/>
        </p:nvSpPr>
        <p:spPr>
          <a:xfrm>
            <a:off x="3999600" y="1558800"/>
            <a:ext cx="117000" cy="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it-IT" sz="550" spc="9" strike="noStrike">
                <a:solidFill>
                  <a:srgbClr val="000000"/>
                </a:solidFill>
                <a:latin typeface="Verdana"/>
              </a:rPr>
              <a:t>60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object 42"/>
          <p:cNvSpPr/>
          <p:nvPr/>
        </p:nvSpPr>
        <p:spPr>
          <a:xfrm>
            <a:off x="3999600" y="1218240"/>
            <a:ext cx="117000" cy="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it-IT" sz="550" spc="9" strike="noStrike">
                <a:solidFill>
                  <a:srgbClr val="000000"/>
                </a:solidFill>
                <a:latin typeface="Verdana"/>
              </a:rPr>
              <a:t>80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object 43"/>
          <p:cNvSpPr/>
          <p:nvPr/>
        </p:nvSpPr>
        <p:spPr>
          <a:xfrm>
            <a:off x="3999600" y="877680"/>
            <a:ext cx="163440" cy="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it-IT" sz="550" spc="9" strike="noStrike">
                <a:solidFill>
                  <a:srgbClr val="000000"/>
                </a:solidFill>
                <a:latin typeface="Verdana"/>
              </a:rPr>
              <a:t>100</a:t>
            </a:r>
            <a:endParaRPr b="0" lang="en-US" sz="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object 44"/>
          <p:cNvSpPr/>
          <p:nvPr/>
        </p:nvSpPr>
        <p:spPr>
          <a:xfrm>
            <a:off x="1649520" y="2815200"/>
            <a:ext cx="24591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b="1" lang="it-IT" sz="1000" spc="-15" strike="noStrike">
                <a:solidFill>
                  <a:srgbClr val="ff1c80"/>
                </a:solidFill>
                <a:latin typeface="Montserrat"/>
              </a:rPr>
              <a:t>Quanti</a:t>
            </a:r>
            <a:r>
              <a:rPr b="1" lang="it-IT" sz="1000" spc="4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1000" spc="-52" strike="noStrike">
                <a:solidFill>
                  <a:srgbClr val="ff1c80"/>
                </a:solidFill>
                <a:latin typeface="Montserrat"/>
              </a:rPr>
              <a:t>sono</a:t>
            </a:r>
            <a:r>
              <a:rPr b="1" lang="it-IT" sz="10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1000" spc="4" strike="noStrike">
                <a:solidFill>
                  <a:srgbClr val="ff1c80"/>
                </a:solidFill>
                <a:latin typeface="Montserrat"/>
              </a:rPr>
              <a:t>i </a:t>
            </a:r>
            <a:r>
              <a:rPr b="1" lang="it-IT" sz="1000" spc="-41" strike="noStrike">
                <a:solidFill>
                  <a:srgbClr val="ff1c80"/>
                </a:solidFill>
                <a:latin typeface="Montserrat"/>
              </a:rPr>
              <a:t>false</a:t>
            </a:r>
            <a:r>
              <a:rPr b="1" lang="it-IT" sz="10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1000" spc="-41" strike="noStrike">
                <a:solidFill>
                  <a:srgbClr val="ff1c80"/>
                </a:solidFill>
                <a:latin typeface="Montserrat"/>
              </a:rPr>
              <a:t>negative?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93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394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Specificità e sensibilità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5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396" name="PlaceHolder 1"/>
          <p:cNvSpPr>
            <a:spLocks noGrp="1"/>
          </p:cNvSpPr>
          <p:nvPr>
            <p:ph type="sldNum" idx="30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8994327B-C263-487E-AC62-408CF7076997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object 4"/>
          <p:cNvSpPr/>
          <p:nvPr/>
        </p:nvSpPr>
        <p:spPr>
          <a:xfrm>
            <a:off x="588960" y="1062000"/>
            <a:ext cx="1806840" cy="2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tabLst>
                <a:tab algn="l" pos="1768320"/>
              </a:tabLst>
            </a:pPr>
            <a:r>
              <a:rPr b="1" lang="it-IT" sz="1000" spc="-60" strike="noStrike">
                <a:solidFill>
                  <a:srgbClr val="ff1c80"/>
                </a:solidFill>
                <a:latin typeface="Tahoma"/>
              </a:rPr>
              <a:t>Sensibilità</a:t>
            </a:r>
            <a:r>
              <a:rPr b="1" lang="it-IT" sz="1000" spc="333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94" strike="noStrike">
                <a:solidFill>
                  <a:srgbClr val="000000"/>
                </a:solidFill>
                <a:latin typeface="Book Antiqua"/>
              </a:rPr>
              <a:t>:=</a:t>
            </a:r>
            <a:r>
              <a:rPr b="0" lang="it-IT" sz="1000" spc="137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500" spc="21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TP</a:t>
            </a:r>
            <a:r>
              <a:rPr b="0" i="1" lang="it-IT" sz="1500" spc="299" strike="noStrike" baseline="36000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Book Antiqua"/>
              </a:rPr>
              <a:t>= </a:t>
            </a:r>
            <a:r>
              <a:rPr b="0" lang="it-IT" sz="1500" spc="245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</a:rPr>
              <a:t> </a:t>
            </a:r>
            <a:r>
              <a:rPr b="0" lang="it-IT" sz="1500" spc="854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</a:rPr>
              <a:t> </a:t>
            </a:r>
            <a:r>
              <a:rPr b="0" i="1" lang="it-IT" sz="1500" spc="21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TP</a:t>
            </a:r>
            <a:r>
              <a:rPr b="0" i="1" lang="it-IT" sz="1500" spc="21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	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object 5"/>
          <p:cNvSpPr/>
          <p:nvPr/>
        </p:nvSpPr>
        <p:spPr>
          <a:xfrm>
            <a:off x="227160" y="1113840"/>
            <a:ext cx="2134440" cy="79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160" bIns="0" anchor="t">
            <a:spAutoFit/>
          </a:bodyPr>
          <a:p>
            <a:pPr marL="1292400">
              <a:lnSpc>
                <a:spcPct val="100000"/>
              </a:lnSpc>
              <a:spcBef>
                <a:spcPts val="371"/>
              </a:spcBef>
              <a:tabLst>
                <a:tab algn="l" pos="1626840"/>
              </a:tabLst>
            </a:pPr>
            <a:r>
              <a:rPr b="0" i="1" lang="it-IT" sz="1000" spc="-35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it-IT" sz="1000" spc="-35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it-IT" sz="1000" spc="12" strike="noStrike">
                <a:solidFill>
                  <a:srgbClr val="000000"/>
                </a:solidFill>
                <a:latin typeface="Arial"/>
              </a:rPr>
              <a:t>TP</a:t>
            </a:r>
            <a:r>
              <a:rPr b="0" i="1" lang="it-IT" sz="10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Book Antiqua"/>
              </a:rPr>
              <a:t>+</a:t>
            </a:r>
            <a:r>
              <a:rPr b="0" lang="it-IT" sz="1000" spc="-60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000" spc="-35" strike="noStrike">
                <a:solidFill>
                  <a:srgbClr val="000000"/>
                </a:solidFill>
                <a:latin typeface="Arial"/>
              </a:rPr>
              <a:t>FN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tabLst>
                <a:tab algn="l" pos="1626840"/>
              </a:tabLst>
            </a:pP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Percentuale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dei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malati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correttamente </a:t>
            </a:r>
            <a:r>
              <a:rPr b="0" lang="it-IT" sz="800" spc="-296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diagnosticati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come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malati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object 6"/>
          <p:cNvSpPr/>
          <p:nvPr/>
        </p:nvSpPr>
        <p:spPr>
          <a:xfrm>
            <a:off x="602640" y="2112840"/>
            <a:ext cx="177948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tabLst>
                <a:tab algn="l" pos="1741320"/>
              </a:tabLst>
            </a:pPr>
            <a:r>
              <a:rPr b="1" lang="it-IT" sz="1000" spc="-52" strike="noStrike">
                <a:solidFill>
                  <a:srgbClr val="ff1c80"/>
                </a:solidFill>
                <a:latin typeface="Tahoma"/>
              </a:rPr>
              <a:t>S</a:t>
            </a:r>
            <a:r>
              <a:rPr b="1" lang="it-IT" sz="1000" spc="-21" strike="noStrike">
                <a:solidFill>
                  <a:srgbClr val="ff1c80"/>
                </a:solidFill>
                <a:latin typeface="Tahoma"/>
              </a:rPr>
              <a:t>p</a:t>
            </a:r>
            <a:r>
              <a:rPr b="1" lang="it-IT" sz="1000" spc="-52" strike="noStrike">
                <a:solidFill>
                  <a:srgbClr val="ff1c80"/>
                </a:solidFill>
                <a:latin typeface="Tahoma"/>
              </a:rPr>
              <a:t>ecificità</a:t>
            </a:r>
            <a:r>
              <a:rPr b="1" lang="it-IT" sz="1000" spc="-2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94" strike="noStrike">
                <a:solidFill>
                  <a:srgbClr val="000000"/>
                </a:solidFill>
                <a:latin typeface="Book Antiqua"/>
              </a:rPr>
              <a:t>:=</a:t>
            </a:r>
            <a:r>
              <a:rPr b="0" lang="it-IT" sz="1000" spc="-1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lang="it-IT" sz="1000" spc="-106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500" spc="35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TN</a:t>
            </a:r>
            <a:r>
              <a:rPr b="0" i="1" lang="it-IT" sz="1500" spc="-1" strike="noStrike" baseline="36000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1500" spc="-137" strike="noStrike" baseline="36000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Book Antiqua"/>
              </a:rPr>
              <a:t>=</a:t>
            </a:r>
            <a:r>
              <a:rPr b="0" lang="it-IT" sz="1000" spc="-1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lang="it-IT" sz="1000" spc="-106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500" spc="1070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i="1" lang="it-IT" sz="1500" spc="-32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i="1" lang="it-IT" sz="1500" spc="94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T</a:t>
            </a:r>
            <a:r>
              <a:rPr b="0" i="1" lang="it-IT" sz="1500" spc="-32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N</a:t>
            </a:r>
            <a:r>
              <a:rPr b="0" i="1" lang="it-IT" sz="1500" spc="-1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	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object 7"/>
          <p:cNvSpPr/>
          <p:nvPr/>
        </p:nvSpPr>
        <p:spPr>
          <a:xfrm>
            <a:off x="227160" y="2162880"/>
            <a:ext cx="2451960" cy="7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72600">
              <a:lnSpc>
                <a:spcPct val="100000"/>
              </a:lnSpc>
              <a:spcBef>
                <a:spcPts val="380"/>
              </a:spcBef>
              <a:tabLst>
                <a:tab algn="l" pos="1612800"/>
              </a:tabLst>
            </a:pPr>
            <a:r>
              <a:rPr b="0" i="1" lang="it-IT" sz="1000" spc="-2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i="1" lang="it-IT" sz="1000" spc="-2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it-IT" sz="1000" spc="24" strike="noStrike">
                <a:solidFill>
                  <a:srgbClr val="000000"/>
                </a:solidFill>
                <a:latin typeface="Arial"/>
              </a:rPr>
              <a:t>TN</a:t>
            </a:r>
            <a:r>
              <a:rPr b="0" i="1" lang="it-IT" sz="10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Book Antiqua"/>
              </a:rPr>
              <a:t>+</a:t>
            </a:r>
            <a:r>
              <a:rPr b="0" lang="it-IT" sz="1000" spc="-52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000" spc="-41" strike="noStrike">
                <a:solidFill>
                  <a:srgbClr val="000000"/>
                </a:solidFill>
                <a:latin typeface="Arial"/>
              </a:rPr>
              <a:t>FP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11"/>
              </a:spcBef>
              <a:tabLst>
                <a:tab algn="l" pos="1612800"/>
              </a:tabLst>
            </a:pP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Percentuale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dei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sani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correttamente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br>
              <a:rPr sz="800"/>
            </a:b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identificati </a:t>
            </a:r>
            <a:r>
              <a:rPr b="0" lang="it-IT" sz="800" spc="-296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come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sani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1" name="object 8" descr=""/>
          <p:cNvPicPr/>
          <p:nvPr/>
        </p:nvPicPr>
        <p:blipFill>
          <a:blip r:embed="rId3"/>
          <a:stretch/>
        </p:blipFill>
        <p:spPr>
          <a:xfrm>
            <a:off x="3616200" y="642240"/>
            <a:ext cx="1280160" cy="2544480"/>
          </a:xfrm>
          <a:prstGeom prst="rect">
            <a:avLst/>
          </a:prstGeom>
          <a:ln w="0">
            <a:noFill/>
          </a:ln>
        </p:spPr>
      </p:pic>
      <p:sp>
        <p:nvSpPr>
          <p:cNvPr id="402" name="CasellaDiTesto 12"/>
          <p:cNvSpPr/>
          <p:nvPr/>
        </p:nvSpPr>
        <p:spPr>
          <a:xfrm flipV="1" rot="10800000">
            <a:off x="-545760" y="2820240"/>
            <a:ext cx="29584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b="1" lang="it-IT" sz="1100" spc="-15" strike="noStrike">
                <a:solidFill>
                  <a:srgbClr val="ff1c80"/>
                </a:solidFill>
                <a:latin typeface="Montserrat"/>
              </a:rPr>
              <a:t>Possibili soluzioni?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04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405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Specificità e sensibilità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6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407" name="PlaceHolder 1"/>
          <p:cNvSpPr>
            <a:spLocks noGrp="1"/>
          </p:cNvSpPr>
          <p:nvPr>
            <p:ph type="sldNum" idx="31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1F535EA9-D494-4D52-BAB1-14E85B3961BE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object 2"/>
          <p:cNvSpPr/>
          <p:nvPr/>
        </p:nvSpPr>
        <p:spPr>
          <a:xfrm>
            <a:off x="347400" y="1433520"/>
            <a:ext cx="207792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it-IT" sz="1000" spc="-41" strike="noStrike">
                <a:solidFill>
                  <a:srgbClr val="ff1c80"/>
                </a:solidFill>
                <a:latin typeface="Montserrat"/>
              </a:rPr>
              <a:t>Come</a:t>
            </a:r>
            <a:r>
              <a:rPr b="1" lang="it-IT" sz="1000" spc="-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1000" spc="-35" strike="noStrike">
                <a:solidFill>
                  <a:srgbClr val="ff1c80"/>
                </a:solidFill>
                <a:latin typeface="Montserrat"/>
              </a:rPr>
              <a:t>ottengo</a:t>
            </a:r>
            <a:r>
              <a:rPr b="1" lang="it-IT" sz="1000" spc="4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1000" spc="-46" strike="noStrike">
                <a:solidFill>
                  <a:srgbClr val="ff1c80"/>
                </a:solidFill>
                <a:latin typeface="Montserrat"/>
              </a:rPr>
              <a:t>una</a:t>
            </a:r>
            <a:r>
              <a:rPr b="1" lang="it-IT" sz="1000" spc="4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1000" spc="-26" strike="noStrike">
                <a:solidFill>
                  <a:srgbClr val="ff1c80"/>
                </a:solidFill>
                <a:latin typeface="Montserrat"/>
              </a:rPr>
              <a:t>metrica?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object 3"/>
          <p:cNvSpPr/>
          <p:nvPr/>
        </p:nvSpPr>
        <p:spPr>
          <a:xfrm>
            <a:off x="596880" y="1753560"/>
            <a:ext cx="280188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0" bIns="0" anchor="t">
            <a:spAutoFit/>
          </a:bodyPr>
          <a:p>
            <a:pPr marL="50760">
              <a:lnSpc>
                <a:spcPct val="100000"/>
              </a:lnSpc>
              <a:spcBef>
                <a:spcPts val="255"/>
              </a:spcBef>
            </a:pPr>
            <a:r>
              <a:rPr b="1" lang="it-IT" sz="1500" spc="-106" strike="noStrike" baseline="-36000">
                <a:solidFill>
                  <a:srgbClr val="000000"/>
                </a:solidFill>
                <a:latin typeface="Montserrat"/>
              </a:rPr>
              <a:t>balanced</a:t>
            </a:r>
            <a:r>
              <a:rPr b="1" lang="it-IT" sz="1500" spc="103" strike="noStrike" baseline="-36000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1500" spc="-97" strike="noStrike" baseline="-36000">
                <a:solidFill>
                  <a:srgbClr val="000000"/>
                </a:solidFill>
                <a:latin typeface="Montserrat"/>
              </a:rPr>
              <a:t>accuracy</a:t>
            </a:r>
            <a:r>
              <a:rPr b="1" lang="it-IT" sz="1500" spc="-32" strike="noStrike" baseline="-36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1500" spc="140" strike="noStrike" baseline="-36000">
                <a:solidFill>
                  <a:srgbClr val="000000"/>
                </a:solidFill>
                <a:latin typeface="Montserrat"/>
              </a:rPr>
              <a:t>:=</a:t>
            </a:r>
            <a:r>
              <a:rPr b="0" lang="it-IT" sz="1500" spc="-1" strike="noStrike" baseline="-36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1500" spc="-157" strike="noStrike" baseline="-36000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10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tserrat"/>
              </a:rPr>
              <a:t>sensitivit</a:t>
            </a:r>
            <a:r>
              <a:rPr b="0" i="1" lang="it-IT" sz="10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tserrat"/>
              </a:rPr>
              <a:t>y</a:t>
            </a:r>
            <a:r>
              <a:rPr b="0" i="1" lang="it-IT" sz="1000" spc="38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tserrat"/>
              </a:rPr>
              <a:t> </a:t>
            </a:r>
            <a:r>
              <a:rPr b="0" lang="it-IT" sz="1000" spc="16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tserrat"/>
              </a:rPr>
              <a:t>+</a:t>
            </a:r>
            <a:r>
              <a:rPr b="0" lang="it-IT" sz="10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tserrat"/>
              </a:rPr>
              <a:t> </a:t>
            </a:r>
            <a:r>
              <a:rPr b="0" i="1" lang="it-IT" sz="10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tserrat"/>
              </a:rPr>
              <a:t>specificity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59"/>
              </a:spcBef>
            </a:pPr>
            <a:r>
              <a:rPr b="0" lang="it-IT" sz="1000" spc="-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1000" spc="-7" strike="noStrike">
                <a:solidFill>
                  <a:srgbClr val="000000"/>
                </a:solidFill>
                <a:latin typeface="Montserrat"/>
              </a:rPr>
              <a:t>2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11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412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Precision e Recall </a:t>
            </a:r>
            <a:r>
              <a:rPr b="0" lang="it-IT" sz="1200" spc="-46" strike="noStrike">
                <a:solidFill>
                  <a:srgbClr val="ffffff"/>
                </a:solidFill>
                <a:latin typeface="Montserrat"/>
              </a:rPr>
              <a:t>(dall’Information Retrieval)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3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414" name="PlaceHolder 1"/>
          <p:cNvSpPr>
            <a:spLocks noGrp="1"/>
          </p:cNvSpPr>
          <p:nvPr>
            <p:ph type="sldNum" idx="32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6B21F949-89DD-4731-9948-1D11B005DD5A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object 4"/>
          <p:cNvSpPr/>
          <p:nvPr/>
        </p:nvSpPr>
        <p:spPr>
          <a:xfrm>
            <a:off x="835560" y="957960"/>
            <a:ext cx="1313280" cy="2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tabLst>
                <a:tab algn="l" pos="1275120"/>
              </a:tabLst>
            </a:pPr>
            <a:r>
              <a:rPr b="1" lang="it-IT" sz="1000" spc="-55" strike="noStrike">
                <a:solidFill>
                  <a:srgbClr val="ff1c80"/>
                </a:solidFill>
                <a:latin typeface="Tahoma"/>
              </a:rPr>
              <a:t>Precision</a:t>
            </a:r>
            <a:r>
              <a:rPr b="1" lang="it-IT" sz="1000" spc="-2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94" strike="noStrike">
                <a:solidFill>
                  <a:srgbClr val="000000"/>
                </a:solidFill>
                <a:latin typeface="Book Antiqua"/>
              </a:rPr>
              <a:t>:=</a:t>
            </a:r>
            <a:r>
              <a:rPr b="0" lang="it-IT" sz="1000" spc="-1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lang="it-IT" sz="1000" spc="-106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500" spc="1070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i="1" lang="it-IT" sz="1500" spc="-32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i="1" lang="it-IT" sz="1500" spc="94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T</a:t>
            </a:r>
            <a:r>
              <a:rPr b="0" i="1" lang="it-IT" sz="1500" spc="-52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P</a:t>
            </a:r>
            <a:r>
              <a:rPr b="0" i="1" lang="it-IT" sz="1500" spc="-1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	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object 5"/>
          <p:cNvSpPr/>
          <p:nvPr/>
        </p:nvSpPr>
        <p:spPr>
          <a:xfrm>
            <a:off x="227160" y="1009800"/>
            <a:ext cx="251244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160" bIns="0" anchor="t">
            <a:spAutoFit/>
          </a:bodyPr>
          <a:p>
            <a:pPr marL="1386360">
              <a:lnSpc>
                <a:spcPct val="100000"/>
              </a:lnSpc>
              <a:spcBef>
                <a:spcPts val="371"/>
              </a:spcBef>
            </a:pPr>
            <a:r>
              <a:rPr b="0" i="1" lang="it-IT" sz="1000" spc="12" strike="noStrike">
                <a:solidFill>
                  <a:srgbClr val="000000"/>
                </a:solidFill>
                <a:latin typeface="Arial"/>
              </a:rPr>
              <a:t>TP</a:t>
            </a:r>
            <a:r>
              <a:rPr b="0" i="1" lang="it-IT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Book Antiqua"/>
              </a:rPr>
              <a:t>+</a:t>
            </a:r>
            <a:r>
              <a:rPr b="0" lang="it-IT" sz="1000" spc="-55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000" spc="-41" strike="noStrike">
                <a:solidFill>
                  <a:srgbClr val="000000"/>
                </a:solidFill>
                <a:latin typeface="Arial"/>
              </a:rPr>
              <a:t>FP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</a:pPr>
            <a:br>
              <a:rPr sz="800"/>
            </a:b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Percentuale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dei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documenti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selezionati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br>
              <a:rPr sz="800"/>
            </a:b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che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sono </a:t>
            </a:r>
            <a:r>
              <a:rPr b="0" lang="it-IT" sz="800" spc="-30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rilevanti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object 6"/>
          <p:cNvSpPr/>
          <p:nvPr/>
        </p:nvSpPr>
        <p:spPr>
          <a:xfrm>
            <a:off x="730800" y="2113200"/>
            <a:ext cx="1523160" cy="2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tabLst>
                <a:tab algn="l" pos="1484640"/>
              </a:tabLst>
            </a:pPr>
            <a:r>
              <a:rPr b="1" lang="it-IT" sz="1000" spc="-55" strike="noStrike">
                <a:solidFill>
                  <a:srgbClr val="ff1c80"/>
                </a:solidFill>
                <a:latin typeface="Tahoma"/>
              </a:rPr>
              <a:t>Recall</a:t>
            </a:r>
            <a:r>
              <a:rPr b="1" lang="it-IT" sz="1000" spc="-21" strike="noStrike">
                <a:solidFill>
                  <a:srgbClr val="ff1c80"/>
                </a:solidFill>
                <a:latin typeface="Tahoma"/>
              </a:rPr>
              <a:t> </a:t>
            </a:r>
            <a:r>
              <a:rPr b="0" lang="it-IT" sz="1000" spc="94" strike="noStrike">
                <a:solidFill>
                  <a:srgbClr val="000000"/>
                </a:solidFill>
                <a:latin typeface="Book Antiqua"/>
              </a:rPr>
              <a:t>:=</a:t>
            </a:r>
            <a:r>
              <a:rPr b="0" lang="it-IT" sz="1000" spc="-1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lang="it-IT" sz="1000" spc="-106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500" spc="21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TP</a:t>
            </a:r>
            <a:r>
              <a:rPr b="0" i="1" lang="it-IT" sz="1500" spc="-1" strike="noStrike" baseline="36000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1500" spc="-106" strike="noStrike" baseline="36000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Book Antiqua"/>
              </a:rPr>
              <a:t>=</a:t>
            </a:r>
            <a:r>
              <a:rPr b="0" lang="it-IT" sz="1000" spc="-1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lang="it-IT" sz="1000" spc="-106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500" spc="1070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i="1" lang="it-IT" sz="1500" spc="4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i="1" lang="it-IT" sz="1500" spc="94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T</a:t>
            </a:r>
            <a:r>
              <a:rPr b="0" i="1" lang="it-IT" sz="1500" spc="-52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P</a:t>
            </a:r>
            <a:r>
              <a:rPr b="0" i="1" lang="it-IT" sz="1500" spc="-1" strike="noStrike" u="sng" baseline="36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	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object 7"/>
          <p:cNvSpPr/>
          <p:nvPr/>
        </p:nvSpPr>
        <p:spPr>
          <a:xfrm>
            <a:off x="227160" y="2165040"/>
            <a:ext cx="2391120" cy="93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160" bIns="0" anchor="t">
            <a:spAutoFit/>
          </a:bodyPr>
          <a:p>
            <a:pPr marL="1149840">
              <a:lnSpc>
                <a:spcPct val="100000"/>
              </a:lnSpc>
              <a:spcBef>
                <a:spcPts val="371"/>
              </a:spcBef>
              <a:tabLst>
                <a:tab algn="l" pos="1484640"/>
              </a:tabLst>
            </a:pPr>
            <a:r>
              <a:rPr b="0" i="1" lang="it-IT" sz="1000" spc="-35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it-IT" sz="1000" spc="-35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it-IT" sz="1000" spc="12" strike="noStrike">
                <a:solidFill>
                  <a:srgbClr val="000000"/>
                </a:solidFill>
                <a:latin typeface="Arial"/>
              </a:rPr>
              <a:t>TP</a:t>
            </a:r>
            <a:r>
              <a:rPr b="0" i="1" lang="it-IT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Book Antiqua"/>
              </a:rPr>
              <a:t>+</a:t>
            </a:r>
            <a:r>
              <a:rPr b="0" lang="it-IT" sz="1000" spc="-52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000" spc="-35" strike="noStrike">
                <a:solidFill>
                  <a:srgbClr val="000000"/>
                </a:solidFill>
                <a:latin typeface="Arial"/>
              </a:rPr>
              <a:t>FN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tabLst>
                <a:tab algn="l" pos="1484640"/>
              </a:tabLst>
            </a:pPr>
            <a:br>
              <a:rPr sz="800"/>
            </a:b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Percentuale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dei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documenti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rilevanti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br>
              <a:rPr sz="800"/>
            </a:b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che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sono </a:t>
            </a:r>
            <a:r>
              <a:rPr b="0" lang="it-IT" sz="800" spc="-296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stati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selezionati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9" name="object 8" descr=""/>
          <p:cNvPicPr/>
          <p:nvPr/>
        </p:nvPicPr>
        <p:blipFill>
          <a:blip r:embed="rId3"/>
          <a:stretch/>
        </p:blipFill>
        <p:spPr>
          <a:xfrm>
            <a:off x="3623400" y="645120"/>
            <a:ext cx="1272600" cy="2532600"/>
          </a:xfrm>
          <a:prstGeom prst="rect">
            <a:avLst/>
          </a:prstGeom>
          <a:ln w="0"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21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422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Specificità e sensibilità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3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424" name="PlaceHolder 1"/>
          <p:cNvSpPr>
            <a:spLocks noGrp="1"/>
          </p:cNvSpPr>
          <p:nvPr>
            <p:ph type="sldNum" idx="33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B9B8AE78-8765-476A-963C-49ED62FC2C94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object 2"/>
          <p:cNvSpPr/>
          <p:nvPr/>
        </p:nvSpPr>
        <p:spPr>
          <a:xfrm>
            <a:off x="347400" y="1458720"/>
            <a:ext cx="20019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it-IT" sz="1000" spc="-41" strike="noStrike">
                <a:solidFill>
                  <a:srgbClr val="ff1c80"/>
                </a:solidFill>
                <a:latin typeface="Montserrat"/>
              </a:rPr>
              <a:t>Come</a:t>
            </a:r>
            <a:r>
              <a:rPr b="1" lang="it-IT" sz="1000" spc="-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1000" spc="-35" strike="noStrike">
                <a:solidFill>
                  <a:srgbClr val="ff1c80"/>
                </a:solidFill>
                <a:latin typeface="Montserrat"/>
              </a:rPr>
              <a:t>ottengo</a:t>
            </a:r>
            <a:r>
              <a:rPr b="1" lang="it-IT" sz="1000" spc="4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1000" spc="-46" strike="noStrike">
                <a:solidFill>
                  <a:srgbClr val="ff1c80"/>
                </a:solidFill>
                <a:latin typeface="Montserrat"/>
              </a:rPr>
              <a:t>una</a:t>
            </a:r>
            <a:r>
              <a:rPr b="1" lang="it-IT" sz="1000" spc="4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1000" spc="-26" strike="noStrike">
                <a:solidFill>
                  <a:srgbClr val="ff1c80"/>
                </a:solidFill>
                <a:latin typeface="Montserrat"/>
              </a:rPr>
              <a:t>metrica?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object 3"/>
          <p:cNvSpPr/>
          <p:nvPr/>
        </p:nvSpPr>
        <p:spPr>
          <a:xfrm>
            <a:off x="575280" y="1846800"/>
            <a:ext cx="84168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it-IT" sz="1000" spc="-35" strike="noStrike">
                <a:solidFill>
                  <a:srgbClr val="000000"/>
                </a:solidFill>
                <a:latin typeface="Montserrat"/>
              </a:rPr>
              <a:t>F1</a:t>
            </a:r>
            <a:r>
              <a:rPr b="1" lang="it-IT" sz="1000" spc="6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1000" spc="-66" strike="noStrike">
                <a:solidFill>
                  <a:srgbClr val="000000"/>
                </a:solidFill>
                <a:latin typeface="Montserrat"/>
              </a:rPr>
              <a:t>sc</a:t>
            </a:r>
            <a:r>
              <a:rPr b="1" lang="it-IT" sz="1000" spc="-114" strike="noStrike">
                <a:solidFill>
                  <a:srgbClr val="000000"/>
                </a:solidFill>
                <a:latin typeface="Montserrat"/>
              </a:rPr>
              <a:t>o</a:t>
            </a:r>
            <a:r>
              <a:rPr b="1" lang="it-IT" sz="1000" spc="-75" strike="noStrike">
                <a:solidFill>
                  <a:srgbClr val="000000"/>
                </a:solidFill>
                <a:latin typeface="Montserrat"/>
              </a:rPr>
              <a:t>re</a:t>
            </a:r>
            <a:r>
              <a:rPr b="1" lang="it-IT" sz="1000" spc="-2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1000" spc="94" strike="noStrike">
                <a:solidFill>
                  <a:srgbClr val="000000"/>
                </a:solidFill>
                <a:latin typeface="Montserrat"/>
              </a:rPr>
              <a:t>:=</a:t>
            </a:r>
            <a:r>
              <a:rPr b="0" lang="it-IT" sz="10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1000" spc="-7" strike="noStrike">
                <a:solidFill>
                  <a:srgbClr val="000000"/>
                </a:solidFill>
                <a:latin typeface="Montserrat"/>
              </a:rPr>
              <a:t>2</a:t>
            </a:r>
            <a:r>
              <a:rPr b="0" lang="it-IT" sz="10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1000" spc="-1" strike="noStrike">
                <a:solidFill>
                  <a:srgbClr val="000000"/>
                </a:solidFill>
                <a:latin typeface="Montserrat"/>
              </a:rPr>
              <a:t>·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object 4"/>
          <p:cNvSpPr/>
          <p:nvPr/>
        </p:nvSpPr>
        <p:spPr>
          <a:xfrm>
            <a:off x="1434960" y="1774800"/>
            <a:ext cx="121824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30960">
              <a:lnSpc>
                <a:spcPct val="113000"/>
              </a:lnSpc>
              <a:spcBef>
                <a:spcPts val="99"/>
              </a:spcBef>
              <a:tabLst>
                <a:tab algn="l" pos="0"/>
              </a:tabLst>
            </a:pPr>
            <a:r>
              <a:rPr b="0" i="1" lang="it-IT" sz="10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tserrat"/>
              </a:rPr>
              <a:t>precision</a:t>
            </a:r>
            <a:r>
              <a:rPr b="0" i="1" lang="it-IT" sz="10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tserrat"/>
              </a:rPr>
              <a:t> </a:t>
            </a:r>
            <a:r>
              <a:rPr b="0" i="1" lang="it-IT" sz="1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tserrat"/>
              </a:rPr>
              <a:t>·</a:t>
            </a:r>
            <a:r>
              <a:rPr b="0" i="1" lang="it-IT" sz="10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tserrat"/>
              </a:rPr>
              <a:t> </a:t>
            </a:r>
            <a:r>
              <a:rPr b="0" i="1" lang="it-IT" sz="10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tserrat"/>
              </a:rPr>
              <a:t>recall </a:t>
            </a:r>
            <a:r>
              <a:rPr b="0" i="1" lang="it-IT" sz="1000" spc="-26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1000" spc="-46" strike="noStrike">
                <a:solidFill>
                  <a:srgbClr val="000000"/>
                </a:solidFill>
                <a:latin typeface="Montserrat"/>
              </a:rPr>
              <a:t>precision</a:t>
            </a:r>
            <a:r>
              <a:rPr b="0" i="1" lang="it-IT" sz="1000" spc="-4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Montserrat"/>
              </a:rPr>
              <a:t>+</a:t>
            </a:r>
            <a:r>
              <a:rPr b="0" lang="it-IT" sz="10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1000" spc="-35" strike="noStrike">
                <a:solidFill>
                  <a:srgbClr val="000000"/>
                </a:solidFill>
                <a:latin typeface="Montserrat"/>
              </a:rPr>
              <a:t>recall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29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430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Metriche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1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432" name="PlaceHolder 1"/>
          <p:cNvSpPr>
            <a:spLocks noGrp="1"/>
          </p:cNvSpPr>
          <p:nvPr>
            <p:ph type="sldNum" idx="34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ABE53FBB-21B0-42C3-A751-783EF4AD6D12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object 4"/>
          <p:cNvSpPr/>
          <p:nvPr/>
        </p:nvSpPr>
        <p:spPr>
          <a:xfrm>
            <a:off x="400680" y="733680"/>
            <a:ext cx="293904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0" bIns="0" anchor="t">
            <a:spAutoFit/>
          </a:bodyPr>
          <a:p>
            <a:pPr marL="335880" indent="-285840">
              <a:lnSpc>
                <a:spcPct val="100000"/>
              </a:lnSpc>
              <a:spcBef>
                <a:spcPts val="255"/>
              </a:spcBef>
              <a:buClr>
                <a:srgbClr val="000000"/>
              </a:buClr>
              <a:buFont typeface="Arial"/>
              <a:buChar char="•"/>
              <a:tabLst>
                <a:tab algn="l" pos="212760"/>
              </a:tabLst>
            </a:pPr>
            <a:r>
              <a:rPr b="1" lang="it-IT" sz="1500" spc="-106" strike="noStrike" baseline="-36000">
                <a:solidFill>
                  <a:srgbClr val="000000"/>
                </a:solidFill>
                <a:latin typeface="Tahoma"/>
              </a:rPr>
              <a:t>balanced</a:t>
            </a:r>
            <a:r>
              <a:rPr b="1" lang="it-IT" sz="1500" spc="103" strike="noStrike" baseline="-36000">
                <a:solidFill>
                  <a:srgbClr val="000000"/>
                </a:solidFill>
                <a:latin typeface="Tahoma"/>
              </a:rPr>
              <a:t> </a:t>
            </a:r>
            <a:r>
              <a:rPr b="1" lang="it-IT" sz="1500" spc="-97" strike="noStrike" baseline="-36000">
                <a:solidFill>
                  <a:srgbClr val="000000"/>
                </a:solidFill>
                <a:latin typeface="Tahoma"/>
              </a:rPr>
              <a:t>accuracy</a:t>
            </a:r>
            <a:r>
              <a:rPr b="1" lang="it-IT" sz="1500" spc="-32" strike="noStrike" baseline="-36000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500" spc="140" strike="noStrike" baseline="-36000">
                <a:solidFill>
                  <a:srgbClr val="000000"/>
                </a:solidFill>
                <a:latin typeface="Book Antiqua"/>
              </a:rPr>
              <a:t>:=</a:t>
            </a:r>
            <a:r>
              <a:rPr b="0" lang="it-IT" sz="1500" spc="-1" strike="noStrike" baseline="-36000">
                <a:solidFill>
                  <a:srgbClr val="000000"/>
                </a:solidFill>
                <a:latin typeface="Book Antiqua"/>
              </a:rPr>
              <a:t>   </a:t>
            </a:r>
            <a:r>
              <a:rPr b="0" lang="it-IT" sz="1500" spc="-157" strike="noStrike" baseline="-36000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0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sensitivit</a:t>
            </a:r>
            <a:r>
              <a:rPr b="0" i="1" lang="it-IT" sz="10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y</a:t>
            </a:r>
            <a:r>
              <a:rPr b="0" i="1" lang="it-IT" sz="1000" spc="38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lang="it-IT" sz="1000" spc="16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</a:rPr>
              <a:t>+</a:t>
            </a:r>
            <a:r>
              <a:rPr b="0" lang="it-IT" sz="10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</a:rPr>
              <a:t> </a:t>
            </a:r>
            <a:r>
              <a:rPr b="0" i="1" lang="it-IT" sz="10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specificity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59"/>
              </a:spcBef>
              <a:tabLst>
                <a:tab algn="l" pos="212760"/>
              </a:tabLst>
            </a:pPr>
            <a:r>
              <a:rPr b="0" lang="it-IT" sz="1000" spc="-7" strike="noStrike">
                <a:solidFill>
                  <a:srgbClr val="000000"/>
                </a:solidFill>
                <a:latin typeface="Book Antiqua"/>
              </a:rPr>
              <a:t>2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object 5"/>
          <p:cNvSpPr/>
          <p:nvPr/>
        </p:nvSpPr>
        <p:spPr>
          <a:xfrm>
            <a:off x="438480" y="1403640"/>
            <a:ext cx="100368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73880" indent="-1620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Tahoma"/>
              <a:buChar char="•"/>
              <a:tabLst>
                <a:tab algn="l" pos="174600"/>
              </a:tabLst>
            </a:pPr>
            <a:r>
              <a:rPr b="1" lang="it-IT" sz="1000" spc="-35" strike="noStrike">
                <a:solidFill>
                  <a:srgbClr val="000000"/>
                </a:solidFill>
                <a:latin typeface="Tahoma"/>
              </a:rPr>
              <a:t>F1</a:t>
            </a:r>
            <a:r>
              <a:rPr b="1" lang="it-IT" sz="1000" spc="6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it-IT" sz="1000" spc="-66" strike="noStrike">
                <a:solidFill>
                  <a:srgbClr val="000000"/>
                </a:solidFill>
                <a:latin typeface="Tahoma"/>
              </a:rPr>
              <a:t>sc</a:t>
            </a:r>
            <a:r>
              <a:rPr b="1" lang="it-IT" sz="1000" spc="-114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1" lang="it-IT" sz="1000" spc="-75" strike="noStrike">
                <a:solidFill>
                  <a:srgbClr val="000000"/>
                </a:solidFill>
                <a:latin typeface="Tahoma"/>
              </a:rPr>
              <a:t>re</a:t>
            </a:r>
            <a:r>
              <a:rPr b="1" lang="it-IT" sz="1000" spc="-2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94" strike="noStrike">
                <a:solidFill>
                  <a:srgbClr val="000000"/>
                </a:solidFill>
                <a:latin typeface="Book Antiqua"/>
              </a:rPr>
              <a:t>:=</a:t>
            </a:r>
            <a:r>
              <a:rPr b="0" lang="it-IT" sz="1000" spc="24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lang="it-IT" sz="1000" spc="-7" strike="noStrike">
                <a:solidFill>
                  <a:srgbClr val="000000"/>
                </a:solidFill>
                <a:latin typeface="Book Antiqua"/>
              </a:rPr>
              <a:t>2</a:t>
            </a:r>
            <a:r>
              <a:rPr b="0" lang="it-IT" sz="1000" spc="-32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000" spc="-1" strike="noStrike">
                <a:solidFill>
                  <a:srgbClr val="000000"/>
                </a:solidFill>
                <a:latin typeface="Arial Narrow"/>
              </a:rPr>
              <a:t>·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object 6"/>
          <p:cNvSpPr/>
          <p:nvPr/>
        </p:nvSpPr>
        <p:spPr>
          <a:xfrm>
            <a:off x="1460160" y="1297440"/>
            <a:ext cx="918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30960">
              <a:lnSpc>
                <a:spcPct val="113000"/>
              </a:lnSpc>
              <a:spcBef>
                <a:spcPts val="99"/>
              </a:spcBef>
              <a:tabLst>
                <a:tab algn="l" pos="0"/>
              </a:tabLst>
            </a:pPr>
            <a:r>
              <a:rPr b="0" i="1" lang="it-IT" sz="10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precision</a:t>
            </a:r>
            <a:r>
              <a:rPr b="0" i="1" lang="it-IT" sz="10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i="1" lang="it-IT" sz="1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Narrow"/>
              </a:rPr>
              <a:t>·</a:t>
            </a:r>
            <a:r>
              <a:rPr b="0" i="1" lang="it-IT" sz="10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Narrow"/>
              </a:rPr>
              <a:t> </a:t>
            </a:r>
            <a:r>
              <a:rPr b="0" i="1" lang="it-IT" sz="10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recall </a:t>
            </a:r>
            <a:r>
              <a:rPr b="0" i="1" lang="it-IT" sz="10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1000" spc="-46" strike="noStrike">
                <a:solidFill>
                  <a:srgbClr val="000000"/>
                </a:solidFill>
                <a:latin typeface="Arial"/>
              </a:rPr>
              <a:t>precision</a:t>
            </a:r>
            <a:r>
              <a:rPr b="0" i="1" lang="it-IT" sz="10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Book Antiqua"/>
              </a:rPr>
              <a:t>+</a:t>
            </a:r>
            <a:r>
              <a:rPr b="0" lang="it-IT" sz="1000" spc="-32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000" spc="-35" strike="noStrike">
                <a:solidFill>
                  <a:srgbClr val="000000"/>
                </a:solidFill>
                <a:latin typeface="Arial"/>
              </a:rPr>
              <a:t>recall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object 7"/>
          <p:cNvSpPr/>
          <p:nvPr/>
        </p:nvSpPr>
        <p:spPr>
          <a:xfrm>
            <a:off x="1260360" y="2124720"/>
            <a:ext cx="2408040" cy="360"/>
          </a:xfrm>
          <a:custGeom>
            <a:avLst/>
            <a:gdLst>
              <a:gd name="textAreaLeft" fmla="*/ 0 w 2408040"/>
              <a:gd name="textAreaRight" fmla="*/ 2408400 w 240804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2408554" h="0">
                <a:moveTo>
                  <a:pt x="0" y="0"/>
                </a:moveTo>
                <a:lnTo>
                  <a:pt x="2408034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7" name="object 8"/>
          <p:cNvSpPr/>
          <p:nvPr/>
        </p:nvSpPr>
        <p:spPr>
          <a:xfrm>
            <a:off x="387720" y="1868040"/>
            <a:ext cx="334404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348480" indent="-285840">
              <a:lnSpc>
                <a:spcPct val="10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  <a:tabLst>
                <a:tab algn="l" pos="225360"/>
                <a:tab algn="l" pos="1495440"/>
                <a:tab algn="l" pos="3279600"/>
              </a:tabLst>
            </a:pPr>
            <a:r>
              <a:rPr b="1" lang="it-IT" sz="1500" spc="66" strike="noStrike" baseline="-36000">
                <a:solidFill>
                  <a:srgbClr val="000000"/>
                </a:solidFill>
                <a:latin typeface="Tahoma"/>
              </a:rPr>
              <a:t>MCC</a:t>
            </a:r>
            <a:r>
              <a:rPr b="1" lang="it-IT" sz="1500" spc="-7" strike="noStrike" baseline="-36000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500" spc="140" strike="noStrike" baseline="-36000">
                <a:solidFill>
                  <a:srgbClr val="000000"/>
                </a:solidFill>
                <a:latin typeface="Book Antiqua"/>
              </a:rPr>
              <a:t>:=</a:t>
            </a:r>
            <a:r>
              <a:rPr b="0" lang="it-IT" sz="1000" spc="94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	</a:t>
            </a:r>
            <a:r>
              <a:rPr b="0" i="1" lang="it-IT" sz="1000" spc="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TP </a:t>
            </a:r>
            <a:r>
              <a:rPr b="0" i="1" lang="it-IT" sz="1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Narrow"/>
              </a:rPr>
              <a:t>·</a:t>
            </a:r>
            <a:r>
              <a:rPr b="0" i="1" lang="it-IT" sz="10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Narrow"/>
              </a:rPr>
              <a:t> </a:t>
            </a:r>
            <a:r>
              <a:rPr b="0" i="1" lang="it-IT" sz="1000" spc="24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TN</a:t>
            </a:r>
            <a:r>
              <a:rPr b="0" i="1" lang="it-IT" sz="1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i="1" lang="it-IT" sz="1000" spc="293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Narrow"/>
              </a:rPr>
              <a:t>−</a:t>
            </a:r>
            <a:r>
              <a:rPr b="0" i="1" lang="it-IT" sz="10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Narrow"/>
              </a:rPr>
              <a:t> </a:t>
            </a:r>
            <a:r>
              <a:rPr b="0" i="1" lang="it-IT" sz="10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FP</a:t>
            </a:r>
            <a:r>
              <a:rPr b="0" i="1" lang="it-IT" sz="1000" spc="18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i="1" lang="it-IT" sz="1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Narrow"/>
              </a:rPr>
              <a:t>·</a:t>
            </a:r>
            <a:r>
              <a:rPr b="0" i="1" lang="it-IT" sz="10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Narrow"/>
              </a:rPr>
              <a:t> </a:t>
            </a:r>
            <a:r>
              <a:rPr b="0" i="1" lang="it-IT" sz="10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FN</a:t>
            </a:r>
            <a:r>
              <a:rPr b="0" i="1" lang="it-IT" sz="10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	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872640" indent="-127800">
              <a:lnSpc>
                <a:spcPct val="100000"/>
              </a:lnSpc>
              <a:spcBef>
                <a:spcPts val="295"/>
              </a:spcBef>
              <a:buClr>
                <a:srgbClr val="000000"/>
              </a:buClr>
              <a:buSzPct val="90000"/>
              <a:buFont typeface="Acumin Pro"/>
              <a:buChar char="✓"/>
              <a:tabLst>
                <a:tab algn="l" pos="873000"/>
              </a:tabLst>
            </a:pP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(</a:t>
            </a:r>
            <a:r>
              <a:rPr b="0" i="1" lang="it-IT" sz="1000" spc="12" strike="noStrike">
                <a:solidFill>
                  <a:srgbClr val="000000"/>
                </a:solidFill>
                <a:latin typeface="Arial"/>
              </a:rPr>
              <a:t>TP</a:t>
            </a:r>
            <a:r>
              <a:rPr b="0" i="1" lang="it-IT" sz="100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Book Antiqua"/>
              </a:rPr>
              <a:t>+</a:t>
            </a:r>
            <a:r>
              <a:rPr b="0" lang="it-IT" sz="1000" spc="-32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000" spc="-41" strike="noStrike">
                <a:solidFill>
                  <a:srgbClr val="000000"/>
                </a:solidFill>
                <a:latin typeface="Arial"/>
              </a:rPr>
              <a:t>FP</a:t>
            </a:r>
            <a:r>
              <a:rPr b="0" i="1" lang="it-IT" sz="1000" spc="-19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)(</a:t>
            </a:r>
            <a:r>
              <a:rPr b="0" i="1" lang="it-IT" sz="1000" spc="12" strike="noStrike">
                <a:solidFill>
                  <a:srgbClr val="000000"/>
                </a:solidFill>
                <a:latin typeface="Arial"/>
              </a:rPr>
              <a:t>TP</a:t>
            </a:r>
            <a:r>
              <a:rPr b="0" i="1" lang="it-IT" sz="100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Book Antiqua"/>
              </a:rPr>
              <a:t>+</a:t>
            </a:r>
            <a:r>
              <a:rPr b="0" lang="it-IT" sz="1000" spc="-32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000" spc="-32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i="1" lang="it-IT" sz="1000" spc="32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)(</a:t>
            </a:r>
            <a:r>
              <a:rPr b="0" i="1" lang="it-IT" sz="1000" spc="24" strike="noStrike">
                <a:solidFill>
                  <a:srgbClr val="000000"/>
                </a:solidFill>
                <a:latin typeface="Arial"/>
              </a:rPr>
              <a:t>TN</a:t>
            </a:r>
            <a:r>
              <a:rPr b="0" i="1" lang="it-IT" sz="1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Book Antiqua"/>
              </a:rPr>
              <a:t>+</a:t>
            </a:r>
            <a:r>
              <a:rPr b="0" lang="it-IT" sz="1000" spc="-32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000" spc="-41" strike="noStrike">
                <a:solidFill>
                  <a:srgbClr val="000000"/>
                </a:solidFill>
                <a:latin typeface="Arial"/>
              </a:rPr>
              <a:t>FP</a:t>
            </a:r>
            <a:r>
              <a:rPr b="0" i="1" lang="it-IT" sz="1000" spc="-19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)(</a:t>
            </a:r>
            <a:r>
              <a:rPr b="0" i="1" lang="it-IT" sz="1000" spc="24" strike="noStrike">
                <a:solidFill>
                  <a:srgbClr val="000000"/>
                </a:solidFill>
                <a:latin typeface="Arial"/>
              </a:rPr>
              <a:t>TN</a:t>
            </a:r>
            <a:r>
              <a:rPr b="0" i="1" lang="it-IT" sz="1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162" strike="noStrike">
                <a:solidFill>
                  <a:srgbClr val="000000"/>
                </a:solidFill>
                <a:latin typeface="Book Antiqua"/>
              </a:rPr>
              <a:t>+</a:t>
            </a:r>
            <a:r>
              <a:rPr b="0" lang="it-IT" sz="1000" spc="-32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000" spc="-32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i="1" lang="it-IT" sz="1000" spc="32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4640" indent="-162000">
              <a:lnSpc>
                <a:spcPct val="100000"/>
              </a:lnSpc>
              <a:spcBef>
                <a:spcPts val="2245"/>
              </a:spcBef>
              <a:buClr>
                <a:srgbClr val="000000"/>
              </a:buClr>
              <a:buFont typeface="Arial"/>
              <a:buChar char="•"/>
              <a:tabLst>
                <a:tab algn="l" pos="225360"/>
              </a:tabLst>
            </a:pPr>
            <a:r>
              <a:rPr b="0" lang="it-IT" sz="1000" spc="-86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it-IT" sz="1000" spc="4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32" strike="noStrike">
                <a:solidFill>
                  <a:srgbClr val="000000"/>
                </a:solidFill>
                <a:latin typeface="Tahoma"/>
              </a:rPr>
              <a:t>molte</a:t>
            </a:r>
            <a:r>
              <a:rPr b="0" lang="it-IT" sz="1000" spc="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26" strike="noStrike">
                <a:solidFill>
                  <a:srgbClr val="000000"/>
                </a:solidFill>
                <a:latin typeface="Tahoma"/>
              </a:rPr>
              <a:t>altre</a:t>
            </a:r>
            <a:r>
              <a:rPr b="0" lang="it-IT" sz="1000" spc="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35" strike="noStrike">
                <a:solidFill>
                  <a:srgbClr val="000000"/>
                </a:solidFill>
                <a:latin typeface="Tahoma"/>
              </a:rPr>
              <a:t>metriche</a:t>
            </a:r>
            <a:r>
              <a:rPr b="0" lang="it-IT" sz="1000" spc="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it-IT" sz="1000" spc="-32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(</a:t>
            </a:r>
            <a:r>
              <a:rPr b="0" lang="it-IT" sz="1000" spc="-32" strike="noStrike" u="sng">
                <a:solidFill>
                  <a:srgbClr val="0000ff"/>
                </a:solidFill>
                <a:uFillTx/>
                <a:latin typeface="Tahoma"/>
                <a:hlinkClick r:id="rId4"/>
              </a:rPr>
              <a:t>dai un’occhiata</a:t>
            </a:r>
            <a:r>
              <a:rPr b="0" lang="it-IT" sz="1000" spc="-15" strike="noStrike" u="sng">
                <a:solidFill>
                  <a:srgbClr val="0000ff"/>
                </a:solidFill>
                <a:uFillTx/>
                <a:latin typeface="Tahoma"/>
                <a:hlinkClick r:id="rId5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96560" y="281520"/>
            <a:ext cx="5372280" cy="360720"/>
          </a:xfrm>
          <a:prstGeom prst="rect">
            <a:avLst/>
          </a:prstGeom>
          <a:noFill/>
          <a:ln w="0">
            <a:noFill/>
          </a:ln>
        </p:spPr>
        <p:txBody>
          <a:bodyPr lIns="57600" rIns="57600" tIns="57600" bIns="57600" anchor="ctr">
            <a:noAutofit/>
          </a:bodyPr>
          <a:p>
            <a:pPr indent="0">
              <a:buNone/>
            </a:pPr>
            <a:endParaRPr b="0" lang="it-IT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196560" y="727560"/>
            <a:ext cx="5372280" cy="2153880"/>
          </a:xfrm>
          <a:prstGeom prst="rect">
            <a:avLst/>
          </a:prstGeom>
          <a:noFill/>
          <a:ln w="0">
            <a:noFill/>
          </a:ln>
        </p:spPr>
        <p:txBody>
          <a:bodyPr lIns="57600" rIns="57600" tIns="57600" bIns="57600" anchor="ctr">
            <a:noAutofit/>
          </a:bodyPr>
          <a:p>
            <a:pPr indent="0">
              <a:spcBef>
                <a:spcPts val="1417"/>
              </a:spcBef>
              <a:buNone/>
            </a:pPr>
            <a:endParaRPr b="0" lang="it-IT" sz="7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440" name="Google Shape;372;g1278543c0aa_0_136" descr=""/>
          <p:cNvPicPr/>
          <p:nvPr/>
        </p:nvPicPr>
        <p:blipFill>
          <a:blip r:embed="rId1"/>
          <a:stretch/>
        </p:blipFill>
        <p:spPr>
          <a:xfrm>
            <a:off x="0" y="720"/>
            <a:ext cx="5727240" cy="3242880"/>
          </a:xfrm>
          <a:prstGeom prst="rect">
            <a:avLst/>
          </a:prstGeom>
          <a:ln w="0">
            <a:noFill/>
          </a:ln>
        </p:spPr>
      </p:pic>
      <p:sp>
        <p:nvSpPr>
          <p:cNvPr id="441" name="Google Shape;373;g1278543c0aa_0_136"/>
          <p:cNvSpPr/>
          <p:nvPr/>
        </p:nvSpPr>
        <p:spPr>
          <a:xfrm>
            <a:off x="1666800" y="407520"/>
            <a:ext cx="2393640" cy="10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600" rIns="57600" tIns="57600" bIns="576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590" spc="-1" strike="noStrike">
                <a:solidFill>
                  <a:schemeClr val="lt1"/>
                </a:solidFill>
                <a:latin typeface="Helvetica Neue Light"/>
                <a:ea typeface="Helvetica Neue Light"/>
              </a:rPr>
              <a:t>Buono Studio!</a:t>
            </a: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Google Shape;374;g1278543c0aa_0_136"/>
          <p:cNvSpPr/>
          <p:nvPr/>
        </p:nvSpPr>
        <p:spPr>
          <a:xfrm>
            <a:off x="497880" y="1392120"/>
            <a:ext cx="4769640" cy="15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600" rIns="57600" tIns="57600" bIns="576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1960" spc="-1" strike="noStrike">
                <a:solidFill>
                  <a:schemeClr val="lt1"/>
                </a:solidFill>
                <a:latin typeface="Helvetica Neue Light"/>
                <a:ea typeface="Helvetica Neue Light"/>
              </a:rPr>
              <a:t>Contatti:</a:t>
            </a:r>
            <a:endParaRPr b="0" lang="en-US" sz="196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200" spc="-1" strike="noStrike" u="sng">
                <a:solidFill>
                  <a:schemeClr val="lt1"/>
                </a:solidFill>
                <a:uFillTx/>
                <a:latin typeface="Montserrat"/>
                <a:ea typeface="Helvetica Neue Light"/>
                <a:hlinkClick r:id="rId2"/>
              </a:rPr>
              <a:t>oscar.defelice@neuralacademy.it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40" spc="-1" strike="noStrike">
                <a:solidFill>
                  <a:schemeClr val="lt1"/>
                </a:solidFill>
                <a:latin typeface="Helvetica Neue Light"/>
                <a:ea typeface="Helvetica Neue Light"/>
              </a:rPr>
              <a:t> </a:t>
            </a:r>
            <a:endParaRPr b="0" lang="en-US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40" spc="-1" strike="noStrike" u="sng">
                <a:solidFill>
                  <a:schemeClr val="lt1"/>
                </a:solidFill>
                <a:uFillTx/>
                <a:latin typeface="Helvetica Neue Light"/>
                <a:ea typeface="Helvetica Neue Light"/>
                <a:hlinkClick r:id="rId3"/>
              </a:rPr>
              <a:t>marica.acconcia@neuralacademy.it</a:t>
            </a:r>
            <a:endParaRPr b="0" lang="en-US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40" spc="-1" strike="noStrike" u="sng">
                <a:solidFill>
                  <a:schemeClr val="lt1"/>
                </a:solidFill>
                <a:uFillTx/>
                <a:latin typeface="Helvetica Neue Light"/>
                <a:ea typeface="Helvetica Neue Light"/>
                <a:hlinkClick r:id="rId4"/>
              </a:rPr>
              <a:t>carlotta.reggioli@neuralacademy.it</a:t>
            </a:r>
            <a:endParaRPr b="0" lang="en-US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3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4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135" name="object 2"/>
          <p:cNvSpPr/>
          <p:nvPr/>
        </p:nvSpPr>
        <p:spPr>
          <a:xfrm>
            <a:off x="138960" y="48960"/>
            <a:ext cx="232992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Scalatura delle Feature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3EA57D55-F660-4FAA-92F3-8C47DAE8F690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CasellaDiTesto 10"/>
          <p:cNvSpPr/>
          <p:nvPr/>
        </p:nvSpPr>
        <p:spPr>
          <a:xfrm>
            <a:off x="545040" y="642240"/>
            <a:ext cx="4675320" cy="20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900" spc="-1" strike="noStrike">
                <a:solidFill>
                  <a:srgbClr val="000000"/>
                </a:solidFill>
                <a:latin typeface="Montserrat"/>
              </a:rPr>
              <a:t>Perché e dove applicare la scalatura delle feature?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Il dati del mondo reale includono funzionalità che variano notevolmente in grandezza,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unità e intervallo.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La scalatura delle feature aiuta a pesare tutte le funzionalità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allo stesso modo.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 u="sng">
                <a:solidFill>
                  <a:srgbClr val="000000"/>
                </a:solidFill>
                <a:uFillTx/>
                <a:latin typeface="Montserrat"/>
              </a:rPr>
              <a:t>Nel machine learning lo scaling (o feature scaling) mi permette di normalizzare il range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 u="sng">
                <a:solidFill>
                  <a:srgbClr val="000000"/>
                </a:solidFill>
                <a:uFillTx/>
                <a:latin typeface="Montserrat"/>
              </a:rPr>
              <a:t>di variazione delle caratteristiche (feature) di un dataset.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Se una funzionalità nel set di dati è di grandi dimensioni rispetto ad altre,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allora negli algoritmi dove viene misurata la distanza euclidea questa caratteristica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in grande scala diventa dominante e deve essere normalizzato.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40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141" name="object 2"/>
          <p:cNvSpPr/>
          <p:nvPr/>
        </p:nvSpPr>
        <p:spPr>
          <a:xfrm>
            <a:off x="138960" y="48960"/>
            <a:ext cx="232992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Scalatura delle Feature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143" name="PlaceHolder 1"/>
          <p:cNvSpPr>
            <a:spLocks noGrp="1"/>
          </p:cNvSpPr>
          <p:nvPr>
            <p:ph type="sldNum" idx="12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0A4BCD45-E639-48F6-AE26-28B5EB035376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4" name="Immagine 12" descr=""/>
          <p:cNvPicPr/>
          <p:nvPr/>
        </p:nvPicPr>
        <p:blipFill>
          <a:blip r:embed="rId3"/>
          <a:stretch/>
        </p:blipFill>
        <p:spPr>
          <a:xfrm>
            <a:off x="3645000" y="1562400"/>
            <a:ext cx="1839600" cy="1653840"/>
          </a:xfrm>
          <a:prstGeom prst="rect">
            <a:avLst/>
          </a:prstGeom>
          <a:ln w="0">
            <a:noFill/>
          </a:ln>
        </p:spPr>
      </p:pic>
      <p:sp>
        <p:nvSpPr>
          <p:cNvPr id="145" name="CasellaDiTesto 13"/>
          <p:cNvSpPr/>
          <p:nvPr/>
        </p:nvSpPr>
        <p:spPr>
          <a:xfrm>
            <a:off x="368280" y="547200"/>
            <a:ext cx="2895120" cy="23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1050" spc="-1" strike="noStrike">
                <a:solidFill>
                  <a:srgbClr val="000000"/>
                </a:solidFill>
                <a:latin typeface="Montserrat"/>
              </a:rPr>
              <a:t>A cosa serve?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700" spc="-1" strike="noStrike">
                <a:solidFill>
                  <a:srgbClr val="000000"/>
                </a:solidFill>
                <a:latin typeface="Montserrat"/>
              </a:rPr>
              <a:t>E' una delle operazioni di pre-processing più utili perché migliora la qualità dei risultati finali. A parità di altre condizioni, la scalatura riduce il tempo in cui l'algoritmo di apprendimento converge al risultato finale e migliora l'efficacia del modello statistico.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700" spc="-1" strike="noStrike">
                <a:solidFill>
                  <a:srgbClr val="000000"/>
                </a:solidFill>
                <a:latin typeface="Montserrat"/>
              </a:rPr>
              <a:t>Quando l'intervallo dei valori è molto variabile, la semplice distanza euclidea tra due due punti può diventare fuorviante. 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800" spc="-1" strike="noStrike">
                <a:solidFill>
                  <a:srgbClr val="ff1c80"/>
                </a:solidFill>
                <a:latin typeface="Montserrat"/>
              </a:rPr>
              <a:t>Un esempio pratico: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700" spc="-1" strike="noStrike">
                <a:solidFill>
                  <a:srgbClr val="000000"/>
                </a:solidFill>
                <a:latin typeface="Montserrat"/>
              </a:rPr>
              <a:t>Se una caratteristica ha un'ampia gamma di valori mentre un'altra caratteristica ne ha una più ristretta, la prima caratteristica governa la distanza tra i punti.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700" spc="-1" strike="noStrike">
                <a:solidFill>
                  <a:srgbClr val="000000"/>
                </a:solidFill>
                <a:latin typeface="Montserrat"/>
              </a:rPr>
              <a:t>Per evitare questo problema ricorro alla normalizzazione dei dati tramite lo scaling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Immagine 11" descr=""/>
          <p:cNvPicPr/>
          <p:nvPr/>
        </p:nvPicPr>
        <p:blipFill>
          <a:blip r:embed="rId4"/>
          <a:stretch/>
        </p:blipFill>
        <p:spPr>
          <a:xfrm>
            <a:off x="3694680" y="304920"/>
            <a:ext cx="1804680" cy="1393560"/>
          </a:xfrm>
          <a:prstGeom prst="rect">
            <a:avLst/>
          </a:prstGeom>
          <a:ln w="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48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object 2"/>
          <p:cNvSpPr/>
          <p:nvPr/>
        </p:nvSpPr>
        <p:spPr>
          <a:xfrm>
            <a:off x="138960" y="48960"/>
            <a:ext cx="232992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Scalatura delle Feature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151" name="PlaceHolder 1"/>
          <p:cNvSpPr>
            <a:spLocks noGrp="1"/>
          </p:cNvSpPr>
          <p:nvPr>
            <p:ph type="sldNum" idx="13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53A7CEB4-B8B0-4ACF-B011-E4B01DD01E52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2" name="Immagine 10" descr=""/>
          <p:cNvPicPr/>
          <p:nvPr/>
        </p:nvPicPr>
        <p:blipFill>
          <a:blip r:embed="rId3"/>
          <a:stretch/>
        </p:blipFill>
        <p:spPr>
          <a:xfrm>
            <a:off x="1434960" y="519120"/>
            <a:ext cx="2895480" cy="2475000"/>
          </a:xfrm>
          <a:prstGeom prst="rect">
            <a:avLst/>
          </a:prstGeom>
          <a:ln w="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54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155" name="object 2"/>
          <p:cNvSpPr/>
          <p:nvPr/>
        </p:nvSpPr>
        <p:spPr>
          <a:xfrm>
            <a:off x="138960" y="48960"/>
            <a:ext cx="232992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Scalatura delle Feature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sldNum" idx="14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3B245DD3-4C5D-4E2D-AC33-88DDB73C4348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object 6"/>
          <p:cNvSpPr/>
          <p:nvPr/>
        </p:nvSpPr>
        <p:spPr>
          <a:xfrm>
            <a:off x="406440" y="631800"/>
            <a:ext cx="4838400" cy="266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0760">
              <a:lnSpc>
                <a:spcPct val="114000"/>
              </a:lnSpc>
              <a:spcBef>
                <a:spcPts val="99"/>
              </a:spcBef>
            </a:pP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Consideriamo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5" strike="noStrike">
                <a:solidFill>
                  <a:srgbClr val="000000"/>
                </a:solidFill>
                <a:latin typeface="Montserrat"/>
              </a:rPr>
              <a:t>esempi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descritti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da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5" strike="noStrike">
                <a:solidFill>
                  <a:srgbClr val="000000"/>
                </a:solidFill>
                <a:latin typeface="Montserrat"/>
              </a:rPr>
              <a:t>due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features:</a:t>
            </a:r>
            <a:r>
              <a:rPr b="0" lang="it-IT" sz="800" spc="13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altezza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in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800" spc="-60" strike="noStrike">
                <a:solidFill>
                  <a:srgbClr val="000000"/>
                </a:solidFill>
                <a:latin typeface="Montserrat"/>
              </a:rPr>
              <a:t>metri</a:t>
            </a:r>
            <a:r>
              <a:rPr b="1" lang="it-IT" sz="800" spc="43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86" strike="noStrike">
                <a:solidFill>
                  <a:srgbClr val="000000"/>
                </a:solidFill>
                <a:latin typeface="Montserrat"/>
              </a:rPr>
              <a:t>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5" strike="noStrike">
                <a:solidFill>
                  <a:srgbClr val="000000"/>
                </a:solidFill>
                <a:latin typeface="Montserrat"/>
              </a:rPr>
              <a:t>peso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in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800" spc="-15" strike="noStrike">
                <a:solidFill>
                  <a:srgbClr val="000000"/>
                </a:solidFill>
                <a:latin typeface="Montserrat"/>
              </a:rPr>
              <a:t>Kg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134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50760">
              <a:lnSpc>
                <a:spcPct val="114000"/>
              </a:lnSpc>
              <a:spcBef>
                <a:spcPts val="99"/>
              </a:spcBef>
            </a:pP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Prendiamo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3 </a:t>
            </a:r>
            <a:r>
              <a:rPr b="0" lang="it-IT" sz="800" spc="-296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soggetti: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03480" indent="-16272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Symbol" charset="2"/>
              <a:buChar char=""/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soggetto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2" strike="noStrike">
                <a:solidFill>
                  <a:srgbClr val="000000"/>
                </a:solidFill>
                <a:latin typeface="Montserrat"/>
              </a:rPr>
              <a:t>A: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[1.60,</a:t>
            </a: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66" strike="noStrike">
                <a:solidFill>
                  <a:srgbClr val="000000"/>
                </a:solidFill>
                <a:latin typeface="Montserrat"/>
              </a:rPr>
              <a:t>66]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03480" indent="-16272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Symbol" charset="2"/>
              <a:buChar char=""/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soggetto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 B: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[1.60,</a:t>
            </a: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66" strike="noStrike">
                <a:solidFill>
                  <a:srgbClr val="000000"/>
                </a:solidFill>
                <a:latin typeface="Montserrat"/>
              </a:rPr>
              <a:t>63]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03480" indent="-16272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Symbol" charset="2"/>
              <a:buChar char=""/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soggetto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C: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[1.90,</a:t>
            </a: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66" strike="noStrike">
                <a:solidFill>
                  <a:srgbClr val="000000"/>
                </a:solidFill>
                <a:latin typeface="Montserrat"/>
              </a:rPr>
              <a:t>67]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50760">
              <a:lnSpc>
                <a:spcPts val="2370"/>
              </a:lnSpc>
              <a:spcBef>
                <a:spcPts val="74"/>
              </a:spcBef>
              <a:tabLst>
                <a:tab algn="l" pos="304200"/>
              </a:tabLst>
            </a:pPr>
            <a:r>
              <a:rPr b="1" lang="it-IT" sz="800" spc="-46" strike="noStrike">
                <a:solidFill>
                  <a:srgbClr val="ff1c80"/>
                </a:solidFill>
                <a:latin typeface="Montserrat"/>
              </a:rPr>
              <a:t>Il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41" strike="noStrike">
                <a:solidFill>
                  <a:srgbClr val="ff1c80"/>
                </a:solidFill>
                <a:latin typeface="Montserrat"/>
              </a:rPr>
              <a:t>soggetto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58" strike="noStrike">
                <a:solidFill>
                  <a:srgbClr val="ff1c80"/>
                </a:solidFill>
                <a:latin typeface="Montserrat"/>
              </a:rPr>
              <a:t>A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86" strike="noStrike">
                <a:solidFill>
                  <a:srgbClr val="ff1c80"/>
                </a:solidFill>
                <a:latin typeface="Montserrat"/>
              </a:rPr>
              <a:t>è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26" strike="noStrike">
                <a:solidFill>
                  <a:srgbClr val="ff1c80"/>
                </a:solidFill>
                <a:latin typeface="Montserrat"/>
              </a:rPr>
              <a:t>più</a:t>
            </a:r>
            <a:r>
              <a:rPr b="1" lang="it-IT" sz="800" spc="12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32" strike="noStrike">
                <a:solidFill>
                  <a:srgbClr val="ff1c80"/>
                </a:solidFill>
                <a:latin typeface="Montserrat"/>
              </a:rPr>
              <a:t>simile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52" strike="noStrike">
                <a:solidFill>
                  <a:srgbClr val="ff1c80"/>
                </a:solidFill>
                <a:latin typeface="Montserrat"/>
              </a:rPr>
              <a:t>a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72" strike="noStrike">
                <a:solidFill>
                  <a:srgbClr val="ff1c80"/>
                </a:solidFill>
                <a:latin typeface="Montserrat"/>
              </a:rPr>
              <a:t>B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46" strike="noStrike">
                <a:solidFill>
                  <a:srgbClr val="ff1c80"/>
                </a:solidFill>
                <a:latin typeface="Montserrat"/>
              </a:rPr>
              <a:t>o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52" strike="noStrike">
                <a:solidFill>
                  <a:srgbClr val="ff1c80"/>
                </a:solidFill>
                <a:latin typeface="Montserrat"/>
              </a:rPr>
              <a:t>a</a:t>
            </a:r>
            <a:r>
              <a:rPr b="1" lang="it-IT" sz="800" spc="12" strike="noStrike">
                <a:solidFill>
                  <a:srgbClr val="ff1c80"/>
                </a:solidFill>
                <a:latin typeface="Montserrat"/>
              </a:rPr>
              <a:t> C? </a:t>
            </a:r>
            <a:r>
              <a:rPr b="1" lang="it-IT" sz="800" spc="-30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Calcoliamo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le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distanze: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141480">
              <a:lnSpc>
                <a:spcPct val="100000"/>
              </a:lnSpc>
              <a:spcBef>
                <a:spcPts val="700"/>
              </a:spcBef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1. </a:t>
            </a:r>
            <a:r>
              <a:rPr b="0" lang="it-IT" sz="800" spc="-13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32" strike="noStrike">
                <a:solidFill>
                  <a:srgbClr val="000000"/>
                </a:solidFill>
                <a:latin typeface="Montserrat"/>
              </a:rPr>
              <a:t>d</a:t>
            </a:r>
            <a:r>
              <a:rPr b="0" lang="it-IT" sz="800" spc="49" strike="noStrike">
                <a:solidFill>
                  <a:srgbClr val="000000"/>
                </a:solidFill>
                <a:latin typeface="Montserrat"/>
              </a:rPr>
              <a:t>(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A,</a:t>
            </a:r>
            <a:r>
              <a:rPr b="0" i="1" lang="it-IT" sz="8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58" strike="noStrike">
                <a:solidFill>
                  <a:srgbClr val="000000"/>
                </a:solidFill>
                <a:latin typeface="Montserrat"/>
              </a:rPr>
              <a:t>B</a:t>
            </a:r>
            <a:r>
              <a:rPr b="0" lang="it-IT" sz="800" spc="49" strike="noStrike">
                <a:solidFill>
                  <a:srgbClr val="000000"/>
                </a:solidFill>
                <a:latin typeface="Montserrat"/>
              </a:rPr>
              <a:t>)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1200" spc="440" strike="noStrike" baseline="47000">
                <a:solidFill>
                  <a:srgbClr val="000000"/>
                </a:solidFill>
                <a:latin typeface="Montserrat"/>
              </a:rPr>
              <a:t>✓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(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60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293" strike="noStrike">
                <a:solidFill>
                  <a:srgbClr val="000000"/>
                </a:solidFill>
                <a:latin typeface="Montserrat"/>
              </a:rPr>
              <a:t>−</a:t>
            </a:r>
            <a:r>
              <a:rPr b="0" i="1" lang="it-IT" sz="8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60)</a:t>
            </a:r>
            <a:r>
              <a:rPr b="0" lang="it-IT" sz="900" spc="-75" strike="noStrike" baseline="23000">
                <a:solidFill>
                  <a:srgbClr val="000000"/>
                </a:solidFill>
                <a:latin typeface="Montserrat"/>
              </a:rPr>
              <a:t>2</a:t>
            </a:r>
            <a:r>
              <a:rPr b="0" lang="it-IT" sz="900" spc="35" strike="noStrike" baseline="23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+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(66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293" strike="noStrike">
                <a:solidFill>
                  <a:srgbClr val="000000"/>
                </a:solidFill>
                <a:latin typeface="Montserrat"/>
              </a:rPr>
              <a:t>−</a:t>
            </a:r>
            <a:r>
              <a:rPr b="0" i="1" lang="it-IT" sz="8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63)</a:t>
            </a:r>
            <a:r>
              <a:rPr b="0" lang="it-IT" sz="900" spc="-75" strike="noStrike" baseline="23000">
                <a:solidFill>
                  <a:srgbClr val="000000"/>
                </a:solidFill>
                <a:latin typeface="Montserrat"/>
              </a:rPr>
              <a:t>2</a:t>
            </a:r>
            <a:r>
              <a:rPr b="0" lang="it-IT" sz="900" spc="117" strike="noStrike" baseline="23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1200" spc="418" strike="noStrike" baseline="44000">
                <a:solidFill>
                  <a:srgbClr val="000000"/>
                </a:solidFill>
                <a:latin typeface="Montserrat"/>
              </a:rPr>
              <a:t>√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0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+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9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3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141480">
              <a:lnSpc>
                <a:spcPct val="100000"/>
              </a:lnSpc>
              <a:spcBef>
                <a:spcPts val="471"/>
              </a:spcBef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2.</a:t>
            </a:r>
            <a:r>
              <a:rPr b="0" lang="it-IT" sz="800" spc="180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18" strike="noStrike">
                <a:solidFill>
                  <a:srgbClr val="000000"/>
                </a:solidFill>
                <a:latin typeface="Montserrat"/>
              </a:rPr>
              <a:t>d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(</a:t>
            </a:r>
            <a:r>
              <a:rPr b="0" i="1" lang="it-IT" sz="800" spc="18" strike="noStrike">
                <a:solidFill>
                  <a:srgbClr val="000000"/>
                </a:solidFill>
                <a:latin typeface="Montserrat"/>
              </a:rPr>
              <a:t>A,</a:t>
            </a:r>
            <a:r>
              <a:rPr b="0" i="1" lang="it-IT" sz="800" spc="-11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-92" strike="noStrike">
                <a:solidFill>
                  <a:srgbClr val="000000"/>
                </a:solidFill>
                <a:latin typeface="Montserrat"/>
              </a:rPr>
              <a:t>C</a:t>
            </a:r>
            <a:r>
              <a:rPr b="0" i="1" lang="it-IT" sz="800" spc="-18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49" strike="noStrike">
                <a:solidFill>
                  <a:srgbClr val="000000"/>
                </a:solidFill>
                <a:latin typeface="Montserrat"/>
              </a:rPr>
              <a:t>)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1200" spc="80" strike="noStrike" baseline="47000">
                <a:solidFill>
                  <a:srgbClr val="000000"/>
                </a:solidFill>
                <a:latin typeface="Montserrat"/>
              </a:rPr>
              <a:t>✓</a:t>
            </a:r>
            <a:r>
              <a:rPr b="0" lang="it-IT" sz="800" spc="52" strike="noStrike">
                <a:solidFill>
                  <a:srgbClr val="000000"/>
                </a:solidFill>
                <a:latin typeface="Montserrat"/>
              </a:rPr>
              <a:t>(1</a:t>
            </a:r>
            <a:r>
              <a:rPr b="0" i="1" lang="it-IT" sz="800" spc="52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52" strike="noStrike">
                <a:solidFill>
                  <a:srgbClr val="000000"/>
                </a:solidFill>
                <a:latin typeface="Montserrat"/>
              </a:rPr>
              <a:t>60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293" strike="noStrike">
                <a:solidFill>
                  <a:srgbClr val="000000"/>
                </a:solidFill>
                <a:latin typeface="Montserrat"/>
              </a:rPr>
              <a:t>−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90)</a:t>
            </a:r>
            <a:r>
              <a:rPr b="0" lang="it-IT" sz="900" spc="-7" strike="noStrike" baseline="23000">
                <a:solidFill>
                  <a:srgbClr val="000000"/>
                </a:solidFill>
                <a:latin typeface="Montserrat"/>
              </a:rPr>
              <a:t>2</a:t>
            </a:r>
            <a:r>
              <a:rPr b="0" lang="it-IT" sz="900" spc="35" strike="noStrike" baseline="23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+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(66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293" strike="noStrike">
                <a:solidFill>
                  <a:srgbClr val="000000"/>
                </a:solidFill>
                <a:latin typeface="Montserrat"/>
              </a:rPr>
              <a:t>−</a:t>
            </a:r>
            <a:r>
              <a:rPr b="0" i="1" lang="it-IT" sz="8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67)</a:t>
            </a:r>
            <a:r>
              <a:rPr b="0" lang="it-IT" sz="900" spc="-1" strike="noStrike" baseline="23000">
                <a:solidFill>
                  <a:srgbClr val="000000"/>
                </a:solidFill>
                <a:latin typeface="Montserrat"/>
              </a:rPr>
              <a:t>2</a:t>
            </a:r>
            <a:r>
              <a:rPr b="0" lang="it-IT" sz="900" spc="126" strike="noStrike" baseline="23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1200" spc="72" strike="noStrike" baseline="44000">
                <a:solidFill>
                  <a:srgbClr val="000000"/>
                </a:solidFill>
                <a:latin typeface="Montserrat"/>
              </a:rPr>
              <a:t>√</a:t>
            </a:r>
            <a:r>
              <a:rPr b="0" lang="it-IT" sz="800" spc="49" strike="noStrike">
                <a:solidFill>
                  <a:srgbClr val="000000"/>
                </a:solidFill>
                <a:latin typeface="Montserrat"/>
              </a:rPr>
              <a:t>0</a:t>
            </a:r>
            <a:r>
              <a:rPr b="0" i="1" lang="it-IT" sz="800" spc="49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49" strike="noStrike">
                <a:solidFill>
                  <a:srgbClr val="000000"/>
                </a:solidFill>
                <a:latin typeface="Montserrat"/>
              </a:rPr>
              <a:t>09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+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lang="it-IT" sz="800" spc="2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04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75"/>
              </a:spcBef>
              <a:tabLst>
                <a:tab algn="l" pos="304200"/>
              </a:tabLst>
            </a:pPr>
            <a:r>
              <a:rPr b="1" lang="it-IT" sz="800" spc="29" strike="noStrike">
                <a:solidFill>
                  <a:srgbClr val="ff1c80"/>
                </a:solidFill>
                <a:latin typeface="Montserrat"/>
              </a:rPr>
              <a:t>È</a:t>
            </a:r>
            <a:r>
              <a:rPr b="1" lang="it-IT" sz="800" spc="-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26" strike="noStrike">
                <a:solidFill>
                  <a:srgbClr val="ff1c80"/>
                </a:solidFill>
                <a:latin typeface="Montserrat"/>
              </a:rPr>
              <a:t>più</a:t>
            </a:r>
            <a:r>
              <a:rPr b="1" lang="it-IT" sz="800" spc="-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32" strike="noStrike">
                <a:solidFill>
                  <a:srgbClr val="ff1c80"/>
                </a:solidFill>
                <a:latin typeface="Montserrat"/>
              </a:rPr>
              <a:t>simile</a:t>
            </a:r>
            <a:r>
              <a:rPr b="1" lang="it-IT" sz="800" spc="-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52" strike="noStrike">
                <a:solidFill>
                  <a:srgbClr val="ff1c80"/>
                </a:solidFill>
                <a:latin typeface="Montserrat"/>
              </a:rPr>
              <a:t>a</a:t>
            </a:r>
            <a:r>
              <a:rPr b="1" lang="it-IT" sz="800" spc="-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C!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Immagine 2" descr="Immagine che contiene tavolo&#10;&#10;Descrizione generata automaticamente"/>
          <p:cNvPicPr/>
          <p:nvPr/>
        </p:nvPicPr>
        <p:blipFill>
          <a:blip r:embed="rId3"/>
          <a:stretch/>
        </p:blipFill>
        <p:spPr>
          <a:xfrm>
            <a:off x="368280" y="2032920"/>
            <a:ext cx="3776040" cy="655920"/>
          </a:xfrm>
          <a:prstGeom prst="rect">
            <a:avLst/>
          </a:prstGeom>
          <a:ln w="0">
            <a:noFill/>
          </a:ln>
        </p:spPr>
      </p:pic>
      <p:sp>
        <p:nvSpPr>
          <p:cNvPr id="160" name="Rettangolo 1"/>
          <p:cNvSpPr/>
          <p:nvPr/>
        </p:nvSpPr>
        <p:spPr>
          <a:xfrm>
            <a:off x="291960" y="1927080"/>
            <a:ext cx="3962160" cy="9187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62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163" name="object 2"/>
          <p:cNvSpPr/>
          <p:nvPr/>
        </p:nvSpPr>
        <p:spPr>
          <a:xfrm>
            <a:off x="138960" y="48960"/>
            <a:ext cx="232992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Scalatura delle Feature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sldNum" idx="15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E4D9E309-57C3-41BF-B682-8F4A7061B85D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object 6"/>
          <p:cNvSpPr/>
          <p:nvPr/>
        </p:nvSpPr>
        <p:spPr>
          <a:xfrm>
            <a:off x="406440" y="631800"/>
            <a:ext cx="4838400" cy="266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0760">
              <a:lnSpc>
                <a:spcPct val="114000"/>
              </a:lnSpc>
              <a:spcBef>
                <a:spcPts val="99"/>
              </a:spcBef>
            </a:pP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Consideriamo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5" strike="noStrike">
                <a:solidFill>
                  <a:srgbClr val="000000"/>
                </a:solidFill>
                <a:latin typeface="Montserrat"/>
              </a:rPr>
              <a:t>esempi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descritti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da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5" strike="noStrike">
                <a:solidFill>
                  <a:srgbClr val="000000"/>
                </a:solidFill>
                <a:latin typeface="Montserrat"/>
              </a:rPr>
              <a:t>due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features:</a:t>
            </a:r>
            <a:r>
              <a:rPr b="0" lang="it-IT" sz="800" spc="13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altezza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in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800" spc="-60" strike="noStrike">
                <a:solidFill>
                  <a:srgbClr val="000000"/>
                </a:solidFill>
                <a:latin typeface="Montserrat"/>
              </a:rPr>
              <a:t>metri</a:t>
            </a:r>
            <a:r>
              <a:rPr b="1" lang="it-IT" sz="800" spc="43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86" strike="noStrike">
                <a:solidFill>
                  <a:srgbClr val="000000"/>
                </a:solidFill>
                <a:latin typeface="Montserrat"/>
              </a:rPr>
              <a:t>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5" strike="noStrike">
                <a:solidFill>
                  <a:srgbClr val="000000"/>
                </a:solidFill>
                <a:latin typeface="Montserrat"/>
              </a:rPr>
              <a:t>peso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in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800" spc="-15" strike="noStrike">
                <a:solidFill>
                  <a:srgbClr val="000000"/>
                </a:solidFill>
                <a:latin typeface="Montserrat"/>
              </a:rPr>
              <a:t>Kg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134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50760">
              <a:lnSpc>
                <a:spcPct val="114000"/>
              </a:lnSpc>
              <a:spcBef>
                <a:spcPts val="99"/>
              </a:spcBef>
            </a:pP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Prendiamo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3 </a:t>
            </a:r>
            <a:r>
              <a:rPr b="0" lang="it-IT" sz="800" spc="-296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soggetti: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03480" indent="-16272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Symbol" charset="2"/>
              <a:buChar char=""/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soggetto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2" strike="noStrike">
                <a:solidFill>
                  <a:srgbClr val="000000"/>
                </a:solidFill>
                <a:latin typeface="Montserrat"/>
              </a:rPr>
              <a:t>A: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[1.60,</a:t>
            </a: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66" strike="noStrike">
                <a:solidFill>
                  <a:srgbClr val="000000"/>
                </a:solidFill>
                <a:latin typeface="Montserrat"/>
              </a:rPr>
              <a:t>66]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03480" indent="-16272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Symbol" charset="2"/>
              <a:buChar char=""/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soggetto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 B: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[1.60,</a:t>
            </a: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66" strike="noStrike">
                <a:solidFill>
                  <a:srgbClr val="000000"/>
                </a:solidFill>
                <a:latin typeface="Montserrat"/>
              </a:rPr>
              <a:t>63]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03480" indent="-16272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Symbol" charset="2"/>
              <a:buChar char=""/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soggetto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C: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[1.90,</a:t>
            </a: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66" strike="noStrike">
                <a:solidFill>
                  <a:srgbClr val="000000"/>
                </a:solidFill>
                <a:latin typeface="Montserrat"/>
              </a:rPr>
              <a:t>67]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50760">
              <a:lnSpc>
                <a:spcPts val="2370"/>
              </a:lnSpc>
              <a:spcBef>
                <a:spcPts val="74"/>
              </a:spcBef>
              <a:tabLst>
                <a:tab algn="l" pos="304200"/>
              </a:tabLst>
            </a:pPr>
            <a:r>
              <a:rPr b="1" lang="it-IT" sz="800" spc="-46" strike="noStrike">
                <a:solidFill>
                  <a:srgbClr val="ff1c80"/>
                </a:solidFill>
                <a:latin typeface="Montserrat"/>
              </a:rPr>
              <a:t>Il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41" strike="noStrike">
                <a:solidFill>
                  <a:srgbClr val="ff1c80"/>
                </a:solidFill>
                <a:latin typeface="Montserrat"/>
              </a:rPr>
              <a:t>soggetto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58" strike="noStrike">
                <a:solidFill>
                  <a:srgbClr val="ff1c80"/>
                </a:solidFill>
                <a:latin typeface="Montserrat"/>
              </a:rPr>
              <a:t>A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86" strike="noStrike">
                <a:solidFill>
                  <a:srgbClr val="ff1c80"/>
                </a:solidFill>
                <a:latin typeface="Montserrat"/>
              </a:rPr>
              <a:t>è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26" strike="noStrike">
                <a:solidFill>
                  <a:srgbClr val="ff1c80"/>
                </a:solidFill>
                <a:latin typeface="Montserrat"/>
              </a:rPr>
              <a:t>più</a:t>
            </a:r>
            <a:r>
              <a:rPr b="1" lang="it-IT" sz="800" spc="12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32" strike="noStrike">
                <a:solidFill>
                  <a:srgbClr val="ff1c80"/>
                </a:solidFill>
                <a:latin typeface="Montserrat"/>
              </a:rPr>
              <a:t>simile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52" strike="noStrike">
                <a:solidFill>
                  <a:srgbClr val="ff1c80"/>
                </a:solidFill>
                <a:latin typeface="Montserrat"/>
              </a:rPr>
              <a:t>a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72" strike="noStrike">
                <a:solidFill>
                  <a:srgbClr val="ff1c80"/>
                </a:solidFill>
                <a:latin typeface="Montserrat"/>
              </a:rPr>
              <a:t>B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46" strike="noStrike">
                <a:solidFill>
                  <a:srgbClr val="ff1c80"/>
                </a:solidFill>
                <a:latin typeface="Montserrat"/>
              </a:rPr>
              <a:t>o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52" strike="noStrike">
                <a:solidFill>
                  <a:srgbClr val="ff1c80"/>
                </a:solidFill>
                <a:latin typeface="Montserrat"/>
              </a:rPr>
              <a:t>a</a:t>
            </a:r>
            <a:r>
              <a:rPr b="1" lang="it-IT" sz="800" spc="12" strike="noStrike">
                <a:solidFill>
                  <a:srgbClr val="ff1c80"/>
                </a:solidFill>
                <a:latin typeface="Montserrat"/>
              </a:rPr>
              <a:t> C? </a:t>
            </a:r>
            <a:r>
              <a:rPr b="1" lang="it-IT" sz="800" spc="-30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Calcoliamo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le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distanze: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141480">
              <a:lnSpc>
                <a:spcPct val="100000"/>
              </a:lnSpc>
              <a:spcBef>
                <a:spcPts val="700"/>
              </a:spcBef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1. </a:t>
            </a:r>
            <a:r>
              <a:rPr b="0" lang="it-IT" sz="800" spc="-13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32" strike="noStrike">
                <a:solidFill>
                  <a:srgbClr val="000000"/>
                </a:solidFill>
                <a:latin typeface="Montserrat"/>
              </a:rPr>
              <a:t>d</a:t>
            </a:r>
            <a:r>
              <a:rPr b="0" lang="it-IT" sz="800" spc="49" strike="noStrike">
                <a:solidFill>
                  <a:srgbClr val="000000"/>
                </a:solidFill>
                <a:latin typeface="Montserrat"/>
              </a:rPr>
              <a:t>(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A,</a:t>
            </a:r>
            <a:r>
              <a:rPr b="0" i="1" lang="it-IT" sz="8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58" strike="noStrike">
                <a:solidFill>
                  <a:srgbClr val="000000"/>
                </a:solidFill>
                <a:latin typeface="Montserrat"/>
              </a:rPr>
              <a:t>B</a:t>
            </a:r>
            <a:r>
              <a:rPr b="0" lang="it-IT" sz="800" spc="49" strike="noStrike">
                <a:solidFill>
                  <a:srgbClr val="000000"/>
                </a:solidFill>
                <a:latin typeface="Montserrat"/>
              </a:rPr>
              <a:t>)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1200" spc="440" strike="noStrike" baseline="47000">
                <a:solidFill>
                  <a:srgbClr val="000000"/>
                </a:solidFill>
                <a:latin typeface="Montserrat"/>
              </a:rPr>
              <a:t>✓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(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60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293" strike="noStrike">
                <a:solidFill>
                  <a:srgbClr val="000000"/>
                </a:solidFill>
                <a:latin typeface="Montserrat"/>
              </a:rPr>
              <a:t>−</a:t>
            </a:r>
            <a:r>
              <a:rPr b="0" i="1" lang="it-IT" sz="8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60)</a:t>
            </a:r>
            <a:r>
              <a:rPr b="0" lang="it-IT" sz="900" spc="-75" strike="noStrike" baseline="23000">
                <a:solidFill>
                  <a:srgbClr val="000000"/>
                </a:solidFill>
                <a:latin typeface="Montserrat"/>
              </a:rPr>
              <a:t>2</a:t>
            </a:r>
            <a:r>
              <a:rPr b="0" lang="it-IT" sz="900" spc="35" strike="noStrike" baseline="23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+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(66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293" strike="noStrike">
                <a:solidFill>
                  <a:srgbClr val="000000"/>
                </a:solidFill>
                <a:latin typeface="Montserrat"/>
              </a:rPr>
              <a:t>−</a:t>
            </a:r>
            <a:r>
              <a:rPr b="0" i="1" lang="it-IT" sz="8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63)</a:t>
            </a:r>
            <a:r>
              <a:rPr b="0" lang="it-IT" sz="900" spc="-75" strike="noStrike" baseline="23000">
                <a:solidFill>
                  <a:srgbClr val="000000"/>
                </a:solidFill>
                <a:latin typeface="Montserrat"/>
              </a:rPr>
              <a:t>2</a:t>
            </a:r>
            <a:r>
              <a:rPr b="0" lang="it-IT" sz="900" spc="117" strike="noStrike" baseline="23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1200" spc="418" strike="noStrike" baseline="44000">
                <a:solidFill>
                  <a:srgbClr val="000000"/>
                </a:solidFill>
                <a:latin typeface="Montserrat"/>
              </a:rPr>
              <a:t>√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0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+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9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3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141480">
              <a:lnSpc>
                <a:spcPct val="100000"/>
              </a:lnSpc>
              <a:spcBef>
                <a:spcPts val="471"/>
              </a:spcBef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2.</a:t>
            </a:r>
            <a:r>
              <a:rPr b="0" lang="it-IT" sz="800" spc="180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18" strike="noStrike">
                <a:solidFill>
                  <a:srgbClr val="000000"/>
                </a:solidFill>
                <a:latin typeface="Montserrat"/>
              </a:rPr>
              <a:t>d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(</a:t>
            </a:r>
            <a:r>
              <a:rPr b="0" i="1" lang="it-IT" sz="800" spc="18" strike="noStrike">
                <a:solidFill>
                  <a:srgbClr val="000000"/>
                </a:solidFill>
                <a:latin typeface="Montserrat"/>
              </a:rPr>
              <a:t>A,</a:t>
            </a:r>
            <a:r>
              <a:rPr b="0" i="1" lang="it-IT" sz="800" spc="-11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-92" strike="noStrike">
                <a:solidFill>
                  <a:srgbClr val="000000"/>
                </a:solidFill>
                <a:latin typeface="Montserrat"/>
              </a:rPr>
              <a:t>C</a:t>
            </a:r>
            <a:r>
              <a:rPr b="0" i="1" lang="it-IT" sz="800" spc="-18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49" strike="noStrike">
                <a:solidFill>
                  <a:srgbClr val="000000"/>
                </a:solidFill>
                <a:latin typeface="Montserrat"/>
              </a:rPr>
              <a:t>)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1200" spc="80" strike="noStrike" baseline="47000">
                <a:solidFill>
                  <a:srgbClr val="000000"/>
                </a:solidFill>
                <a:latin typeface="Montserrat"/>
              </a:rPr>
              <a:t>✓</a:t>
            </a:r>
            <a:r>
              <a:rPr b="0" lang="it-IT" sz="800" spc="52" strike="noStrike">
                <a:solidFill>
                  <a:srgbClr val="000000"/>
                </a:solidFill>
                <a:latin typeface="Montserrat"/>
              </a:rPr>
              <a:t>(1</a:t>
            </a:r>
            <a:r>
              <a:rPr b="0" i="1" lang="it-IT" sz="800" spc="52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52" strike="noStrike">
                <a:solidFill>
                  <a:srgbClr val="000000"/>
                </a:solidFill>
                <a:latin typeface="Montserrat"/>
              </a:rPr>
              <a:t>60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293" strike="noStrike">
                <a:solidFill>
                  <a:srgbClr val="000000"/>
                </a:solidFill>
                <a:latin typeface="Montserrat"/>
              </a:rPr>
              <a:t>−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90)</a:t>
            </a:r>
            <a:r>
              <a:rPr b="0" lang="it-IT" sz="900" spc="-7" strike="noStrike" baseline="23000">
                <a:solidFill>
                  <a:srgbClr val="000000"/>
                </a:solidFill>
                <a:latin typeface="Montserrat"/>
              </a:rPr>
              <a:t>2</a:t>
            </a:r>
            <a:r>
              <a:rPr b="0" lang="it-IT" sz="900" spc="35" strike="noStrike" baseline="23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+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(66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293" strike="noStrike">
                <a:solidFill>
                  <a:srgbClr val="000000"/>
                </a:solidFill>
                <a:latin typeface="Montserrat"/>
              </a:rPr>
              <a:t>−</a:t>
            </a:r>
            <a:r>
              <a:rPr b="0" i="1" lang="it-IT" sz="8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" strike="noStrike">
                <a:solidFill>
                  <a:srgbClr val="000000"/>
                </a:solidFill>
                <a:latin typeface="Montserrat"/>
              </a:rPr>
              <a:t>67)</a:t>
            </a:r>
            <a:r>
              <a:rPr b="0" lang="it-IT" sz="900" spc="-1" strike="noStrike" baseline="23000">
                <a:solidFill>
                  <a:srgbClr val="000000"/>
                </a:solidFill>
                <a:latin typeface="Montserrat"/>
              </a:rPr>
              <a:t>2</a:t>
            </a:r>
            <a:r>
              <a:rPr b="0" lang="it-IT" sz="900" spc="126" strike="noStrike" baseline="23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1200" spc="72" strike="noStrike" baseline="44000">
                <a:solidFill>
                  <a:srgbClr val="000000"/>
                </a:solidFill>
                <a:latin typeface="Montserrat"/>
              </a:rPr>
              <a:t>√</a:t>
            </a:r>
            <a:r>
              <a:rPr b="0" lang="it-IT" sz="800" spc="49" strike="noStrike">
                <a:solidFill>
                  <a:srgbClr val="000000"/>
                </a:solidFill>
                <a:latin typeface="Montserrat"/>
              </a:rPr>
              <a:t>0</a:t>
            </a:r>
            <a:r>
              <a:rPr b="0" i="1" lang="it-IT" sz="800" spc="49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49" strike="noStrike">
                <a:solidFill>
                  <a:srgbClr val="000000"/>
                </a:solidFill>
                <a:latin typeface="Montserrat"/>
              </a:rPr>
              <a:t>09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+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lang="it-IT" sz="800" spc="2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1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04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75"/>
              </a:spcBef>
              <a:tabLst>
                <a:tab algn="l" pos="304200"/>
              </a:tabLst>
            </a:pPr>
            <a:r>
              <a:rPr b="1" lang="it-IT" sz="800" spc="29" strike="noStrike">
                <a:solidFill>
                  <a:srgbClr val="ff1c80"/>
                </a:solidFill>
                <a:latin typeface="Montserrat"/>
              </a:rPr>
              <a:t>È</a:t>
            </a:r>
            <a:r>
              <a:rPr b="1" lang="it-IT" sz="800" spc="-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26" strike="noStrike">
                <a:solidFill>
                  <a:srgbClr val="ff1c80"/>
                </a:solidFill>
                <a:latin typeface="Montserrat"/>
              </a:rPr>
              <a:t>più</a:t>
            </a:r>
            <a:r>
              <a:rPr b="1" lang="it-IT" sz="800" spc="-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32" strike="noStrike">
                <a:solidFill>
                  <a:srgbClr val="ff1c80"/>
                </a:solidFill>
                <a:latin typeface="Montserrat"/>
              </a:rPr>
              <a:t>simile</a:t>
            </a:r>
            <a:r>
              <a:rPr b="1" lang="it-IT" sz="800" spc="-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52" strike="noStrike">
                <a:solidFill>
                  <a:srgbClr val="ff1c80"/>
                </a:solidFill>
                <a:latin typeface="Montserrat"/>
              </a:rPr>
              <a:t>a</a:t>
            </a:r>
            <a:r>
              <a:rPr b="1" lang="it-IT" sz="800" spc="-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C!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magine 2" descr="Immagine che contiene tavolo&#10;&#10;Descrizione generata automaticamente"/>
          <p:cNvPicPr/>
          <p:nvPr/>
        </p:nvPicPr>
        <p:blipFill>
          <a:blip r:embed="rId3"/>
          <a:stretch/>
        </p:blipFill>
        <p:spPr>
          <a:xfrm>
            <a:off x="368280" y="2032920"/>
            <a:ext cx="3776040" cy="655920"/>
          </a:xfrm>
          <a:prstGeom prst="rect">
            <a:avLst/>
          </a:prstGeom>
          <a:ln w="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69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170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Feauture scaling per feature numeriche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sldNum" idx="16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5738DCAC-CFBD-4FC5-88D7-7F2A6DC13CAF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object 4"/>
          <p:cNvSpPr/>
          <p:nvPr/>
        </p:nvSpPr>
        <p:spPr>
          <a:xfrm>
            <a:off x="347400" y="1197000"/>
            <a:ext cx="4933440" cy="84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it-IT" sz="900" spc="-60" strike="noStrike">
                <a:solidFill>
                  <a:srgbClr val="000000"/>
                </a:solidFill>
                <a:latin typeface="Montserrat"/>
              </a:rPr>
              <a:t>Scalatura</a:t>
            </a:r>
            <a:r>
              <a:rPr b="1" lang="it-IT" sz="900" spc="5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900" spc="-35" strike="noStrike">
                <a:solidFill>
                  <a:srgbClr val="000000"/>
                </a:solidFill>
                <a:latin typeface="Montserrat"/>
              </a:rPr>
              <a:t>Min-Max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65320" indent="-162720">
              <a:lnSpc>
                <a:spcPct val="100000"/>
              </a:lnSpc>
              <a:spcBef>
                <a:spcPts val="924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266040"/>
              </a:tabLst>
            </a:pP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Si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calcolano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il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massimo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86" strike="noStrike">
                <a:solidFill>
                  <a:srgbClr val="000000"/>
                </a:solidFill>
                <a:latin typeface="Montserrat"/>
              </a:rPr>
              <a:t>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il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minimo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valore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che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ogni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feature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(colonna)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60" strike="noStrike">
                <a:solidFill>
                  <a:srgbClr val="000000"/>
                </a:solidFill>
                <a:latin typeface="Montserrat"/>
              </a:rPr>
              <a:t>assume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nel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dataset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65320" indent="-162720">
              <a:lnSpc>
                <a:spcPct val="100000"/>
              </a:lnSpc>
              <a:spcBef>
                <a:spcPts val="1176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266040"/>
              </a:tabLst>
            </a:pP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Poi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si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trasforma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ogni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colonna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con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object 5"/>
          <p:cNvSpPr/>
          <p:nvPr/>
        </p:nvSpPr>
        <p:spPr>
          <a:xfrm>
            <a:off x="2311200" y="1856160"/>
            <a:ext cx="19728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it-IT" sz="1500" spc="86" strike="noStrike" baseline="-22000">
                <a:solidFill>
                  <a:srgbClr val="000000"/>
                </a:solidFill>
                <a:latin typeface="Arial"/>
              </a:rPr>
              <a:t>X</a:t>
            </a:r>
            <a:r>
              <a:rPr b="0" i="1" lang="it-IT" sz="700" spc="58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object 6"/>
          <p:cNvSpPr/>
          <p:nvPr/>
        </p:nvSpPr>
        <p:spPr>
          <a:xfrm>
            <a:off x="2940480" y="1800360"/>
            <a:ext cx="4788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700" spc="18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object 7"/>
          <p:cNvSpPr/>
          <p:nvPr/>
        </p:nvSpPr>
        <p:spPr>
          <a:xfrm>
            <a:off x="2683080" y="1879200"/>
            <a:ext cx="105192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255960"/>
                <a:tab algn="l" pos="1038960"/>
              </a:tabLst>
            </a:pPr>
            <a:r>
              <a:rPr b="0" i="1" lang="it-IT" sz="700" spc="49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i="1" lang="it-IT" sz="700" spc="49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	</a:t>
            </a:r>
            <a:r>
              <a:rPr b="0" i="1" lang="it-IT" sz="700" spc="38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j</a:t>
            </a:r>
            <a:r>
              <a:rPr b="0" i="1" lang="it-IT" sz="700" spc="38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	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bject 8"/>
          <p:cNvSpPr/>
          <p:nvPr/>
        </p:nvSpPr>
        <p:spPr>
          <a:xfrm>
            <a:off x="3463560" y="1865160"/>
            <a:ext cx="5040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700" spc="38" strike="noStrike">
                <a:solidFill>
                  <a:srgbClr val="000000"/>
                </a:solidFill>
                <a:latin typeface="Arial"/>
              </a:rPr>
              <a:t>j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object 9"/>
          <p:cNvSpPr/>
          <p:nvPr/>
        </p:nvSpPr>
        <p:spPr>
          <a:xfrm>
            <a:off x="2842200" y="1808280"/>
            <a:ext cx="7336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i="1" lang="it-IT" sz="1000" spc="29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1000" spc="293" strike="noStrike">
                <a:solidFill>
                  <a:srgbClr val="000000"/>
                </a:solidFill>
                <a:latin typeface="Arial Narrow"/>
              </a:rPr>
              <a:t>−</a:t>
            </a:r>
            <a:r>
              <a:rPr b="0" i="1" lang="it-IT" sz="1000" spc="-21" strike="noStrike">
                <a:solidFill>
                  <a:srgbClr val="000000"/>
                </a:solidFill>
                <a:latin typeface="Arial Narrow"/>
              </a:rPr>
              <a:t> </a:t>
            </a: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min</a:t>
            </a:r>
            <a:r>
              <a:rPr b="0" lang="it-IT" sz="1000" spc="-7" strike="noStrike">
                <a:solidFill>
                  <a:srgbClr val="000000"/>
                </a:solidFill>
                <a:latin typeface="Book Antiqua"/>
              </a:rPr>
              <a:t>(</a:t>
            </a: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i="1" lang="it-IT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object 10"/>
          <p:cNvSpPr/>
          <p:nvPr/>
        </p:nvSpPr>
        <p:spPr>
          <a:xfrm>
            <a:off x="596880" y="1995120"/>
            <a:ext cx="3226680" cy="2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16560">
              <a:lnSpc>
                <a:spcPct val="100000"/>
              </a:lnSpc>
              <a:spcBef>
                <a:spcPts val="96"/>
              </a:spcBef>
            </a:pPr>
            <a:r>
              <a:rPr b="0" i="1" lang="it-IT" sz="1050" spc="58" strike="noStrike" baseline="35000">
                <a:solidFill>
                  <a:srgbClr val="000000"/>
                </a:solidFill>
                <a:latin typeface="Arial"/>
              </a:rPr>
              <a:t>j </a:t>
            </a:r>
            <a:r>
              <a:rPr b="0" i="1" lang="it-IT" sz="1050" spc="126" strike="noStrike" baseline="35000">
                <a:solidFill>
                  <a:srgbClr val="000000"/>
                </a:solidFill>
                <a:latin typeface="Arial"/>
              </a:rPr>
              <a:t> </a:t>
            </a:r>
            <a:r>
              <a:rPr b="0" i="1" lang="it-IT" sz="1500" spc="-7" strike="noStrike" baseline="38000">
                <a:solidFill>
                  <a:srgbClr val="000000"/>
                </a:solidFill>
                <a:latin typeface="Arial Narrow"/>
              </a:rPr>
              <a:t>←</a:t>
            </a:r>
            <a:r>
              <a:rPr b="0" i="1" lang="it-IT" sz="1500" spc="-1" strike="noStrike" baseline="38000">
                <a:solidFill>
                  <a:srgbClr val="000000"/>
                </a:solidFill>
                <a:latin typeface="Arial Narrow"/>
              </a:rPr>
              <a:t> </a:t>
            </a:r>
            <a:r>
              <a:rPr b="0" i="1" lang="it-IT" sz="1500" spc="-89" strike="noStrike" baseline="38000">
                <a:solidFill>
                  <a:srgbClr val="000000"/>
                </a:solidFill>
                <a:latin typeface="Arial Narrow"/>
              </a:rPr>
              <a:t> </a:t>
            </a:r>
            <a:r>
              <a:rPr b="0" i="1" lang="it-IT" sz="1000" spc="-55" strike="noStrike">
                <a:solidFill>
                  <a:srgbClr val="000000"/>
                </a:solidFill>
                <a:latin typeface="Arial"/>
              </a:rPr>
              <a:t>max</a:t>
            </a:r>
            <a:r>
              <a:rPr b="0" i="1" lang="it-IT" sz="1000" spc="-18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(</a:t>
            </a: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i="1" lang="it-IT" sz="1050" spc="58" strike="noStrike" baseline="-11000">
                <a:solidFill>
                  <a:srgbClr val="000000"/>
                </a:solidFill>
                <a:latin typeface="Arial"/>
              </a:rPr>
              <a:t>j</a:t>
            </a:r>
            <a:r>
              <a:rPr b="0" i="1" lang="it-IT" sz="1050" spc="-143" strike="noStrike" baseline="-11000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)</a:t>
            </a:r>
            <a:r>
              <a:rPr b="0" lang="it-IT" sz="1000" spc="-32" strike="noStrike">
                <a:solidFill>
                  <a:srgbClr val="000000"/>
                </a:solidFill>
                <a:latin typeface="Book Antiqua"/>
              </a:rPr>
              <a:t> </a:t>
            </a:r>
            <a:r>
              <a:rPr b="0" i="1" lang="it-IT" sz="1000" spc="293" strike="noStrike">
                <a:solidFill>
                  <a:srgbClr val="000000"/>
                </a:solidFill>
                <a:latin typeface="Arial Narrow"/>
              </a:rPr>
              <a:t>−</a:t>
            </a:r>
            <a:r>
              <a:rPr b="0" i="1" lang="it-IT" sz="1000" spc="-12" strike="noStrike">
                <a:solidFill>
                  <a:srgbClr val="000000"/>
                </a:solidFill>
                <a:latin typeface="Arial Narrow"/>
              </a:rPr>
              <a:t> </a:t>
            </a:r>
            <a:r>
              <a:rPr b="0" i="1" lang="it-IT" sz="1000" spc="-26" strike="noStrike">
                <a:solidFill>
                  <a:srgbClr val="000000"/>
                </a:solidFill>
                <a:latin typeface="Arial"/>
              </a:rPr>
              <a:t>mi</a:t>
            </a: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(</a:t>
            </a:r>
            <a:r>
              <a:rPr b="0" i="1" lang="it-IT" sz="1000" spc="-7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i="1" lang="it-IT" sz="1050" spc="58" strike="noStrike" baseline="-11000">
                <a:solidFill>
                  <a:srgbClr val="000000"/>
                </a:solidFill>
                <a:latin typeface="Arial"/>
              </a:rPr>
              <a:t>j</a:t>
            </a:r>
            <a:r>
              <a:rPr b="0" i="1" lang="it-IT" sz="1050" spc="-143" strike="noStrike" baseline="-11000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000" spc="49" strike="noStrike">
                <a:solidFill>
                  <a:srgbClr val="000000"/>
                </a:solidFill>
                <a:latin typeface="Book Antiqua"/>
              </a:rPr>
              <a:t>)</a:t>
            </a:r>
            <a:r>
              <a:rPr b="0" lang="it-IT" sz="1000" spc="-131" strike="noStrike">
                <a:solidFill>
                  <a:srgbClr val="000000"/>
                </a:solidFill>
                <a:latin typeface="Book Antiqua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asellaDiTesto 18"/>
          <p:cNvSpPr/>
          <p:nvPr/>
        </p:nvSpPr>
        <p:spPr>
          <a:xfrm>
            <a:off x="3773160" y="1866960"/>
            <a:ext cx="20145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0760">
              <a:lnSpc>
                <a:spcPct val="100000"/>
              </a:lnSpc>
              <a:spcBef>
                <a:spcPts val="879"/>
              </a:spcBef>
            </a:pPr>
            <a:r>
              <a:rPr b="0" lang="it-IT" sz="800" spc="-55" strike="noStrike">
                <a:solidFill>
                  <a:srgbClr val="000000"/>
                </a:solidFill>
                <a:latin typeface="Montserrat"/>
              </a:rPr>
              <a:t>dove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X</a:t>
            </a:r>
            <a:r>
              <a:rPr b="0" i="1" lang="it-IT" sz="800" spc="58" strike="noStrike" baseline="-11000">
                <a:solidFill>
                  <a:srgbClr val="000000"/>
                </a:solidFill>
                <a:latin typeface="Montserrat"/>
              </a:rPr>
              <a:t>j</a:t>
            </a:r>
            <a:r>
              <a:rPr b="0" i="1" lang="it-IT" sz="800" spc="-1" strike="noStrike" baseline="-11000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58" strike="noStrike" baseline="-11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86" strike="noStrike">
                <a:solidFill>
                  <a:srgbClr val="000000"/>
                </a:solidFill>
                <a:latin typeface="Montserrat"/>
              </a:rPr>
              <a:t>è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la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colonna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111" strike="noStrike">
                <a:solidFill>
                  <a:srgbClr val="000000"/>
                </a:solidFill>
                <a:latin typeface="Montserrat"/>
              </a:rPr>
              <a:t>j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-esima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di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X</a:t>
            </a:r>
            <a:r>
              <a:rPr b="0" i="1" lang="it-IT" sz="800" spc="-17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ttangolo 5"/>
          <p:cNvSpPr/>
          <p:nvPr/>
        </p:nvSpPr>
        <p:spPr>
          <a:xfrm>
            <a:off x="0" y="250920"/>
            <a:ext cx="5765400" cy="45360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82" name="Google Shape;179;g1278543c0aa_0_7" descr=""/>
          <p:cNvPicPr/>
          <p:nvPr/>
        </p:nvPicPr>
        <p:blipFill>
          <a:blip r:embed="rId1"/>
          <a:srcRect l="0" t="70516" r="0" b="21130"/>
          <a:stretch/>
        </p:blipFill>
        <p:spPr>
          <a:xfrm>
            <a:off x="0" y="0"/>
            <a:ext cx="5765400" cy="270360"/>
          </a:xfrm>
          <a:prstGeom prst="rect">
            <a:avLst/>
          </a:prstGeom>
          <a:ln w="0">
            <a:noFill/>
          </a:ln>
        </p:spPr>
      </p:pic>
      <p:sp>
        <p:nvSpPr>
          <p:cNvPr id="183" name="object 2"/>
          <p:cNvSpPr/>
          <p:nvPr/>
        </p:nvSpPr>
        <p:spPr>
          <a:xfrm>
            <a:off x="138960" y="48960"/>
            <a:ext cx="3375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it-IT" sz="1200" spc="-46" strike="noStrike">
                <a:solidFill>
                  <a:srgbClr val="ffffff"/>
                </a:solidFill>
                <a:latin typeface="Montserrat"/>
              </a:rPr>
              <a:t>Scaliamo le feature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181;g1278543c0aa_0_7" descr=""/>
          <p:cNvPicPr/>
          <p:nvPr/>
        </p:nvPicPr>
        <p:blipFill>
          <a:blip r:embed="rId2"/>
          <a:srcRect l="10901" t="29780" r="11981" b="31145"/>
          <a:stretch/>
        </p:blipFill>
        <p:spPr>
          <a:xfrm>
            <a:off x="4938840" y="28440"/>
            <a:ext cx="796680" cy="226800"/>
          </a:xfrm>
          <a:prstGeom prst="rect">
            <a:avLst/>
          </a:prstGeom>
          <a:ln w="0">
            <a:noFill/>
          </a:ln>
        </p:spPr>
      </p:pic>
      <p:sp>
        <p:nvSpPr>
          <p:cNvPr id="185" name="PlaceHolder 1"/>
          <p:cNvSpPr>
            <a:spLocks noGrp="1"/>
          </p:cNvSpPr>
          <p:nvPr>
            <p:ph type="sldNum" idx="17"/>
          </p:nvPr>
        </p:nvSpPr>
        <p:spPr>
          <a:xfrm>
            <a:off x="5570280" y="3068640"/>
            <a:ext cx="14328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22320" bIns="0" anchor="t">
            <a:noAutofit/>
          </a:bodyPr>
          <a:lstStyle>
            <a:lvl1pPr marL="33120" indent="0" algn="ctr">
              <a:lnSpc>
                <a:spcPct val="100000"/>
              </a:lnSpc>
              <a:spcBef>
                <a:spcPts val="176"/>
              </a:spcBef>
              <a:buNone/>
              <a:defRPr b="1" lang="it-IT" sz="600" spc="-1" strike="noStrike">
                <a:solidFill>
                  <a:srgbClr val="000000"/>
                </a:solidFill>
                <a:latin typeface="Montserrat"/>
              </a:defRPr>
            </a:lvl1pPr>
          </a:lstStyle>
          <a:p>
            <a:pPr marL="33120" indent="0" algn="ctr">
              <a:lnSpc>
                <a:spcPct val="100000"/>
              </a:lnSpc>
              <a:spcBef>
                <a:spcPts val="176"/>
              </a:spcBef>
              <a:buNone/>
            </a:pPr>
            <a:fld id="{834D0DCD-B7DC-4646-B19B-55DC2E5B267C}" type="slidenum">
              <a:rPr b="1" lang="it-IT" sz="600" spc="-1" strike="noStrike">
                <a:solidFill>
                  <a:srgbClr val="000000"/>
                </a:solidFill>
                <a:latin typeface="Montserrat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object 6"/>
          <p:cNvSpPr/>
          <p:nvPr/>
        </p:nvSpPr>
        <p:spPr>
          <a:xfrm>
            <a:off x="309240" y="552600"/>
            <a:ext cx="4897440" cy="24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0760">
              <a:lnSpc>
                <a:spcPct val="114000"/>
              </a:lnSpc>
              <a:spcBef>
                <a:spcPts val="99"/>
              </a:spcBef>
            </a:pP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Calcoliamo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max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86" strike="noStrike">
                <a:solidFill>
                  <a:srgbClr val="000000"/>
                </a:solidFill>
                <a:latin typeface="Montserrat"/>
              </a:rPr>
              <a:t>e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min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per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altezza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86" strike="noStrike">
                <a:solidFill>
                  <a:srgbClr val="000000"/>
                </a:solidFill>
                <a:latin typeface="Montserrat"/>
              </a:rPr>
              <a:t>e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5" strike="noStrike">
                <a:solidFill>
                  <a:srgbClr val="000000"/>
                </a:solidFill>
                <a:latin typeface="Montserrat"/>
              </a:rPr>
              <a:t>peso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(usando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un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5" strike="noStrike">
                <a:solidFill>
                  <a:srgbClr val="000000"/>
                </a:solidFill>
                <a:latin typeface="Montserrat"/>
              </a:rPr>
              <a:t>dataset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5" strike="noStrike">
                <a:solidFill>
                  <a:srgbClr val="000000"/>
                </a:solidFill>
                <a:latin typeface="Montserrat"/>
              </a:rPr>
              <a:t>di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6" strike="noStrike">
                <a:solidFill>
                  <a:srgbClr val="000000"/>
                </a:solidFill>
                <a:latin typeface="Montserrat"/>
              </a:rPr>
              <a:t>persone)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→</a:t>
            </a:r>
            <a:r>
              <a:rPr b="0" i="1" lang="it-IT" sz="800" spc="103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altezza:</a:t>
            </a:r>
            <a:r>
              <a:rPr b="0" lang="it-IT" sz="800" spc="123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[1.40, </a:t>
            </a:r>
            <a:r>
              <a:rPr b="0" lang="it-IT" sz="800" spc="-301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5" strike="noStrike">
                <a:solidFill>
                  <a:srgbClr val="000000"/>
                </a:solidFill>
                <a:latin typeface="Montserrat"/>
              </a:rPr>
              <a:t>2.00]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m,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60" strike="noStrike">
                <a:solidFill>
                  <a:srgbClr val="000000"/>
                </a:solidFill>
                <a:latin typeface="Montserrat"/>
              </a:rPr>
              <a:t>peso:</a:t>
            </a:r>
            <a:r>
              <a:rPr b="0" lang="it-IT" sz="800" spc="123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5" strike="noStrike">
                <a:solidFill>
                  <a:srgbClr val="000000"/>
                </a:solidFill>
                <a:latin typeface="Montserrat"/>
              </a:rPr>
              <a:t>[40,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60" strike="noStrike">
                <a:solidFill>
                  <a:srgbClr val="000000"/>
                </a:solidFill>
                <a:latin typeface="Montserrat"/>
              </a:rPr>
              <a:t>100]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Kg.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03480" indent="-16272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Symbol" charset="2"/>
              <a:buChar char=""/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soggetto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12" strike="noStrike">
                <a:solidFill>
                  <a:srgbClr val="000000"/>
                </a:solidFill>
                <a:latin typeface="Montserrat"/>
              </a:rPr>
              <a:t>A: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[1.60,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66" strike="noStrike">
                <a:solidFill>
                  <a:srgbClr val="000000"/>
                </a:solidFill>
                <a:latin typeface="Montserrat"/>
              </a:rPr>
              <a:t>66]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→</a:t>
            </a:r>
            <a:r>
              <a:rPr b="0" i="1" lang="it-IT" sz="800" spc="9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[0.33,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5" strike="noStrike">
                <a:solidFill>
                  <a:srgbClr val="000000"/>
                </a:solidFill>
                <a:latin typeface="Montserrat"/>
              </a:rPr>
              <a:t>0.43]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03480" indent="-16272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Symbol" charset="2"/>
              <a:buChar char=""/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soggetto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B: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[1.60,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66" strike="noStrike">
                <a:solidFill>
                  <a:srgbClr val="000000"/>
                </a:solidFill>
                <a:latin typeface="Montserrat"/>
              </a:rPr>
              <a:t>63]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→</a:t>
            </a:r>
            <a:r>
              <a:rPr b="0" i="1" lang="it-IT" sz="800" spc="9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[0.33,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5" strike="noStrike">
                <a:solidFill>
                  <a:srgbClr val="000000"/>
                </a:solidFill>
                <a:latin typeface="Montserrat"/>
              </a:rPr>
              <a:t>0.38]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03480" indent="-16272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Symbol" charset="2"/>
              <a:buChar char=""/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soggetto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C: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[1.90,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66" strike="noStrike">
                <a:solidFill>
                  <a:srgbClr val="000000"/>
                </a:solidFill>
                <a:latin typeface="Montserrat"/>
              </a:rPr>
              <a:t>67]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→</a:t>
            </a:r>
            <a:r>
              <a:rPr b="0" i="1" lang="it-IT" sz="800" spc="9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2" strike="noStrike">
                <a:solidFill>
                  <a:srgbClr val="000000"/>
                </a:solidFill>
                <a:latin typeface="Montserrat"/>
              </a:rPr>
              <a:t>[0.83,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55" strike="noStrike">
                <a:solidFill>
                  <a:srgbClr val="000000"/>
                </a:solidFill>
                <a:latin typeface="Montserrat"/>
              </a:rPr>
              <a:t>0.45]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50760">
              <a:lnSpc>
                <a:spcPts val="2370"/>
              </a:lnSpc>
              <a:spcBef>
                <a:spcPts val="74"/>
              </a:spcBef>
              <a:tabLst>
                <a:tab algn="l" pos="304200"/>
              </a:tabLst>
            </a:pPr>
            <a:r>
              <a:rPr b="1" lang="it-IT" sz="800" spc="-46" strike="noStrike">
                <a:solidFill>
                  <a:srgbClr val="ff1c80"/>
                </a:solidFill>
                <a:latin typeface="Montserrat"/>
              </a:rPr>
              <a:t>Il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41" strike="noStrike">
                <a:solidFill>
                  <a:srgbClr val="ff1c80"/>
                </a:solidFill>
                <a:latin typeface="Montserrat"/>
              </a:rPr>
              <a:t>soggetto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58" strike="noStrike">
                <a:solidFill>
                  <a:srgbClr val="ff1c80"/>
                </a:solidFill>
                <a:latin typeface="Montserrat"/>
              </a:rPr>
              <a:t>A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86" strike="noStrike">
                <a:solidFill>
                  <a:srgbClr val="ff1c80"/>
                </a:solidFill>
                <a:latin typeface="Montserrat"/>
              </a:rPr>
              <a:t>è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26" strike="noStrike">
                <a:solidFill>
                  <a:srgbClr val="ff1c80"/>
                </a:solidFill>
                <a:latin typeface="Montserrat"/>
              </a:rPr>
              <a:t>più</a:t>
            </a:r>
            <a:r>
              <a:rPr b="1" lang="it-IT" sz="800" spc="12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32" strike="noStrike">
                <a:solidFill>
                  <a:srgbClr val="ff1c80"/>
                </a:solidFill>
                <a:latin typeface="Montserrat"/>
              </a:rPr>
              <a:t>simile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52" strike="noStrike">
                <a:solidFill>
                  <a:srgbClr val="ff1c80"/>
                </a:solidFill>
                <a:latin typeface="Montserrat"/>
              </a:rPr>
              <a:t>a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72" strike="noStrike">
                <a:solidFill>
                  <a:srgbClr val="ff1c80"/>
                </a:solidFill>
                <a:latin typeface="Montserrat"/>
              </a:rPr>
              <a:t>B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46" strike="noStrike">
                <a:solidFill>
                  <a:srgbClr val="ff1c80"/>
                </a:solidFill>
                <a:latin typeface="Montserrat"/>
              </a:rPr>
              <a:t>o</a:t>
            </a:r>
            <a:r>
              <a:rPr b="1" lang="it-IT" sz="800" spc="9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52" strike="noStrike">
                <a:solidFill>
                  <a:srgbClr val="ff1c80"/>
                </a:solidFill>
                <a:latin typeface="Montserrat"/>
              </a:rPr>
              <a:t>a</a:t>
            </a:r>
            <a:r>
              <a:rPr b="1" lang="it-IT" sz="800" spc="12" strike="noStrike">
                <a:solidFill>
                  <a:srgbClr val="ff1c80"/>
                </a:solidFill>
                <a:latin typeface="Montserrat"/>
              </a:rPr>
              <a:t> C? </a:t>
            </a:r>
            <a:r>
              <a:rPr b="1" lang="it-IT" sz="800" spc="-30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0" lang="it-IT" sz="800" spc="-21" strike="noStrike">
                <a:solidFill>
                  <a:srgbClr val="000000"/>
                </a:solidFill>
                <a:latin typeface="Montserrat"/>
              </a:rPr>
              <a:t>Calcoliamo</a:t>
            </a:r>
            <a:r>
              <a:rPr b="0" lang="it-IT" sz="800" spc="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le</a:t>
            </a:r>
            <a:r>
              <a:rPr b="0" lang="it-IT" sz="800" spc="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distanze: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141480">
              <a:lnSpc>
                <a:spcPct val="100000"/>
              </a:lnSpc>
              <a:spcBef>
                <a:spcPts val="700"/>
              </a:spcBef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1.</a:t>
            </a:r>
            <a:r>
              <a:rPr b="0" lang="it-IT" sz="800" spc="18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18" strike="noStrike">
                <a:solidFill>
                  <a:srgbClr val="000000"/>
                </a:solidFill>
                <a:latin typeface="Montserrat"/>
              </a:rPr>
              <a:t>d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(</a:t>
            </a:r>
            <a:r>
              <a:rPr b="0" i="1" lang="it-IT" sz="800" spc="18" strike="noStrike">
                <a:solidFill>
                  <a:srgbClr val="000000"/>
                </a:solidFill>
                <a:latin typeface="Montserrat"/>
              </a:rPr>
              <a:t>A,</a:t>
            </a:r>
            <a:r>
              <a:rPr b="0" i="1" lang="it-IT" sz="8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52" strike="noStrike">
                <a:solidFill>
                  <a:srgbClr val="000000"/>
                </a:solidFill>
                <a:latin typeface="Montserrat"/>
              </a:rPr>
              <a:t>B</a:t>
            </a:r>
            <a:r>
              <a:rPr b="0" lang="it-IT" sz="800" spc="52" strike="noStrike">
                <a:solidFill>
                  <a:srgbClr val="000000"/>
                </a:solidFill>
                <a:latin typeface="Montserrat"/>
              </a:rPr>
              <a:t>)</a:t>
            </a:r>
            <a:r>
              <a:rPr b="0" lang="it-IT" sz="800" spc="2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80" strike="noStrike" baseline="47000">
                <a:solidFill>
                  <a:srgbClr val="000000"/>
                </a:solidFill>
                <a:latin typeface="Montserrat"/>
              </a:rPr>
              <a:t>✓</a:t>
            </a:r>
            <a:r>
              <a:rPr b="0" lang="it-IT" sz="800" spc="52" strike="noStrike">
                <a:solidFill>
                  <a:srgbClr val="000000"/>
                </a:solidFill>
                <a:latin typeface="Montserrat"/>
              </a:rPr>
              <a:t>(0</a:t>
            </a:r>
            <a:r>
              <a:rPr b="0" i="1" lang="it-IT" sz="800" spc="52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52" strike="noStrike">
                <a:solidFill>
                  <a:srgbClr val="000000"/>
                </a:solidFill>
                <a:latin typeface="Montserrat"/>
              </a:rPr>
              <a:t>33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293" strike="noStrike">
                <a:solidFill>
                  <a:srgbClr val="000000"/>
                </a:solidFill>
                <a:latin typeface="Montserrat"/>
              </a:rPr>
              <a:t>−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0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33)</a:t>
            </a:r>
            <a:r>
              <a:rPr b="0" lang="it-IT" sz="800" spc="-7" strike="noStrike" baseline="23000">
                <a:solidFill>
                  <a:srgbClr val="000000"/>
                </a:solidFill>
                <a:latin typeface="Montserrat"/>
              </a:rPr>
              <a:t>2</a:t>
            </a:r>
            <a:r>
              <a:rPr b="0" lang="it-IT" sz="800" spc="35" strike="noStrike" baseline="23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+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(0</a:t>
            </a:r>
            <a:r>
              <a:rPr b="0" i="1" lang="it-IT" sz="800" spc="4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43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293" strike="noStrike">
                <a:solidFill>
                  <a:srgbClr val="000000"/>
                </a:solidFill>
                <a:latin typeface="Montserrat"/>
              </a:rPr>
              <a:t>−</a:t>
            </a:r>
            <a:r>
              <a:rPr b="0" i="1" lang="it-IT" sz="8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0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38)</a:t>
            </a:r>
            <a:r>
              <a:rPr b="0" lang="it-IT" sz="800" spc="-7" strike="noStrike" baseline="23000">
                <a:solidFill>
                  <a:srgbClr val="000000"/>
                </a:solidFill>
                <a:latin typeface="Montserrat"/>
              </a:rPr>
              <a:t>2</a:t>
            </a:r>
            <a:r>
              <a:rPr b="0" lang="it-IT" sz="800" spc="126" strike="noStrike" baseline="23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0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05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141480">
              <a:lnSpc>
                <a:spcPct val="100000"/>
              </a:lnSpc>
              <a:spcBef>
                <a:spcPts val="471"/>
              </a:spcBef>
              <a:tabLst>
                <a:tab algn="l" pos="304200"/>
              </a:tabLst>
            </a:pPr>
            <a:r>
              <a:rPr b="0" lang="it-IT" sz="800" spc="-41" strike="noStrike">
                <a:solidFill>
                  <a:srgbClr val="000000"/>
                </a:solidFill>
                <a:latin typeface="Montserrat"/>
              </a:rPr>
              <a:t>2.</a:t>
            </a:r>
            <a:r>
              <a:rPr b="0" lang="it-IT" sz="800" spc="18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18" strike="noStrike">
                <a:solidFill>
                  <a:srgbClr val="000000"/>
                </a:solidFill>
                <a:latin typeface="Montserrat"/>
              </a:rPr>
              <a:t>d</a:t>
            </a:r>
            <a:r>
              <a:rPr b="0" lang="it-IT" sz="800" spc="18" strike="noStrike">
                <a:solidFill>
                  <a:srgbClr val="000000"/>
                </a:solidFill>
                <a:latin typeface="Montserrat"/>
              </a:rPr>
              <a:t>(</a:t>
            </a:r>
            <a:r>
              <a:rPr b="0" i="1" lang="it-IT" sz="800" spc="18" strike="noStrike">
                <a:solidFill>
                  <a:srgbClr val="000000"/>
                </a:solidFill>
                <a:latin typeface="Montserrat"/>
              </a:rPr>
              <a:t>A,</a:t>
            </a:r>
            <a:r>
              <a:rPr b="0" i="1" lang="it-IT" sz="800" spc="-11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-92" strike="noStrike">
                <a:solidFill>
                  <a:srgbClr val="000000"/>
                </a:solidFill>
                <a:latin typeface="Montserrat"/>
              </a:rPr>
              <a:t>C</a:t>
            </a:r>
            <a:r>
              <a:rPr b="0" i="1" lang="it-IT" sz="800" spc="-18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49" strike="noStrike">
                <a:solidFill>
                  <a:srgbClr val="000000"/>
                </a:solidFill>
                <a:latin typeface="Montserrat"/>
              </a:rPr>
              <a:t>)</a:t>
            </a:r>
            <a:r>
              <a:rPr b="0" lang="it-IT" sz="800" spc="29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80" strike="noStrike" baseline="47000">
                <a:solidFill>
                  <a:srgbClr val="000000"/>
                </a:solidFill>
                <a:latin typeface="Montserrat"/>
              </a:rPr>
              <a:t>✓</a:t>
            </a:r>
            <a:r>
              <a:rPr b="0" lang="it-IT" sz="800" spc="52" strike="noStrike">
                <a:solidFill>
                  <a:srgbClr val="000000"/>
                </a:solidFill>
                <a:latin typeface="Montserrat"/>
              </a:rPr>
              <a:t>(0</a:t>
            </a:r>
            <a:r>
              <a:rPr b="0" i="1" lang="it-IT" sz="800" spc="52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52" strike="noStrike">
                <a:solidFill>
                  <a:srgbClr val="000000"/>
                </a:solidFill>
                <a:latin typeface="Montserrat"/>
              </a:rPr>
              <a:t>33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293" strike="noStrike">
                <a:solidFill>
                  <a:srgbClr val="000000"/>
                </a:solidFill>
                <a:latin typeface="Montserrat"/>
              </a:rPr>
              <a:t>−</a:t>
            </a:r>
            <a:r>
              <a:rPr b="0" i="1" lang="it-IT" sz="8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0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83)</a:t>
            </a:r>
            <a:r>
              <a:rPr b="0" lang="it-IT" sz="800" spc="-7" strike="noStrike" baseline="23000">
                <a:solidFill>
                  <a:srgbClr val="000000"/>
                </a:solidFill>
                <a:latin typeface="Montserrat"/>
              </a:rPr>
              <a:t>2</a:t>
            </a:r>
            <a:r>
              <a:rPr b="0" lang="it-IT" sz="800" spc="43" strike="noStrike" baseline="23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+</a:t>
            </a:r>
            <a:r>
              <a:rPr b="0" lang="it-IT" sz="800" spc="-3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(0</a:t>
            </a:r>
            <a:r>
              <a:rPr b="0" i="1" lang="it-IT" sz="800" spc="4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4" strike="noStrike">
                <a:solidFill>
                  <a:srgbClr val="000000"/>
                </a:solidFill>
                <a:latin typeface="Montserrat"/>
              </a:rPr>
              <a:t>43</a:t>
            </a:r>
            <a:r>
              <a:rPr b="0" lang="it-IT" sz="800" spc="-26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i="1" lang="it-IT" sz="800" spc="293" strike="noStrike">
                <a:solidFill>
                  <a:srgbClr val="000000"/>
                </a:solidFill>
                <a:latin typeface="Montserrat"/>
              </a:rPr>
              <a:t>−</a:t>
            </a:r>
            <a:r>
              <a:rPr b="0" i="1" lang="it-IT" sz="8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0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45)</a:t>
            </a:r>
            <a:r>
              <a:rPr b="0" lang="it-IT" sz="800" spc="-7" strike="noStrike" baseline="23000">
                <a:solidFill>
                  <a:srgbClr val="000000"/>
                </a:solidFill>
                <a:latin typeface="Montserrat"/>
              </a:rPr>
              <a:t>2</a:t>
            </a:r>
            <a:r>
              <a:rPr b="0" lang="it-IT" sz="800" spc="126" strike="noStrike" baseline="23000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162" strike="noStrike">
                <a:solidFill>
                  <a:srgbClr val="000000"/>
                </a:solidFill>
                <a:latin typeface="Montserrat"/>
              </a:rPr>
              <a:t>=</a:t>
            </a:r>
            <a:r>
              <a:rPr b="0" lang="it-IT" sz="800" spc="24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0</a:t>
            </a:r>
            <a:r>
              <a:rPr b="0" i="1" lang="it-IT" sz="800" spc="-7" strike="noStrike">
                <a:solidFill>
                  <a:srgbClr val="000000"/>
                </a:solidFill>
                <a:latin typeface="Montserrat"/>
              </a:rPr>
              <a:t>.</a:t>
            </a:r>
            <a:r>
              <a:rPr b="0" lang="it-IT" sz="800" spc="-7" strike="noStrike">
                <a:solidFill>
                  <a:srgbClr val="000000"/>
                </a:solidFill>
                <a:latin typeface="Montserrat"/>
              </a:rPr>
              <a:t>501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75"/>
              </a:spcBef>
              <a:tabLst>
                <a:tab algn="l" pos="304200"/>
              </a:tabLst>
            </a:pPr>
            <a:r>
              <a:rPr b="1" lang="it-IT" sz="800" spc="29" strike="noStrike">
                <a:solidFill>
                  <a:srgbClr val="ff1c80"/>
                </a:solidFill>
                <a:latin typeface="Montserrat"/>
              </a:rPr>
              <a:t>È</a:t>
            </a:r>
            <a:r>
              <a:rPr b="1" lang="it-IT" sz="800" spc="-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26" strike="noStrike">
                <a:solidFill>
                  <a:srgbClr val="ff1c80"/>
                </a:solidFill>
                <a:latin typeface="Montserrat"/>
              </a:rPr>
              <a:t>più</a:t>
            </a:r>
            <a:r>
              <a:rPr b="1" lang="it-IT" sz="800" spc="-7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32" strike="noStrike">
                <a:solidFill>
                  <a:srgbClr val="ff1c80"/>
                </a:solidFill>
                <a:latin typeface="Montserrat"/>
              </a:rPr>
              <a:t>simile</a:t>
            </a:r>
            <a:r>
              <a:rPr b="1" lang="it-IT" sz="800" spc="-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-52" strike="noStrike">
                <a:solidFill>
                  <a:srgbClr val="ff1c80"/>
                </a:solidFill>
                <a:latin typeface="Montserrat"/>
              </a:rPr>
              <a:t>a</a:t>
            </a:r>
            <a:r>
              <a:rPr b="1" lang="it-IT" sz="800" spc="-1" strike="noStrike">
                <a:solidFill>
                  <a:srgbClr val="ff1c80"/>
                </a:solidFill>
                <a:latin typeface="Montserrat"/>
              </a:rPr>
              <a:t> </a:t>
            </a:r>
            <a:r>
              <a:rPr b="1" lang="it-IT" sz="800" spc="29" strike="noStrike">
                <a:solidFill>
                  <a:srgbClr val="ff1c80"/>
                </a:solidFill>
                <a:latin typeface="Montserrat"/>
              </a:rPr>
              <a:t>B!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Immagine 2" descr="Immagine che contiene tavolo&#10;&#10;Descrizione generata automaticamente"/>
          <p:cNvPicPr/>
          <p:nvPr/>
        </p:nvPicPr>
        <p:blipFill>
          <a:blip r:embed="rId3"/>
          <a:stretch/>
        </p:blipFill>
        <p:spPr>
          <a:xfrm>
            <a:off x="2370600" y="1856520"/>
            <a:ext cx="3674880" cy="706680"/>
          </a:xfrm>
          <a:prstGeom prst="rect">
            <a:avLst/>
          </a:prstGeom>
          <a:ln w="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3073dd-8150-4f1f-9ad1-dea5dbddd818">
      <Terms xmlns="http://schemas.microsoft.com/office/infopath/2007/PartnerControls"/>
    </lcf76f155ced4ddcb4097134ff3c332f>
    <TaxCatchAll xmlns="f0662b43-0091-4e39-b288-8cd86c04ec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B8FC6CF01604D927BE2319DA56E71" ma:contentTypeVersion="8" ma:contentTypeDescription="Create a new document." ma:contentTypeScope="" ma:versionID="2c553d546b9ce55cd33c797a23057d58">
  <xsd:schema xmlns:xsd="http://www.w3.org/2001/XMLSchema" xmlns:xs="http://www.w3.org/2001/XMLSchema" xmlns:p="http://schemas.microsoft.com/office/2006/metadata/properties" xmlns:ns2="d03073dd-8150-4f1f-9ad1-dea5dbddd818" xmlns:ns3="f0662b43-0091-4e39-b288-8cd86c04ec33" targetNamespace="http://schemas.microsoft.com/office/2006/metadata/properties" ma:root="true" ma:fieldsID="44d086ecd4156df18e1d34b881494e5d" ns2:_="" ns3:_="">
    <xsd:import namespace="d03073dd-8150-4f1f-9ad1-dea5dbddd818"/>
    <xsd:import namespace="f0662b43-0091-4e39-b288-8cd86c04e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073dd-8150-4f1f-9ad1-dea5dbddd8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d93189e-e3e0-4ae1-9397-6a7177459d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62b43-0091-4e39-b288-8cd86c04ec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46ba95f-1239-427c-a86d-c7afad10ef77}" ma:internalName="TaxCatchAll" ma:showField="CatchAllData" ma:web="f0662b43-0091-4e39-b288-8cd86c04ec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A5D841-7D1D-4EF1-9D8E-77C25852D10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E2DC43-8723-4E8C-902C-CAC2F14433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65C2FB-C9A3-403F-AA82-A6BD32C53BE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LibreOffice/7.5.2.2$Linux_X86_64 LibreOffice_project/50$Build-2</Application>
  <AppVersion>15.0000</AppVersion>
  <Words>1609</Words>
  <Paragraphs>323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2022-03-16T08:22:21Z</dcterms:created>
  <dc:creator>Giulio Galvan, Francesco Bagattini</dc:creator>
  <dc:description/>
  <dc:language>en-US</dc:language>
  <cp:lastModifiedBy/>
  <dcterms:modified xsi:type="dcterms:W3CDTF">2023-04-22T01:07:05Z</dcterms:modified>
  <cp:revision>24</cp:revision>
  <dc:subject/>
  <dc:title>Datascience e Machine Learning 101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0x010100368B8FC6CF01604D927BE2319DA56E71</vt:lpwstr>
  </property>
  <property fmtid="{D5CDD505-2E9C-101B-9397-08002B2CF9AE}" pid="4" name="Created">
    <vt:filetime>2021-11-05T00:00:00Z</vt:filetime>
  </property>
  <property fmtid="{D5CDD505-2E9C-101B-9397-08002B2CF9AE}" pid="5" name="Creator">
    <vt:lpwstr>LaTeX with Beamer class</vt:lpwstr>
  </property>
  <property fmtid="{D5CDD505-2E9C-101B-9397-08002B2CF9AE}" pid="6" name="LastSaved">
    <vt:filetime>2022-03-16T00:00:00Z</vt:filetime>
  </property>
  <property fmtid="{D5CDD505-2E9C-101B-9397-08002B2CF9AE}" pid="7" name="Notes">
    <vt:i4>14</vt:i4>
  </property>
  <property fmtid="{D5CDD505-2E9C-101B-9397-08002B2CF9AE}" pid="8" name="Order">
    <vt:r8>6700</vt:r8>
  </property>
  <property fmtid="{D5CDD505-2E9C-101B-9397-08002B2CF9AE}" pid="9" name="PresentationFormat">
    <vt:lpwstr>Custom</vt:lpwstr>
  </property>
  <property fmtid="{D5CDD505-2E9C-101B-9397-08002B2CF9AE}" pid="10" name="Slides">
    <vt:i4>29</vt:i4>
  </property>
  <property fmtid="{D5CDD505-2E9C-101B-9397-08002B2CF9AE}" pid="11" name="TemplateUrl">
    <vt:lpwstr/>
  </property>
  <property fmtid="{D5CDD505-2E9C-101B-9397-08002B2CF9AE}" pid="12" name="TriggerFlowInfo">
    <vt:lpwstr/>
  </property>
  <property fmtid="{D5CDD505-2E9C-101B-9397-08002B2CF9AE}" pid="13" name="_ExtendedDescription">
    <vt:lpwstr/>
  </property>
  <property fmtid="{D5CDD505-2E9C-101B-9397-08002B2CF9AE}" pid="14" name="_SharedFileIndex">
    <vt:lpwstr/>
  </property>
  <property fmtid="{D5CDD505-2E9C-101B-9397-08002B2CF9AE}" pid="15" name="_SourceUrl">
    <vt:lpwstr/>
  </property>
  <property fmtid="{D5CDD505-2E9C-101B-9397-08002B2CF9AE}" pid="16" name="xd_ProgID">
    <vt:lpwstr/>
  </property>
  <property fmtid="{D5CDD505-2E9C-101B-9397-08002B2CF9AE}" pid="17" name="xd_Signature">
    <vt:bool>0</vt:bool>
  </property>
</Properties>
</file>