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5765800" cy="3238500"/>
  <p:notesSz cx="5765800" cy="3238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818" y="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102" y="39576"/>
            <a:ext cx="548759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3560"/>
            <a:ext cx="4036060" cy="809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‹N›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‹N›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4855"/>
            <a:ext cx="2508123" cy="213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4855"/>
            <a:ext cx="2508123" cy="213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‹N›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5800" cy="3238500"/>
          </a:xfrm>
          <a:custGeom>
            <a:avLst/>
            <a:gdLst/>
            <a:ahLst/>
            <a:cxnLst/>
            <a:rect l="l" t="t" r="r" b="b"/>
            <a:pathLst>
              <a:path w="5765800" h="3238500">
                <a:moveTo>
                  <a:pt x="5765799" y="3238499"/>
                </a:moveTo>
                <a:lnTo>
                  <a:pt x="0" y="3238499"/>
                </a:lnTo>
                <a:lnTo>
                  <a:pt x="0" y="0"/>
                </a:lnTo>
                <a:lnTo>
                  <a:pt x="5765799" y="0"/>
                </a:lnTo>
                <a:lnTo>
                  <a:pt x="5765799" y="3238499"/>
                </a:lnTo>
                <a:close/>
              </a:path>
            </a:pathLst>
          </a:custGeom>
          <a:solidFill>
            <a:srgbClr val="001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300" y="197417"/>
            <a:ext cx="3873499" cy="2850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‹N›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‹N›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65799" cy="2965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9778" y="1885314"/>
            <a:ext cx="1806243" cy="63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5682" y="1332987"/>
            <a:ext cx="3274434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1805"/>
            <a:ext cx="1845056" cy="16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1805"/>
            <a:ext cx="1326134" cy="16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72188" y="3074435"/>
            <a:ext cx="173354" cy="118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‹N›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model_sele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cristina.donoriodemeo@datascienceacademy.i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rica.acconcia@datascienceacademy.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8"/>
            <a:ext cx="5765799" cy="32370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Lezione</a:t>
            </a:r>
            <a:r>
              <a:rPr spc="-50" dirty="0"/>
              <a:t> </a:t>
            </a:r>
            <a:r>
              <a:rPr dirty="0"/>
              <a:t>6</a:t>
            </a: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b="0" spc="5" dirty="0">
                <a:latin typeface="Arial MT"/>
                <a:cs typeface="Arial MT"/>
              </a:rPr>
              <a:t>Model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5" dirty="0">
                <a:latin typeface="Arial MT"/>
                <a:cs typeface="Arial MT"/>
              </a:rPr>
              <a:t>selection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0177" y="679094"/>
            <a:ext cx="1945443" cy="55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7868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ain,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alidation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3966" y="775970"/>
            <a:ext cx="2759710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spc="35" dirty="0">
                <a:latin typeface="Verdana"/>
                <a:cs typeface="Verdana"/>
              </a:rPr>
              <a:t>Modiﬁ</a:t>
            </a:r>
            <a:r>
              <a:rPr sz="1000" spc="2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hiamo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lo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30" dirty="0">
                <a:latin typeface="Verdana"/>
                <a:cs typeface="Verdana"/>
              </a:rPr>
              <a:t>hema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addest</a:t>
            </a:r>
            <a:r>
              <a:rPr sz="1000" spc="-45" dirty="0">
                <a:latin typeface="Verdana"/>
                <a:cs typeface="Verdana"/>
              </a:rPr>
              <a:t>r</a:t>
            </a:r>
            <a:r>
              <a:rPr sz="1000" spc="30" dirty="0">
                <a:latin typeface="Verdana"/>
                <a:cs typeface="Verdana"/>
              </a:rPr>
              <a:t>amen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  </a:t>
            </a:r>
            <a:r>
              <a:rPr sz="1000" spc="5" dirty="0"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est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he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abbiamo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int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odo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114" dirty="0">
                <a:latin typeface="Verdana"/>
                <a:cs typeface="Verdana"/>
              </a:rPr>
              <a:t>o: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300" y="1165225"/>
            <a:ext cx="3644899" cy="1827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79427" y="3074435"/>
            <a:ext cx="158750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35" dirty="0">
                <a:latin typeface="Verdana"/>
                <a:cs typeface="Verdana"/>
              </a:rPr>
              <a:t>10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2339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Verdana"/>
                <a:cs typeface="Verdana"/>
              </a:rPr>
              <a:t>Model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selec</a:t>
            </a:r>
            <a:r>
              <a:rPr sz="1200" spc="-35" dirty="0">
                <a:latin typeface="Verdana"/>
                <a:cs typeface="Verdana"/>
              </a:rPr>
              <a:t>tion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-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</a:t>
            </a:r>
            <a:r>
              <a:rPr sz="1200" spc="-5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id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-85" dirty="0">
                <a:latin typeface="Verdana"/>
                <a:cs typeface="Verdana"/>
              </a:rPr>
              <a:t>ea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-30" dirty="0">
                <a:latin typeface="Verdana"/>
                <a:cs typeface="Verdana"/>
              </a:rPr>
              <a:t>h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3620" y="979170"/>
            <a:ext cx="4900930" cy="182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indent="-154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31140" algn="l"/>
              </a:tabLst>
            </a:pPr>
            <a:r>
              <a:rPr sz="900" spc="10" dirty="0">
                <a:latin typeface="Verdana"/>
                <a:cs typeface="Verdana"/>
              </a:rPr>
              <a:t>divido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il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train-set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in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30" dirty="0">
                <a:latin typeface="Verdana"/>
                <a:cs typeface="Verdana"/>
              </a:rPr>
              <a:t>due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ottenendo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una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porzione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di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train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i="1" spc="-90" dirty="0">
                <a:latin typeface="Verdana"/>
                <a:cs typeface="Verdana"/>
              </a:rPr>
              <a:t>X</a:t>
            </a:r>
            <a:r>
              <a:rPr sz="975" i="1" spc="-135" baseline="-34188" dirty="0">
                <a:latin typeface="Verdana"/>
                <a:cs typeface="Verdana"/>
              </a:rPr>
              <a:t>Ğr</a:t>
            </a:r>
            <a:r>
              <a:rPr sz="975" i="1" spc="-75" baseline="-34188" dirty="0">
                <a:latin typeface="Verdana"/>
                <a:cs typeface="Verdana"/>
              </a:rPr>
              <a:t> </a:t>
            </a:r>
            <a:r>
              <a:rPr sz="900" i="1" spc="-140" dirty="0">
                <a:latin typeface="Verdana"/>
                <a:cs typeface="Verdana"/>
              </a:rPr>
              <a:t>,</a:t>
            </a:r>
            <a:r>
              <a:rPr sz="900" i="1" spc="-85" dirty="0">
                <a:latin typeface="Verdana"/>
                <a:cs typeface="Verdana"/>
              </a:rPr>
              <a:t> </a:t>
            </a:r>
            <a:r>
              <a:rPr sz="900" i="1" spc="-80" dirty="0">
                <a:latin typeface="Verdana"/>
                <a:cs typeface="Verdana"/>
              </a:rPr>
              <a:t>Y</a:t>
            </a:r>
            <a:r>
              <a:rPr sz="975" i="1" spc="-120" baseline="-34188" dirty="0">
                <a:latin typeface="Verdana"/>
                <a:cs typeface="Verdana"/>
              </a:rPr>
              <a:t>Ğr</a:t>
            </a:r>
            <a:r>
              <a:rPr sz="975" i="1" spc="-82" baseline="-34188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e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una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di</a:t>
            </a:r>
            <a:endParaRPr sz="900">
              <a:latin typeface="Verdana"/>
              <a:cs typeface="Verdana"/>
            </a:endParaRPr>
          </a:p>
          <a:p>
            <a:pPr marL="230504">
              <a:lnSpc>
                <a:spcPct val="100000"/>
              </a:lnSpc>
              <a:spcBef>
                <a:spcPts val="20"/>
              </a:spcBef>
            </a:pPr>
            <a:r>
              <a:rPr sz="900" b="1" spc="-40" dirty="0">
                <a:latin typeface="Verdana"/>
                <a:cs typeface="Verdana"/>
              </a:rPr>
              <a:t>validazione</a:t>
            </a:r>
            <a:endParaRPr sz="900">
              <a:latin typeface="Verdana"/>
              <a:cs typeface="Verdana"/>
            </a:endParaRPr>
          </a:p>
          <a:p>
            <a:pPr marL="220979">
              <a:lnSpc>
                <a:spcPts val="955"/>
              </a:lnSpc>
              <a:spcBef>
                <a:spcPts val="280"/>
              </a:spcBef>
              <a:tabLst>
                <a:tab pos="430530" algn="l"/>
              </a:tabLst>
            </a:pPr>
            <a:r>
              <a:rPr sz="900" i="1" spc="-5" dirty="0">
                <a:latin typeface="Verdana"/>
                <a:cs typeface="Verdana"/>
              </a:rPr>
              <a:t>X	</a:t>
            </a:r>
            <a:r>
              <a:rPr sz="900" i="1" spc="-130" dirty="0">
                <a:latin typeface="Verdana"/>
                <a:cs typeface="Verdana"/>
              </a:rPr>
              <a:t>,</a:t>
            </a:r>
            <a:r>
              <a:rPr sz="900" i="1" spc="-75" dirty="0">
                <a:latin typeface="Verdana"/>
                <a:cs typeface="Verdana"/>
              </a:rPr>
              <a:t> </a:t>
            </a:r>
            <a:r>
              <a:rPr sz="900" i="1" spc="35" dirty="0">
                <a:latin typeface="Verdana"/>
                <a:cs typeface="Verdana"/>
              </a:rPr>
              <a:t>Y</a:t>
            </a:r>
            <a:endParaRPr sz="900">
              <a:latin typeface="Verdana"/>
              <a:cs typeface="Verdana"/>
            </a:endParaRPr>
          </a:p>
          <a:p>
            <a:pPr marL="298450">
              <a:lnSpc>
                <a:spcPts val="590"/>
              </a:lnSpc>
              <a:tabLst>
                <a:tab pos="561975" algn="l"/>
              </a:tabLst>
            </a:pPr>
            <a:r>
              <a:rPr sz="600" i="1" dirty="0">
                <a:latin typeface="Verdana"/>
                <a:cs typeface="Verdana"/>
              </a:rPr>
              <a:t>val	val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Verdana"/>
              <a:cs typeface="Verdana"/>
            </a:endParaRPr>
          </a:p>
          <a:p>
            <a:pPr marL="230504" marR="43180" indent="-154940">
              <a:lnSpc>
                <a:spcPct val="114599"/>
              </a:lnSpc>
              <a:buFont typeface="Arial MT"/>
              <a:buChar char="•"/>
              <a:tabLst>
                <a:tab pos="231140" algn="l"/>
              </a:tabLst>
            </a:pPr>
            <a:r>
              <a:rPr sz="900" spc="10" dirty="0">
                <a:latin typeface="Verdana"/>
                <a:cs typeface="Verdana"/>
              </a:rPr>
              <a:t>scelgo </a:t>
            </a:r>
            <a:r>
              <a:rPr sz="900" spc="20" dirty="0">
                <a:latin typeface="Verdana"/>
                <a:cs typeface="Verdana"/>
              </a:rPr>
              <a:t>una </a:t>
            </a:r>
            <a:r>
              <a:rPr sz="900" b="1" spc="-35" dirty="0">
                <a:latin typeface="Verdana"/>
                <a:cs typeface="Verdana"/>
              </a:rPr>
              <a:t>griglia </a:t>
            </a:r>
            <a:r>
              <a:rPr sz="900" spc="20" dirty="0">
                <a:latin typeface="Verdana"/>
                <a:cs typeface="Verdana"/>
              </a:rPr>
              <a:t>di </a:t>
            </a:r>
            <a:r>
              <a:rPr sz="900" spc="-20" dirty="0">
                <a:latin typeface="Verdana"/>
                <a:cs typeface="Verdana"/>
              </a:rPr>
              <a:t>valori </a:t>
            </a:r>
            <a:r>
              <a:rPr sz="900" spc="10" dirty="0">
                <a:latin typeface="Verdana"/>
                <a:cs typeface="Verdana"/>
              </a:rPr>
              <a:t>per </a:t>
            </a:r>
            <a:r>
              <a:rPr sz="900" spc="15" dirty="0">
                <a:latin typeface="Verdana"/>
                <a:cs typeface="Verdana"/>
              </a:rPr>
              <a:t>gli </a:t>
            </a:r>
            <a:r>
              <a:rPr sz="900" spc="-5" dirty="0">
                <a:latin typeface="Verdana"/>
                <a:cs typeface="Verdana"/>
              </a:rPr>
              <a:t>iper-parametri </a:t>
            </a:r>
            <a:r>
              <a:rPr sz="900" spc="5" dirty="0">
                <a:latin typeface="Verdana"/>
                <a:cs typeface="Verdana"/>
              </a:rPr>
              <a:t>e </a:t>
            </a:r>
            <a:r>
              <a:rPr sz="900" spc="10" dirty="0">
                <a:latin typeface="Verdana"/>
                <a:cs typeface="Verdana"/>
              </a:rPr>
              <a:t>per </a:t>
            </a:r>
            <a:r>
              <a:rPr sz="900" spc="30" dirty="0">
                <a:latin typeface="Verdana"/>
                <a:cs typeface="Verdana"/>
              </a:rPr>
              <a:t>ognuno </a:t>
            </a:r>
            <a:r>
              <a:rPr sz="900" spc="20" dirty="0">
                <a:latin typeface="Verdana"/>
                <a:cs typeface="Verdana"/>
              </a:rPr>
              <a:t>di </a:t>
            </a:r>
            <a:r>
              <a:rPr sz="900" spc="-15" dirty="0">
                <a:latin typeface="Verdana"/>
                <a:cs typeface="Verdana"/>
              </a:rPr>
              <a:t>essi </a:t>
            </a:r>
            <a:r>
              <a:rPr sz="900" spc="5" dirty="0">
                <a:latin typeface="Verdana"/>
                <a:cs typeface="Verdana"/>
              </a:rPr>
              <a:t>alleno </a:t>
            </a:r>
            <a:r>
              <a:rPr sz="900" spc="-5" dirty="0">
                <a:latin typeface="Verdana"/>
                <a:cs typeface="Verdana"/>
              </a:rPr>
              <a:t>il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modello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usando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il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train-set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e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lo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valuto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sul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EB801A"/>
                </a:solidFill>
                <a:latin typeface="Verdana"/>
                <a:cs typeface="Verdana"/>
              </a:rPr>
              <a:t>validation-set</a:t>
            </a:r>
            <a:r>
              <a:rPr sz="900" spc="-20" dirty="0">
                <a:latin typeface="Verdana"/>
                <a:cs typeface="Verdana"/>
              </a:rPr>
              <a:t>: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procedura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di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b="1" spc="-30" dirty="0">
                <a:latin typeface="Verdana"/>
                <a:cs typeface="Verdana"/>
              </a:rPr>
              <a:t>grid</a:t>
            </a:r>
            <a:r>
              <a:rPr sz="900" b="1" spc="-50" dirty="0">
                <a:latin typeface="Verdana"/>
                <a:cs typeface="Verdana"/>
              </a:rPr>
              <a:t> </a:t>
            </a:r>
            <a:r>
              <a:rPr sz="900" b="1" spc="-40" dirty="0">
                <a:latin typeface="Verdana"/>
                <a:cs typeface="Verdana"/>
              </a:rPr>
              <a:t>search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050">
              <a:latin typeface="Verdana"/>
              <a:cs typeface="Verdana"/>
            </a:endParaRPr>
          </a:p>
          <a:p>
            <a:pPr marL="220979">
              <a:lnSpc>
                <a:spcPct val="100000"/>
              </a:lnSpc>
            </a:pPr>
            <a:r>
              <a:rPr sz="900" spc="85" dirty="0">
                <a:latin typeface="Verdana"/>
                <a:cs typeface="Verdana"/>
              </a:rPr>
              <a:t>P</a:t>
            </a:r>
            <a:r>
              <a:rPr sz="900" spc="-10" dirty="0">
                <a:latin typeface="Verdana"/>
                <a:cs typeface="Verdana"/>
              </a:rPr>
              <a:t>er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esempio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con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k</a:t>
            </a:r>
            <a:r>
              <a:rPr sz="900" i="1" spc="35" dirty="0">
                <a:latin typeface="Verdana"/>
                <a:cs typeface="Verdana"/>
              </a:rPr>
              <a:t>n</a:t>
            </a:r>
            <a:r>
              <a:rPr sz="900" i="1" spc="30" dirty="0">
                <a:latin typeface="Verdana"/>
                <a:cs typeface="Verdana"/>
              </a:rPr>
              <a:t>n</a:t>
            </a:r>
            <a:r>
              <a:rPr sz="900" spc="-220" dirty="0">
                <a:latin typeface="Verdana"/>
                <a:cs typeface="Verdana"/>
              </a:rPr>
              <a:t>:</a:t>
            </a:r>
            <a:endParaRPr sz="900">
              <a:latin typeface="Verdana"/>
              <a:cs typeface="Verdana"/>
            </a:endParaRPr>
          </a:p>
          <a:p>
            <a:pPr marL="220979">
              <a:lnSpc>
                <a:spcPct val="100000"/>
              </a:lnSpc>
              <a:spcBef>
                <a:spcPts val="475"/>
              </a:spcBef>
            </a:pPr>
            <a:r>
              <a:rPr sz="900" spc="-15" dirty="0">
                <a:latin typeface="Verdana"/>
                <a:cs typeface="Verdana"/>
              </a:rPr>
              <a:t>k</a:t>
            </a:r>
            <a:r>
              <a:rPr sz="900" spc="15" dirty="0">
                <a:latin typeface="Verdana"/>
                <a:cs typeface="Verdana"/>
              </a:rPr>
              <a:t>g</a:t>
            </a:r>
            <a:r>
              <a:rPr sz="900" dirty="0">
                <a:latin typeface="Verdana"/>
                <a:cs typeface="Verdana"/>
              </a:rPr>
              <a:t>r</a:t>
            </a:r>
            <a:r>
              <a:rPr sz="900" spc="20" dirty="0">
                <a:latin typeface="Verdana"/>
                <a:cs typeface="Verdana"/>
              </a:rPr>
              <a:t>id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220" dirty="0">
                <a:latin typeface="Verdana"/>
                <a:cs typeface="Verdana"/>
              </a:rPr>
              <a:t>=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(</a:t>
            </a:r>
            <a:r>
              <a:rPr sz="900" spc="-195" dirty="0">
                <a:latin typeface="Verdana"/>
                <a:cs typeface="Verdana"/>
              </a:rPr>
              <a:t>1,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2</a:t>
            </a:r>
            <a:r>
              <a:rPr sz="900" spc="-140" dirty="0">
                <a:latin typeface="Verdana"/>
                <a:cs typeface="Verdana"/>
              </a:rPr>
              <a:t>,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105" dirty="0">
                <a:latin typeface="Verdana"/>
                <a:cs typeface="Verdana"/>
              </a:rPr>
              <a:t>3,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140" dirty="0">
                <a:latin typeface="Verdana"/>
                <a:cs typeface="Verdana"/>
              </a:rPr>
              <a:t>...,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30)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Verdana"/>
              <a:cs typeface="Verdana"/>
            </a:endParaRPr>
          </a:p>
          <a:p>
            <a:pPr marL="229870" indent="-154940">
              <a:lnSpc>
                <a:spcPct val="100000"/>
              </a:lnSpc>
              <a:buFont typeface="Arial MT"/>
              <a:buChar char="•"/>
              <a:tabLst>
                <a:tab pos="230504" algn="l"/>
              </a:tabLst>
            </a:pPr>
            <a:r>
              <a:rPr sz="900" spc="10" dirty="0">
                <a:latin typeface="Verdana"/>
                <a:cs typeface="Verdana"/>
              </a:rPr>
              <a:t>scelgo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il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modello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che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realizza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il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punteggio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migliore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9427" y="3074435"/>
            <a:ext cx="158750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35" dirty="0">
                <a:latin typeface="Verdana"/>
                <a:cs typeface="Verdana"/>
              </a:rPr>
              <a:t>11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2339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selec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tion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1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ea</a:t>
            </a:r>
            <a:r>
              <a:rPr sz="120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689" y="454928"/>
            <a:ext cx="4720971" cy="2700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79427" y="3074435"/>
            <a:ext cx="158750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35" dirty="0">
                <a:latin typeface="Verdana"/>
                <a:cs typeface="Verdana"/>
              </a:rPr>
              <a:t>12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2339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Verdana"/>
                <a:cs typeface="Verdana"/>
              </a:rPr>
              <a:t>Model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selec</a:t>
            </a:r>
            <a:r>
              <a:rPr sz="1200" spc="-35" dirty="0">
                <a:latin typeface="Verdana"/>
                <a:cs typeface="Verdana"/>
              </a:rPr>
              <a:t>tion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-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G</a:t>
            </a:r>
            <a:r>
              <a:rPr sz="1200" spc="-55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id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</a:t>
            </a:r>
            <a:r>
              <a:rPr sz="1200" spc="-85" dirty="0">
                <a:latin typeface="Verdana"/>
                <a:cs typeface="Verdana"/>
              </a:rPr>
              <a:t>ea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-30" dirty="0">
                <a:latin typeface="Verdana"/>
                <a:cs typeface="Verdana"/>
              </a:rPr>
              <a:t>h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659" y="728171"/>
            <a:ext cx="4295775" cy="179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000" spc="35" dirty="0">
                <a:latin typeface="Verdana"/>
                <a:cs typeface="Verdana"/>
              </a:rPr>
              <a:t>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se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ho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più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ipe</a:t>
            </a:r>
            <a:r>
              <a:rPr sz="1000" spc="-10" dirty="0">
                <a:latin typeface="Verdana"/>
                <a:cs typeface="Verdana"/>
              </a:rPr>
              <a:t>r-</a:t>
            </a:r>
            <a:r>
              <a:rPr sz="1000" spc="-15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a</a:t>
            </a:r>
            <a:r>
              <a:rPr sz="1000" spc="-70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amet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o</a:t>
            </a:r>
            <a:r>
              <a:rPr sz="1000" spc="2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  <a:p>
            <a:pPr marL="201930" marR="1821814" indent="-189865">
              <a:lnSpc>
                <a:spcPct val="114599"/>
              </a:lnSpc>
              <a:spcBef>
                <a:spcPts val="1000"/>
              </a:spcBef>
            </a:pPr>
            <a:r>
              <a:rPr sz="1000" b="1" spc="-50" dirty="0">
                <a:latin typeface="Verdana"/>
                <a:cs typeface="Verdana"/>
              </a:rPr>
              <a:t>for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i="1" spc="-125" dirty="0">
                <a:latin typeface="Verdana"/>
                <a:cs typeface="Verdana"/>
              </a:rPr>
              <a:t>p1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Verdana"/>
                <a:cs typeface="Verdana"/>
              </a:rPr>
              <a:t>in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145" dirty="0">
                <a:latin typeface="Verdana"/>
                <a:cs typeface="Verdana"/>
              </a:rPr>
              <a:t>(p1v1,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105" dirty="0">
                <a:latin typeface="Verdana"/>
                <a:cs typeface="Verdana"/>
              </a:rPr>
              <a:t>p1v2,</a:t>
            </a:r>
            <a:r>
              <a:rPr sz="1000" i="1" spc="-85" dirty="0">
                <a:latin typeface="Verdana"/>
                <a:cs typeface="Verdana"/>
              </a:rPr>
              <a:t> </a:t>
            </a:r>
            <a:r>
              <a:rPr sz="1000" i="1" spc="-155" dirty="0">
                <a:latin typeface="Verdana"/>
                <a:cs typeface="Verdana"/>
              </a:rPr>
              <a:t>...,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80" dirty="0">
                <a:latin typeface="Verdana"/>
                <a:cs typeface="Verdana"/>
              </a:rPr>
              <a:t>p1vn)</a:t>
            </a:r>
            <a:r>
              <a:rPr sz="1000" i="1" spc="-95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do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for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i="1" spc="-15" dirty="0">
                <a:latin typeface="Verdana"/>
                <a:cs typeface="Verdana"/>
              </a:rPr>
              <a:t>p2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Verdana"/>
                <a:cs typeface="Verdana"/>
              </a:rPr>
              <a:t>in </a:t>
            </a:r>
            <a:r>
              <a:rPr sz="1000" i="1" spc="-335" dirty="0">
                <a:latin typeface="Verdana"/>
                <a:cs typeface="Verdana"/>
              </a:rPr>
              <a:t> </a:t>
            </a:r>
            <a:r>
              <a:rPr sz="1000" i="1" spc="-30" dirty="0">
                <a:latin typeface="Verdana"/>
                <a:cs typeface="Verdana"/>
              </a:rPr>
              <a:t>(</a:t>
            </a:r>
            <a:r>
              <a:rPr sz="1000" i="1" spc="-55" dirty="0">
                <a:latin typeface="Verdana"/>
                <a:cs typeface="Verdana"/>
              </a:rPr>
              <a:t>p</a:t>
            </a:r>
            <a:r>
              <a:rPr sz="1000" i="1" spc="-70" dirty="0">
                <a:latin typeface="Verdana"/>
                <a:cs typeface="Verdana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v</a:t>
            </a:r>
            <a:r>
              <a:rPr sz="1000" i="1" spc="-215" dirty="0">
                <a:latin typeface="Verdana"/>
                <a:cs typeface="Verdana"/>
              </a:rPr>
              <a:t>1,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45" dirty="0">
                <a:latin typeface="Verdana"/>
                <a:cs typeface="Verdana"/>
              </a:rPr>
              <a:t>p</a:t>
            </a:r>
            <a:r>
              <a:rPr sz="1000" i="1" spc="-70" dirty="0">
                <a:latin typeface="Verdana"/>
                <a:cs typeface="Verdana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v</a:t>
            </a:r>
            <a:r>
              <a:rPr sz="1000" i="1" spc="-65" dirty="0">
                <a:latin typeface="Verdana"/>
                <a:cs typeface="Verdana"/>
              </a:rPr>
              <a:t>2</a:t>
            </a:r>
            <a:r>
              <a:rPr sz="1000" i="1" spc="-155" dirty="0">
                <a:latin typeface="Verdana"/>
                <a:cs typeface="Verdana"/>
              </a:rPr>
              <a:t>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155" dirty="0">
                <a:latin typeface="Verdana"/>
                <a:cs typeface="Verdana"/>
              </a:rPr>
              <a:t>...,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45" dirty="0">
                <a:latin typeface="Verdana"/>
                <a:cs typeface="Verdana"/>
              </a:rPr>
              <a:t>p</a:t>
            </a:r>
            <a:r>
              <a:rPr sz="1000" i="1" spc="-70" dirty="0">
                <a:latin typeface="Verdana"/>
                <a:cs typeface="Verdana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vn)</a:t>
            </a:r>
            <a:r>
              <a:rPr sz="1000" i="1" spc="-100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do</a:t>
            </a:r>
            <a:endParaRPr sz="1000">
              <a:latin typeface="Verdana"/>
              <a:cs typeface="Verdana"/>
            </a:endParaRPr>
          </a:p>
          <a:p>
            <a:pPr marL="392430">
              <a:lnSpc>
                <a:spcPct val="100000"/>
              </a:lnSpc>
              <a:spcBef>
                <a:spcPts val="350"/>
              </a:spcBef>
            </a:pPr>
            <a:r>
              <a:rPr sz="1000" b="1" spc="-50" dirty="0">
                <a:latin typeface="Verdana"/>
                <a:cs typeface="Verdana"/>
              </a:rPr>
              <a:t>for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i="1" spc="30" dirty="0">
                <a:latin typeface="Verdana"/>
                <a:cs typeface="Verdana"/>
              </a:rPr>
              <a:t>p</a:t>
            </a:r>
            <a:r>
              <a:rPr sz="1000" i="1" spc="-75" dirty="0">
                <a:latin typeface="Verdana"/>
                <a:cs typeface="Verdana"/>
              </a:rPr>
              <a:t>3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Verdana"/>
                <a:cs typeface="Verdana"/>
              </a:rPr>
              <a:t>in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30" dirty="0">
                <a:latin typeface="Verdana"/>
                <a:cs typeface="Verdana"/>
              </a:rPr>
              <a:t>(</a:t>
            </a:r>
            <a:r>
              <a:rPr sz="1000" i="1" spc="-70" dirty="0">
                <a:latin typeface="Verdana"/>
                <a:cs typeface="Verdana"/>
              </a:rPr>
              <a:t>p</a:t>
            </a:r>
            <a:r>
              <a:rPr sz="1000" i="1" spc="-85" dirty="0">
                <a:latin typeface="Verdana"/>
                <a:cs typeface="Verdana"/>
              </a:rPr>
              <a:t>3</a:t>
            </a:r>
            <a:r>
              <a:rPr sz="1000" i="1" spc="-45" dirty="0">
                <a:latin typeface="Verdana"/>
                <a:cs typeface="Verdana"/>
              </a:rPr>
              <a:t>v</a:t>
            </a:r>
            <a:r>
              <a:rPr sz="1000" i="1" spc="-215" dirty="0">
                <a:latin typeface="Verdana"/>
                <a:cs typeface="Verdana"/>
              </a:rPr>
              <a:t>1,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30" dirty="0">
                <a:latin typeface="Verdana"/>
                <a:cs typeface="Verdana"/>
              </a:rPr>
              <a:t>p</a:t>
            </a:r>
            <a:r>
              <a:rPr sz="1000" i="1" spc="-85" dirty="0">
                <a:latin typeface="Verdana"/>
                <a:cs typeface="Verdana"/>
              </a:rPr>
              <a:t>3</a:t>
            </a:r>
            <a:r>
              <a:rPr sz="1000" i="1" spc="-45" dirty="0">
                <a:latin typeface="Verdana"/>
                <a:cs typeface="Verdana"/>
              </a:rPr>
              <a:t>v</a:t>
            </a:r>
            <a:r>
              <a:rPr sz="1000" i="1" spc="-65" dirty="0">
                <a:latin typeface="Verdana"/>
                <a:cs typeface="Verdana"/>
              </a:rPr>
              <a:t>2</a:t>
            </a:r>
            <a:r>
              <a:rPr sz="1000" i="1" spc="-155" dirty="0">
                <a:latin typeface="Verdana"/>
                <a:cs typeface="Verdana"/>
              </a:rPr>
              <a:t>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155" dirty="0">
                <a:latin typeface="Verdana"/>
                <a:cs typeface="Verdana"/>
              </a:rPr>
              <a:t>...,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30" dirty="0">
                <a:latin typeface="Verdana"/>
                <a:cs typeface="Verdana"/>
              </a:rPr>
              <a:t>p</a:t>
            </a:r>
            <a:r>
              <a:rPr sz="1000" i="1" spc="-85" dirty="0">
                <a:latin typeface="Verdana"/>
                <a:cs typeface="Verdana"/>
              </a:rPr>
              <a:t>3</a:t>
            </a:r>
            <a:r>
              <a:rPr sz="1000" i="1" spc="-45" dirty="0">
                <a:latin typeface="Verdana"/>
                <a:cs typeface="Verdana"/>
              </a:rPr>
              <a:t>vn)</a:t>
            </a:r>
            <a:r>
              <a:rPr sz="1000" i="1" spc="-95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do</a:t>
            </a:r>
            <a:endParaRPr sz="1000">
              <a:latin typeface="Verdana"/>
              <a:cs typeface="Verdana"/>
            </a:endParaRPr>
          </a:p>
          <a:p>
            <a:pPr marL="582295">
              <a:lnSpc>
                <a:spcPct val="100000"/>
              </a:lnSpc>
              <a:spcBef>
                <a:spcPts val="1030"/>
              </a:spcBef>
            </a:pPr>
            <a:r>
              <a:rPr sz="1000" i="1" spc="-155" dirty="0">
                <a:latin typeface="Verdana"/>
                <a:cs typeface="Verdana"/>
              </a:rPr>
              <a:t>.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155" dirty="0">
                <a:latin typeface="Verdana"/>
                <a:cs typeface="Verdana"/>
              </a:rPr>
              <a:t>.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-15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13335" marR="5080">
              <a:lnSpc>
                <a:spcPct val="100000"/>
              </a:lnSpc>
              <a:spcBef>
                <a:spcPts val="405"/>
              </a:spcBef>
            </a:pPr>
            <a:r>
              <a:rPr sz="1000" spc="20" dirty="0">
                <a:latin typeface="Verdana"/>
                <a:cs typeface="Verdana"/>
              </a:rPr>
              <a:t>Quanti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modelli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addestro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se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ho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75" dirty="0">
                <a:latin typeface="Verdana"/>
                <a:cs typeface="Verdana"/>
              </a:rPr>
              <a:t>3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iper-parametri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25" dirty="0">
                <a:latin typeface="Verdana"/>
                <a:cs typeface="Verdana"/>
              </a:rPr>
              <a:t>10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valori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per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ognuno?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000" b="1" spc="-15" dirty="0">
                <a:solidFill>
                  <a:srgbClr val="FF1B80"/>
                </a:solidFill>
                <a:latin typeface="Verdana"/>
                <a:cs typeface="Verdana"/>
              </a:rPr>
              <a:t>È</a:t>
            </a:r>
            <a:r>
              <a:rPr sz="1000" b="1" spc="-60" dirty="0">
                <a:solidFill>
                  <a:srgbClr val="FF1B80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FF1B80"/>
                </a:solidFill>
                <a:latin typeface="Verdana"/>
                <a:cs typeface="Verdana"/>
              </a:rPr>
              <a:t>c</a:t>
            </a:r>
            <a:r>
              <a:rPr sz="1000" b="1" spc="-30" dirty="0">
                <a:solidFill>
                  <a:srgbClr val="FF1B80"/>
                </a:solidFill>
                <a:latin typeface="Verdana"/>
                <a:cs typeface="Verdana"/>
              </a:rPr>
              <a:t>ombina</a:t>
            </a:r>
            <a:r>
              <a:rPr sz="1000" b="1" spc="-40" dirty="0">
                <a:solidFill>
                  <a:srgbClr val="FF1B80"/>
                </a:solidFill>
                <a:latin typeface="Verdana"/>
                <a:cs typeface="Verdana"/>
              </a:rPr>
              <a:t>t</a:t>
            </a:r>
            <a:r>
              <a:rPr sz="1000" b="1" spc="-60" dirty="0">
                <a:solidFill>
                  <a:srgbClr val="FF1B80"/>
                </a:solidFill>
                <a:latin typeface="Verdana"/>
                <a:cs typeface="Verdana"/>
              </a:rPr>
              <a:t>o</a:t>
            </a:r>
            <a:r>
              <a:rPr sz="1000" b="1" spc="-50" dirty="0">
                <a:solidFill>
                  <a:srgbClr val="FF1B80"/>
                </a:solidFill>
                <a:latin typeface="Verdana"/>
                <a:cs typeface="Verdana"/>
              </a:rPr>
              <a:t>r</a:t>
            </a:r>
            <a:r>
              <a:rPr sz="1000" b="1" spc="-65" dirty="0">
                <a:solidFill>
                  <a:srgbClr val="FF1B80"/>
                </a:solidFill>
                <a:latin typeface="Verdana"/>
                <a:cs typeface="Verdana"/>
              </a:rPr>
              <a:t>io!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9427" y="3074435"/>
            <a:ext cx="158750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35" dirty="0">
                <a:latin typeface="Verdana"/>
                <a:cs typeface="Verdana"/>
              </a:rPr>
              <a:t>13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260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b="1" spc="-2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elgo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alor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109" y="560824"/>
            <a:ext cx="3540577" cy="7811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76334" y="1489767"/>
            <a:ext cx="521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Verdana"/>
                <a:cs typeface="Verdana"/>
              </a:rPr>
              <a:t>linspace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0109" y="2018987"/>
            <a:ext cx="3540577" cy="7811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1972" y="2947928"/>
            <a:ext cx="563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Verdana"/>
                <a:cs typeface="Verdana"/>
              </a:rPr>
              <a:t>logs</a:t>
            </a:r>
            <a:r>
              <a:rPr sz="900" b="1" spc="-40" dirty="0">
                <a:latin typeface="Verdana"/>
                <a:cs typeface="Verdana"/>
              </a:rPr>
              <a:t>p</a:t>
            </a:r>
            <a:r>
              <a:rPr sz="900" b="1" spc="-50" dirty="0">
                <a:latin typeface="Verdana"/>
                <a:cs typeface="Verdana"/>
              </a:rPr>
              <a:t>a</a:t>
            </a:r>
            <a:r>
              <a:rPr sz="900" b="1" spc="-10" dirty="0">
                <a:latin typeface="Verdana"/>
                <a:cs typeface="Verdana"/>
              </a:rPr>
              <a:t>c</a:t>
            </a:r>
            <a:r>
              <a:rPr sz="900" b="1" spc="-30" dirty="0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9427" y="3074435"/>
            <a:ext cx="158750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35" dirty="0">
                <a:latin typeface="Verdana"/>
                <a:cs typeface="Verdana"/>
              </a:rPr>
              <a:t>14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260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b="1" spc="-2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elgo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alor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6808" y="3071996"/>
            <a:ext cx="10413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20" dirty="0">
                <a:latin typeface="Verdana"/>
                <a:cs typeface="Verdana"/>
              </a:rPr>
              <a:t>16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109" y="560824"/>
            <a:ext cx="3540577" cy="7811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76334" y="1489767"/>
            <a:ext cx="521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latin typeface="Verdana"/>
                <a:cs typeface="Verdana"/>
              </a:rPr>
              <a:t>linspace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0109" y="2018987"/>
            <a:ext cx="3540577" cy="7811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61983" y="2947931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Verdana"/>
                <a:cs typeface="Verdana"/>
              </a:rPr>
              <a:t>logs</a:t>
            </a:r>
            <a:r>
              <a:rPr sz="900" b="1" spc="-40" dirty="0">
                <a:latin typeface="Verdana"/>
                <a:cs typeface="Verdana"/>
              </a:rPr>
              <a:t>p</a:t>
            </a:r>
            <a:r>
              <a:rPr sz="900" b="1" spc="-50" dirty="0">
                <a:latin typeface="Verdana"/>
                <a:cs typeface="Verdana"/>
              </a:rPr>
              <a:t>a</a:t>
            </a:r>
            <a:r>
              <a:rPr sz="900" b="1" dirty="0">
                <a:latin typeface="Verdana"/>
                <a:cs typeface="Verdana"/>
              </a:rPr>
              <a:t>c  </a:t>
            </a:r>
            <a:r>
              <a:rPr sz="900" b="1" spc="-30" dirty="0"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434" y="504675"/>
            <a:ext cx="4331139" cy="2060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4850" y="170388"/>
            <a:ext cx="1602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Quale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scelgo?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260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25" dirty="0">
                <a:latin typeface="Verdana"/>
                <a:cs typeface="Verdana"/>
              </a:rPr>
              <a:t>om</a:t>
            </a:r>
            <a:r>
              <a:rPr sz="1200" spc="-40" dirty="0">
                <a:latin typeface="Verdana"/>
                <a:cs typeface="Verdana"/>
              </a:rPr>
              <a:t>e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</a:t>
            </a:r>
            <a:r>
              <a:rPr sz="1200" spc="-50" dirty="0">
                <a:latin typeface="Verdana"/>
                <a:cs typeface="Verdana"/>
              </a:rPr>
              <a:t>c</a:t>
            </a:r>
            <a:r>
              <a:rPr sz="1200" spc="-35" dirty="0">
                <a:latin typeface="Verdana"/>
                <a:cs typeface="Verdana"/>
              </a:rPr>
              <a:t>elgo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i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v</a:t>
            </a:r>
            <a:r>
              <a:rPr sz="1200" spc="-60" dirty="0">
                <a:latin typeface="Verdana"/>
                <a:cs typeface="Verdana"/>
              </a:rPr>
              <a:t>alor</a:t>
            </a:r>
            <a:r>
              <a:rPr sz="1200" spc="-50" dirty="0">
                <a:latin typeface="Verdana"/>
                <a:cs typeface="Verdana"/>
              </a:rPr>
              <a:t>i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da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p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60" dirty="0">
                <a:latin typeface="Verdana"/>
                <a:cs typeface="Verdana"/>
              </a:rPr>
              <a:t>o</a:t>
            </a:r>
            <a:r>
              <a:rPr sz="1200" spc="-90" dirty="0">
                <a:latin typeface="Verdana"/>
                <a:cs typeface="Verdana"/>
              </a:rPr>
              <a:t>v</a:t>
            </a:r>
            <a:r>
              <a:rPr sz="1200" spc="-85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95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5932" y="3071996"/>
            <a:ext cx="1060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14" dirty="0">
                <a:latin typeface="Verdana"/>
                <a:cs typeface="Verdana"/>
              </a:rPr>
              <a:t>18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124" y="778326"/>
            <a:ext cx="3657549" cy="172457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892300" y="285713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9524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6642" y="2856050"/>
            <a:ext cx="35058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5" dirty="0">
                <a:solidFill>
                  <a:srgbClr val="191919"/>
                </a:solidFill>
                <a:latin typeface="Verdana"/>
                <a:cs typeface="Verdana"/>
              </a:rPr>
              <a:t>Random</a:t>
            </a:r>
            <a:r>
              <a:rPr sz="700" spc="-6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solidFill>
                  <a:srgbClr val="191919"/>
                </a:solidFill>
                <a:latin typeface="Verdana"/>
                <a:cs typeface="Verdana"/>
              </a:rPr>
              <a:t>Search</a:t>
            </a:r>
            <a:r>
              <a:rPr sz="700" spc="-5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solidFill>
                  <a:srgbClr val="191919"/>
                </a:solidFill>
                <a:latin typeface="Verdana"/>
                <a:cs typeface="Verdana"/>
              </a:rPr>
              <a:t>for</a:t>
            </a:r>
            <a:r>
              <a:rPr sz="700" spc="-5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dirty="0">
                <a:solidFill>
                  <a:srgbClr val="191919"/>
                </a:solidFill>
                <a:latin typeface="Verdana"/>
                <a:cs typeface="Verdana"/>
              </a:rPr>
              <a:t>Hyper-Parameter</a:t>
            </a:r>
            <a:r>
              <a:rPr sz="700" spc="-6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dirty="0">
                <a:solidFill>
                  <a:srgbClr val="191919"/>
                </a:solidFill>
                <a:latin typeface="Verdana"/>
                <a:cs typeface="Verdana"/>
              </a:rPr>
              <a:t>Optimization.</a:t>
            </a:r>
            <a:r>
              <a:rPr sz="700" spc="-5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spc="-5" dirty="0">
                <a:solidFill>
                  <a:srgbClr val="191919"/>
                </a:solidFill>
                <a:latin typeface="Verdana"/>
                <a:cs typeface="Verdana"/>
              </a:rPr>
              <a:t>Bergstra</a:t>
            </a:r>
            <a:r>
              <a:rPr sz="700" spc="-5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spc="20" dirty="0">
                <a:solidFill>
                  <a:srgbClr val="191919"/>
                </a:solidFill>
                <a:latin typeface="Verdana"/>
                <a:cs typeface="Verdana"/>
              </a:rPr>
              <a:t>and</a:t>
            </a:r>
            <a:r>
              <a:rPr sz="700" spc="-60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dirty="0">
                <a:solidFill>
                  <a:srgbClr val="191919"/>
                </a:solidFill>
                <a:latin typeface="Verdana"/>
                <a:cs typeface="Verdana"/>
              </a:rPr>
              <a:t>Bengio,</a:t>
            </a:r>
            <a:r>
              <a:rPr sz="700" spc="-55" dirty="0">
                <a:solidFill>
                  <a:srgbClr val="191919"/>
                </a:solidFill>
                <a:latin typeface="Verdana"/>
                <a:cs typeface="Verdana"/>
              </a:rPr>
              <a:t> </a:t>
            </a:r>
            <a:r>
              <a:rPr sz="700" spc="-75" dirty="0">
                <a:solidFill>
                  <a:srgbClr val="191919"/>
                </a:solidFill>
                <a:latin typeface="Verdana"/>
                <a:cs typeface="Verdana"/>
              </a:rPr>
              <a:t>2012.</a:t>
            </a:r>
            <a:endParaRPr sz="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00" y="97825"/>
            <a:ext cx="4395053" cy="2940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1653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5" dirty="0">
                <a:latin typeface="Verdana"/>
                <a:cs typeface="Verdana"/>
              </a:rPr>
              <a:t>In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fase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spe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im</a:t>
            </a:r>
            <a:r>
              <a:rPr sz="1200" spc="-40" dirty="0">
                <a:latin typeface="Verdana"/>
                <a:cs typeface="Verdana"/>
              </a:rPr>
              <a:t>entale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97664" y="3071996"/>
            <a:ext cx="1225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0" dirty="0">
                <a:latin typeface="Verdana"/>
                <a:cs typeface="Verdana"/>
              </a:rPr>
              <a:t>20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3" y="639854"/>
            <a:ext cx="2805430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i="1" spc="-40" dirty="0">
                <a:latin typeface="Verdana"/>
                <a:cs typeface="Verdana"/>
              </a:rPr>
              <a:t>Si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Verdana"/>
                <a:cs typeface="Verdana"/>
              </a:rPr>
              <a:t>possono</a:t>
            </a:r>
            <a:r>
              <a:rPr sz="1000" i="1" spc="-85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Verdana"/>
                <a:cs typeface="Verdana"/>
              </a:rPr>
              <a:t>fare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5" dirty="0">
                <a:latin typeface="Verdana"/>
                <a:cs typeface="Verdana"/>
              </a:rPr>
              <a:t>cose</a:t>
            </a:r>
            <a:r>
              <a:rPr sz="1000" i="1" spc="-85" dirty="0">
                <a:latin typeface="Verdana"/>
                <a:cs typeface="Verdana"/>
              </a:rPr>
              <a:t> </a:t>
            </a:r>
            <a:r>
              <a:rPr sz="1000" i="1" spc="25" dirty="0">
                <a:latin typeface="Verdana"/>
                <a:cs typeface="Verdana"/>
              </a:rPr>
              <a:t>più</a:t>
            </a:r>
            <a:r>
              <a:rPr sz="1000" i="1" spc="-85" dirty="0">
                <a:latin typeface="Verdana"/>
                <a:cs typeface="Verdana"/>
              </a:rPr>
              <a:t> </a:t>
            </a:r>
            <a:r>
              <a:rPr sz="1000" i="1" spc="-55" dirty="0">
                <a:latin typeface="Verdana"/>
                <a:cs typeface="Verdana"/>
              </a:rPr>
              <a:t>inĞelligenĞi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20" dirty="0">
                <a:latin typeface="Verdana"/>
                <a:cs typeface="Verdana"/>
              </a:rPr>
              <a:t>di</a:t>
            </a:r>
            <a:r>
              <a:rPr sz="1000" i="1" spc="-85" dirty="0">
                <a:latin typeface="Verdana"/>
                <a:cs typeface="Verdana"/>
              </a:rPr>
              <a:t> </a:t>
            </a:r>
            <a:r>
              <a:rPr sz="1000" i="1" spc="-65" dirty="0">
                <a:latin typeface="Verdana"/>
                <a:cs typeface="Verdana"/>
              </a:rPr>
              <a:t>Ğirare </a:t>
            </a:r>
            <a:r>
              <a:rPr sz="1000" i="1" spc="-340" dirty="0">
                <a:latin typeface="Verdana"/>
                <a:cs typeface="Verdana"/>
              </a:rPr>
              <a:t> </a:t>
            </a:r>
            <a:r>
              <a:rPr sz="1000" i="1" spc="75" dirty="0">
                <a:latin typeface="Verdana"/>
                <a:cs typeface="Verdana"/>
              </a:rPr>
              <a:t>a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i="1" spc="30" dirty="0">
                <a:latin typeface="Verdana"/>
                <a:cs typeface="Verdana"/>
              </a:rPr>
              <a:t>c</a:t>
            </a:r>
            <a:r>
              <a:rPr sz="1000" i="1" spc="20" dirty="0">
                <a:latin typeface="Verdana"/>
                <a:cs typeface="Verdana"/>
              </a:rPr>
              <a:t>aso</a:t>
            </a:r>
            <a:r>
              <a:rPr sz="1000" i="1" spc="-95" dirty="0">
                <a:latin typeface="Verdana"/>
                <a:cs typeface="Verdana"/>
              </a:rPr>
              <a:t> </a:t>
            </a:r>
            <a:r>
              <a:rPr sz="1000" spc="-185" dirty="0">
                <a:latin typeface="Verdana"/>
                <a:cs typeface="Verdana"/>
              </a:rPr>
              <a:t>:)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spc="25" dirty="0">
                <a:latin typeface="Verdana"/>
                <a:cs typeface="Verdana"/>
              </a:rPr>
              <a:t>Di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è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oblema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b="1" spc="-35" dirty="0">
                <a:latin typeface="Verdana"/>
                <a:cs typeface="Verdana"/>
              </a:rPr>
              <a:t>o</a:t>
            </a:r>
            <a:r>
              <a:rPr sz="1000" b="1" spc="-40" dirty="0">
                <a:latin typeface="Verdana"/>
                <a:cs typeface="Verdana"/>
              </a:rPr>
              <a:t>ttimizzazione</a:t>
            </a:r>
            <a:r>
              <a:rPr sz="1000" spc="-245" dirty="0">
                <a:latin typeface="Verdana"/>
                <a:cs typeface="Verdana"/>
              </a:rPr>
              <a:t>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5263" y="2061395"/>
            <a:ext cx="2181860" cy="4495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570"/>
              </a:spcBef>
              <a:buFont typeface="Tahoma"/>
              <a:buChar char="•"/>
              <a:tabLst>
                <a:tab pos="192405" algn="l"/>
              </a:tabLst>
            </a:pPr>
            <a:r>
              <a:rPr sz="1000" b="1" spc="-30" dirty="0">
                <a:latin typeface="Verdana"/>
                <a:cs typeface="Verdana"/>
              </a:rPr>
              <a:t>B</a:t>
            </a:r>
            <a:r>
              <a:rPr sz="1000" b="1" spc="-35" dirty="0">
                <a:latin typeface="Verdana"/>
                <a:cs typeface="Verdana"/>
              </a:rPr>
              <a:t>a</a:t>
            </a:r>
            <a:r>
              <a:rPr sz="1000" b="1" spc="-70" dirty="0">
                <a:latin typeface="Verdana"/>
                <a:cs typeface="Verdana"/>
              </a:rPr>
              <a:t>y</a:t>
            </a:r>
            <a:r>
              <a:rPr sz="1000" b="1" spc="-45" dirty="0">
                <a:latin typeface="Verdana"/>
                <a:cs typeface="Verdana"/>
              </a:rPr>
              <a:t>esian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35" dirty="0">
                <a:latin typeface="Verdana"/>
                <a:cs typeface="Verdana"/>
              </a:rPr>
              <a:t>optimization</a:t>
            </a:r>
            <a:endParaRPr sz="1000">
              <a:latin typeface="Verdana"/>
              <a:cs typeface="Verdana"/>
            </a:endParaRPr>
          </a:p>
          <a:p>
            <a:pPr marL="191770" indent="-179705">
              <a:lnSpc>
                <a:spcPct val="100000"/>
              </a:lnSpc>
              <a:spcBef>
                <a:spcPts val="470"/>
              </a:spcBef>
              <a:buFont typeface="Tahoma"/>
              <a:buChar char="•"/>
              <a:tabLst>
                <a:tab pos="192405" algn="l"/>
              </a:tabLst>
            </a:pPr>
            <a:r>
              <a:rPr sz="1000" b="1" spc="-35" dirty="0">
                <a:latin typeface="Verdana"/>
                <a:cs typeface="Verdana"/>
              </a:rPr>
              <a:t>o</a:t>
            </a:r>
            <a:r>
              <a:rPr sz="1000" b="1" spc="-40" dirty="0">
                <a:latin typeface="Verdana"/>
                <a:cs typeface="Verdana"/>
              </a:rPr>
              <a:t>ttimizzazion</a:t>
            </a:r>
            <a:r>
              <a:rPr sz="1000" b="1" spc="-35" dirty="0">
                <a:latin typeface="Verdana"/>
                <a:cs typeface="Verdana"/>
              </a:rPr>
              <a:t>e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senza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de</a:t>
            </a:r>
            <a:r>
              <a:rPr sz="1000" b="1" spc="-35" dirty="0">
                <a:latin typeface="Verdana"/>
                <a:cs typeface="Verdana"/>
              </a:rPr>
              <a:t>ri</a:t>
            </a:r>
            <a:r>
              <a:rPr sz="1000" b="1" spc="-85" dirty="0">
                <a:latin typeface="Verdana"/>
                <a:cs typeface="Verdana"/>
              </a:rPr>
              <a:t>v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-50" dirty="0">
                <a:latin typeface="Verdana"/>
                <a:cs typeface="Verdana"/>
              </a:rPr>
              <a:t>t</a:t>
            </a:r>
            <a:r>
              <a:rPr sz="1000" b="1" spc="-35" dirty="0"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5700" y="1464080"/>
            <a:ext cx="152400" cy="436245"/>
          </a:xfrm>
          <a:custGeom>
            <a:avLst/>
            <a:gdLst/>
            <a:ahLst/>
            <a:cxnLst/>
            <a:rect l="l" t="t" r="r" b="b"/>
            <a:pathLst>
              <a:path w="152400" h="436244">
                <a:moveTo>
                  <a:pt x="76199" y="436176"/>
                </a:moveTo>
                <a:lnTo>
                  <a:pt x="0" y="359976"/>
                </a:lnTo>
                <a:lnTo>
                  <a:pt x="38099" y="359976"/>
                </a:lnTo>
                <a:lnTo>
                  <a:pt x="38099" y="0"/>
                </a:lnTo>
                <a:lnTo>
                  <a:pt x="114299" y="0"/>
                </a:lnTo>
                <a:lnTo>
                  <a:pt x="114299" y="359976"/>
                </a:lnTo>
                <a:lnTo>
                  <a:pt x="152399" y="359976"/>
                </a:lnTo>
                <a:lnTo>
                  <a:pt x="76199" y="436176"/>
                </a:lnTo>
                <a:close/>
              </a:path>
            </a:pathLst>
          </a:custGeom>
          <a:solidFill>
            <a:srgbClr val="FF1B8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50" y="1197483"/>
            <a:ext cx="2763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90" dirty="0">
                <a:latin typeface="Verdana"/>
                <a:cs typeface="Verdana"/>
              </a:rPr>
              <a:t>Model</a:t>
            </a:r>
            <a:r>
              <a:rPr sz="2400" b="0" spc="-215" dirty="0">
                <a:latin typeface="Verdana"/>
                <a:cs typeface="Verdana"/>
              </a:rPr>
              <a:t> </a:t>
            </a:r>
            <a:r>
              <a:rPr sz="2400" b="0" spc="-10" dirty="0">
                <a:latin typeface="Verdana"/>
                <a:cs typeface="Verdana"/>
              </a:rPr>
              <a:t>Sele</a:t>
            </a:r>
            <a:r>
              <a:rPr sz="2400" b="0" dirty="0">
                <a:latin typeface="Verdana"/>
                <a:cs typeface="Verdana"/>
              </a:rPr>
              <a:t>c</a:t>
            </a:r>
            <a:r>
              <a:rPr sz="2400" b="0" spc="-45" dirty="0">
                <a:latin typeface="Verdana"/>
                <a:cs typeface="Verdana"/>
              </a:rPr>
              <a:t>tion|</a:t>
            </a:r>
            <a:r>
              <a:rPr sz="2400" b="0" spc="-215" dirty="0">
                <a:latin typeface="Verdana"/>
                <a:cs typeface="Verdana"/>
              </a:rPr>
              <a:t> </a:t>
            </a:r>
            <a:r>
              <a:rPr sz="2400" spc="-77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50" y="1197483"/>
            <a:ext cx="3120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30" dirty="0">
                <a:latin typeface="Verdana"/>
                <a:cs typeface="Verdana"/>
              </a:rPr>
              <a:t>Al</a:t>
            </a:r>
            <a:r>
              <a:rPr sz="2400" b="0" spc="-20" dirty="0">
                <a:latin typeface="Verdana"/>
                <a:cs typeface="Verdana"/>
              </a:rPr>
              <a:t>t</a:t>
            </a:r>
            <a:r>
              <a:rPr sz="2400" b="0" spc="-55" dirty="0">
                <a:latin typeface="Verdana"/>
                <a:cs typeface="Verdana"/>
              </a:rPr>
              <a:t>r</a:t>
            </a:r>
            <a:r>
              <a:rPr sz="2400" b="0" spc="15" dirty="0">
                <a:latin typeface="Verdana"/>
                <a:cs typeface="Verdana"/>
              </a:rPr>
              <a:t>e</a:t>
            </a:r>
            <a:r>
              <a:rPr sz="2400" b="0" spc="-215" dirty="0">
                <a:latin typeface="Verdana"/>
                <a:cs typeface="Verdana"/>
              </a:rPr>
              <a:t> </a:t>
            </a:r>
            <a:r>
              <a:rPr sz="2400" b="0" spc="100" dirty="0">
                <a:latin typeface="Verdana"/>
                <a:cs typeface="Verdana"/>
              </a:rPr>
              <a:t>me</a:t>
            </a:r>
            <a:r>
              <a:rPr sz="2400" b="0" dirty="0">
                <a:latin typeface="Verdana"/>
                <a:cs typeface="Verdana"/>
              </a:rPr>
              <a:t>t</a:t>
            </a:r>
            <a:r>
              <a:rPr sz="2400" b="0" spc="45" dirty="0">
                <a:latin typeface="Verdana"/>
                <a:cs typeface="Verdana"/>
              </a:rPr>
              <a:t>odologie  </a:t>
            </a:r>
            <a:r>
              <a:rPr sz="2400" b="0" spc="55" dirty="0">
                <a:latin typeface="Verdana"/>
                <a:cs typeface="Verdana"/>
              </a:rPr>
              <a:t>di</a:t>
            </a:r>
            <a:r>
              <a:rPr sz="2400" b="0" spc="-215" dirty="0">
                <a:latin typeface="Verdana"/>
                <a:cs typeface="Verdana"/>
              </a:rPr>
              <a:t> </a:t>
            </a:r>
            <a:r>
              <a:rPr sz="2400" b="0" spc="-25" dirty="0">
                <a:latin typeface="Verdana"/>
                <a:cs typeface="Verdana"/>
              </a:rPr>
              <a:t>t</a:t>
            </a:r>
            <a:r>
              <a:rPr sz="2400" b="0" spc="-85" dirty="0">
                <a:latin typeface="Verdana"/>
                <a:cs typeface="Verdana"/>
              </a:rPr>
              <a:t>est</a:t>
            </a:r>
            <a:r>
              <a:rPr sz="2400" b="0" spc="-150" dirty="0">
                <a:latin typeface="Verdana"/>
                <a:cs typeface="Verdana"/>
              </a:rPr>
              <a:t>/</a:t>
            </a:r>
            <a:r>
              <a:rPr sz="2400" b="0" spc="-160" dirty="0">
                <a:latin typeface="Verdana"/>
                <a:cs typeface="Verdana"/>
              </a:rPr>
              <a:t>v</a:t>
            </a:r>
            <a:r>
              <a:rPr sz="2400" b="0" spc="-20" dirty="0">
                <a:latin typeface="Verdana"/>
                <a:cs typeface="Verdana"/>
              </a:rPr>
              <a:t>alidazione|</a:t>
            </a:r>
            <a:r>
              <a:rPr sz="2400" b="0" spc="-22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095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ain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424" y="719853"/>
            <a:ext cx="4218310" cy="20911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21</a:t>
            </a:fld>
            <a:endParaRPr spc="-7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485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old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2243" y="592519"/>
          <a:ext cx="4098925" cy="163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A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2057" y="637239"/>
            <a:ext cx="8572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b="1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b="1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b="1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b="1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493" y="2710755"/>
            <a:ext cx="4108450" cy="273685"/>
          </a:xfrm>
          <a:prstGeom prst="rect">
            <a:avLst/>
          </a:prstGeom>
          <a:solidFill>
            <a:srgbClr val="FAD937"/>
          </a:solidFill>
        </p:spPr>
        <p:txBody>
          <a:bodyPr vert="horz" wrap="square" lIns="0" tIns="520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9"/>
              </a:spcBef>
            </a:pPr>
            <a:r>
              <a:rPr sz="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5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50" b="1" spc="-5" dirty="0">
                <a:solidFill>
                  <a:srgbClr val="FFFFFF"/>
                </a:solidFill>
                <a:latin typeface="Arial"/>
                <a:cs typeface="Arial"/>
              </a:rPr>
              <a:t> preds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2243" y="2502356"/>
            <a:ext cx="4079875" cy="6985"/>
            <a:chOff x="1032243" y="2502356"/>
            <a:chExt cx="4079875" cy="6985"/>
          </a:xfrm>
        </p:grpSpPr>
        <p:sp>
          <p:nvSpPr>
            <p:cNvPr id="8" name="object 8"/>
            <p:cNvSpPr/>
            <p:nvPr/>
          </p:nvSpPr>
          <p:spPr>
            <a:xfrm>
              <a:off x="1032243" y="2505772"/>
              <a:ext cx="2890520" cy="0"/>
            </a:xfrm>
            <a:custGeom>
              <a:avLst/>
              <a:gdLst/>
              <a:ahLst/>
              <a:cxnLst/>
              <a:rect l="l" t="t" r="r" b="b"/>
              <a:pathLst>
                <a:path w="2890520">
                  <a:moveTo>
                    <a:pt x="0" y="0"/>
                  </a:moveTo>
                  <a:lnTo>
                    <a:pt x="2890354" y="0"/>
                  </a:lnTo>
                </a:path>
              </a:pathLst>
            </a:custGeom>
            <a:ln w="683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2099" y="2505772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445" y="0"/>
                  </a:lnTo>
                </a:path>
              </a:pathLst>
            </a:custGeom>
            <a:ln w="683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22</a:t>
            </a:fld>
            <a:endParaRPr spc="-7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095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20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ain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3" y="1192203"/>
            <a:ext cx="399605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Verdana"/>
                <a:cs typeface="Verdana"/>
              </a:rPr>
              <a:t>Ci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sono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altre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possibilità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(</a:t>
            </a:r>
            <a:r>
              <a:rPr sz="10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take</a:t>
            </a:r>
            <a:r>
              <a:rPr sz="1000" u="sng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a</a:t>
            </a:r>
            <a:r>
              <a:rPr sz="1000" u="sng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look</a:t>
            </a:r>
            <a:r>
              <a:rPr sz="1000" spc="-2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264795" indent="-136525">
              <a:lnSpc>
                <a:spcPct val="100000"/>
              </a:lnSpc>
              <a:buChar char="•"/>
              <a:tabLst>
                <a:tab pos="265430" algn="l"/>
              </a:tabLst>
            </a:pP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esempio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no</a:t>
            </a:r>
            <a:r>
              <a:rPr sz="1000" spc="-5" dirty="0">
                <a:latin typeface="Verdana"/>
                <a:cs typeface="Verdana"/>
              </a:rPr>
              <a:t>te</a:t>
            </a:r>
            <a:r>
              <a:rPr sz="1000" spc="-65" dirty="0">
                <a:latin typeface="Verdana"/>
                <a:cs typeface="Verdana"/>
              </a:rPr>
              <a:t>v</a:t>
            </a:r>
            <a:r>
              <a:rPr sz="1000" spc="-55" dirty="0">
                <a:latin typeface="Verdana"/>
                <a:cs typeface="Verdana"/>
              </a:rPr>
              <a:t>ole: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L</a:t>
            </a:r>
            <a:r>
              <a:rPr sz="1000" b="1" spc="-50" dirty="0">
                <a:latin typeface="Verdana"/>
                <a:cs typeface="Verdana"/>
              </a:rPr>
              <a:t>e</a:t>
            </a:r>
            <a:r>
              <a:rPr sz="1000" b="1" spc="-65" dirty="0">
                <a:latin typeface="Verdana"/>
                <a:cs typeface="Verdana"/>
              </a:rPr>
              <a:t>a</a:t>
            </a:r>
            <a:r>
              <a:rPr sz="1000" b="1" spc="-70" dirty="0">
                <a:latin typeface="Verdana"/>
                <a:cs typeface="Verdana"/>
              </a:rPr>
              <a:t>v</a:t>
            </a:r>
            <a:r>
              <a:rPr sz="1000" b="1" spc="-30" dirty="0">
                <a:latin typeface="Verdana"/>
                <a:cs typeface="Verdana"/>
              </a:rPr>
              <a:t>e</a:t>
            </a:r>
            <a:r>
              <a:rPr sz="1000" b="1" spc="-90" dirty="0">
                <a:latin typeface="Verdana"/>
                <a:cs typeface="Verdana"/>
              </a:rPr>
              <a:t>-</a:t>
            </a:r>
            <a:r>
              <a:rPr sz="1000" b="1" spc="-30" dirty="0">
                <a:latin typeface="Verdana"/>
                <a:cs typeface="Verdana"/>
              </a:rPr>
              <a:t>one</a:t>
            </a:r>
            <a:r>
              <a:rPr sz="1000" b="1" spc="-90" dirty="0">
                <a:latin typeface="Verdana"/>
                <a:cs typeface="Verdana"/>
              </a:rPr>
              <a:t>-</a:t>
            </a:r>
            <a:r>
              <a:rPr sz="1000" b="1" spc="-30" dirty="0">
                <a:latin typeface="Verdana"/>
                <a:cs typeface="Verdana"/>
              </a:rPr>
              <a:t>ou</a:t>
            </a:r>
            <a:r>
              <a:rPr sz="1000" b="1" spc="-25" dirty="0">
                <a:latin typeface="Verdana"/>
                <a:cs typeface="Verdana"/>
              </a:rPr>
              <a:t>t</a:t>
            </a:r>
            <a:r>
              <a:rPr sz="1000" spc="-245" dirty="0">
                <a:latin typeface="Verdana"/>
                <a:cs typeface="Verdana"/>
              </a:rPr>
              <a:t>: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K</a:t>
            </a:r>
            <a:r>
              <a:rPr sz="1000" spc="10" dirty="0">
                <a:latin typeface="Verdana"/>
                <a:cs typeface="Verdana"/>
              </a:rPr>
              <a:t>F</a:t>
            </a:r>
            <a:r>
              <a:rPr sz="1000" spc="20" dirty="0">
                <a:latin typeface="Verdana"/>
                <a:cs typeface="Verdana"/>
              </a:rPr>
              <a:t>old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con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i="1" spc="15" dirty="0">
                <a:latin typeface="Verdana"/>
                <a:cs typeface="Verdana"/>
              </a:rPr>
              <a:t>K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spc="-245" dirty="0">
                <a:latin typeface="Verdana"/>
                <a:cs typeface="Verdana"/>
              </a:rPr>
              <a:t>=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Verdana"/>
                <a:cs typeface="Verdana"/>
              </a:rPr>
              <a:t>len</a:t>
            </a:r>
            <a:r>
              <a:rPr sz="1000" spc="-135" dirty="0">
                <a:latin typeface="Verdana"/>
                <a:cs typeface="Verdana"/>
              </a:rPr>
              <a:t>(</a:t>
            </a:r>
            <a:r>
              <a:rPr sz="1000" i="1" spc="-30" dirty="0">
                <a:latin typeface="Verdana"/>
                <a:cs typeface="Verdana"/>
              </a:rPr>
              <a:t>X</a:t>
            </a:r>
            <a:r>
              <a:rPr sz="1000" i="1" spc="-90" dirty="0">
                <a:latin typeface="Verdana"/>
                <a:cs typeface="Verdana"/>
              </a:rPr>
              <a:t> </a:t>
            </a:r>
            <a:r>
              <a:rPr sz="1000" spc="-13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23</a:t>
            </a:fld>
            <a:endParaRPr spc="-7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265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atiﬁed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old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4878" y="979154"/>
          <a:ext cx="3872229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1768" y="1020525"/>
            <a:ext cx="81915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b="1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b="1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878" y="2721621"/>
            <a:ext cx="3872229" cy="258445"/>
          </a:xfrm>
          <a:prstGeom prst="rect">
            <a:avLst/>
          </a:prstGeom>
          <a:solidFill>
            <a:srgbClr val="FAD937"/>
          </a:solidFill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90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preds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4872" y="2458715"/>
            <a:ext cx="3853179" cy="9525"/>
            <a:chOff x="1134872" y="2458715"/>
            <a:chExt cx="3853179" cy="9525"/>
          </a:xfrm>
        </p:grpSpPr>
        <p:sp>
          <p:nvSpPr>
            <p:cNvPr id="8" name="object 8"/>
            <p:cNvSpPr/>
            <p:nvPr/>
          </p:nvSpPr>
          <p:spPr>
            <a:xfrm>
              <a:off x="1134872" y="2460256"/>
              <a:ext cx="58419" cy="6985"/>
            </a:xfrm>
            <a:custGeom>
              <a:avLst/>
              <a:gdLst/>
              <a:ahLst/>
              <a:cxnLst/>
              <a:rect l="l" t="t" r="r" b="b"/>
              <a:pathLst>
                <a:path w="58419" h="6985">
                  <a:moveTo>
                    <a:pt x="19354" y="0"/>
                  </a:moveTo>
                  <a:lnTo>
                    <a:pt x="0" y="0"/>
                  </a:lnTo>
                  <a:lnTo>
                    <a:pt x="0" y="6451"/>
                  </a:lnTo>
                  <a:lnTo>
                    <a:pt x="19354" y="6451"/>
                  </a:lnTo>
                  <a:lnTo>
                    <a:pt x="19354" y="0"/>
                  </a:lnTo>
                  <a:close/>
                </a:path>
                <a:path w="58419" h="6985">
                  <a:moveTo>
                    <a:pt x="58064" y="0"/>
                  </a:moveTo>
                  <a:lnTo>
                    <a:pt x="38709" y="0"/>
                  </a:lnTo>
                  <a:lnTo>
                    <a:pt x="38709" y="6451"/>
                  </a:lnTo>
                  <a:lnTo>
                    <a:pt x="58064" y="6451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2322" y="2463477"/>
              <a:ext cx="3775710" cy="0"/>
            </a:xfrm>
            <a:custGeom>
              <a:avLst/>
              <a:gdLst/>
              <a:ahLst/>
              <a:cxnLst/>
              <a:rect l="l" t="t" r="r" b="b"/>
              <a:pathLst>
                <a:path w="3775710">
                  <a:moveTo>
                    <a:pt x="0" y="0"/>
                  </a:moveTo>
                  <a:lnTo>
                    <a:pt x="3775342" y="0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34878" y="591939"/>
            <a:ext cx="774700" cy="258445"/>
          </a:xfrm>
          <a:custGeom>
            <a:avLst/>
            <a:gdLst/>
            <a:ahLst/>
            <a:cxnLst/>
            <a:rect l="l" t="t" r="r" b="b"/>
            <a:pathLst>
              <a:path w="774700" h="258444">
                <a:moveTo>
                  <a:pt x="774699" y="258444"/>
                </a:moveTo>
                <a:lnTo>
                  <a:pt x="0" y="258444"/>
                </a:lnTo>
                <a:lnTo>
                  <a:pt x="0" y="0"/>
                </a:lnTo>
                <a:lnTo>
                  <a:pt x="774699" y="0"/>
                </a:lnTo>
                <a:lnTo>
                  <a:pt x="774699" y="258444"/>
                </a:lnTo>
                <a:close/>
              </a:path>
            </a:pathLst>
          </a:custGeom>
          <a:solidFill>
            <a:srgbClr val="B9D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4878" y="591945"/>
            <a:ext cx="774700" cy="258445"/>
          </a:xfrm>
          <a:prstGeom prst="rect">
            <a:avLst/>
          </a:prstGeom>
          <a:solidFill>
            <a:srgbClr val="B9DEA5"/>
          </a:solidFill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9304" y="591945"/>
            <a:ext cx="3098165" cy="258445"/>
          </a:xfrm>
          <a:custGeom>
            <a:avLst/>
            <a:gdLst/>
            <a:ahLst/>
            <a:cxnLst/>
            <a:rect l="l" t="t" r="r" b="b"/>
            <a:pathLst>
              <a:path w="3098165" h="258444">
                <a:moveTo>
                  <a:pt x="3097719" y="258140"/>
                </a:moveTo>
                <a:lnTo>
                  <a:pt x="0" y="258140"/>
                </a:lnTo>
                <a:lnTo>
                  <a:pt x="0" y="0"/>
                </a:lnTo>
                <a:lnTo>
                  <a:pt x="3097719" y="0"/>
                </a:lnTo>
                <a:lnTo>
                  <a:pt x="3097719" y="258140"/>
                </a:lnTo>
                <a:close/>
              </a:path>
            </a:pathLst>
          </a:custGeom>
          <a:solidFill>
            <a:srgbClr val="8B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1737" y="633309"/>
            <a:ext cx="280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class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24</a:t>
            </a:fld>
            <a:endParaRPr spc="-75" dirty="0"/>
          </a:p>
        </p:txBody>
      </p:sp>
      <p:sp>
        <p:nvSpPr>
          <p:cNvPr id="14" name="object 14"/>
          <p:cNvSpPr txBox="1"/>
          <p:nvPr/>
        </p:nvSpPr>
        <p:spPr>
          <a:xfrm>
            <a:off x="3425899" y="633309"/>
            <a:ext cx="692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265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atiﬁed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old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30128" y="587181"/>
            <a:ext cx="3883025" cy="1753870"/>
            <a:chOff x="1130128" y="587181"/>
            <a:chExt cx="3883025" cy="1753870"/>
          </a:xfrm>
        </p:grpSpPr>
        <p:sp>
          <p:nvSpPr>
            <p:cNvPr id="5" name="object 5"/>
            <p:cNvSpPr/>
            <p:nvPr/>
          </p:nvSpPr>
          <p:spPr>
            <a:xfrm>
              <a:off x="1909578" y="720831"/>
              <a:ext cx="3098800" cy="257810"/>
            </a:xfrm>
            <a:custGeom>
              <a:avLst/>
              <a:gdLst/>
              <a:ahLst/>
              <a:cxnLst/>
              <a:rect l="l" t="t" r="r" b="b"/>
              <a:pathLst>
                <a:path w="3098800" h="257809">
                  <a:moveTo>
                    <a:pt x="3098799" y="257799"/>
                  </a:moveTo>
                  <a:lnTo>
                    <a:pt x="0" y="257799"/>
                  </a:lnTo>
                  <a:lnTo>
                    <a:pt x="0" y="0"/>
                  </a:lnTo>
                  <a:lnTo>
                    <a:pt x="3098799" y="0"/>
                  </a:lnTo>
                  <a:lnTo>
                    <a:pt x="3098799" y="257799"/>
                  </a:lnTo>
                  <a:close/>
                </a:path>
              </a:pathLst>
            </a:custGeom>
            <a:solidFill>
              <a:srgbClr val="8B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4878" y="1107532"/>
              <a:ext cx="193675" cy="252095"/>
            </a:xfrm>
            <a:custGeom>
              <a:avLst/>
              <a:gdLst/>
              <a:ahLst/>
              <a:cxnLst/>
              <a:rect l="l" t="t" r="r" b="b"/>
              <a:pathLst>
                <a:path w="193675" h="252094">
                  <a:moveTo>
                    <a:pt x="0" y="252099"/>
                  </a:moveTo>
                  <a:lnTo>
                    <a:pt x="193674" y="252099"/>
                  </a:lnTo>
                  <a:lnTo>
                    <a:pt x="193674" y="0"/>
                  </a:lnTo>
                  <a:lnTo>
                    <a:pt x="0" y="0"/>
                  </a:lnTo>
                  <a:lnTo>
                    <a:pt x="0" y="252099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8553" y="1107532"/>
              <a:ext cx="581025" cy="252095"/>
            </a:xfrm>
            <a:custGeom>
              <a:avLst/>
              <a:gdLst/>
              <a:ahLst/>
              <a:cxnLst/>
              <a:rect l="l" t="t" r="r" b="b"/>
              <a:pathLst>
                <a:path w="581025" h="252094">
                  <a:moveTo>
                    <a:pt x="0" y="252099"/>
                  </a:moveTo>
                  <a:lnTo>
                    <a:pt x="581024" y="252099"/>
                  </a:lnTo>
                  <a:lnTo>
                    <a:pt x="581024" y="0"/>
                  </a:lnTo>
                  <a:lnTo>
                    <a:pt x="0" y="0"/>
                  </a:lnTo>
                  <a:lnTo>
                    <a:pt x="0" y="252099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9578" y="1107532"/>
              <a:ext cx="774700" cy="252095"/>
            </a:xfrm>
            <a:custGeom>
              <a:avLst/>
              <a:gdLst/>
              <a:ahLst/>
              <a:cxnLst/>
              <a:rect l="l" t="t" r="r" b="b"/>
              <a:pathLst>
                <a:path w="774700" h="252094">
                  <a:moveTo>
                    <a:pt x="0" y="252099"/>
                  </a:moveTo>
                  <a:lnTo>
                    <a:pt x="774699" y="252099"/>
                  </a:lnTo>
                  <a:lnTo>
                    <a:pt x="774699" y="0"/>
                  </a:lnTo>
                  <a:lnTo>
                    <a:pt x="0" y="0"/>
                  </a:lnTo>
                  <a:lnTo>
                    <a:pt x="0" y="252099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4278" y="1107532"/>
              <a:ext cx="2324100" cy="252095"/>
            </a:xfrm>
            <a:custGeom>
              <a:avLst/>
              <a:gdLst/>
              <a:ahLst/>
              <a:cxnLst/>
              <a:rect l="l" t="t" r="r" b="b"/>
              <a:pathLst>
                <a:path w="2324100" h="252094">
                  <a:moveTo>
                    <a:pt x="0" y="252099"/>
                  </a:moveTo>
                  <a:lnTo>
                    <a:pt x="2324099" y="252099"/>
                  </a:lnTo>
                  <a:lnTo>
                    <a:pt x="2324099" y="0"/>
                  </a:lnTo>
                  <a:lnTo>
                    <a:pt x="0" y="0"/>
                  </a:lnTo>
                  <a:lnTo>
                    <a:pt x="0" y="252099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9578" y="587181"/>
              <a:ext cx="0" cy="772795"/>
            </a:xfrm>
            <a:custGeom>
              <a:avLst/>
              <a:gdLst/>
              <a:ahLst/>
              <a:cxnLst/>
              <a:rect l="l" t="t" r="r" b="b"/>
              <a:pathLst>
                <a:path h="772794">
                  <a:moveTo>
                    <a:pt x="0" y="0"/>
                  </a:moveTo>
                  <a:lnTo>
                    <a:pt x="0" y="772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4878" y="1435832"/>
              <a:ext cx="193675" cy="246379"/>
            </a:xfrm>
            <a:custGeom>
              <a:avLst/>
              <a:gdLst/>
              <a:ahLst/>
              <a:cxnLst/>
              <a:rect l="l" t="t" r="r" b="b"/>
              <a:pathLst>
                <a:path w="193675" h="246380">
                  <a:moveTo>
                    <a:pt x="0" y="246374"/>
                  </a:moveTo>
                  <a:lnTo>
                    <a:pt x="193674" y="246374"/>
                  </a:lnTo>
                  <a:lnTo>
                    <a:pt x="193674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553" y="1435832"/>
              <a:ext cx="193675" cy="246379"/>
            </a:xfrm>
            <a:custGeom>
              <a:avLst/>
              <a:gdLst/>
              <a:ahLst/>
              <a:cxnLst/>
              <a:rect l="l" t="t" r="r" b="b"/>
              <a:pathLst>
                <a:path w="193675" h="246380">
                  <a:moveTo>
                    <a:pt x="0" y="246374"/>
                  </a:moveTo>
                  <a:lnTo>
                    <a:pt x="193674" y="246374"/>
                  </a:lnTo>
                  <a:lnTo>
                    <a:pt x="193674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2222" y="1435836"/>
              <a:ext cx="1162050" cy="246379"/>
            </a:xfrm>
            <a:custGeom>
              <a:avLst/>
              <a:gdLst/>
              <a:ahLst/>
              <a:cxnLst/>
              <a:rect l="l" t="t" r="r" b="b"/>
              <a:pathLst>
                <a:path w="1162050" h="246380">
                  <a:moveTo>
                    <a:pt x="1162050" y="0"/>
                  </a:moveTo>
                  <a:lnTo>
                    <a:pt x="387350" y="0"/>
                  </a:lnTo>
                  <a:lnTo>
                    <a:pt x="0" y="0"/>
                  </a:lnTo>
                  <a:lnTo>
                    <a:pt x="0" y="246380"/>
                  </a:lnTo>
                  <a:lnTo>
                    <a:pt x="387350" y="246380"/>
                  </a:lnTo>
                  <a:lnTo>
                    <a:pt x="1162050" y="24638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4278" y="1435832"/>
              <a:ext cx="774700" cy="246379"/>
            </a:xfrm>
            <a:custGeom>
              <a:avLst/>
              <a:gdLst/>
              <a:ahLst/>
              <a:cxnLst/>
              <a:rect l="l" t="t" r="r" b="b"/>
              <a:pathLst>
                <a:path w="774700" h="246380">
                  <a:moveTo>
                    <a:pt x="0" y="246374"/>
                  </a:moveTo>
                  <a:lnTo>
                    <a:pt x="774699" y="246374"/>
                  </a:lnTo>
                  <a:lnTo>
                    <a:pt x="774699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8978" y="1435832"/>
              <a:ext cx="1549400" cy="246379"/>
            </a:xfrm>
            <a:custGeom>
              <a:avLst/>
              <a:gdLst/>
              <a:ahLst/>
              <a:cxnLst/>
              <a:rect l="l" t="t" r="r" b="b"/>
              <a:pathLst>
                <a:path w="1549400" h="246380">
                  <a:moveTo>
                    <a:pt x="0" y="246374"/>
                  </a:moveTo>
                  <a:lnTo>
                    <a:pt x="1549399" y="246374"/>
                  </a:lnTo>
                  <a:lnTo>
                    <a:pt x="1549399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9578" y="1435832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80">
                  <a:moveTo>
                    <a:pt x="0" y="0"/>
                  </a:moveTo>
                  <a:lnTo>
                    <a:pt x="0" y="2463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0128" y="1397731"/>
              <a:ext cx="3883025" cy="0"/>
            </a:xfrm>
            <a:custGeom>
              <a:avLst/>
              <a:gdLst/>
              <a:ahLst/>
              <a:cxnLst/>
              <a:rect l="l" t="t" r="r" b="b"/>
              <a:pathLst>
                <a:path w="3883025">
                  <a:moveTo>
                    <a:pt x="0" y="0"/>
                  </a:moveTo>
                  <a:lnTo>
                    <a:pt x="3882999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4878" y="1758407"/>
              <a:ext cx="387350" cy="246379"/>
            </a:xfrm>
            <a:custGeom>
              <a:avLst/>
              <a:gdLst/>
              <a:ahLst/>
              <a:cxnLst/>
              <a:rect l="l" t="t" r="r" b="b"/>
              <a:pathLst>
                <a:path w="387350" h="246380">
                  <a:moveTo>
                    <a:pt x="0" y="246374"/>
                  </a:moveTo>
                  <a:lnTo>
                    <a:pt x="387349" y="246374"/>
                  </a:lnTo>
                  <a:lnTo>
                    <a:pt x="387349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2228" y="1758407"/>
              <a:ext cx="193675" cy="246379"/>
            </a:xfrm>
            <a:custGeom>
              <a:avLst/>
              <a:gdLst/>
              <a:ahLst/>
              <a:cxnLst/>
              <a:rect l="l" t="t" r="r" b="b"/>
              <a:pathLst>
                <a:path w="193675" h="246380">
                  <a:moveTo>
                    <a:pt x="0" y="246374"/>
                  </a:moveTo>
                  <a:lnTo>
                    <a:pt x="193674" y="246374"/>
                  </a:lnTo>
                  <a:lnTo>
                    <a:pt x="193674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5897" y="1758416"/>
              <a:ext cx="1743075" cy="246379"/>
            </a:xfrm>
            <a:custGeom>
              <a:avLst/>
              <a:gdLst/>
              <a:ahLst/>
              <a:cxnLst/>
              <a:rect l="l" t="t" r="r" b="b"/>
              <a:pathLst>
                <a:path w="1743075" h="246380">
                  <a:moveTo>
                    <a:pt x="1743075" y="0"/>
                  </a:moveTo>
                  <a:lnTo>
                    <a:pt x="193675" y="0"/>
                  </a:lnTo>
                  <a:lnTo>
                    <a:pt x="0" y="0"/>
                  </a:lnTo>
                  <a:lnTo>
                    <a:pt x="0" y="246367"/>
                  </a:lnTo>
                  <a:lnTo>
                    <a:pt x="193675" y="246367"/>
                  </a:lnTo>
                  <a:lnTo>
                    <a:pt x="1743075" y="246367"/>
                  </a:lnTo>
                  <a:lnTo>
                    <a:pt x="1743075" y="0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8978" y="1758407"/>
              <a:ext cx="774700" cy="246379"/>
            </a:xfrm>
            <a:custGeom>
              <a:avLst/>
              <a:gdLst/>
              <a:ahLst/>
              <a:cxnLst/>
              <a:rect l="l" t="t" r="r" b="b"/>
              <a:pathLst>
                <a:path w="774700" h="246380">
                  <a:moveTo>
                    <a:pt x="0" y="246374"/>
                  </a:moveTo>
                  <a:lnTo>
                    <a:pt x="774699" y="246374"/>
                  </a:lnTo>
                  <a:lnTo>
                    <a:pt x="774699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678" y="1758407"/>
              <a:ext cx="774700" cy="246379"/>
            </a:xfrm>
            <a:custGeom>
              <a:avLst/>
              <a:gdLst/>
              <a:ahLst/>
              <a:cxnLst/>
              <a:rect l="l" t="t" r="r" b="b"/>
              <a:pathLst>
                <a:path w="774700" h="246380">
                  <a:moveTo>
                    <a:pt x="0" y="246374"/>
                  </a:moveTo>
                  <a:lnTo>
                    <a:pt x="774699" y="246374"/>
                  </a:lnTo>
                  <a:lnTo>
                    <a:pt x="774699" y="0"/>
                  </a:lnTo>
                  <a:lnTo>
                    <a:pt x="0" y="0"/>
                  </a:lnTo>
                  <a:lnTo>
                    <a:pt x="0" y="246374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9578" y="1758407"/>
              <a:ext cx="0" cy="246379"/>
            </a:xfrm>
            <a:custGeom>
              <a:avLst/>
              <a:gdLst/>
              <a:ahLst/>
              <a:cxnLst/>
              <a:rect l="l" t="t" r="r" b="b"/>
              <a:pathLst>
                <a:path h="246380">
                  <a:moveTo>
                    <a:pt x="0" y="0"/>
                  </a:moveTo>
                  <a:lnTo>
                    <a:pt x="0" y="2463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0128" y="1720307"/>
              <a:ext cx="3883025" cy="0"/>
            </a:xfrm>
            <a:custGeom>
              <a:avLst/>
              <a:gdLst/>
              <a:ahLst/>
              <a:cxnLst/>
              <a:rect l="l" t="t" r="r" b="b"/>
              <a:pathLst>
                <a:path w="3883025">
                  <a:moveTo>
                    <a:pt x="0" y="0"/>
                  </a:moveTo>
                  <a:lnTo>
                    <a:pt x="3882999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4878" y="2080981"/>
              <a:ext cx="581025" cy="255270"/>
            </a:xfrm>
            <a:custGeom>
              <a:avLst/>
              <a:gdLst/>
              <a:ahLst/>
              <a:cxnLst/>
              <a:rect l="l" t="t" r="r" b="b"/>
              <a:pathLst>
                <a:path w="581025" h="255269">
                  <a:moveTo>
                    <a:pt x="0" y="255274"/>
                  </a:moveTo>
                  <a:lnTo>
                    <a:pt x="581024" y="255274"/>
                  </a:lnTo>
                  <a:lnTo>
                    <a:pt x="581024" y="0"/>
                  </a:lnTo>
                  <a:lnTo>
                    <a:pt x="0" y="0"/>
                  </a:lnTo>
                  <a:lnTo>
                    <a:pt x="0" y="255274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5903" y="2080981"/>
              <a:ext cx="193675" cy="255270"/>
            </a:xfrm>
            <a:custGeom>
              <a:avLst/>
              <a:gdLst/>
              <a:ahLst/>
              <a:cxnLst/>
              <a:rect l="l" t="t" r="r" b="b"/>
              <a:pathLst>
                <a:path w="193675" h="255269">
                  <a:moveTo>
                    <a:pt x="0" y="255274"/>
                  </a:moveTo>
                  <a:lnTo>
                    <a:pt x="193674" y="255274"/>
                  </a:lnTo>
                  <a:lnTo>
                    <a:pt x="193674" y="0"/>
                  </a:lnTo>
                  <a:lnTo>
                    <a:pt x="0" y="0"/>
                  </a:lnTo>
                  <a:lnTo>
                    <a:pt x="0" y="255274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9578" y="2080981"/>
              <a:ext cx="2324100" cy="255270"/>
            </a:xfrm>
            <a:custGeom>
              <a:avLst/>
              <a:gdLst/>
              <a:ahLst/>
              <a:cxnLst/>
              <a:rect l="l" t="t" r="r" b="b"/>
              <a:pathLst>
                <a:path w="2324100" h="255269">
                  <a:moveTo>
                    <a:pt x="0" y="255274"/>
                  </a:moveTo>
                  <a:lnTo>
                    <a:pt x="2324099" y="255274"/>
                  </a:lnTo>
                  <a:lnTo>
                    <a:pt x="2324099" y="0"/>
                  </a:lnTo>
                  <a:lnTo>
                    <a:pt x="0" y="0"/>
                  </a:lnTo>
                  <a:lnTo>
                    <a:pt x="0" y="255274"/>
                  </a:lnTo>
                  <a:close/>
                </a:path>
              </a:pathLst>
            </a:custGeom>
            <a:solidFill>
              <a:srgbClr val="FFA3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33678" y="2080981"/>
              <a:ext cx="774700" cy="255270"/>
            </a:xfrm>
            <a:custGeom>
              <a:avLst/>
              <a:gdLst/>
              <a:ahLst/>
              <a:cxnLst/>
              <a:rect l="l" t="t" r="r" b="b"/>
              <a:pathLst>
                <a:path w="774700" h="255269">
                  <a:moveTo>
                    <a:pt x="0" y="255274"/>
                  </a:moveTo>
                  <a:lnTo>
                    <a:pt x="774699" y="255274"/>
                  </a:lnTo>
                  <a:lnTo>
                    <a:pt x="774699" y="0"/>
                  </a:lnTo>
                  <a:lnTo>
                    <a:pt x="0" y="0"/>
                  </a:lnTo>
                  <a:lnTo>
                    <a:pt x="0" y="255274"/>
                  </a:lnTo>
                  <a:close/>
                </a:path>
              </a:pathLst>
            </a:custGeom>
            <a:solidFill>
              <a:srgbClr val="FAD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9578" y="2080981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h="260350">
                  <a:moveTo>
                    <a:pt x="0" y="0"/>
                  </a:moveTo>
                  <a:lnTo>
                    <a:pt x="0" y="2600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0128" y="2042881"/>
              <a:ext cx="3883025" cy="0"/>
            </a:xfrm>
            <a:custGeom>
              <a:avLst/>
              <a:gdLst/>
              <a:ahLst/>
              <a:cxnLst/>
              <a:rect l="l" t="t" r="r" b="b"/>
              <a:pathLst>
                <a:path w="3883025">
                  <a:moveTo>
                    <a:pt x="0" y="0"/>
                  </a:moveTo>
                  <a:lnTo>
                    <a:pt x="3882999" y="0"/>
                  </a:lnTo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34878" y="720832"/>
            <a:ext cx="774700" cy="257810"/>
          </a:xfrm>
          <a:prstGeom prst="rect">
            <a:avLst/>
          </a:prstGeom>
          <a:solidFill>
            <a:srgbClr val="B9DEA5"/>
          </a:solidFill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0754" y="761218"/>
            <a:ext cx="692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3642" y="762373"/>
            <a:ext cx="280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class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2417" y="1161153"/>
            <a:ext cx="81915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b="1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800" b="1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34878" y="2850683"/>
            <a:ext cx="3872229" cy="258445"/>
          </a:xfrm>
          <a:prstGeom prst="rect">
            <a:avLst/>
          </a:prstGeom>
          <a:solidFill>
            <a:srgbClr val="FAD937"/>
          </a:solidFill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90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preds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34872" y="2587778"/>
            <a:ext cx="3853179" cy="9525"/>
            <a:chOff x="1134872" y="2587778"/>
            <a:chExt cx="3853179" cy="9525"/>
          </a:xfrm>
        </p:grpSpPr>
        <p:sp>
          <p:nvSpPr>
            <p:cNvPr id="37" name="object 37"/>
            <p:cNvSpPr/>
            <p:nvPr/>
          </p:nvSpPr>
          <p:spPr>
            <a:xfrm>
              <a:off x="1134872" y="2589326"/>
              <a:ext cx="58419" cy="6985"/>
            </a:xfrm>
            <a:custGeom>
              <a:avLst/>
              <a:gdLst/>
              <a:ahLst/>
              <a:cxnLst/>
              <a:rect l="l" t="t" r="r" b="b"/>
              <a:pathLst>
                <a:path w="58419" h="6985">
                  <a:moveTo>
                    <a:pt x="19354" y="0"/>
                  </a:moveTo>
                  <a:lnTo>
                    <a:pt x="0" y="0"/>
                  </a:lnTo>
                  <a:lnTo>
                    <a:pt x="0" y="6451"/>
                  </a:lnTo>
                  <a:lnTo>
                    <a:pt x="19354" y="6451"/>
                  </a:lnTo>
                  <a:lnTo>
                    <a:pt x="19354" y="0"/>
                  </a:lnTo>
                  <a:close/>
                </a:path>
                <a:path w="58419" h="6985">
                  <a:moveTo>
                    <a:pt x="58064" y="0"/>
                  </a:moveTo>
                  <a:lnTo>
                    <a:pt x="38709" y="0"/>
                  </a:lnTo>
                  <a:lnTo>
                    <a:pt x="38709" y="6451"/>
                  </a:lnTo>
                  <a:lnTo>
                    <a:pt x="58064" y="6451"/>
                  </a:lnTo>
                  <a:lnTo>
                    <a:pt x="58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2322" y="2592540"/>
              <a:ext cx="3775710" cy="0"/>
            </a:xfrm>
            <a:custGeom>
              <a:avLst/>
              <a:gdLst/>
              <a:ahLst/>
              <a:cxnLst/>
              <a:rect l="l" t="t" r="r" b="b"/>
              <a:pathLst>
                <a:path w="3775710">
                  <a:moveTo>
                    <a:pt x="0" y="0"/>
                  </a:moveTo>
                  <a:lnTo>
                    <a:pt x="3775342" y="0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906066" y="2405392"/>
            <a:ext cx="6985" cy="58419"/>
          </a:xfrm>
          <a:custGeom>
            <a:avLst/>
            <a:gdLst/>
            <a:ahLst/>
            <a:cxnLst/>
            <a:rect l="l" t="t" r="r" b="b"/>
            <a:pathLst>
              <a:path w="6985" h="58419">
                <a:moveTo>
                  <a:pt x="6451" y="38722"/>
                </a:moveTo>
                <a:lnTo>
                  <a:pt x="0" y="38722"/>
                </a:lnTo>
                <a:lnTo>
                  <a:pt x="0" y="58089"/>
                </a:lnTo>
                <a:lnTo>
                  <a:pt x="6451" y="58089"/>
                </a:lnTo>
                <a:lnTo>
                  <a:pt x="6451" y="38722"/>
                </a:lnTo>
                <a:close/>
              </a:path>
              <a:path w="6985" h="58419">
                <a:moveTo>
                  <a:pt x="6451" y="0"/>
                </a:moveTo>
                <a:lnTo>
                  <a:pt x="0" y="0"/>
                </a:lnTo>
                <a:lnTo>
                  <a:pt x="0" y="19367"/>
                </a:lnTo>
                <a:lnTo>
                  <a:pt x="6451" y="19367"/>
                </a:lnTo>
                <a:lnTo>
                  <a:pt x="6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25</a:t>
            </a:fld>
            <a:endParaRPr spc="-7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490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Verdana"/>
                <a:cs typeface="Verdana"/>
              </a:rPr>
              <a:t>Quiz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385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064" y="1147982"/>
            <a:ext cx="4063365" cy="156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-10" dirty="0">
                <a:latin typeface="Verdana"/>
                <a:cs typeface="Verdana"/>
              </a:rPr>
              <a:t>Avete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dataset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esami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medici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vari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pazienti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ogni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mese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dell</a:t>
            </a:r>
            <a:r>
              <a:rPr sz="1000" spc="-15" dirty="0">
                <a:latin typeface="Verdana"/>
                <a:cs typeface="Verdana"/>
              </a:rPr>
              <a:t>’</a:t>
            </a:r>
            <a:r>
              <a:rPr sz="1000" spc="20" dirty="0">
                <a:latin typeface="Verdana"/>
                <a:cs typeface="Verdana"/>
              </a:rPr>
              <a:t>anno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(non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sbilan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ia</a:t>
            </a:r>
            <a:r>
              <a:rPr sz="1000" spc="-25" dirty="0">
                <a:latin typeface="Verdana"/>
                <a:cs typeface="Verdana"/>
              </a:rPr>
              <a:t>t</a:t>
            </a:r>
            <a:r>
              <a:rPr sz="1000" spc="-55" dirty="0">
                <a:latin typeface="Verdana"/>
                <a:cs typeface="Verdana"/>
              </a:rPr>
              <a:t>o)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64465" marR="165735" indent="-15240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1000" spc="-15" dirty="0">
                <a:latin typeface="Verdana"/>
                <a:cs typeface="Verdana"/>
              </a:rPr>
              <a:t>Siete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in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grado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(con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semplice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modello)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riconoscere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50" dirty="0">
                <a:latin typeface="Verdana"/>
                <a:cs typeface="Verdana"/>
              </a:rPr>
              <a:t>p</a:t>
            </a:r>
            <a:r>
              <a:rPr sz="1000" spc="5" dirty="0">
                <a:latin typeface="Verdana"/>
                <a:cs typeface="Verdana"/>
              </a:rPr>
              <a:t>azien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con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al</a:t>
            </a:r>
            <a:r>
              <a:rPr sz="1000" dirty="0">
                <a:latin typeface="Verdana"/>
                <a:cs typeface="Verdana"/>
              </a:rPr>
              <a:t>ta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cu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15" dirty="0">
                <a:latin typeface="Verdana"/>
                <a:cs typeface="Verdana"/>
              </a:rPr>
              <a:t>zza</a:t>
            </a:r>
            <a:endParaRPr sz="1000">
              <a:latin typeface="Verdana"/>
              <a:cs typeface="Verdana"/>
            </a:endParaRPr>
          </a:p>
          <a:p>
            <a:pPr marL="164465" marR="57785" indent="-152400">
              <a:lnSpc>
                <a:spcPct val="114599"/>
              </a:lnSpc>
              <a:spcBef>
                <a:spcPts val="82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-45" dirty="0">
                <a:latin typeface="Verdana"/>
                <a:cs typeface="Verdana"/>
              </a:rPr>
              <a:t>V</a:t>
            </a:r>
            <a:r>
              <a:rPr sz="1000" spc="5" dirty="0">
                <a:latin typeface="Verdana"/>
                <a:cs typeface="Verdana"/>
              </a:rPr>
              <a:t>ole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ostrui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modello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he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lassiﬁca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in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sano</a:t>
            </a:r>
            <a:r>
              <a:rPr sz="1000" spc="-90" dirty="0">
                <a:latin typeface="Verdana"/>
                <a:cs typeface="Verdana"/>
              </a:rPr>
              <a:t>/</a:t>
            </a:r>
            <a:r>
              <a:rPr sz="1000" spc="15" dirty="0">
                <a:latin typeface="Verdana"/>
                <a:cs typeface="Verdana"/>
              </a:rPr>
              <a:t>mala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(un  </a:t>
            </a:r>
            <a:r>
              <a:rPr sz="1000" spc="5" dirty="0">
                <a:latin typeface="Verdana"/>
                <a:cs typeface="Verdana"/>
              </a:rPr>
              <a:t>paziente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è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sempre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sano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sempre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malato)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1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1000" spc="20" dirty="0">
                <a:latin typeface="Verdana"/>
                <a:cs typeface="Verdana"/>
              </a:rPr>
              <a:t>Che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spc="-45" dirty="0">
                <a:latin typeface="Verdana"/>
                <a:cs typeface="Verdana"/>
              </a:rPr>
              <a:t>e</a:t>
            </a:r>
            <a:r>
              <a:rPr sz="1000" spc="2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26</a:t>
            </a:fld>
            <a:endParaRPr spc="-7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520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Verdana"/>
                <a:cs typeface="Verdana"/>
              </a:rPr>
              <a:t>Quiz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15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064" y="1235282"/>
            <a:ext cx="433451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-10" dirty="0">
                <a:latin typeface="Verdana"/>
                <a:cs typeface="Verdana"/>
              </a:rPr>
              <a:t>Avete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dataset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statistiche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gioco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vari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video-giocatori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64465" marR="5080" indent="-15240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1000" spc="35" dirty="0">
                <a:latin typeface="Verdana"/>
                <a:cs typeface="Verdana"/>
              </a:rPr>
              <a:t>Ogni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giocatore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ha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uno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stile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gioco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distintivo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alcuni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sono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molto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più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b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vi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alt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i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1000" spc="-5" dirty="0">
                <a:latin typeface="Verdana"/>
                <a:cs typeface="Verdana"/>
              </a:rPr>
              <a:t>Volete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predire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metà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partita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chi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vincerà.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95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buFont typeface="Arial MT"/>
              <a:buChar char="•"/>
              <a:tabLst>
                <a:tab pos="165100" algn="l"/>
              </a:tabLst>
            </a:pPr>
            <a:r>
              <a:rPr sz="1000" spc="20" dirty="0">
                <a:latin typeface="Verdana"/>
                <a:cs typeface="Verdana"/>
              </a:rPr>
              <a:t>Che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spc="-45" dirty="0">
                <a:latin typeface="Verdana"/>
                <a:cs typeface="Verdana"/>
              </a:rPr>
              <a:t>e</a:t>
            </a:r>
            <a:r>
              <a:rPr sz="1000" spc="2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75" dirty="0"/>
              <a:t>27</a:t>
            </a:fld>
            <a:endParaRPr spc="-7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019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oup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old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8852" y="633060"/>
            <a:ext cx="31305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group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800" b="1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800" b="1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800" b="1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428" y="2714536"/>
            <a:ext cx="3859529" cy="257810"/>
          </a:xfrm>
          <a:custGeom>
            <a:avLst/>
            <a:gdLst/>
            <a:ahLst/>
            <a:cxnLst/>
            <a:rect l="l" t="t" r="r" b="b"/>
            <a:pathLst>
              <a:path w="3859529" h="257810">
                <a:moveTo>
                  <a:pt x="3859325" y="257288"/>
                </a:moveTo>
                <a:lnTo>
                  <a:pt x="0" y="257288"/>
                </a:lnTo>
                <a:lnTo>
                  <a:pt x="0" y="0"/>
                </a:lnTo>
                <a:lnTo>
                  <a:pt x="3859325" y="0"/>
                </a:lnTo>
                <a:lnTo>
                  <a:pt x="3859325" y="257288"/>
                </a:lnTo>
                <a:close/>
              </a:path>
            </a:pathLst>
          </a:custGeom>
          <a:solidFill>
            <a:srgbClr val="FA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6430" y="2457237"/>
            <a:ext cx="3840479" cy="0"/>
          </a:xfrm>
          <a:custGeom>
            <a:avLst/>
            <a:gdLst/>
            <a:ahLst/>
            <a:cxnLst/>
            <a:rect l="l" t="t" r="r" b="b"/>
            <a:pathLst>
              <a:path w="3840479">
                <a:moveTo>
                  <a:pt x="0" y="0"/>
                </a:moveTo>
                <a:lnTo>
                  <a:pt x="3840035" y="0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46430" y="591892"/>
            <a:ext cx="3859529" cy="257810"/>
            <a:chOff x="1146430" y="591892"/>
            <a:chExt cx="3859529" cy="257810"/>
          </a:xfrm>
        </p:grpSpPr>
        <p:sp>
          <p:nvSpPr>
            <p:cNvPr id="8" name="object 8"/>
            <p:cNvSpPr/>
            <p:nvPr/>
          </p:nvSpPr>
          <p:spPr>
            <a:xfrm>
              <a:off x="1146430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09">
                  <a:moveTo>
                    <a:pt x="257288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8" y="0"/>
                  </a:lnTo>
                  <a:lnTo>
                    <a:pt x="257288" y="257288"/>
                  </a:lnTo>
                  <a:close/>
                </a:path>
              </a:pathLst>
            </a:custGeom>
            <a:solidFill>
              <a:srgbClr val="B9D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3719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DE97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1008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4A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8297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DE42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5585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82D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2873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B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0163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65D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452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DE5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4741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D4D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29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4B4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9319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DE4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6607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94D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3896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595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1185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7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7" y="0"/>
                  </a:lnTo>
                  <a:lnTo>
                    <a:pt x="257287" y="257288"/>
                  </a:lnTo>
                  <a:close/>
                </a:path>
              </a:pathLst>
            </a:custGeom>
            <a:solidFill>
              <a:srgbClr val="DED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8473" y="591892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57288" y="257288"/>
                  </a:moveTo>
                  <a:lnTo>
                    <a:pt x="0" y="257288"/>
                  </a:lnTo>
                  <a:lnTo>
                    <a:pt x="0" y="0"/>
                  </a:lnTo>
                  <a:lnTo>
                    <a:pt x="257288" y="0"/>
                  </a:lnTo>
                  <a:lnTo>
                    <a:pt x="257288" y="257288"/>
                  </a:lnTo>
                  <a:close/>
                </a:path>
              </a:pathLst>
            </a:custGeom>
            <a:solidFill>
              <a:srgbClr val="DE5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46430" y="977825"/>
          <a:ext cx="3859529" cy="122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802135" y="2786882"/>
            <a:ext cx="53340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preds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0" dirty="0"/>
              <a:t>28</a:t>
            </a:fld>
            <a:endParaRPr spc="-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1019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200" b="1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oup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2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200" b="1" spc="-35" dirty="0">
                <a:solidFill>
                  <a:srgbClr val="FFFFFF"/>
                </a:solidFill>
                <a:latin typeface="Verdana"/>
                <a:cs typeface="Verdana"/>
              </a:rPr>
              <a:t>old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5573" y="633908"/>
            <a:ext cx="313055" cy="154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group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800" b="1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800" b="1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800" b="1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6045" y="2739618"/>
            <a:ext cx="3905250" cy="260350"/>
          </a:xfrm>
          <a:custGeom>
            <a:avLst/>
            <a:gdLst/>
            <a:ahLst/>
            <a:cxnLst/>
            <a:rect l="l" t="t" r="r" b="b"/>
            <a:pathLst>
              <a:path w="3905250" h="260350">
                <a:moveTo>
                  <a:pt x="3904703" y="260310"/>
                </a:moveTo>
                <a:lnTo>
                  <a:pt x="0" y="260310"/>
                </a:lnTo>
                <a:lnTo>
                  <a:pt x="0" y="0"/>
                </a:lnTo>
                <a:lnTo>
                  <a:pt x="3904703" y="0"/>
                </a:lnTo>
                <a:lnTo>
                  <a:pt x="3904703" y="260310"/>
                </a:lnTo>
                <a:close/>
              </a:path>
            </a:pathLst>
          </a:custGeom>
          <a:solidFill>
            <a:srgbClr val="FAD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26045" y="2474537"/>
            <a:ext cx="3885565" cy="9525"/>
            <a:chOff x="1126045" y="2474537"/>
            <a:chExt cx="3885565" cy="9525"/>
          </a:xfrm>
        </p:grpSpPr>
        <p:sp>
          <p:nvSpPr>
            <p:cNvPr id="7" name="object 7"/>
            <p:cNvSpPr/>
            <p:nvPr/>
          </p:nvSpPr>
          <p:spPr>
            <a:xfrm>
              <a:off x="1126045" y="2479306"/>
              <a:ext cx="2284730" cy="0"/>
            </a:xfrm>
            <a:custGeom>
              <a:avLst/>
              <a:gdLst/>
              <a:ahLst/>
              <a:cxnLst/>
              <a:rect l="l" t="t" r="r" b="b"/>
              <a:pathLst>
                <a:path w="2284729">
                  <a:moveTo>
                    <a:pt x="0" y="0"/>
                  </a:moveTo>
                  <a:lnTo>
                    <a:pt x="2284247" y="0"/>
                  </a:lnTo>
                </a:path>
              </a:pathLst>
            </a:custGeom>
            <a:ln w="6501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828" y="2479300"/>
              <a:ext cx="1581785" cy="0"/>
            </a:xfrm>
            <a:custGeom>
              <a:avLst/>
              <a:gdLst/>
              <a:ahLst/>
              <a:cxnLst/>
              <a:rect l="l" t="t" r="r" b="b"/>
              <a:pathLst>
                <a:path w="1581785">
                  <a:moveTo>
                    <a:pt x="0" y="0"/>
                  </a:moveTo>
                  <a:lnTo>
                    <a:pt x="1581406" y="0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26048" y="592023"/>
            <a:ext cx="3905250" cy="260350"/>
            <a:chOff x="1126048" y="592023"/>
            <a:chExt cx="3905250" cy="260350"/>
          </a:xfrm>
        </p:grpSpPr>
        <p:sp>
          <p:nvSpPr>
            <p:cNvPr id="10" name="object 10"/>
            <p:cNvSpPr/>
            <p:nvPr/>
          </p:nvSpPr>
          <p:spPr>
            <a:xfrm>
              <a:off x="1126048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B9D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6362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DE97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6676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4A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6990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DE42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7305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82D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27619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B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87933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65D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8247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DE5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8561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D4D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8874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4B4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9188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DE4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89503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4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4" y="0"/>
                  </a:lnTo>
                  <a:lnTo>
                    <a:pt x="260314" y="260313"/>
                  </a:lnTo>
                  <a:close/>
                </a:path>
              </a:pathLst>
            </a:custGeom>
            <a:solidFill>
              <a:srgbClr val="94D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49817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595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10130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4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4" y="0"/>
                  </a:lnTo>
                  <a:lnTo>
                    <a:pt x="260314" y="260313"/>
                  </a:lnTo>
                  <a:close/>
                </a:path>
              </a:pathLst>
            </a:custGeom>
            <a:solidFill>
              <a:srgbClr val="DEDB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0444" y="592023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>
                  <a:moveTo>
                    <a:pt x="260313" y="260313"/>
                  </a:moveTo>
                  <a:lnTo>
                    <a:pt x="0" y="260313"/>
                  </a:lnTo>
                  <a:lnTo>
                    <a:pt x="0" y="0"/>
                  </a:lnTo>
                  <a:lnTo>
                    <a:pt x="260313" y="0"/>
                  </a:lnTo>
                  <a:lnTo>
                    <a:pt x="260313" y="260313"/>
                  </a:lnTo>
                  <a:close/>
                </a:path>
              </a:pathLst>
            </a:custGeom>
            <a:solidFill>
              <a:srgbClr val="DE5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126048" y="982494"/>
          <a:ext cx="3905250" cy="1235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2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9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2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AD937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A3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802135" y="2786882"/>
            <a:ext cx="53340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preds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-50" dirty="0"/>
              <a:t>29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215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etri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ipe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r-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pa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etri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3" y="1373509"/>
            <a:ext cx="454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5" dirty="0">
                <a:latin typeface="Verdana"/>
                <a:cs typeface="Verdana"/>
              </a:rPr>
              <a:t>Il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valore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dei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parametri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modello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viene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calcolato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durante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training.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Verdana"/>
              <a:cs typeface="Verdana"/>
            </a:endParaRPr>
          </a:p>
          <a:p>
            <a:pPr marL="12700" marR="127000">
              <a:lnSpc>
                <a:spcPct val="114599"/>
              </a:lnSpc>
            </a:pPr>
            <a:r>
              <a:rPr sz="1000" spc="-5" dirty="0">
                <a:latin typeface="Verdana"/>
                <a:cs typeface="Verdana"/>
              </a:rPr>
              <a:t>Gli </a:t>
            </a:r>
            <a:r>
              <a:rPr sz="1000" b="1" spc="-50" dirty="0">
                <a:latin typeface="Verdana"/>
                <a:cs typeface="Verdana"/>
              </a:rPr>
              <a:t>iper-parametri </a:t>
            </a:r>
            <a:r>
              <a:rPr sz="1000" spc="10" dirty="0">
                <a:latin typeface="Verdana"/>
                <a:cs typeface="Verdana"/>
              </a:rPr>
              <a:t>devono </a:t>
            </a:r>
            <a:r>
              <a:rPr sz="1000" spc="-15" dirty="0">
                <a:latin typeface="Verdana"/>
                <a:cs typeface="Verdana"/>
              </a:rPr>
              <a:t>essere </a:t>
            </a:r>
            <a:r>
              <a:rPr sz="1000" dirty="0">
                <a:latin typeface="Verdana"/>
                <a:cs typeface="Verdana"/>
              </a:rPr>
              <a:t>scelti </a:t>
            </a:r>
            <a:r>
              <a:rPr sz="1000" b="1" spc="-40" dirty="0">
                <a:latin typeface="Verdana"/>
                <a:cs typeface="Verdana"/>
              </a:rPr>
              <a:t>prima </a:t>
            </a:r>
            <a:r>
              <a:rPr sz="1000" spc="15" dirty="0">
                <a:latin typeface="Verdana"/>
                <a:cs typeface="Verdana"/>
              </a:rPr>
              <a:t>del </a:t>
            </a:r>
            <a:r>
              <a:rPr sz="1000" spc="-10" dirty="0">
                <a:latin typeface="Verdana"/>
                <a:cs typeface="Verdana"/>
              </a:rPr>
              <a:t>training. 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Deﬁniscono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una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b="1" spc="-35" dirty="0">
                <a:latin typeface="Verdana"/>
                <a:cs typeface="Verdana"/>
              </a:rPr>
              <a:t>famiglia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modelli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fra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cui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cercare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durante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training.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4362" y="3074435"/>
            <a:ext cx="128905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5" dirty="0">
                <a:latin typeface="Verdana"/>
                <a:cs typeface="Verdana"/>
              </a:rPr>
              <a:t>3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3"/>
            <a:ext cx="5727651" cy="3237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013" y="438662"/>
            <a:ext cx="2120265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b="0" spc="-100" dirty="0">
                <a:latin typeface="Verdana"/>
                <a:cs typeface="Verdana"/>
              </a:rPr>
              <a:t>Buon</a:t>
            </a:r>
            <a:r>
              <a:rPr sz="2550" b="0" spc="-90" dirty="0">
                <a:latin typeface="Verdana"/>
                <a:cs typeface="Verdana"/>
              </a:rPr>
              <a:t>o</a:t>
            </a:r>
            <a:r>
              <a:rPr sz="2550" b="0" spc="-185" dirty="0">
                <a:latin typeface="Verdana"/>
                <a:cs typeface="Verdana"/>
              </a:rPr>
              <a:t> </a:t>
            </a:r>
            <a:r>
              <a:rPr sz="2550" b="0" spc="-80" dirty="0">
                <a:latin typeface="Verdana"/>
                <a:cs typeface="Verdana"/>
              </a:rPr>
              <a:t>S</a:t>
            </a:r>
            <a:r>
              <a:rPr sz="2550" b="0" spc="-165" dirty="0">
                <a:latin typeface="Verdana"/>
                <a:cs typeface="Verdana"/>
              </a:rPr>
              <a:t>tudio!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45682" y="1332987"/>
            <a:ext cx="3274434" cy="899926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pc="-35" dirty="0"/>
              <a:t>Contatti:</a:t>
            </a: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200" b="1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cristina.donoriodemeo@neural.academy</a:t>
            </a:r>
            <a:endParaRPr sz="1200" dirty="0">
              <a:latin typeface="Verdana"/>
              <a:cs typeface="Verdana"/>
            </a:endParaRPr>
          </a:p>
          <a:p>
            <a:pPr marL="66040" marR="57150" algn="ctr">
              <a:lnSpc>
                <a:spcPct val="102499"/>
              </a:lnSpc>
              <a:spcBef>
                <a:spcPts val="80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marica.acconcia@neuralacademy</a:t>
            </a:r>
            <a:r>
              <a:rPr sz="1600" u="heavy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.it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02" y="39576"/>
            <a:ext cx="215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etri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ipe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r-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pa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etri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82547" y="477838"/>
            <a:ext cx="3738879" cy="2559685"/>
            <a:chOff x="982547" y="477838"/>
            <a:chExt cx="3738879" cy="25596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547" y="477838"/>
              <a:ext cx="3738396" cy="2542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68199" y="1773899"/>
              <a:ext cx="1467485" cy="1263015"/>
            </a:xfrm>
            <a:custGeom>
              <a:avLst/>
              <a:gdLst/>
              <a:ahLst/>
              <a:cxnLst/>
              <a:rect l="l" t="t" r="r" b="b"/>
              <a:pathLst>
                <a:path w="1467485" h="1263014">
                  <a:moveTo>
                    <a:pt x="1467299" y="1262999"/>
                  </a:moveTo>
                  <a:lnTo>
                    <a:pt x="0" y="1262999"/>
                  </a:lnTo>
                  <a:lnTo>
                    <a:pt x="0" y="0"/>
                  </a:lnTo>
                  <a:lnTo>
                    <a:pt x="1467299" y="0"/>
                  </a:lnTo>
                  <a:lnTo>
                    <a:pt x="1467299" y="126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94362" y="3074435"/>
            <a:ext cx="128905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5" dirty="0">
                <a:latin typeface="Verdana"/>
                <a:cs typeface="Verdana"/>
              </a:rPr>
              <a:t>4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65799" cy="296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102" y="39576"/>
            <a:ext cx="215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etri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ipe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r-</a:t>
            </a:r>
            <a:r>
              <a:rPr sz="1200" b="1" spc="-85" dirty="0">
                <a:solidFill>
                  <a:srgbClr val="FFFFFF"/>
                </a:solidFill>
                <a:latin typeface="Verdana"/>
                <a:cs typeface="Verdana"/>
              </a:rPr>
              <a:t>pa</a:t>
            </a:r>
            <a:r>
              <a:rPr sz="1200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4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b="1" spc="-50" dirty="0">
                <a:solidFill>
                  <a:srgbClr val="FFFFFF"/>
                </a:solidFill>
                <a:latin typeface="Verdana"/>
                <a:cs typeface="Verdana"/>
              </a:rPr>
              <a:t>etri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9005" y="28371"/>
            <a:ext cx="796999" cy="227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547" y="477838"/>
            <a:ext cx="3738395" cy="25426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94362" y="3074435"/>
            <a:ext cx="128905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5" dirty="0">
                <a:latin typeface="Verdana"/>
                <a:cs typeface="Verdana"/>
              </a:rPr>
              <a:t>5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270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Verdana"/>
                <a:cs typeface="Verdana"/>
              </a:rPr>
              <a:t>Model/</a:t>
            </a:r>
            <a:r>
              <a:rPr sz="1200" spc="-95" dirty="0">
                <a:latin typeface="Verdana"/>
                <a:cs typeface="Verdana"/>
              </a:rPr>
              <a:t>h</a:t>
            </a:r>
            <a:r>
              <a:rPr sz="1200" spc="-55" dirty="0">
                <a:latin typeface="Verdana"/>
                <a:cs typeface="Verdana"/>
              </a:rPr>
              <a:t>ype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-</a:t>
            </a:r>
            <a:r>
              <a:rPr sz="1200" spc="-85" dirty="0">
                <a:latin typeface="Verdana"/>
                <a:cs typeface="Verdana"/>
              </a:rPr>
              <a:t>pa</a:t>
            </a: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ame</a:t>
            </a:r>
            <a:r>
              <a:rPr sz="1200" spc="-55" dirty="0">
                <a:latin typeface="Verdana"/>
                <a:cs typeface="Verdana"/>
              </a:rPr>
              <a:t>t</a:t>
            </a:r>
            <a:r>
              <a:rPr sz="1200" spc="-60" dirty="0">
                <a:latin typeface="Verdana"/>
                <a:cs typeface="Verdana"/>
              </a:rPr>
              <a:t>er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selec</a:t>
            </a:r>
            <a:r>
              <a:rPr sz="1200" spc="-35" dirty="0">
                <a:latin typeface="Verdana"/>
                <a:cs typeface="Verdana"/>
              </a:rPr>
              <a:t>tion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518" y="715613"/>
            <a:ext cx="4660900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4599"/>
              </a:lnSpc>
              <a:spcBef>
                <a:spcPts val="100"/>
              </a:spcBef>
              <a:buFont typeface="Arial MT"/>
              <a:buChar char="•"/>
              <a:tabLst>
                <a:tab pos="165735" algn="l"/>
              </a:tabLst>
            </a:pPr>
            <a:r>
              <a:rPr sz="1000" spc="25" dirty="0">
                <a:latin typeface="Verdana"/>
                <a:cs typeface="Verdana"/>
              </a:rPr>
              <a:t>abbiamo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visto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che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parametri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diversi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degli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iper-parametri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conducono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isul</a:t>
            </a:r>
            <a:r>
              <a:rPr sz="1000" dirty="0">
                <a:latin typeface="Verdana"/>
                <a:cs typeface="Verdana"/>
              </a:rPr>
              <a:t>tati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di</a:t>
            </a:r>
            <a:r>
              <a:rPr sz="1000" spc="-2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er</a:t>
            </a:r>
            <a:r>
              <a:rPr sz="1000" spc="-20" dirty="0">
                <a:latin typeface="Verdana"/>
                <a:cs typeface="Verdana"/>
              </a:rPr>
              <a:t>si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est</a:t>
            </a:r>
            <a:endParaRPr sz="10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10" dirty="0">
                <a:latin typeface="Verdana"/>
                <a:cs typeface="Verdana"/>
              </a:rPr>
              <a:t>quali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elg</a:t>
            </a:r>
            <a:r>
              <a:rPr sz="1000" spc="-30" dirty="0">
                <a:latin typeface="Verdana"/>
                <a:cs typeface="Verdana"/>
              </a:rPr>
              <a:t>o</a:t>
            </a:r>
            <a:r>
              <a:rPr sz="1000" spc="2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-15" dirty="0">
                <a:latin typeface="Verdana"/>
                <a:cs typeface="Verdana"/>
              </a:rPr>
              <a:t>Facile!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La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combinazione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che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dà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miglior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risultato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test!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3" y="1589064"/>
            <a:ext cx="4621530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170"/>
              </a:lnSpc>
            </a:pPr>
            <a:r>
              <a:rPr sz="1000" b="1" dirty="0">
                <a:latin typeface="Arial"/>
                <a:cs typeface="Arial"/>
              </a:rPr>
              <a:t>•</a:t>
            </a:r>
            <a:r>
              <a:rPr sz="1000" b="1" spc="500" dirty="0"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FF1B80"/>
                </a:solidFill>
                <a:latin typeface="Verdana"/>
                <a:cs typeface="Verdana"/>
              </a:rPr>
              <a:t>NO!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1000" b="1" spc="-20" dirty="0">
                <a:latin typeface="Verdana"/>
                <a:cs typeface="Verdana"/>
              </a:rPr>
              <a:t>P</a:t>
            </a:r>
            <a:r>
              <a:rPr sz="1000" b="1" spc="-60" dirty="0">
                <a:latin typeface="Verdana"/>
                <a:cs typeface="Verdana"/>
              </a:rPr>
              <a:t>e</a:t>
            </a:r>
            <a:r>
              <a:rPr sz="1000" b="1" spc="-55" dirty="0">
                <a:latin typeface="Verdana"/>
                <a:cs typeface="Verdana"/>
              </a:rPr>
              <a:t>r</a:t>
            </a:r>
            <a:r>
              <a:rPr sz="1000" b="1" spc="-5" dirty="0">
                <a:latin typeface="Verdana"/>
                <a:cs typeface="Verdana"/>
              </a:rPr>
              <a:t>c</a:t>
            </a:r>
            <a:r>
              <a:rPr sz="1000" b="1" spc="-25" dirty="0">
                <a:latin typeface="Verdana"/>
                <a:cs typeface="Verdana"/>
              </a:rPr>
              <a:t>h</a:t>
            </a:r>
            <a:r>
              <a:rPr sz="1000" b="1" spc="-35" dirty="0">
                <a:latin typeface="Verdana"/>
                <a:cs typeface="Verdana"/>
              </a:rPr>
              <a:t>è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n</a:t>
            </a:r>
            <a:r>
              <a:rPr sz="1000" b="1" spc="-30" dirty="0">
                <a:latin typeface="Verdana"/>
                <a:cs typeface="Verdana"/>
              </a:rPr>
              <a:t>on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posso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55" dirty="0">
                <a:latin typeface="Verdana"/>
                <a:cs typeface="Verdana"/>
              </a:rPr>
              <a:t>usar</a:t>
            </a:r>
            <a:r>
              <a:rPr sz="1000" b="1" spc="-35" dirty="0">
                <a:latin typeface="Verdana"/>
                <a:cs typeface="Verdana"/>
              </a:rPr>
              <a:t>e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il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test</a:t>
            </a:r>
            <a:r>
              <a:rPr sz="1000" b="1" spc="-55" dirty="0">
                <a:latin typeface="Verdana"/>
                <a:cs typeface="Verdana"/>
              </a:rPr>
              <a:t>-set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per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30" dirty="0">
                <a:latin typeface="Verdana"/>
                <a:cs typeface="Verdana"/>
              </a:rPr>
              <a:t>s</a:t>
            </a:r>
            <a:r>
              <a:rPr sz="1000" b="1" spc="-40" dirty="0">
                <a:latin typeface="Verdana"/>
                <a:cs typeface="Verdana"/>
              </a:rPr>
              <a:t>ceglie</a:t>
            </a:r>
            <a:r>
              <a:rPr sz="1000" b="1" spc="-45" dirty="0">
                <a:latin typeface="Verdana"/>
                <a:cs typeface="Verdana"/>
              </a:rPr>
              <a:t>r</a:t>
            </a:r>
            <a:r>
              <a:rPr sz="1000" b="1" spc="-80" dirty="0">
                <a:latin typeface="Verdana"/>
                <a:cs typeface="Verdana"/>
              </a:rPr>
              <a:t>e</a:t>
            </a:r>
            <a:r>
              <a:rPr sz="1000" b="1" spc="-3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  <a:p>
            <a:pPr marL="261620" marR="40005" indent="-152400">
              <a:lnSpc>
                <a:spcPct val="100000"/>
              </a:lnSpc>
              <a:spcBef>
                <a:spcPts val="975"/>
              </a:spcBef>
            </a:pPr>
            <a:r>
              <a:rPr sz="1000" dirty="0">
                <a:latin typeface="Arial MT"/>
                <a:cs typeface="Arial MT"/>
              </a:rPr>
              <a:t>•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valore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accuracy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test-set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simula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quello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che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otterrebbe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in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on</a:t>
            </a:r>
            <a:r>
              <a:rPr sz="1000" spc="-5" dirty="0">
                <a:latin typeface="Verdana"/>
                <a:cs typeface="Verdana"/>
              </a:rPr>
              <a:t>tes</a:t>
            </a:r>
            <a:r>
              <a:rPr sz="1000" spc="-25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ope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ati</a:t>
            </a:r>
            <a:r>
              <a:rPr sz="1000" spc="-35" dirty="0">
                <a:latin typeface="Verdana"/>
                <a:cs typeface="Verdana"/>
              </a:rPr>
              <a:t>v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15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109220">
              <a:lnSpc>
                <a:spcPct val="100000"/>
              </a:lnSpc>
              <a:spcBef>
                <a:spcPts val="475"/>
              </a:spcBef>
            </a:pPr>
            <a:r>
              <a:rPr sz="1000" dirty="0">
                <a:latin typeface="Arial MT"/>
                <a:cs typeface="Arial MT"/>
              </a:rPr>
              <a:t>•  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15" dirty="0">
                <a:latin typeface="Verdana"/>
                <a:cs typeface="Verdana"/>
              </a:rPr>
              <a:t>in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contesto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operativo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test-set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non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esiste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quando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alleno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modelli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849" y="1573150"/>
            <a:ext cx="5172075" cy="1511300"/>
          </a:xfrm>
          <a:custGeom>
            <a:avLst/>
            <a:gdLst/>
            <a:ahLst/>
            <a:cxnLst/>
            <a:rect l="l" t="t" r="r" b="b"/>
            <a:pathLst>
              <a:path w="5172075" h="1511300">
                <a:moveTo>
                  <a:pt x="5171999" y="1511099"/>
                </a:moveTo>
                <a:lnTo>
                  <a:pt x="0" y="1511099"/>
                </a:lnTo>
                <a:lnTo>
                  <a:pt x="0" y="0"/>
                </a:lnTo>
                <a:lnTo>
                  <a:pt x="5171999" y="0"/>
                </a:lnTo>
                <a:lnTo>
                  <a:pt x="5171999" y="1511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94362" y="3074435"/>
            <a:ext cx="128905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5" dirty="0">
                <a:latin typeface="Verdana"/>
                <a:cs typeface="Verdana"/>
              </a:rPr>
              <a:t>6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65799" cy="296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270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Verdana"/>
                <a:cs typeface="Verdana"/>
              </a:rPr>
              <a:t>Model/</a:t>
            </a:r>
            <a:r>
              <a:rPr sz="1200" spc="-95" dirty="0">
                <a:latin typeface="Verdana"/>
                <a:cs typeface="Verdana"/>
              </a:rPr>
              <a:t>h</a:t>
            </a:r>
            <a:r>
              <a:rPr sz="1200" spc="-55" dirty="0">
                <a:latin typeface="Verdana"/>
                <a:cs typeface="Verdana"/>
              </a:rPr>
              <a:t>ype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-</a:t>
            </a:r>
            <a:r>
              <a:rPr sz="1200" spc="-85" dirty="0">
                <a:latin typeface="Verdana"/>
                <a:cs typeface="Verdana"/>
              </a:rPr>
              <a:t>pa</a:t>
            </a: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ame</a:t>
            </a:r>
            <a:r>
              <a:rPr sz="1200" spc="-55" dirty="0">
                <a:latin typeface="Verdana"/>
                <a:cs typeface="Verdana"/>
              </a:rPr>
              <a:t>t</a:t>
            </a:r>
            <a:r>
              <a:rPr sz="1200" spc="-60" dirty="0">
                <a:latin typeface="Verdana"/>
                <a:cs typeface="Verdana"/>
              </a:rPr>
              <a:t>er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selec</a:t>
            </a:r>
            <a:r>
              <a:rPr sz="1200" spc="-35" dirty="0">
                <a:latin typeface="Verdana"/>
                <a:cs typeface="Verdana"/>
              </a:rPr>
              <a:t>tion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9005" y="28371"/>
            <a:ext cx="796999" cy="227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518" y="715613"/>
            <a:ext cx="466090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4599"/>
              </a:lnSpc>
              <a:spcBef>
                <a:spcPts val="100"/>
              </a:spcBef>
              <a:buFont typeface="Arial MT"/>
              <a:buChar char="•"/>
              <a:tabLst>
                <a:tab pos="165735" algn="l"/>
              </a:tabLst>
            </a:pPr>
            <a:r>
              <a:rPr sz="1000" spc="25" dirty="0">
                <a:latin typeface="Verdana"/>
                <a:cs typeface="Verdana"/>
              </a:rPr>
              <a:t>abbiamo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visto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che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parametri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diversi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degli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iper-parametri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conducono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isul</a:t>
            </a:r>
            <a:r>
              <a:rPr sz="1000" dirty="0">
                <a:latin typeface="Verdana"/>
                <a:cs typeface="Verdana"/>
              </a:rPr>
              <a:t>tati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di</a:t>
            </a:r>
            <a:r>
              <a:rPr sz="1000" spc="-2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er</a:t>
            </a:r>
            <a:r>
              <a:rPr sz="1000" spc="-20" dirty="0">
                <a:latin typeface="Verdana"/>
                <a:cs typeface="Verdana"/>
              </a:rPr>
              <a:t>si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sul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est</a:t>
            </a:r>
            <a:endParaRPr sz="10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10" dirty="0">
                <a:latin typeface="Verdana"/>
                <a:cs typeface="Verdana"/>
              </a:rPr>
              <a:t>quali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elg</a:t>
            </a:r>
            <a:r>
              <a:rPr sz="1000" spc="-30" dirty="0">
                <a:latin typeface="Verdana"/>
                <a:cs typeface="Verdana"/>
              </a:rPr>
              <a:t>o</a:t>
            </a:r>
            <a:r>
              <a:rPr sz="1000" spc="2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65100" algn="l"/>
              </a:tabLst>
            </a:pPr>
            <a:r>
              <a:rPr sz="1000" spc="-15" dirty="0">
                <a:latin typeface="Verdana"/>
                <a:cs typeface="Verdana"/>
              </a:rPr>
              <a:t>Facile!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La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combinazione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che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dà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miglior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risultato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test!</a:t>
            </a:r>
            <a:endParaRPr sz="10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475"/>
              </a:spcBef>
              <a:buClr>
                <a:srgbClr val="000000"/>
              </a:buClr>
              <a:buFont typeface="Arial"/>
              <a:buChar char="•"/>
              <a:tabLst>
                <a:tab pos="165100" algn="l"/>
              </a:tabLst>
            </a:pPr>
            <a:r>
              <a:rPr sz="1000" b="1" spc="-55" dirty="0">
                <a:solidFill>
                  <a:srgbClr val="FF1B80"/>
                </a:solidFill>
                <a:latin typeface="Verdana"/>
                <a:cs typeface="Verdana"/>
              </a:rPr>
              <a:t>NO!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362" y="3074435"/>
            <a:ext cx="128905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5" dirty="0">
                <a:latin typeface="Verdana"/>
                <a:cs typeface="Verdana"/>
              </a:rPr>
              <a:t>7</a:t>
            </a:fld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3" y="2117130"/>
            <a:ext cx="464693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20" dirty="0">
                <a:latin typeface="Verdana"/>
                <a:cs typeface="Verdana"/>
              </a:rPr>
              <a:t>P</a:t>
            </a:r>
            <a:r>
              <a:rPr sz="1000" b="1" spc="-60" dirty="0">
                <a:latin typeface="Verdana"/>
                <a:cs typeface="Verdana"/>
              </a:rPr>
              <a:t>e</a:t>
            </a:r>
            <a:r>
              <a:rPr sz="1000" b="1" spc="-55" dirty="0">
                <a:latin typeface="Verdana"/>
                <a:cs typeface="Verdana"/>
              </a:rPr>
              <a:t>r</a:t>
            </a:r>
            <a:r>
              <a:rPr sz="1000" b="1" spc="-5" dirty="0">
                <a:latin typeface="Verdana"/>
                <a:cs typeface="Verdana"/>
              </a:rPr>
              <a:t>c</a:t>
            </a:r>
            <a:r>
              <a:rPr sz="1000" b="1" spc="-25" dirty="0">
                <a:latin typeface="Verdana"/>
                <a:cs typeface="Verdana"/>
              </a:rPr>
              <a:t>h</a:t>
            </a:r>
            <a:r>
              <a:rPr sz="1000" b="1" spc="-35" dirty="0">
                <a:latin typeface="Verdana"/>
                <a:cs typeface="Verdana"/>
              </a:rPr>
              <a:t>è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n</a:t>
            </a:r>
            <a:r>
              <a:rPr sz="1000" b="1" spc="-30" dirty="0">
                <a:latin typeface="Verdana"/>
                <a:cs typeface="Verdana"/>
              </a:rPr>
              <a:t>on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posso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55" dirty="0">
                <a:latin typeface="Verdana"/>
                <a:cs typeface="Verdana"/>
              </a:rPr>
              <a:t>usar</a:t>
            </a:r>
            <a:r>
              <a:rPr sz="1000" b="1" spc="-35" dirty="0">
                <a:latin typeface="Verdana"/>
                <a:cs typeface="Verdana"/>
              </a:rPr>
              <a:t>e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il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test</a:t>
            </a:r>
            <a:r>
              <a:rPr sz="1000" b="1" spc="-55" dirty="0">
                <a:latin typeface="Verdana"/>
                <a:cs typeface="Verdana"/>
              </a:rPr>
              <a:t>-set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40" dirty="0">
                <a:latin typeface="Verdana"/>
                <a:cs typeface="Verdana"/>
              </a:rPr>
              <a:t>per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30" dirty="0">
                <a:latin typeface="Verdana"/>
                <a:cs typeface="Verdana"/>
              </a:rPr>
              <a:t>s</a:t>
            </a:r>
            <a:r>
              <a:rPr sz="1000" b="1" spc="-40" dirty="0">
                <a:latin typeface="Verdana"/>
                <a:cs typeface="Verdana"/>
              </a:rPr>
              <a:t>ceglie</a:t>
            </a:r>
            <a:r>
              <a:rPr sz="1000" b="1" spc="-45" dirty="0">
                <a:latin typeface="Verdana"/>
                <a:cs typeface="Verdana"/>
              </a:rPr>
              <a:t>r</a:t>
            </a:r>
            <a:r>
              <a:rPr sz="1000" b="1" spc="-80" dirty="0">
                <a:latin typeface="Verdana"/>
                <a:cs typeface="Verdana"/>
              </a:rPr>
              <a:t>e</a:t>
            </a:r>
            <a:r>
              <a:rPr sz="1000" b="1" spc="-30" dirty="0">
                <a:latin typeface="Verdana"/>
                <a:cs typeface="Verdana"/>
              </a:rPr>
              <a:t>?</a:t>
            </a:r>
            <a:endParaRPr sz="1000">
              <a:latin typeface="Verdana"/>
              <a:cs typeface="Verdana"/>
            </a:endParaRPr>
          </a:p>
          <a:p>
            <a:pPr marL="274320" marR="52705" indent="-1524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74320" algn="l"/>
              </a:tabLst>
            </a:pP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valore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accuracy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test-set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simula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quello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che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otterrebbe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in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on</a:t>
            </a:r>
            <a:r>
              <a:rPr sz="1000" spc="-5" dirty="0">
                <a:latin typeface="Verdana"/>
                <a:cs typeface="Verdana"/>
              </a:rPr>
              <a:t>tes</a:t>
            </a:r>
            <a:r>
              <a:rPr sz="1000" spc="-25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ope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ati</a:t>
            </a:r>
            <a:r>
              <a:rPr sz="1000" spc="-35" dirty="0">
                <a:latin typeface="Verdana"/>
                <a:cs typeface="Verdana"/>
              </a:rPr>
              <a:t>v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15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274320" indent="-1524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74320" algn="l"/>
              </a:tabLst>
            </a:pPr>
            <a:r>
              <a:rPr sz="1000" spc="15" dirty="0">
                <a:latin typeface="Verdana"/>
                <a:cs typeface="Verdana"/>
              </a:rPr>
              <a:t>in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un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contesto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operativo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test-set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5" dirty="0">
                <a:latin typeface="Verdana"/>
                <a:cs typeface="Verdana"/>
              </a:rPr>
              <a:t>non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esiste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quando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alleno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modelli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125" y="1153613"/>
            <a:ext cx="157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Quindi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facciamo?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02" y="39576"/>
            <a:ext cx="17868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30" dirty="0">
                <a:latin typeface="Verdana"/>
                <a:cs typeface="Verdana"/>
              </a:rPr>
              <a:t>r</a:t>
            </a:r>
            <a:r>
              <a:rPr sz="1200" spc="-65" dirty="0">
                <a:latin typeface="Verdana"/>
                <a:cs typeface="Verdana"/>
              </a:rPr>
              <a:t>ain,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v</a:t>
            </a:r>
            <a:r>
              <a:rPr sz="1200" spc="-45" dirty="0">
                <a:latin typeface="Verdana"/>
                <a:cs typeface="Verdana"/>
              </a:rPr>
              <a:t>alidation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e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test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005" y="28371"/>
            <a:ext cx="796999" cy="227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250" y="1199822"/>
            <a:ext cx="3418413" cy="1340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4100" y="775970"/>
            <a:ext cx="34086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35" dirty="0">
                <a:latin typeface="Verdana"/>
                <a:cs typeface="Verdana"/>
              </a:rPr>
              <a:t>Modiﬁ</a:t>
            </a:r>
            <a:r>
              <a:rPr sz="1000" spc="20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hiamo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lo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30" dirty="0">
                <a:latin typeface="Verdana"/>
                <a:cs typeface="Verdana"/>
              </a:rPr>
              <a:t>hema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di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addest</a:t>
            </a:r>
            <a:r>
              <a:rPr sz="1000" spc="-45" dirty="0">
                <a:latin typeface="Verdana"/>
                <a:cs typeface="Verdana"/>
              </a:rPr>
              <a:t>r</a:t>
            </a:r>
            <a:r>
              <a:rPr sz="1000" spc="30" dirty="0">
                <a:latin typeface="Verdana"/>
                <a:cs typeface="Verdana"/>
              </a:rPr>
              <a:t>amen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est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c</a:t>
            </a:r>
            <a:r>
              <a:rPr sz="1000" spc="20" dirty="0">
                <a:latin typeface="Verdana"/>
                <a:cs typeface="Verdana"/>
              </a:rPr>
              <a:t>he  </a:t>
            </a:r>
            <a:r>
              <a:rPr sz="1000" spc="25" dirty="0">
                <a:latin typeface="Verdana"/>
                <a:cs typeface="Verdana"/>
              </a:rPr>
              <a:t>abbiamo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int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odo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114" dirty="0">
                <a:latin typeface="Verdana"/>
                <a:cs typeface="Verdana"/>
              </a:rPr>
              <a:t>o: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9427" y="3074435"/>
            <a:ext cx="158750" cy="1187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z="600" b="1" spc="-135" dirty="0">
                <a:latin typeface="Verdana"/>
                <a:cs typeface="Verdana"/>
              </a:rPr>
              <a:t>9</a:t>
            </a:fld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Props1.xml><?xml version="1.0" encoding="utf-8"?>
<ds:datastoreItem xmlns:ds="http://schemas.openxmlformats.org/officeDocument/2006/customXml" ds:itemID="{B06F9B38-40CE-4CFC-BAEB-CF461472D2A4}"/>
</file>

<file path=customXml/itemProps2.xml><?xml version="1.0" encoding="utf-8"?>
<ds:datastoreItem xmlns:ds="http://schemas.openxmlformats.org/officeDocument/2006/customXml" ds:itemID="{F048EDE7-3382-4200-8C18-8AFCC09692DF}"/>
</file>

<file path=customXml/itemProps3.xml><?xml version="1.0" encoding="utf-8"?>
<ds:datastoreItem xmlns:ds="http://schemas.openxmlformats.org/officeDocument/2006/customXml" ds:itemID="{C2B6AAFC-D320-4E67-BA0C-8CF9B4FE2D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Personalizzato</PresentationFormat>
  <Paragraphs>176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Lezione 6 Model selection</vt:lpstr>
      <vt:lpstr>Model Selection| 1</vt:lpstr>
      <vt:lpstr>Presentazione standard di PowerPoint</vt:lpstr>
      <vt:lpstr>Presentazione standard di PowerPoint</vt:lpstr>
      <vt:lpstr>Presentazione standard di PowerPoint</vt:lpstr>
      <vt:lpstr>Model/hyper-parameter selection</vt:lpstr>
      <vt:lpstr>Model/hyper-parameter selection</vt:lpstr>
      <vt:lpstr>Presentazione standard di PowerPoint</vt:lpstr>
      <vt:lpstr>Train, validation e test</vt:lpstr>
      <vt:lpstr>Presentazione standard di PowerPoint</vt:lpstr>
      <vt:lpstr>Model selection - Grid search</vt:lpstr>
      <vt:lpstr>Presentazione standard di PowerPoint</vt:lpstr>
      <vt:lpstr>Model selection - Grid search</vt:lpstr>
      <vt:lpstr>Presentazione standard di PowerPoint</vt:lpstr>
      <vt:lpstr>Presentazione standard di PowerPoint</vt:lpstr>
      <vt:lpstr>Presentazione standard di PowerPoint</vt:lpstr>
      <vt:lpstr>Come scelgo i valori da provare?</vt:lpstr>
      <vt:lpstr>Presentazione standard di PowerPoint</vt:lpstr>
      <vt:lpstr>In fase sperimentale</vt:lpstr>
      <vt:lpstr>Altre metodologie  di test/validazione|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Quiz 1</vt:lpstr>
      <vt:lpstr>Quiz 2</vt:lpstr>
      <vt:lpstr>Presentazione standard di PowerPoint</vt:lpstr>
      <vt:lpstr>Presentazione standard di PowerPoint</vt:lpstr>
      <vt:lpstr>Buono Studio!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lezione_6_s</dc:title>
  <cp:lastModifiedBy>Cristina D'Onorio De Meo</cp:lastModifiedBy>
  <cp:revision>1</cp:revision>
  <dcterms:created xsi:type="dcterms:W3CDTF">2022-12-18T22:23:18Z</dcterms:created>
  <dcterms:modified xsi:type="dcterms:W3CDTF">2022-12-18T22:27:48Z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0x010100368B8FC6CF01604D927BE2319DA56E71</vt:lpwstr>
  </property>
</Properties>
</file>