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59" r:id="rId5"/>
    <p:sldId id="258" r:id="rId6"/>
    <p:sldId id="260" r:id="rId7"/>
    <p:sldId id="261" r:id="rId8"/>
    <p:sldId id="262" r:id="rId9"/>
    <p:sldId id="264" r:id="rId10"/>
    <p:sldId id="265" r:id="rId11"/>
    <p:sldId id="263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860035-AEAD-4DEF-8BCA-9872AFB2D4BF}" v="16" dt="2023-02-07T10:14:21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C4181-224E-40D0-99FC-C46E9FA939AD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63EF9-9BE1-4547-9234-FD2D3BA5128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286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22be5ca2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22be5ca2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843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22be5ca2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22be5ca2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77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22be5ca2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22be5ca2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6922a21d21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6922a21d21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22be5ca2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22be5ca2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22be5ca2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22be5ca2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629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22be5ca2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22be5ca2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888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22be5ca2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22be5ca2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209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6922a21d21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6922a21d21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894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22be5ca2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22be5ca2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835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22be5ca2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22be5ca2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591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166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998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361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429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‹#›</a:t>
            </a:fld>
            <a:endParaRPr lang="it-IT"/>
          </a:p>
        </p:txBody>
      </p:sp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l="11745" t="28833" r="13865" b="32139"/>
          <a:stretch/>
        </p:blipFill>
        <p:spPr>
          <a:xfrm>
            <a:off x="10085365" y="206167"/>
            <a:ext cx="1942835" cy="57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725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14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94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04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99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71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713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7569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data-to-viz.com/#correlogra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7" Type="http://schemas.openxmlformats.org/officeDocument/2006/relationships/hyperlink" Target="https://plotly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eaborn.pydata.org/index.html" TargetMode="Externa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ctrTitle"/>
          </p:nvPr>
        </p:nvSpPr>
        <p:spPr>
          <a:xfrm>
            <a:off x="148167" y="2665100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 fontScale="90000"/>
          </a:bodyPr>
          <a:lstStyle/>
          <a:p>
            <a:pPr algn="l"/>
            <a:endParaRPr sz="3733">
              <a:solidFill>
                <a:srgbClr val="0D3F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>
              <a:buSzPct val="39285"/>
            </a:pPr>
            <a:r>
              <a:rPr lang="it" sz="3733">
                <a:solidFill>
                  <a:srgbClr val="0D3F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Master in Data Science - Lezione 1</a:t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0" y="2665100"/>
            <a:ext cx="12192000" cy="4193600"/>
          </a:xfrm>
          <a:prstGeom prst="rect">
            <a:avLst/>
          </a:prstGeom>
          <a:solidFill>
            <a:srgbClr val="0D3F58">
              <a:alpha val="48850"/>
            </a:srgb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8"/>
            <a:ext cx="12192000" cy="685524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339367" y="2639301"/>
            <a:ext cx="8978400" cy="172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100"/>
            </a:pPr>
            <a:r>
              <a:rPr lang="it" sz="3733" kern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Master in Data Science - Lezione 2</a:t>
            </a:r>
          </a:p>
          <a:p>
            <a:pPr algn="ctr" defTabSz="1219170">
              <a:buClr>
                <a:srgbClr val="000000"/>
              </a:buClr>
              <a:buSzPts val="1100"/>
            </a:pPr>
            <a:r>
              <a:rPr lang="it" sz="4000" kern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EDA</a:t>
            </a:r>
            <a:endParaRPr sz="4000" kern="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l="10903" t="29785" r="11983" b="31145"/>
          <a:stretch/>
        </p:blipFill>
        <p:spPr>
          <a:xfrm>
            <a:off x="9891667" y="230334"/>
            <a:ext cx="2070603" cy="590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D893C3FC-B4D3-99D0-2B0D-F709C9243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448" y="1274743"/>
            <a:ext cx="5887780" cy="322506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5B592296-7813-933B-FDD6-1D16CB283175}"/>
              </a:ext>
            </a:extLst>
          </p:cNvPr>
          <p:cNvSpPr txBox="1"/>
          <p:nvPr/>
        </p:nvSpPr>
        <p:spPr>
          <a:xfrm>
            <a:off x="4677981" y="4776537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Montserrat" panose="00000500000000000000" pitchFamily="50" charset="0"/>
              </a:rPr>
              <a:t>Link a </a:t>
            </a:r>
            <a:r>
              <a:rPr lang="it-IT" b="1" dirty="0">
                <a:latin typeface="Montserrat" panose="00000500000000000000" pitchFamily="50" charset="0"/>
                <a:hlinkClick r:id="rId4"/>
              </a:rPr>
              <a:t>data-to-viz.com</a:t>
            </a:r>
            <a:endParaRPr lang="it-IT" b="1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082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8ADC48D-9B3D-593B-0F36-1F189CA4262A}"/>
              </a:ext>
            </a:extLst>
          </p:cNvPr>
          <p:cNvSpPr/>
          <p:nvPr/>
        </p:nvSpPr>
        <p:spPr>
          <a:xfrm>
            <a:off x="2046939" y="2358566"/>
            <a:ext cx="73466" cy="80882"/>
          </a:xfrm>
          <a:prstGeom prst="rect">
            <a:avLst/>
          </a:prstGeom>
          <a:solidFill>
            <a:srgbClr val="0F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432C343C-3C51-FB7A-D7CC-20A5ADA936C7}"/>
              </a:ext>
            </a:extLst>
          </p:cNvPr>
          <p:cNvSpPr txBox="1"/>
          <p:nvPr/>
        </p:nvSpPr>
        <p:spPr>
          <a:xfrm>
            <a:off x="2224271" y="2264163"/>
            <a:ext cx="7900303" cy="300308"/>
          </a:xfrm>
          <a:prstGeom prst="rect">
            <a:avLst/>
          </a:prstGeom>
        </p:spPr>
        <p:txBody>
          <a:bodyPr vert="horz" wrap="square" lIns="0" tIns="7082" rIns="0" bIns="0" rtlCol="0">
            <a:spAutoFit/>
          </a:bodyPr>
          <a:lstStyle/>
          <a:p>
            <a:pPr marL="7455" marR="433130">
              <a:lnSpc>
                <a:spcPct val="115100"/>
              </a:lnSpc>
              <a:spcBef>
                <a:spcPts val="56"/>
              </a:spcBef>
            </a:pPr>
            <a:r>
              <a:rPr lang="it-IT" b="1" spc="35" dirty="0" err="1">
                <a:solidFill>
                  <a:srgbClr val="04182D"/>
                </a:solidFill>
                <a:latin typeface="Montserrat" panose="00000500000000000000" pitchFamily="50" charset="0"/>
                <a:cs typeface="Lucida Sans Unicode"/>
              </a:rPr>
              <a:t>Matplotlib</a:t>
            </a:r>
            <a:r>
              <a:rPr lang="it-IT" b="1" spc="35" dirty="0">
                <a:solidFill>
                  <a:srgbClr val="04182D"/>
                </a:solidFill>
                <a:latin typeface="Montserrat" panose="00000500000000000000" pitchFamily="50" charset="0"/>
                <a:cs typeface="Lucida Sans Unicode"/>
              </a:rPr>
              <a:t> </a:t>
            </a:r>
            <a:r>
              <a:rPr lang="it-IT" spc="35" dirty="0">
                <a:solidFill>
                  <a:srgbClr val="04182D"/>
                </a:solidFill>
                <a:latin typeface="Montserrat" panose="00000500000000000000" pitchFamily="50" charset="0"/>
                <a:cs typeface="Lucida Sans Unicode"/>
              </a:rPr>
              <a:t>– </a:t>
            </a:r>
            <a:r>
              <a:rPr lang="it-IT" sz="1600" spc="35" dirty="0">
                <a:solidFill>
                  <a:srgbClr val="04182D"/>
                </a:solidFill>
                <a:latin typeface="Montserrat" panose="00000500000000000000" pitchFamily="50" charset="0"/>
                <a:cs typeface="Lucida Sans Unicode"/>
              </a:rPr>
              <a:t>Libreria più diffusa ma anche più datata</a:t>
            </a:r>
            <a:endParaRPr dirty="0">
              <a:latin typeface="Montserrat" panose="00000500000000000000" pitchFamily="50" charset="0"/>
              <a:cs typeface="Lucida Sans Unicode"/>
            </a:endParaRPr>
          </a:p>
        </p:txBody>
      </p:sp>
      <p:sp>
        <p:nvSpPr>
          <p:cNvPr id="4" name="CasellaDiTesto 3">
            <a:hlinkClick r:id="rId3"/>
            <a:extLst>
              <a:ext uri="{FF2B5EF4-FFF2-40B4-BE49-F238E27FC236}">
                <a16:creationId xmlns:a16="http://schemas.microsoft.com/office/drawing/2014/main" id="{19663A4A-9D94-4943-736E-499ADDD3DEC8}"/>
              </a:ext>
            </a:extLst>
          </p:cNvPr>
          <p:cNvSpPr txBox="1"/>
          <p:nvPr/>
        </p:nvSpPr>
        <p:spPr>
          <a:xfrm>
            <a:off x="8758144" y="2264163"/>
            <a:ext cx="534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>
                <a:solidFill>
                  <a:srgbClr val="0D3A51"/>
                </a:solidFill>
                <a:latin typeface="Montserrat" panose="00000500000000000000" pitchFamily="50" charset="0"/>
              </a:rPr>
              <a:t>LINK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5E23727-1BD4-2E0F-BE53-FCBD7B91D539}"/>
              </a:ext>
            </a:extLst>
          </p:cNvPr>
          <p:cNvSpPr/>
          <p:nvPr/>
        </p:nvSpPr>
        <p:spPr>
          <a:xfrm>
            <a:off x="2046939" y="3304608"/>
            <a:ext cx="73466" cy="80882"/>
          </a:xfrm>
          <a:prstGeom prst="rect">
            <a:avLst/>
          </a:prstGeom>
          <a:solidFill>
            <a:srgbClr val="0F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449A21E6-4F17-AB13-E764-6C2661D433D4}"/>
              </a:ext>
            </a:extLst>
          </p:cNvPr>
          <p:cNvSpPr txBox="1"/>
          <p:nvPr/>
        </p:nvSpPr>
        <p:spPr>
          <a:xfrm>
            <a:off x="2224271" y="3190856"/>
            <a:ext cx="6245961" cy="586284"/>
          </a:xfrm>
          <a:prstGeom prst="rect">
            <a:avLst/>
          </a:prstGeom>
        </p:spPr>
        <p:txBody>
          <a:bodyPr vert="horz" wrap="square" lIns="0" tIns="7082" rIns="0" bIns="0" rtlCol="0">
            <a:spAutoFit/>
          </a:bodyPr>
          <a:lstStyle/>
          <a:p>
            <a:pPr marL="7455" marR="433130">
              <a:lnSpc>
                <a:spcPct val="115100"/>
              </a:lnSpc>
              <a:spcBef>
                <a:spcPts val="56"/>
              </a:spcBef>
            </a:pPr>
            <a:r>
              <a:rPr lang="it-IT" b="1" spc="35" dirty="0" err="1">
                <a:solidFill>
                  <a:srgbClr val="04182D"/>
                </a:solidFill>
                <a:latin typeface="Montserrat" panose="00000500000000000000" pitchFamily="50" charset="0"/>
                <a:cs typeface="Lucida Sans Unicode"/>
              </a:rPr>
              <a:t>Seaborn</a:t>
            </a:r>
            <a:r>
              <a:rPr lang="it-IT" b="1" spc="35" dirty="0">
                <a:solidFill>
                  <a:srgbClr val="04182D"/>
                </a:solidFill>
                <a:latin typeface="Montserrat" panose="00000500000000000000" pitchFamily="50" charset="0"/>
                <a:cs typeface="Lucida Sans Unicode"/>
              </a:rPr>
              <a:t> </a:t>
            </a:r>
            <a:r>
              <a:rPr lang="it-IT" spc="35" dirty="0">
                <a:solidFill>
                  <a:srgbClr val="04182D"/>
                </a:solidFill>
                <a:latin typeface="Montserrat" panose="00000500000000000000" pitchFamily="50" charset="0"/>
                <a:cs typeface="Lucida Sans Unicode"/>
              </a:rPr>
              <a:t>– </a:t>
            </a:r>
            <a:r>
              <a:rPr lang="it-IT" sz="1600" spc="35" dirty="0">
                <a:solidFill>
                  <a:srgbClr val="04182D"/>
                </a:solidFill>
                <a:latin typeface="Montserrat" panose="00000500000000000000" pitchFamily="50" charset="0"/>
                <a:cs typeface="Lucida Sans Unicode"/>
              </a:rPr>
              <a:t>Libreria con le visualizzazioni più moderne e con maggiore facilità d’uso rispetto a </a:t>
            </a:r>
            <a:r>
              <a:rPr lang="it-IT" sz="1600" spc="35" dirty="0" err="1">
                <a:solidFill>
                  <a:srgbClr val="04182D"/>
                </a:solidFill>
                <a:latin typeface="Montserrat" panose="00000500000000000000" pitchFamily="50" charset="0"/>
                <a:cs typeface="Lucida Sans Unicode"/>
              </a:rPr>
              <a:t>matplotlib</a:t>
            </a:r>
            <a:r>
              <a:rPr lang="it-IT" sz="1600" spc="35" dirty="0">
                <a:solidFill>
                  <a:srgbClr val="04182D"/>
                </a:solidFill>
                <a:latin typeface="Montserrat" panose="00000500000000000000" pitchFamily="50" charset="0"/>
                <a:cs typeface="Lucida Sans Unicode"/>
              </a:rPr>
              <a:t>.</a:t>
            </a:r>
            <a:endParaRPr dirty="0">
              <a:latin typeface="Montserrat" panose="00000500000000000000" pitchFamily="50" charset="0"/>
              <a:cs typeface="Lucida Sans Unicode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B39E11E-8510-F919-23BF-3CAE0549F9D8}"/>
              </a:ext>
            </a:extLst>
          </p:cNvPr>
          <p:cNvSpPr/>
          <p:nvPr/>
        </p:nvSpPr>
        <p:spPr>
          <a:xfrm>
            <a:off x="2046939" y="4732355"/>
            <a:ext cx="73466" cy="80882"/>
          </a:xfrm>
          <a:prstGeom prst="rect">
            <a:avLst/>
          </a:prstGeom>
          <a:solidFill>
            <a:srgbClr val="0F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E3685800-8C4C-99E3-A11F-3741AC8F4483}"/>
              </a:ext>
            </a:extLst>
          </p:cNvPr>
          <p:cNvSpPr txBox="1"/>
          <p:nvPr/>
        </p:nvSpPr>
        <p:spPr>
          <a:xfrm>
            <a:off x="2224272" y="4618603"/>
            <a:ext cx="5886142" cy="586284"/>
          </a:xfrm>
          <a:prstGeom prst="rect">
            <a:avLst/>
          </a:prstGeom>
        </p:spPr>
        <p:txBody>
          <a:bodyPr vert="horz" wrap="square" lIns="0" tIns="7082" rIns="0" bIns="0" rtlCol="0">
            <a:spAutoFit/>
          </a:bodyPr>
          <a:lstStyle/>
          <a:p>
            <a:pPr marL="7455" marR="433130">
              <a:lnSpc>
                <a:spcPct val="115100"/>
              </a:lnSpc>
              <a:spcBef>
                <a:spcPts val="56"/>
              </a:spcBef>
            </a:pPr>
            <a:r>
              <a:rPr lang="it-IT" b="1" spc="35" dirty="0" err="1">
                <a:solidFill>
                  <a:srgbClr val="04182D"/>
                </a:solidFill>
                <a:latin typeface="Montserrat" panose="00000500000000000000" pitchFamily="50" charset="0"/>
                <a:cs typeface="Lucida Sans Unicode"/>
              </a:rPr>
              <a:t>Plotly</a:t>
            </a:r>
            <a:r>
              <a:rPr lang="it-IT" b="1" spc="35" dirty="0">
                <a:solidFill>
                  <a:srgbClr val="04182D"/>
                </a:solidFill>
                <a:latin typeface="Montserrat" panose="00000500000000000000" pitchFamily="50" charset="0"/>
                <a:cs typeface="Lucida Sans Unicode"/>
              </a:rPr>
              <a:t> </a:t>
            </a:r>
            <a:r>
              <a:rPr lang="it-IT" spc="35" dirty="0">
                <a:solidFill>
                  <a:srgbClr val="04182D"/>
                </a:solidFill>
                <a:latin typeface="Montserrat" panose="00000500000000000000" pitchFamily="50" charset="0"/>
                <a:cs typeface="Lucida Sans Unicode"/>
              </a:rPr>
              <a:t>– </a:t>
            </a:r>
            <a:r>
              <a:rPr lang="it-IT" sz="1600" spc="35" dirty="0">
                <a:solidFill>
                  <a:srgbClr val="04182D"/>
                </a:solidFill>
                <a:latin typeface="Montserrat" panose="00000500000000000000" pitchFamily="50" charset="0"/>
                <a:cs typeface="Lucida Sans Unicode"/>
              </a:rPr>
              <a:t>Libreria per creare visualizzazioni più </a:t>
            </a:r>
            <a:r>
              <a:rPr lang="it-IT" sz="1600" spc="35" dirty="0" err="1">
                <a:solidFill>
                  <a:srgbClr val="04182D"/>
                </a:solidFill>
                <a:latin typeface="Montserrat" panose="00000500000000000000" pitchFamily="50" charset="0"/>
                <a:cs typeface="Lucida Sans Unicode"/>
              </a:rPr>
              <a:t>complesse,come</a:t>
            </a:r>
            <a:r>
              <a:rPr lang="it-IT" sz="1600" spc="35" dirty="0">
                <a:solidFill>
                  <a:srgbClr val="04182D"/>
                </a:solidFill>
                <a:latin typeface="Montserrat" panose="00000500000000000000" pitchFamily="50" charset="0"/>
                <a:cs typeface="Lucida Sans Unicode"/>
              </a:rPr>
              <a:t> per esempio mappe interattive.</a:t>
            </a:r>
            <a:endParaRPr dirty="0">
              <a:latin typeface="Montserrat" panose="00000500000000000000" pitchFamily="50" charset="0"/>
              <a:cs typeface="Lucida Sans Unicode"/>
            </a:endParaRPr>
          </a:p>
        </p:txBody>
      </p:sp>
      <p:pic>
        <p:nvPicPr>
          <p:cNvPr id="9" name="Elemento grafico 8" descr="Indietro con riempimento a tinta unita">
            <a:extLst>
              <a:ext uri="{FF2B5EF4-FFF2-40B4-BE49-F238E27FC236}">
                <a16:creationId xmlns:a16="http://schemas.microsoft.com/office/drawing/2014/main" id="{D9AB86FE-F5DD-F821-7BBD-0B67036A6A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0451" y="2196438"/>
            <a:ext cx="534121" cy="457219"/>
          </a:xfrm>
          <a:prstGeom prst="rect">
            <a:avLst/>
          </a:prstGeom>
        </p:spPr>
      </p:pic>
      <p:sp>
        <p:nvSpPr>
          <p:cNvPr id="10" name="CasellaDiTesto 9">
            <a:hlinkClick r:id="rId6"/>
            <a:extLst>
              <a:ext uri="{FF2B5EF4-FFF2-40B4-BE49-F238E27FC236}">
                <a16:creationId xmlns:a16="http://schemas.microsoft.com/office/drawing/2014/main" id="{D0E9070F-D145-96BE-8665-860852CC606C}"/>
              </a:ext>
            </a:extLst>
          </p:cNvPr>
          <p:cNvSpPr txBox="1"/>
          <p:nvPr/>
        </p:nvSpPr>
        <p:spPr>
          <a:xfrm>
            <a:off x="8758144" y="3367116"/>
            <a:ext cx="534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>
                <a:solidFill>
                  <a:srgbClr val="0D3A51"/>
                </a:solidFill>
                <a:latin typeface="Montserrat" panose="00000500000000000000" pitchFamily="50" charset="0"/>
              </a:rPr>
              <a:t>LINK</a:t>
            </a:r>
          </a:p>
        </p:txBody>
      </p:sp>
      <p:pic>
        <p:nvPicPr>
          <p:cNvPr id="11" name="Elemento grafico 10" descr="Indietro con riempimento a tinta unita">
            <a:extLst>
              <a:ext uri="{FF2B5EF4-FFF2-40B4-BE49-F238E27FC236}">
                <a16:creationId xmlns:a16="http://schemas.microsoft.com/office/drawing/2014/main" id="{D32E42CF-84F2-CA48-EAA8-8A2187AD8A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0451" y="3299391"/>
            <a:ext cx="534121" cy="457219"/>
          </a:xfrm>
          <a:prstGeom prst="rect">
            <a:avLst/>
          </a:prstGeom>
        </p:spPr>
      </p:pic>
      <p:sp>
        <p:nvSpPr>
          <p:cNvPr id="12" name="CasellaDiTesto 11">
            <a:hlinkClick r:id="rId7"/>
            <a:extLst>
              <a:ext uri="{FF2B5EF4-FFF2-40B4-BE49-F238E27FC236}">
                <a16:creationId xmlns:a16="http://schemas.microsoft.com/office/drawing/2014/main" id="{2C80D33C-769C-46F5-5422-1AC196D0688F}"/>
              </a:ext>
            </a:extLst>
          </p:cNvPr>
          <p:cNvSpPr txBox="1"/>
          <p:nvPr/>
        </p:nvSpPr>
        <p:spPr>
          <a:xfrm>
            <a:off x="8751973" y="4753360"/>
            <a:ext cx="534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>
                <a:solidFill>
                  <a:srgbClr val="0D3A51"/>
                </a:solidFill>
                <a:latin typeface="Montserrat" panose="00000500000000000000" pitchFamily="50" charset="0"/>
              </a:rPr>
              <a:t>LINK</a:t>
            </a:r>
          </a:p>
        </p:txBody>
      </p:sp>
      <p:pic>
        <p:nvPicPr>
          <p:cNvPr id="13" name="Elemento grafico 12" descr="Indietro con riempimento a tinta unita">
            <a:extLst>
              <a:ext uri="{FF2B5EF4-FFF2-40B4-BE49-F238E27FC236}">
                <a16:creationId xmlns:a16="http://schemas.microsoft.com/office/drawing/2014/main" id="{33573243-D34D-0816-1C9C-498A90E5EF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4280" y="4685635"/>
            <a:ext cx="534121" cy="45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58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1211133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3524467" y="859667"/>
            <a:ext cx="5062400" cy="137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100"/>
            </a:pPr>
            <a:r>
              <a:rPr lang="it" sz="5467" kern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Buono Studio!</a:t>
            </a:r>
            <a:endParaRPr sz="5467" kern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1052800" y="2941867"/>
            <a:ext cx="10086400" cy="277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  <a:buSzPts val="1100"/>
            </a:pPr>
            <a:r>
              <a:rPr lang="it" sz="4133" kern="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Contatti:</a:t>
            </a:r>
            <a:endParaRPr sz="4133" kern="0" dirty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ctr" defTabSz="1219170">
              <a:buClr>
                <a:srgbClr val="000000"/>
              </a:buClr>
              <a:buSzPts val="1100"/>
            </a:pPr>
            <a:r>
              <a:rPr lang="it-IT" sz="3450" kern="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oscar</a:t>
            </a:r>
            <a:r>
              <a:rPr lang="it" sz="3450" kern="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lang="it" sz="3450" kern="0" dirty="0" err="1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defelice@neural.academy</a:t>
            </a:r>
            <a:endParaRPr sz="3450" kern="0" dirty="0" err="1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ctr" defTabSz="1219170">
              <a:buClr>
                <a:srgbClr val="000000"/>
              </a:buClr>
              <a:buSzPts val="1100"/>
            </a:pPr>
            <a:r>
              <a:rPr lang="it" sz="3467" kern="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3467" kern="0" dirty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ctr" defTabSz="1219170">
              <a:buClr>
                <a:srgbClr val="000000"/>
              </a:buClr>
              <a:buSzPts val="1100"/>
            </a:pPr>
            <a:r>
              <a:rPr lang="it" sz="3467" kern="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agata.manco@neuralacademy.it</a:t>
            </a:r>
            <a:endParaRPr sz="3467" kern="0" dirty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4">
            <a:alphaModFix/>
          </a:blip>
          <a:srcRect l="10903" t="29785" r="11983" b="31145"/>
          <a:stretch/>
        </p:blipFill>
        <p:spPr>
          <a:xfrm>
            <a:off x="9891667" y="230334"/>
            <a:ext cx="2070603" cy="590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428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706800" y="305634"/>
            <a:ext cx="8061600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fr-FR" sz="3600" dirty="0" err="1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Exploratory</a:t>
            </a:r>
            <a:r>
              <a:rPr lang="fr-FR" sz="360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Data </a:t>
            </a:r>
            <a:r>
              <a:rPr lang="fr-FR" sz="3600" dirty="0" err="1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Analysis</a:t>
            </a:r>
            <a:r>
              <a:rPr lang="fr-FR" sz="360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(EDA)</a:t>
            </a:r>
            <a:r>
              <a:rPr lang="it" sz="3600" kern="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| </a:t>
            </a:r>
            <a:r>
              <a:rPr lang="it" sz="3600" b="1" kern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8776" y="1717327"/>
            <a:ext cx="6650802" cy="4658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l="10903" t="29785" r="11983" b="31145"/>
          <a:stretch/>
        </p:blipFill>
        <p:spPr>
          <a:xfrm>
            <a:off x="9891667" y="230334"/>
            <a:ext cx="2070603" cy="590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0939B397-D476-3ACF-9B35-669D87651F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00" y="1525601"/>
            <a:ext cx="2965113" cy="25208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BC630772-64A9-B7DC-45D1-84E665A71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643" y="916179"/>
            <a:ext cx="4308898" cy="50256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686DD919-599A-A38C-648C-3FF105D39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1642369"/>
            <a:ext cx="7902566" cy="411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4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F0DC834-9983-58A7-B109-A0F2FAE56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09" y="1309449"/>
            <a:ext cx="9623578" cy="441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22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63E791F2-2D1D-10CC-9280-807A9D2F8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61" y="971001"/>
            <a:ext cx="9853147" cy="537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67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428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706800" y="305634"/>
            <a:ext cx="8061600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Data </a:t>
            </a:r>
            <a:r>
              <a:rPr kumimoji="0" lang="it-IT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Visualization</a:t>
            </a:r>
            <a:r>
              <a:rPr kumimoji="0" lang="it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| </a:t>
            </a:r>
            <a:r>
              <a:rPr lang="it" sz="3600" b="1" kern="0" dirty="0">
                <a:solidFill>
                  <a:srgbClr val="FFFFFF"/>
                </a:solidFill>
                <a:latin typeface="Helvetica Neue"/>
                <a:ea typeface="Helvetica Neue Light"/>
                <a:cs typeface="Helvetica Neue Light"/>
                <a:sym typeface="Helvetica Neue"/>
              </a:rPr>
              <a:t>2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8776" y="1717327"/>
            <a:ext cx="6650802" cy="4658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l="10903" t="29785" r="11983" b="31145"/>
          <a:stretch/>
        </p:blipFill>
        <p:spPr>
          <a:xfrm>
            <a:off x="9891667" y="230334"/>
            <a:ext cx="2070603" cy="5900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7158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23D9E875-B14E-BF84-931D-EA724571B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244" y="253408"/>
            <a:ext cx="6774596" cy="635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02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CD01C632-4BE1-D225-2620-E1CCD9736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715" y="932719"/>
            <a:ext cx="6938566" cy="499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965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03073dd-8150-4f1f-9ad1-dea5dbddd818">
      <Terms xmlns="http://schemas.microsoft.com/office/infopath/2007/PartnerControls"/>
    </lcf76f155ced4ddcb4097134ff3c332f>
    <TaxCatchAll xmlns="f0662b43-0091-4e39-b288-8cd86c04ec3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8B8FC6CF01604D927BE2319DA56E71" ma:contentTypeVersion="8" ma:contentTypeDescription="Create a new document." ma:contentTypeScope="" ma:versionID="2c553d546b9ce55cd33c797a23057d58">
  <xsd:schema xmlns:xsd="http://www.w3.org/2001/XMLSchema" xmlns:xs="http://www.w3.org/2001/XMLSchema" xmlns:p="http://schemas.microsoft.com/office/2006/metadata/properties" xmlns:ns2="d03073dd-8150-4f1f-9ad1-dea5dbddd818" xmlns:ns3="f0662b43-0091-4e39-b288-8cd86c04ec33" targetNamespace="http://schemas.microsoft.com/office/2006/metadata/properties" ma:root="true" ma:fieldsID="44d086ecd4156df18e1d34b881494e5d" ns2:_="" ns3:_="">
    <xsd:import namespace="d03073dd-8150-4f1f-9ad1-dea5dbddd818"/>
    <xsd:import namespace="f0662b43-0091-4e39-b288-8cd86c04ec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3073dd-8150-4f1f-9ad1-dea5dbddd8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cd93189e-e3e0-4ae1-9397-6a7177459d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662b43-0091-4e39-b288-8cd86c04ec3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46ba95f-1239-427c-a86d-c7afad10ef77}" ma:internalName="TaxCatchAll" ma:showField="CatchAllData" ma:web="f0662b43-0091-4e39-b288-8cd86c04ec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D3A6E6-20E7-4C40-ABFA-DA04ED18A29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238DC04-57E2-4F77-A54B-C79C6CC827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62FC89-42A3-40BE-9E2E-0A8CB8F9565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Widescreen</PresentationFormat>
  <Paragraphs>18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Simple Light</vt:lpstr>
      <vt:lpstr> Master in Data Science - Lezione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Master in Data Science - Lezione 1</dc:title>
  <dc:creator>Cristina D'Onorio De Meo</dc:creator>
  <cp:lastModifiedBy>Cristina D'Onorio De Meo</cp:lastModifiedBy>
  <cp:revision>4</cp:revision>
  <dcterms:created xsi:type="dcterms:W3CDTF">2022-10-29T06:37:47Z</dcterms:created>
  <dcterms:modified xsi:type="dcterms:W3CDTF">2023-02-07T10:14:33Z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0x010100368B8FC6CF01604D927BE2319DA56E71</vt:lpwstr>
  </property>
  <property fmtid="{D5CDD505-2E9C-101B-9397-08002B2CF9AE}" pid="3" name="Order">
    <vt:r8>5700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