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384" r:id="rId5"/>
    <p:sldId id="409" r:id="rId6"/>
    <p:sldId id="258" r:id="rId7"/>
    <p:sldId id="410" r:id="rId8"/>
    <p:sldId id="411" r:id="rId9"/>
    <p:sldId id="433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35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328" r:id="rId33"/>
  </p:sldIdLst>
  <p:sldSz cx="5765800" cy="3244850"/>
  <p:notesSz cx="5765800" cy="3244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80"/>
    <a:srgbClr val="001328"/>
    <a:srgbClr val="053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55D9D-9410-E173-716F-81B6E4AFA501}" v="10" dt="2023-02-24T13:58:33.5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17" autoAdjust="0"/>
  </p:normalViewPr>
  <p:slideViewPr>
    <p:cSldViewPr>
      <p:cViewPr varScale="1">
        <p:scale>
          <a:sx n="140" d="100"/>
          <a:sy n="140" d="100"/>
        </p:scale>
        <p:origin x="1289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23D0-18AF-4331-AAF2-2206BFC47BDF}" type="datetimeFigureOut">
              <a:rPr lang="it-IT" smtClean="0"/>
              <a:t>24/02/2023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2C7-57BE-42B4-996F-29FA17E2E63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3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2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074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47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8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0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8543c0a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78543c0a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9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87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9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79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2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4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83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06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70621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543c0aa_0_115"/>
          <p:cNvSpPr txBox="1">
            <a:spLocks noGrp="1"/>
          </p:cNvSpPr>
          <p:nvPr>
            <p:ph type="title"/>
          </p:nvPr>
        </p:nvSpPr>
        <p:spPr>
          <a:xfrm>
            <a:off x="196544" y="280750"/>
            <a:ext cx="5372712" cy="36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g1278543c0aa_0_115"/>
          <p:cNvSpPr txBox="1">
            <a:spLocks noGrp="1"/>
          </p:cNvSpPr>
          <p:nvPr>
            <p:ph type="body" idx="1"/>
          </p:nvPr>
        </p:nvSpPr>
        <p:spPr>
          <a:xfrm>
            <a:off x="196544" y="727055"/>
            <a:ext cx="5372712" cy="215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88310" lvl="0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576621" lvl="1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864931" lvl="2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153241" lvl="3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441552" lvl="4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729862" lvl="5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018172" lvl="6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306483" lvl="7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94793" lvl="8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g1278543c0aa_0_115"/>
          <p:cNvSpPr txBox="1">
            <a:spLocks noGrp="1"/>
          </p:cNvSpPr>
          <p:nvPr>
            <p:ph type="sldNum" idx="12"/>
          </p:nvPr>
        </p:nvSpPr>
        <p:spPr>
          <a:xfrm>
            <a:off x="5342355" y="2941857"/>
            <a:ext cx="345986" cy="248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it-IT" smtClean="0"/>
              <a:pPr algn="r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86505"/>
            <a:ext cx="5071211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445" y="1003733"/>
            <a:ext cx="4999355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scikit-learn.org/stable/modules/classes.html#module-sklearn.preprocess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cikit-learn.org/stable/modules/classes.html#module-sklearn.metrics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carlotta.reggioli@datascienceacademy.it" TargetMode="External"/><Relationship Id="rId5" Type="http://schemas.openxmlformats.org/officeDocument/2006/relationships/hyperlink" Target="mailto:marica.acconcia@datascienceacademy.it" TargetMode="External"/><Relationship Id="rId4" Type="http://schemas.openxmlformats.org/officeDocument/2006/relationships/hyperlink" Target="mailto:cristina.donoriodemeo@datascienceacademy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152051FC-B945-26DE-0B1E-A9B3F3674E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48"/>
            <a:ext cx="5765800" cy="32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g1278543c0aa_0_7">
            <a:extLst>
              <a:ext uri="{FF2B5EF4-FFF2-40B4-BE49-F238E27FC236}">
                <a16:creationId xmlns:a16="http://schemas.microsoft.com/office/drawing/2014/main" id="{C8693F9F-0EE5-9DCB-BA11-FEA7CD0CE451}"/>
              </a:ext>
            </a:extLst>
          </p:cNvPr>
          <p:cNvSpPr txBox="1"/>
          <p:nvPr/>
        </p:nvSpPr>
        <p:spPr>
          <a:xfrm>
            <a:off x="759883" y="1851025"/>
            <a:ext cx="4246035" cy="59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000" b="1" dirty="0">
                <a:solidFill>
                  <a:schemeClr val="lt1"/>
                </a:solidFill>
                <a:latin typeface="Gilroy bold" panose="00000800000000000000" pitchFamily="2" charset="0"/>
                <a:ea typeface="Helvetica Neue"/>
                <a:cs typeface="Helvetica Neue"/>
                <a:sym typeface="Helvetica Neue"/>
              </a:rPr>
              <a:t>Terza lezione</a:t>
            </a:r>
            <a:endParaRPr sz="2000" b="1" dirty="0">
              <a:solidFill>
                <a:schemeClr val="lt1"/>
              </a:solidFill>
              <a:latin typeface="Gilroy bold" panose="00000800000000000000" pitchFamily="2" charset="0"/>
              <a:ea typeface="Helvetica Neue"/>
              <a:cs typeface="Helvetica Neue"/>
              <a:sym typeface="Helvetica Neue"/>
            </a:endParaRPr>
          </a:p>
          <a:p>
            <a:endParaRPr sz="1135" dirty="0">
              <a:latin typeface="Gilroy" panose="00000500000000000000" pitchFamily="2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75CADF33-E871-C0B1-46A2-35620CBA6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1910178" y="679094"/>
            <a:ext cx="1945444" cy="55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Scaliamo 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C262938-E3C8-C94C-F0A0-EF443644FE40}"/>
              </a:ext>
            </a:extLst>
          </p:cNvPr>
          <p:cNvSpPr txBox="1"/>
          <p:nvPr/>
        </p:nvSpPr>
        <p:spPr>
          <a:xfrm>
            <a:off x="347294" y="420599"/>
            <a:ext cx="4464685" cy="115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162560">
              <a:lnSpc>
                <a:spcPct val="100000"/>
              </a:lnSpc>
              <a:spcBef>
                <a:spcPts val="95"/>
              </a:spcBef>
              <a:buChar char="•"/>
              <a:tabLst>
                <a:tab pos="266065" algn="l"/>
              </a:tabLst>
            </a:pPr>
            <a:r>
              <a:rPr sz="1000" spc="-5" dirty="0">
                <a:latin typeface="Tahoma"/>
                <a:cs typeface="Tahoma"/>
              </a:rPr>
              <a:t>ci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altre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possibilità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  <a:hlinkClick r:id="rId4"/>
              </a:rPr>
              <a:t>take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  <a:hlinkClick r:id="rId4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  <a:hlinkClick r:id="rId4"/>
              </a:rPr>
              <a:t>a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  <a:hlinkClick r:id="rId4"/>
              </a:rPr>
              <a:t> </a:t>
            </a:r>
            <a:r>
              <a:rPr sz="1000" spc="-15" dirty="0">
                <a:solidFill>
                  <a:srgbClr val="EB801A"/>
                </a:solidFill>
                <a:latin typeface="Tahoma"/>
                <a:cs typeface="Tahoma"/>
                <a:hlinkClick r:id="rId4"/>
              </a:rPr>
              <a:t>look</a:t>
            </a:r>
            <a:r>
              <a:rPr sz="1000" spc="-1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esempio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notevole: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b="1" spc="-60" dirty="0">
                <a:latin typeface="Tahoma"/>
                <a:cs typeface="Tahoma"/>
              </a:rPr>
              <a:t>Scalatura</a:t>
            </a:r>
            <a:r>
              <a:rPr sz="1000" b="1" spc="75" dirty="0">
                <a:latin typeface="Tahoma"/>
                <a:cs typeface="Tahoma"/>
              </a:rPr>
              <a:t> </a:t>
            </a:r>
            <a:r>
              <a:rPr sz="1000" b="1" spc="-65" dirty="0">
                <a:latin typeface="Tahoma"/>
                <a:cs typeface="Tahoma"/>
              </a:rPr>
              <a:t>Standard</a:t>
            </a:r>
            <a:endParaRPr sz="1000" dirty="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266065" algn="l"/>
              </a:tabLst>
            </a:pPr>
            <a:r>
              <a:rPr sz="900" spc="-30" dirty="0">
                <a:latin typeface="Tahoma"/>
                <a:cs typeface="Tahoma"/>
              </a:rPr>
              <a:t>si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calcolano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media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85" dirty="0">
                <a:latin typeface="Tahoma"/>
                <a:cs typeface="Tahoma"/>
              </a:rPr>
              <a:t>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deviazione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standard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per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ogni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feature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(colonna)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del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dataset</a:t>
            </a:r>
            <a:endParaRPr sz="900" dirty="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266065" algn="l"/>
              </a:tabLst>
            </a:pPr>
            <a:r>
              <a:rPr sz="1000" spc="-20" dirty="0">
                <a:latin typeface="Tahoma"/>
                <a:cs typeface="Tahoma"/>
              </a:rPr>
              <a:t>poi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trasforma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ogni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colonna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7C92FD5-607F-E509-A156-9084C520966D}"/>
              </a:ext>
            </a:extLst>
          </p:cNvPr>
          <p:cNvSpPr txBox="1"/>
          <p:nvPr/>
        </p:nvSpPr>
        <p:spPr>
          <a:xfrm>
            <a:off x="2389758" y="1713586"/>
            <a:ext cx="19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89" baseline="-22222" dirty="0">
                <a:latin typeface="Arial"/>
                <a:cs typeface="Arial"/>
              </a:rPr>
              <a:t>X</a:t>
            </a:r>
            <a:r>
              <a:rPr sz="700" i="1" spc="6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ECD7400-F61D-2803-8640-443D37301920}"/>
              </a:ext>
            </a:extLst>
          </p:cNvPr>
          <p:cNvSpPr txBox="1"/>
          <p:nvPr/>
        </p:nvSpPr>
        <p:spPr>
          <a:xfrm>
            <a:off x="2474163" y="1765834"/>
            <a:ext cx="28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60" baseline="-19841" dirty="0">
                <a:latin typeface="Arial"/>
                <a:cs typeface="Arial"/>
              </a:rPr>
              <a:t>j</a:t>
            </a:r>
            <a:r>
              <a:rPr sz="1050" i="1" spc="315" baseline="-19841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 Narrow"/>
                <a:cs typeface="Arial Narrow"/>
              </a:rPr>
              <a:t>←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8E4F4B0-C8FE-03BC-7851-227F71EE2D71}"/>
              </a:ext>
            </a:extLst>
          </p:cNvPr>
          <p:cNvSpPr txBox="1"/>
          <p:nvPr/>
        </p:nvSpPr>
        <p:spPr>
          <a:xfrm>
            <a:off x="2860205" y="1657589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8306CE9-8D45-AF90-0563-27B797C17DD0}"/>
              </a:ext>
            </a:extLst>
          </p:cNvPr>
          <p:cNvSpPr txBox="1"/>
          <p:nvPr/>
        </p:nvSpPr>
        <p:spPr>
          <a:xfrm>
            <a:off x="2761780" y="1736380"/>
            <a:ext cx="8210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sz="700" i="1" u="sng" spc="4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	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4B2677E-2BD6-1C38-1765-83465C82070E}"/>
              </a:ext>
            </a:extLst>
          </p:cNvPr>
          <p:cNvSpPr txBox="1"/>
          <p:nvPr/>
        </p:nvSpPr>
        <p:spPr>
          <a:xfrm>
            <a:off x="3470059" y="1722486"/>
            <a:ext cx="508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40" dirty="0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866F0870-5550-C656-B9A7-DABE65F834DB}"/>
              </a:ext>
            </a:extLst>
          </p:cNvPr>
          <p:cNvSpPr txBox="1"/>
          <p:nvPr/>
        </p:nvSpPr>
        <p:spPr>
          <a:xfrm>
            <a:off x="2761780" y="1665555"/>
            <a:ext cx="821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290" dirty="0">
                <a:latin typeface="Arial"/>
                <a:cs typeface="Arial"/>
              </a:rPr>
              <a:t> </a:t>
            </a:r>
            <a:r>
              <a:rPr sz="1000" i="1" spc="295" dirty="0">
                <a:latin typeface="Arial Narrow"/>
                <a:cs typeface="Arial Narrow"/>
              </a:rPr>
              <a:t>−</a:t>
            </a:r>
            <a:r>
              <a:rPr sz="1000" i="1" spc="-25" dirty="0">
                <a:latin typeface="Arial Narrow"/>
                <a:cs typeface="Arial Narrow"/>
              </a:rPr>
              <a:t> </a:t>
            </a:r>
            <a:r>
              <a:rPr sz="1000" i="1" spc="-35" dirty="0">
                <a:latin typeface="Arial"/>
                <a:cs typeface="Arial"/>
              </a:rPr>
              <a:t>mean</a:t>
            </a:r>
            <a:r>
              <a:rPr sz="1000" spc="-35" dirty="0">
                <a:latin typeface="Book Antiqua"/>
                <a:cs typeface="Book Antiqua"/>
              </a:rPr>
              <a:t>(</a:t>
            </a:r>
            <a:r>
              <a:rPr sz="1000" i="1" spc="-35" dirty="0">
                <a:latin typeface="Arial"/>
                <a:cs typeface="Arial"/>
              </a:rPr>
              <a:t>X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8D31717C-1BD1-FEE3-94BB-80C271866790}"/>
              </a:ext>
            </a:extLst>
          </p:cNvPr>
          <p:cNvSpPr txBox="1"/>
          <p:nvPr/>
        </p:nvSpPr>
        <p:spPr>
          <a:xfrm>
            <a:off x="2938564" y="1852626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Arial"/>
                <a:cs typeface="Arial"/>
              </a:rPr>
              <a:t>st</a:t>
            </a:r>
            <a:r>
              <a:rPr sz="1000" i="1" spc="45" dirty="0">
                <a:latin typeface="Arial"/>
                <a:cs typeface="Arial"/>
              </a:rPr>
              <a:t>d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50" i="1" spc="60" baseline="-11904" dirty="0">
                <a:latin typeface="Arial"/>
                <a:cs typeface="Arial"/>
              </a:rPr>
              <a:t>j</a:t>
            </a:r>
            <a:r>
              <a:rPr sz="1050" i="1" spc="-142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endParaRPr sz="1000" dirty="0">
              <a:latin typeface="Book Antiqua"/>
              <a:cs typeface="Book Antiqua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8AFB1FD3-61D7-B2C4-3BA4-6C0844ACBC45}"/>
              </a:ext>
            </a:extLst>
          </p:cNvPr>
          <p:cNvSpPr txBox="1"/>
          <p:nvPr/>
        </p:nvSpPr>
        <p:spPr>
          <a:xfrm>
            <a:off x="347294" y="2126244"/>
            <a:ext cx="2444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25" dirty="0">
                <a:latin typeface="Calibri"/>
                <a:cs typeface="Calibri"/>
              </a:rPr>
              <a:t>Nota: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D8560D31-68B5-BAA2-0610-DC35B574E7CF}"/>
              </a:ext>
            </a:extLst>
          </p:cNvPr>
          <p:cNvSpPr txBox="1"/>
          <p:nvPr/>
        </p:nvSpPr>
        <p:spPr>
          <a:xfrm>
            <a:off x="1107630" y="2431552"/>
            <a:ext cx="3397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latin typeface="Arial"/>
                <a:cs typeface="Arial"/>
              </a:rPr>
              <a:t>mea</a:t>
            </a:r>
            <a:r>
              <a:rPr sz="700" i="1" spc="-15" dirty="0">
                <a:latin typeface="Arial"/>
                <a:cs typeface="Arial"/>
              </a:rPr>
              <a:t>n</a:t>
            </a:r>
            <a:r>
              <a:rPr sz="700" spc="-10" dirty="0">
                <a:latin typeface="Verdana"/>
                <a:cs typeface="Verdana"/>
              </a:rPr>
              <a:t>(</a:t>
            </a:r>
            <a:r>
              <a:rPr sz="700" i="1" spc="2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86CF02F6-867F-E678-20C5-941958F651F8}"/>
              </a:ext>
            </a:extLst>
          </p:cNvPr>
          <p:cNvSpPr txBox="1"/>
          <p:nvPr/>
        </p:nvSpPr>
        <p:spPr>
          <a:xfrm>
            <a:off x="1396149" y="2444201"/>
            <a:ext cx="251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i="1" spc="25" dirty="0">
                <a:latin typeface="Arial"/>
                <a:cs typeface="Arial"/>
              </a:rPr>
              <a:t>j</a:t>
            </a:r>
            <a:r>
              <a:rPr sz="500" i="1" spc="-55" dirty="0">
                <a:latin typeface="Arial"/>
                <a:cs typeface="Arial"/>
              </a:rPr>
              <a:t> </a:t>
            </a:r>
            <a:r>
              <a:rPr sz="1050" spc="-15" baseline="7936" dirty="0">
                <a:latin typeface="Verdana"/>
                <a:cs typeface="Verdana"/>
              </a:rPr>
              <a:t>)</a:t>
            </a:r>
            <a:r>
              <a:rPr sz="1050" spc="-30" baseline="7936" dirty="0">
                <a:latin typeface="Verdana"/>
                <a:cs typeface="Verdana"/>
              </a:rPr>
              <a:t> </a:t>
            </a:r>
            <a:r>
              <a:rPr sz="1050" spc="52" baseline="7936" dirty="0">
                <a:latin typeface="Verdana"/>
                <a:cs typeface="Verdana"/>
              </a:rPr>
              <a:t>=</a:t>
            </a:r>
            <a:endParaRPr sz="1050" baseline="7936">
              <a:latin typeface="Verdana"/>
              <a:cs typeface="Verdana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188D9DC7-5C98-2C3F-677D-1E7770A0BB16}"/>
              </a:ext>
            </a:extLst>
          </p:cNvPr>
          <p:cNvSpPr txBox="1"/>
          <p:nvPr/>
        </p:nvSpPr>
        <p:spPr>
          <a:xfrm>
            <a:off x="1640522" y="2366681"/>
            <a:ext cx="869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6F44F21-1943-5D39-EE1B-6530DF0698C5}"/>
              </a:ext>
            </a:extLst>
          </p:cNvPr>
          <p:cNvSpPr txBox="1"/>
          <p:nvPr/>
        </p:nvSpPr>
        <p:spPr>
          <a:xfrm>
            <a:off x="1791728" y="2346139"/>
            <a:ext cx="730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C6E8D4EE-443D-82AD-8731-7B2650FC85C4}"/>
              </a:ext>
            </a:extLst>
          </p:cNvPr>
          <p:cNvSpPr txBox="1"/>
          <p:nvPr/>
        </p:nvSpPr>
        <p:spPr>
          <a:xfrm>
            <a:off x="1745348" y="2347402"/>
            <a:ext cx="1701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890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AAE3FA3-A740-272E-CE95-5CA0C4118766}"/>
              </a:ext>
            </a:extLst>
          </p:cNvPr>
          <p:cNvSpPr txBox="1"/>
          <p:nvPr/>
        </p:nvSpPr>
        <p:spPr>
          <a:xfrm>
            <a:off x="1615122" y="2498164"/>
            <a:ext cx="20510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Arial"/>
                <a:cs typeface="Arial"/>
              </a:rPr>
              <a:t>N</a:t>
            </a:r>
            <a:r>
              <a:rPr sz="700" i="1" spc="105" dirty="0">
                <a:latin typeface="Arial"/>
                <a:cs typeface="Arial"/>
              </a:rPr>
              <a:t> </a:t>
            </a:r>
            <a:r>
              <a:rPr sz="750" i="1" spc="15" baseline="-33333" dirty="0">
                <a:latin typeface="Arial"/>
                <a:cs typeface="Arial"/>
              </a:rPr>
              <a:t>i</a:t>
            </a:r>
            <a:endParaRPr sz="750" baseline="-33333">
              <a:latin typeface="Arial"/>
              <a:cs typeface="Arial"/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80454219-0C72-E782-63FF-3B9ED758D8BD}"/>
              </a:ext>
            </a:extLst>
          </p:cNvPr>
          <p:cNvSpPr txBox="1"/>
          <p:nvPr/>
        </p:nvSpPr>
        <p:spPr>
          <a:xfrm>
            <a:off x="1774189" y="2562141"/>
            <a:ext cx="13398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0" spc="120" dirty="0">
                <a:latin typeface="Bookman Old Style"/>
                <a:cs typeface="Bookman Old Style"/>
              </a:rPr>
              <a:t>=1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4028C7A-72A8-A415-F7CB-415509E425E9}"/>
              </a:ext>
            </a:extLst>
          </p:cNvPr>
          <p:cNvSpPr txBox="1"/>
          <p:nvPr/>
        </p:nvSpPr>
        <p:spPr>
          <a:xfrm>
            <a:off x="1979345" y="2412344"/>
            <a:ext cx="419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BEF09C55-1E39-0606-8EC7-BFA8DC5A1CA2}"/>
              </a:ext>
            </a:extLst>
          </p:cNvPr>
          <p:cNvSpPr txBox="1"/>
          <p:nvPr/>
        </p:nvSpPr>
        <p:spPr>
          <a:xfrm>
            <a:off x="1969782" y="2482156"/>
            <a:ext cx="438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25" dirty="0">
                <a:latin typeface="Arial"/>
                <a:cs typeface="Arial"/>
              </a:rPr>
              <a:t>j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04CC68DE-416E-1D48-ECFE-8A9F65E0FA4F}"/>
              </a:ext>
            </a:extLst>
          </p:cNvPr>
          <p:cNvSpPr txBox="1"/>
          <p:nvPr/>
        </p:nvSpPr>
        <p:spPr>
          <a:xfrm>
            <a:off x="1907082" y="2431552"/>
            <a:ext cx="12020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X   </a:t>
            </a:r>
            <a:r>
              <a:rPr sz="700" i="1" spc="135" dirty="0">
                <a:latin typeface="Arial"/>
                <a:cs typeface="Arial"/>
              </a:rPr>
              <a:t> </a:t>
            </a:r>
            <a:r>
              <a:rPr sz="700" spc="-20" dirty="0">
                <a:latin typeface="Palatino Linotype"/>
                <a:cs typeface="Palatino Linotype"/>
              </a:rPr>
              <a:t>media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spc="65" dirty="0">
                <a:latin typeface="Palatino Linotype"/>
                <a:cs typeface="Palatino Linotype"/>
              </a:rPr>
              <a:t>della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spc="20" dirty="0">
                <a:latin typeface="Palatino Linotype"/>
                <a:cs typeface="Palatino Linotype"/>
              </a:rPr>
              <a:t>colonna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spc="204" dirty="0">
                <a:latin typeface="Palatino Linotype"/>
                <a:cs typeface="Palatino Linotype"/>
              </a:rPr>
              <a:t>j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155EC239-5CC9-8F0C-DC38-4AC22E98AAF3}"/>
              </a:ext>
            </a:extLst>
          </p:cNvPr>
          <p:cNvSpPr txBox="1"/>
          <p:nvPr/>
        </p:nvSpPr>
        <p:spPr>
          <a:xfrm>
            <a:off x="1193368" y="2798074"/>
            <a:ext cx="2540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latin typeface="Arial"/>
                <a:cs typeface="Arial"/>
              </a:rPr>
              <a:t>std</a:t>
            </a:r>
            <a:r>
              <a:rPr sz="700" i="1" spc="90" dirty="0">
                <a:latin typeface="Arial"/>
                <a:cs typeface="Arial"/>
              </a:rPr>
              <a:t> </a:t>
            </a:r>
            <a:r>
              <a:rPr sz="700" i="1" spc="2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FA5340E9-8995-FE42-9D14-937D9CFA6632}"/>
              </a:ext>
            </a:extLst>
          </p:cNvPr>
          <p:cNvSpPr txBox="1"/>
          <p:nvPr/>
        </p:nvSpPr>
        <p:spPr>
          <a:xfrm>
            <a:off x="1293914" y="2810736"/>
            <a:ext cx="3536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-15" baseline="7936" dirty="0">
                <a:latin typeface="Verdana"/>
                <a:cs typeface="Verdana"/>
              </a:rPr>
              <a:t>(  </a:t>
            </a:r>
            <a:r>
              <a:rPr sz="500" i="1" spc="25" dirty="0">
                <a:latin typeface="Arial"/>
                <a:cs typeface="Arial"/>
              </a:rPr>
              <a:t>j</a:t>
            </a:r>
            <a:r>
              <a:rPr sz="500" i="1" spc="-55" dirty="0">
                <a:latin typeface="Arial"/>
                <a:cs typeface="Arial"/>
              </a:rPr>
              <a:t> </a:t>
            </a:r>
            <a:r>
              <a:rPr sz="1050" spc="-15" baseline="7936" dirty="0">
                <a:latin typeface="Verdana"/>
                <a:cs typeface="Verdana"/>
              </a:rPr>
              <a:t>)</a:t>
            </a:r>
            <a:r>
              <a:rPr sz="1050" spc="-30" baseline="7936" dirty="0">
                <a:latin typeface="Verdana"/>
                <a:cs typeface="Verdana"/>
              </a:rPr>
              <a:t> </a:t>
            </a:r>
            <a:r>
              <a:rPr sz="1050" spc="52" baseline="7936" dirty="0">
                <a:latin typeface="Verdana"/>
                <a:cs typeface="Verdana"/>
              </a:rPr>
              <a:t>=</a:t>
            </a:r>
            <a:endParaRPr sz="1050" baseline="7936" dirty="0">
              <a:latin typeface="Verdana"/>
              <a:cs typeface="Verdana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421EBF16-FDA3-8017-D49C-DB99C5B6C509}"/>
              </a:ext>
            </a:extLst>
          </p:cNvPr>
          <p:cNvSpPr txBox="1"/>
          <p:nvPr/>
        </p:nvSpPr>
        <p:spPr>
          <a:xfrm>
            <a:off x="1625346" y="2608705"/>
            <a:ext cx="1181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4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C89044A1-80CA-3B02-B2C9-7D3BD6B6FC47}"/>
              </a:ext>
            </a:extLst>
          </p:cNvPr>
          <p:cNvSpPr txBox="1"/>
          <p:nvPr/>
        </p:nvSpPr>
        <p:spPr>
          <a:xfrm>
            <a:off x="1625346" y="2763822"/>
            <a:ext cx="1308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75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EFF6B338-6DFC-75B8-FC23-54F62A452E15}"/>
              </a:ext>
            </a:extLst>
          </p:cNvPr>
          <p:cNvSpPr/>
          <p:nvPr/>
        </p:nvSpPr>
        <p:spPr>
          <a:xfrm>
            <a:off x="1742948" y="2707826"/>
            <a:ext cx="1068070" cy="0"/>
          </a:xfrm>
          <a:custGeom>
            <a:avLst/>
            <a:gdLst/>
            <a:ahLst/>
            <a:cxnLst/>
            <a:rect l="l" t="t" r="r" b="b"/>
            <a:pathLst>
              <a:path w="1068070">
                <a:moveTo>
                  <a:pt x="0" y="0"/>
                </a:moveTo>
                <a:lnTo>
                  <a:pt x="1068057" y="0"/>
                </a:lnTo>
              </a:path>
            </a:pathLst>
          </a:custGeom>
          <a:ln w="4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928C0031-53AC-8E58-8F8D-690AA741321C}"/>
              </a:ext>
            </a:extLst>
          </p:cNvPr>
          <p:cNvSpPr txBox="1"/>
          <p:nvPr/>
        </p:nvSpPr>
        <p:spPr>
          <a:xfrm>
            <a:off x="1756397" y="2733215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7508E7C2-6263-8A6D-AB1D-0D4CD8CCF2DC}"/>
              </a:ext>
            </a:extLst>
          </p:cNvPr>
          <p:cNvSpPr/>
          <p:nvPr/>
        </p:nvSpPr>
        <p:spPr>
          <a:xfrm>
            <a:off x="1758137" y="287720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4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8">
            <a:extLst>
              <a:ext uri="{FF2B5EF4-FFF2-40B4-BE49-F238E27FC236}">
                <a16:creationId xmlns:a16="http://schemas.microsoft.com/office/drawing/2014/main" id="{F810755E-4B25-CD35-8CB6-2CF908BF56E3}"/>
              </a:ext>
            </a:extLst>
          </p:cNvPr>
          <p:cNvSpPr txBox="1"/>
          <p:nvPr/>
        </p:nvSpPr>
        <p:spPr>
          <a:xfrm>
            <a:off x="1745437" y="2864699"/>
            <a:ext cx="920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29">
            <a:extLst>
              <a:ext uri="{FF2B5EF4-FFF2-40B4-BE49-F238E27FC236}">
                <a16:creationId xmlns:a16="http://schemas.microsoft.com/office/drawing/2014/main" id="{265E81BC-73A5-7D44-7BAA-BCA53CA3CDE4}"/>
              </a:ext>
            </a:extLst>
          </p:cNvPr>
          <p:cNvSpPr txBox="1"/>
          <p:nvPr/>
        </p:nvSpPr>
        <p:spPr>
          <a:xfrm>
            <a:off x="1899983" y="2712674"/>
            <a:ext cx="730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E15D0320-58C5-D79F-5314-B9429D6AE4AF}"/>
              </a:ext>
            </a:extLst>
          </p:cNvPr>
          <p:cNvSpPr txBox="1"/>
          <p:nvPr/>
        </p:nvSpPr>
        <p:spPr>
          <a:xfrm>
            <a:off x="1625346" y="2713937"/>
            <a:ext cx="385445" cy="1320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050" spc="862" baseline="3968" dirty="0">
                <a:latin typeface="Verdana"/>
                <a:cs typeface="Verdana"/>
              </a:rPr>
              <a:t>    </a:t>
            </a:r>
            <a:r>
              <a:rPr sz="1050" spc="-22" baseline="3968" dirty="0">
                <a:latin typeface="Verdana"/>
                <a:cs typeface="Verdana"/>
              </a:rPr>
              <a:t> </a:t>
            </a:r>
            <a:r>
              <a:rPr sz="700" spc="114" dirty="0">
                <a:latin typeface="Verdana"/>
                <a:cs typeface="Verdana"/>
              </a:rPr>
              <a:t> 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15D7C6D4-86E7-C5A0-C728-E3E3CD1EFFF0}"/>
              </a:ext>
            </a:extLst>
          </p:cNvPr>
          <p:cNvSpPr txBox="1"/>
          <p:nvPr/>
        </p:nvSpPr>
        <p:spPr>
          <a:xfrm>
            <a:off x="1850263" y="2927634"/>
            <a:ext cx="17653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0" spc="85" dirty="0">
                <a:latin typeface="Bookman Old Style"/>
                <a:cs typeface="Bookman Old Style"/>
              </a:rPr>
              <a:t>1=1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6B324B34-5A87-E078-BCD0-9FFECA927A1C}"/>
              </a:ext>
            </a:extLst>
          </p:cNvPr>
          <p:cNvSpPr txBox="1"/>
          <p:nvPr/>
        </p:nvSpPr>
        <p:spPr>
          <a:xfrm>
            <a:off x="2080044" y="2798074"/>
            <a:ext cx="88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51C3EF02-AE00-CC3D-FA60-AFDEE60237B7}"/>
              </a:ext>
            </a:extLst>
          </p:cNvPr>
          <p:cNvSpPr txBox="1"/>
          <p:nvPr/>
        </p:nvSpPr>
        <p:spPr>
          <a:xfrm>
            <a:off x="2152319" y="2792874"/>
            <a:ext cx="419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B7490BD5-E7AA-581F-5040-1321AB312828}"/>
              </a:ext>
            </a:extLst>
          </p:cNvPr>
          <p:cNvSpPr txBox="1"/>
          <p:nvPr/>
        </p:nvSpPr>
        <p:spPr>
          <a:xfrm>
            <a:off x="2018664" y="2700526"/>
            <a:ext cx="7556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355" algn="l"/>
              </a:tabLst>
            </a:pPr>
            <a:r>
              <a:rPr sz="700" spc="235" dirty="0">
                <a:latin typeface="Verdana"/>
                <a:cs typeface="Verdana"/>
              </a:rPr>
              <a:t> 	</a:t>
            </a:r>
            <a:r>
              <a:rPr sz="700" spc="160" dirty="0">
                <a:latin typeface="Verdana"/>
                <a:cs typeface="Verdana"/>
              </a:rPr>
              <a:t>)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E0003DBC-7F46-3C46-D526-580FF8E0E93E}"/>
              </a:ext>
            </a:extLst>
          </p:cNvPr>
          <p:cNvSpPr txBox="1"/>
          <p:nvPr/>
        </p:nvSpPr>
        <p:spPr>
          <a:xfrm>
            <a:off x="2748927" y="2752806"/>
            <a:ext cx="685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0" spc="25" dirty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9ED0BC50-B093-9653-4D2C-B764D26207C7}"/>
              </a:ext>
            </a:extLst>
          </p:cNvPr>
          <p:cNvSpPr txBox="1"/>
          <p:nvPr/>
        </p:nvSpPr>
        <p:spPr>
          <a:xfrm>
            <a:off x="2104644" y="2810736"/>
            <a:ext cx="25863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94385" algn="l"/>
              </a:tabLst>
            </a:pPr>
            <a:r>
              <a:rPr sz="750" i="1" spc="37" baseline="-11111" dirty="0">
                <a:latin typeface="Arial"/>
                <a:cs typeface="Arial"/>
              </a:rPr>
              <a:t>j </a:t>
            </a:r>
            <a:r>
              <a:rPr sz="750" i="1" spc="44" baseline="-11111" dirty="0">
                <a:latin typeface="Arial"/>
                <a:cs typeface="Arial"/>
              </a:rPr>
              <a:t> </a:t>
            </a:r>
            <a:r>
              <a:rPr sz="1050" i="1" spc="315" baseline="7936" dirty="0">
                <a:latin typeface="Arial"/>
                <a:cs typeface="Arial"/>
              </a:rPr>
              <a:t>−</a:t>
            </a:r>
            <a:r>
              <a:rPr sz="1050" i="1" spc="-15" baseline="7936" dirty="0">
                <a:latin typeface="Arial"/>
                <a:cs typeface="Arial"/>
              </a:rPr>
              <a:t> </a:t>
            </a:r>
            <a:r>
              <a:rPr sz="1050" i="1" spc="-7" baseline="7936" dirty="0">
                <a:latin typeface="Arial"/>
                <a:cs typeface="Arial"/>
              </a:rPr>
              <a:t>mean</a:t>
            </a:r>
            <a:r>
              <a:rPr sz="1050" spc="-7" baseline="7936" dirty="0">
                <a:latin typeface="Verdana"/>
                <a:cs typeface="Verdana"/>
              </a:rPr>
              <a:t>(</a:t>
            </a:r>
            <a:r>
              <a:rPr sz="1050" i="1" spc="-7" baseline="7936" dirty="0">
                <a:latin typeface="Arial"/>
                <a:cs typeface="Arial"/>
              </a:rPr>
              <a:t>X</a:t>
            </a:r>
            <a:r>
              <a:rPr sz="500" i="1" spc="-5" dirty="0">
                <a:latin typeface="Arial"/>
                <a:cs typeface="Arial"/>
              </a:rPr>
              <a:t>j</a:t>
            </a:r>
            <a:r>
              <a:rPr sz="500" i="1" spc="-55" dirty="0">
                <a:latin typeface="Arial"/>
                <a:cs typeface="Arial"/>
              </a:rPr>
              <a:t> </a:t>
            </a:r>
            <a:r>
              <a:rPr sz="1050" spc="-15" baseline="7936" dirty="0">
                <a:latin typeface="Verdana"/>
                <a:cs typeface="Verdana"/>
              </a:rPr>
              <a:t>)	</a:t>
            </a:r>
            <a:r>
              <a:rPr sz="1050" spc="89" baseline="7936" dirty="0">
                <a:latin typeface="Palatino Linotype"/>
                <a:cs typeface="Palatino Linotype"/>
              </a:rPr>
              <a:t>scarto</a:t>
            </a:r>
            <a:r>
              <a:rPr sz="1050" spc="284" baseline="7936" dirty="0">
                <a:latin typeface="Palatino Linotype"/>
                <a:cs typeface="Palatino Linotype"/>
              </a:rPr>
              <a:t> </a:t>
            </a:r>
            <a:r>
              <a:rPr sz="1050" spc="52" baseline="7936" dirty="0">
                <a:latin typeface="Palatino Linotype"/>
                <a:cs typeface="Palatino Linotype"/>
              </a:rPr>
              <a:t>quadratico</a:t>
            </a:r>
            <a:r>
              <a:rPr sz="1050" spc="292" baseline="7936" dirty="0">
                <a:latin typeface="Palatino Linotype"/>
                <a:cs typeface="Palatino Linotype"/>
              </a:rPr>
              <a:t> </a:t>
            </a:r>
            <a:r>
              <a:rPr sz="1050" spc="104" baseline="7936" dirty="0">
                <a:latin typeface="Palatino Linotype"/>
                <a:cs typeface="Palatino Linotype"/>
              </a:rPr>
              <a:t>rispetto</a:t>
            </a:r>
            <a:r>
              <a:rPr sz="1050" spc="284" baseline="7936" dirty="0">
                <a:latin typeface="Palatino Linotype"/>
                <a:cs typeface="Palatino Linotype"/>
              </a:rPr>
              <a:t> </a:t>
            </a:r>
            <a:r>
              <a:rPr sz="1050" spc="135" baseline="7936" dirty="0">
                <a:latin typeface="Palatino Linotype"/>
                <a:cs typeface="Palatino Linotype"/>
              </a:rPr>
              <a:t>alla</a:t>
            </a:r>
            <a:r>
              <a:rPr sz="1050" spc="292" baseline="7936" dirty="0">
                <a:latin typeface="Palatino Linotype"/>
                <a:cs typeface="Palatino Linotype"/>
              </a:rPr>
              <a:t> </a:t>
            </a:r>
            <a:r>
              <a:rPr sz="1050" spc="-30" baseline="7936" dirty="0">
                <a:latin typeface="Palatino Linotype"/>
                <a:cs typeface="Palatino Linotype"/>
              </a:rPr>
              <a:t>media</a:t>
            </a:r>
            <a:endParaRPr sz="1050" baseline="7936">
              <a:latin typeface="Palatino Linotype"/>
              <a:cs typeface="Palatino Linotype"/>
            </a:endParaRPr>
          </a:p>
        </p:txBody>
      </p:sp>
      <p:pic>
        <p:nvPicPr>
          <p:cNvPr id="47" name="Immagine 4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D22169-869A-2518-90BD-0BFB163C80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1279102"/>
            <a:ext cx="5245100" cy="19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226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Criticità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0A79728E-8244-73FD-97F1-C8F2F7E3857A}"/>
              </a:ext>
            </a:extLst>
          </p:cNvPr>
          <p:cNvSpPr txBox="1"/>
          <p:nvPr/>
        </p:nvSpPr>
        <p:spPr>
          <a:xfrm>
            <a:off x="347294" y="1089025"/>
            <a:ext cx="1776095" cy="7893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it-IT" sz="900" b="1" spc="-8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V</a:t>
            </a:r>
            <a:r>
              <a:rPr sz="900" b="1" spc="-80" dirty="0" err="1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ery</a:t>
            </a:r>
            <a:r>
              <a:rPr sz="900" b="1" spc="6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8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large</a:t>
            </a:r>
            <a:r>
              <a:rPr sz="900" b="1" spc="6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6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outliers</a:t>
            </a:r>
            <a:r>
              <a:rPr sz="900" b="1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 err="1">
                <a:latin typeface="Montserrat" panose="00000500000000000000" pitchFamily="50" charset="0"/>
                <a:cs typeface="Tahoma"/>
              </a:rPr>
              <a:t>dovuti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a: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74320" indent="-171450">
              <a:lnSpc>
                <a:spcPct val="100000"/>
              </a:lnSpc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266065" algn="l"/>
              </a:tabLst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errori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umani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 err="1">
                <a:latin typeface="Montserrat" panose="00000500000000000000" pitchFamily="50" charset="0"/>
                <a:cs typeface="Tahoma"/>
              </a:rPr>
              <a:t>compilazione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74320" indent="-171450">
              <a:lnSpc>
                <a:spcPct val="100000"/>
              </a:lnSpc>
              <a:spcBef>
                <a:spcPts val="475"/>
              </a:spcBef>
              <a:buFont typeface="Wingdings" panose="05000000000000000000" pitchFamily="2" charset="2"/>
              <a:buChar char="§"/>
              <a:tabLst>
                <a:tab pos="266065" algn="l"/>
              </a:tabLst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errori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numerici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misura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74320" indent="-171450">
              <a:lnSpc>
                <a:spcPct val="100000"/>
              </a:lnSpc>
              <a:spcBef>
                <a:spcPts val="475"/>
              </a:spcBef>
              <a:buFont typeface="Wingdings" panose="05000000000000000000" pitchFamily="2" charset="2"/>
              <a:buChar char="§"/>
              <a:tabLst>
                <a:tab pos="266065" algn="l"/>
              </a:tabLst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veri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outliers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49" name="object 5">
            <a:extLst>
              <a:ext uri="{FF2B5EF4-FFF2-40B4-BE49-F238E27FC236}">
                <a16:creationId xmlns:a16="http://schemas.microsoft.com/office/drawing/2014/main" id="{D581A9B5-3AA2-4A53-F432-E7798F86E10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0323" y="589280"/>
            <a:ext cx="2767422" cy="1662788"/>
          </a:xfrm>
          <a:prstGeom prst="rect">
            <a:avLst/>
          </a:prstGeom>
        </p:spPr>
      </p:pic>
      <p:sp>
        <p:nvSpPr>
          <p:cNvPr id="50" name="object 6">
            <a:extLst>
              <a:ext uri="{FF2B5EF4-FFF2-40B4-BE49-F238E27FC236}">
                <a16:creationId xmlns:a16="http://schemas.microsoft.com/office/drawing/2014/main" id="{1A601F11-EECD-40F1-335F-0B6F24CDD8A7}"/>
              </a:ext>
            </a:extLst>
          </p:cNvPr>
          <p:cNvSpPr txBox="1"/>
          <p:nvPr/>
        </p:nvSpPr>
        <p:spPr>
          <a:xfrm>
            <a:off x="347294" y="2434898"/>
            <a:ext cx="5042535" cy="367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-45" dirty="0" err="1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MinMaxScaler</a:t>
            </a:r>
            <a:r>
              <a:rPr lang="it-IT" sz="1000" b="1" spc="-45" dirty="0">
                <a:solidFill>
                  <a:srgbClr val="FF0000"/>
                </a:solidFill>
                <a:latin typeface="Montserrat" panose="00000500000000000000" pitchFamily="50" charset="0"/>
                <a:cs typeface="Tahoma"/>
              </a:rPr>
              <a:t> -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gli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inliers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collassano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un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range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molto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piccolo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(basta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1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solo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outlier)</a:t>
            </a:r>
            <a:endParaRPr lang="it-IT" sz="800" spc="-20" dirty="0">
              <a:latin typeface="Montserrat" panose="00000500000000000000" pitchFamily="50" charset="0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spc="-15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65" dirty="0" err="1">
                <a:solidFill>
                  <a:srgbClr val="FF7F00"/>
                </a:solidFill>
                <a:latin typeface="Montserrat" panose="00000500000000000000" pitchFamily="50" charset="0"/>
                <a:cs typeface="Tahoma"/>
              </a:rPr>
              <a:t>StandardScaler</a:t>
            </a:r>
            <a:r>
              <a:rPr lang="it-IT" sz="1000" b="1" spc="-65" dirty="0">
                <a:solidFill>
                  <a:srgbClr val="FF7F00"/>
                </a:solidFill>
                <a:latin typeface="Montserrat" panose="00000500000000000000" pitchFamily="50" charset="0"/>
                <a:cs typeface="Tahoma"/>
              </a:rPr>
              <a:t> -</a:t>
            </a:r>
            <a:r>
              <a:rPr sz="1000" spc="1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il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range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degli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inliers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può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risultare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diverso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fra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varie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features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75" dirty="0">
                <a:latin typeface="Montserrat" panose="00000500000000000000" pitchFamily="50" charset="0"/>
                <a:cs typeface="Tahoma"/>
              </a:rPr>
              <a:t>se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ci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sono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 err="1">
                <a:latin typeface="Montserrat" panose="00000500000000000000" pitchFamily="50" charset="0"/>
                <a:cs typeface="Tahoma"/>
              </a:rPr>
              <a:t>molti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outliers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906974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 err="1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Feauture</a:t>
            </a: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 Categoriche|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"/>
                <a:cs typeface="Helvetica Neue"/>
                <a:sym typeface="Helvetica Neue"/>
              </a:rPr>
              <a:t>2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Proprietà immobiliare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8432868B-5694-037A-C11A-BED78F5899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9" y="936625"/>
            <a:ext cx="2639459" cy="175260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27644B1E-DD27-623D-70CC-006B939C022F}"/>
              </a:ext>
            </a:extLst>
          </p:cNvPr>
          <p:cNvSpPr txBox="1"/>
          <p:nvPr/>
        </p:nvSpPr>
        <p:spPr>
          <a:xfrm>
            <a:off x="2882900" y="842566"/>
            <a:ext cx="2492375" cy="184665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b="1" spc="-55" dirty="0" err="1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Caratteristiche</a:t>
            </a:r>
            <a:endParaRPr lang="it-IT" sz="10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lang="it-IT" sz="800" spc="-35" dirty="0">
                <a:latin typeface="Montserrat" panose="00000500000000000000" pitchFamily="50" charset="0"/>
                <a:cs typeface="Tahoma"/>
              </a:rPr>
              <a:t>estensione</a:t>
            </a:r>
            <a:r>
              <a:rPr lang="it-IT" sz="800" spc="-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spc="-5" dirty="0">
                <a:latin typeface="Montserrat" panose="00000500000000000000" pitchFamily="50" charset="0"/>
                <a:cs typeface="Tahoma"/>
              </a:rPr>
              <a:t>(mq)</a:t>
            </a:r>
            <a:endParaRPr lang="it-IT"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30" dirty="0" err="1">
                <a:latin typeface="Montserrat" panose="00000500000000000000" pitchFamily="50" charset="0"/>
                <a:cs typeface="Tahoma"/>
              </a:rPr>
              <a:t>numero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 vani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15" dirty="0">
                <a:latin typeface="Montserrat" panose="00000500000000000000" pitchFamily="50" charset="0"/>
                <a:cs typeface="Tahoma"/>
              </a:rPr>
              <a:t>piscina 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(sì/no)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10" dirty="0">
                <a:latin typeface="Montserrat" panose="00000500000000000000" pitchFamily="50" charset="0"/>
                <a:cs typeface="Tahoma"/>
              </a:rPr>
              <a:t>condizioni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(da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ristrutturare,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buone,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ottime)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5" dirty="0">
                <a:latin typeface="Montserrat" panose="00000500000000000000" pitchFamily="50" charset="0"/>
                <a:cs typeface="Tahoma"/>
              </a:rPr>
              <a:t>tipologia</a:t>
            </a:r>
            <a:r>
              <a:rPr sz="800" spc="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(terratetto,</a:t>
            </a:r>
            <a:r>
              <a:rPr sz="800" spc="3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loft,</a:t>
            </a:r>
            <a:r>
              <a:rPr sz="800" spc="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attico,</a:t>
            </a:r>
            <a:r>
              <a:rPr sz="800" spc="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bilocale,</a:t>
            </a:r>
            <a:r>
              <a:rPr sz="800" spc="3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...)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30" dirty="0">
                <a:latin typeface="Montserrat" panose="00000500000000000000" pitchFamily="50" charset="0"/>
                <a:cs typeface="Tahoma"/>
              </a:rPr>
              <a:t>prezzo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(</a:t>
            </a:r>
            <a:r>
              <a:rPr sz="800" spc="15" dirty="0">
                <a:latin typeface="Montserrat" panose="00000500000000000000" pitchFamily="50" charset="0"/>
                <a:cs typeface="Gill Sans Ultra Bold"/>
              </a:rPr>
              <a:t>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)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15" dirty="0">
                <a:latin typeface="Montserrat" panose="00000500000000000000" pitchFamily="50" charset="0"/>
                <a:cs typeface="Tahoma"/>
              </a:rPr>
              <a:t>posto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auto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(sì/no)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81940" indent="-17145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66065" algn="l"/>
              </a:tabLst>
            </a:pPr>
            <a:r>
              <a:rPr sz="800" spc="-20" dirty="0">
                <a:latin typeface="Montserrat" panose="00000500000000000000" pitchFamily="50" charset="0"/>
                <a:cs typeface="Tahoma"/>
              </a:rPr>
              <a:t>...</a:t>
            </a:r>
            <a:endParaRPr sz="900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5324821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Tipologia di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feauture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D2B12A3F-B61F-7498-3347-7822363340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071" y="684329"/>
            <a:ext cx="3846899" cy="1715213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89AA5B22-964E-9270-084D-8DDAAE1AF63A}"/>
              </a:ext>
            </a:extLst>
          </p:cNvPr>
          <p:cNvSpPr txBox="1"/>
          <p:nvPr/>
        </p:nvSpPr>
        <p:spPr>
          <a:xfrm>
            <a:off x="2775458" y="789447"/>
            <a:ext cx="191770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E70CB54-7E4C-70C8-71F3-9974FCA751D0}"/>
              </a:ext>
            </a:extLst>
          </p:cNvPr>
          <p:cNvSpPr txBox="1"/>
          <p:nvPr/>
        </p:nvSpPr>
        <p:spPr>
          <a:xfrm>
            <a:off x="1686732" y="1531976"/>
            <a:ext cx="396875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Numerical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667638A-0436-EF03-4113-8A528C7DF88A}"/>
              </a:ext>
            </a:extLst>
          </p:cNvPr>
          <p:cNvSpPr txBox="1"/>
          <p:nvPr/>
        </p:nvSpPr>
        <p:spPr>
          <a:xfrm>
            <a:off x="3636069" y="1531976"/>
            <a:ext cx="443230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Categorical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E18512FE-D73D-CF21-048B-4745BC833985}"/>
              </a:ext>
            </a:extLst>
          </p:cNvPr>
          <p:cNvSpPr txBox="1"/>
          <p:nvPr/>
        </p:nvSpPr>
        <p:spPr>
          <a:xfrm>
            <a:off x="1165969" y="2159426"/>
            <a:ext cx="452120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4B9ABE5E-E58C-47F8-6150-045594B97641}"/>
              </a:ext>
            </a:extLst>
          </p:cNvPr>
          <p:cNvSpPr txBox="1"/>
          <p:nvPr/>
        </p:nvSpPr>
        <p:spPr>
          <a:xfrm>
            <a:off x="2214013" y="2159426"/>
            <a:ext cx="328295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411BBF1A-6783-ED43-123F-9D5B6C6F9236}"/>
              </a:ext>
            </a:extLst>
          </p:cNvPr>
          <p:cNvSpPr txBox="1"/>
          <p:nvPr/>
        </p:nvSpPr>
        <p:spPr>
          <a:xfrm>
            <a:off x="3217517" y="2159426"/>
            <a:ext cx="294005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Ordinal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C8ABA8A1-CBAB-43FE-987C-A81BE8C56050}"/>
              </a:ext>
            </a:extLst>
          </p:cNvPr>
          <p:cNvSpPr txBox="1"/>
          <p:nvPr/>
        </p:nvSpPr>
        <p:spPr>
          <a:xfrm>
            <a:off x="4186857" y="2159426"/>
            <a:ext cx="328295" cy="11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Nominal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56E826EF-DF22-147E-1382-4F2164D024A1}"/>
              </a:ext>
            </a:extLst>
          </p:cNvPr>
          <p:cNvSpPr/>
          <p:nvPr/>
        </p:nvSpPr>
        <p:spPr>
          <a:xfrm>
            <a:off x="949550" y="2486016"/>
            <a:ext cx="882650" cy="336550"/>
          </a:xfrm>
          <a:custGeom>
            <a:avLst/>
            <a:gdLst/>
            <a:ahLst/>
            <a:cxnLst/>
            <a:rect l="l" t="t" r="r" b="b"/>
            <a:pathLst>
              <a:path w="882650" h="336550">
                <a:moveTo>
                  <a:pt x="3781" y="3945"/>
                </a:moveTo>
                <a:lnTo>
                  <a:pt x="3781" y="1698"/>
                </a:lnTo>
                <a:lnTo>
                  <a:pt x="58580" y="7781"/>
                </a:lnTo>
                <a:lnTo>
                  <a:pt x="113379" y="1041"/>
                </a:lnTo>
                <a:lnTo>
                  <a:pt x="168178" y="1917"/>
                </a:lnTo>
                <a:lnTo>
                  <a:pt x="222977" y="3452"/>
                </a:lnTo>
                <a:lnTo>
                  <a:pt x="277776" y="3507"/>
                </a:lnTo>
                <a:lnTo>
                  <a:pt x="332576" y="4822"/>
                </a:lnTo>
                <a:lnTo>
                  <a:pt x="387375" y="6795"/>
                </a:lnTo>
                <a:lnTo>
                  <a:pt x="442174" y="0"/>
                </a:lnTo>
                <a:lnTo>
                  <a:pt x="496973" y="1643"/>
                </a:lnTo>
                <a:lnTo>
                  <a:pt x="551772" y="7452"/>
                </a:lnTo>
                <a:lnTo>
                  <a:pt x="606571" y="6521"/>
                </a:lnTo>
                <a:lnTo>
                  <a:pt x="661370" y="3781"/>
                </a:lnTo>
                <a:lnTo>
                  <a:pt x="716170" y="4931"/>
                </a:lnTo>
                <a:lnTo>
                  <a:pt x="770969" y="3452"/>
                </a:lnTo>
                <a:lnTo>
                  <a:pt x="825768" y="4329"/>
                </a:lnTo>
                <a:lnTo>
                  <a:pt x="880567" y="3945"/>
                </a:lnTo>
                <a:lnTo>
                  <a:pt x="882211" y="3945"/>
                </a:lnTo>
                <a:lnTo>
                  <a:pt x="877663" y="58744"/>
                </a:lnTo>
                <a:lnTo>
                  <a:pt x="881224" y="113543"/>
                </a:lnTo>
                <a:lnTo>
                  <a:pt x="880786" y="168342"/>
                </a:lnTo>
                <a:lnTo>
                  <a:pt x="878704" y="223142"/>
                </a:lnTo>
                <a:lnTo>
                  <a:pt x="877389" y="277941"/>
                </a:lnTo>
                <a:lnTo>
                  <a:pt x="880567" y="332740"/>
                </a:lnTo>
                <a:lnTo>
                  <a:pt x="880567" y="329233"/>
                </a:lnTo>
                <a:lnTo>
                  <a:pt x="825768" y="332247"/>
                </a:lnTo>
                <a:lnTo>
                  <a:pt x="770969" y="333836"/>
                </a:lnTo>
                <a:lnTo>
                  <a:pt x="716170" y="330384"/>
                </a:lnTo>
                <a:lnTo>
                  <a:pt x="661370" y="329726"/>
                </a:lnTo>
                <a:lnTo>
                  <a:pt x="606571" y="335096"/>
                </a:lnTo>
                <a:lnTo>
                  <a:pt x="551772" y="330603"/>
                </a:lnTo>
                <a:lnTo>
                  <a:pt x="496973" y="334932"/>
                </a:lnTo>
                <a:lnTo>
                  <a:pt x="442174" y="336411"/>
                </a:lnTo>
                <a:lnTo>
                  <a:pt x="387375" y="333233"/>
                </a:lnTo>
                <a:lnTo>
                  <a:pt x="332576" y="328685"/>
                </a:lnTo>
                <a:lnTo>
                  <a:pt x="277776" y="328904"/>
                </a:lnTo>
                <a:lnTo>
                  <a:pt x="222977" y="332466"/>
                </a:lnTo>
                <a:lnTo>
                  <a:pt x="168178" y="334219"/>
                </a:lnTo>
                <a:lnTo>
                  <a:pt x="113379" y="330603"/>
                </a:lnTo>
                <a:lnTo>
                  <a:pt x="58580" y="333397"/>
                </a:lnTo>
                <a:lnTo>
                  <a:pt x="3781" y="332740"/>
                </a:lnTo>
                <a:lnTo>
                  <a:pt x="1205" y="332740"/>
                </a:lnTo>
                <a:lnTo>
                  <a:pt x="7178" y="277941"/>
                </a:lnTo>
                <a:lnTo>
                  <a:pt x="0" y="223142"/>
                </a:lnTo>
                <a:lnTo>
                  <a:pt x="4877" y="168342"/>
                </a:lnTo>
                <a:lnTo>
                  <a:pt x="2191" y="113543"/>
                </a:lnTo>
                <a:lnTo>
                  <a:pt x="602" y="58744"/>
                </a:lnTo>
                <a:lnTo>
                  <a:pt x="3781" y="3945"/>
                </a:lnTo>
                <a:close/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72B2A387-CBCD-88C6-D1D4-A140C70908CB}"/>
              </a:ext>
            </a:extLst>
          </p:cNvPr>
          <p:cNvSpPr txBox="1"/>
          <p:nvPr/>
        </p:nvSpPr>
        <p:spPr>
          <a:xfrm>
            <a:off x="1032175" y="2548500"/>
            <a:ext cx="788309" cy="1930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705"/>
              </a:lnSpc>
              <a:spcBef>
                <a:spcPts val="105"/>
              </a:spcBef>
            </a:pPr>
            <a:r>
              <a:rPr sz="600" dirty="0">
                <a:latin typeface="Montserrat" panose="00000500000000000000" pitchFamily="50" charset="0"/>
                <a:cs typeface="Comic Sans MS"/>
              </a:rPr>
              <a:t>-prezzo</a:t>
            </a:r>
          </a:p>
          <a:p>
            <a:pPr marL="12700">
              <a:lnSpc>
                <a:spcPts val="705"/>
              </a:lnSpc>
            </a:pPr>
            <a:r>
              <a:rPr sz="600" dirty="0">
                <a:latin typeface="Montserrat" panose="00000500000000000000" pitchFamily="50" charset="0"/>
                <a:cs typeface="Comic Sans MS"/>
              </a:rPr>
              <a:t>-estensione</a:t>
            </a: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646B020D-E378-E784-853B-6AE286160F5E}"/>
              </a:ext>
            </a:extLst>
          </p:cNvPr>
          <p:cNvSpPr/>
          <p:nvPr/>
        </p:nvSpPr>
        <p:spPr>
          <a:xfrm>
            <a:off x="1937250" y="2485961"/>
            <a:ext cx="883285" cy="337185"/>
          </a:xfrm>
          <a:custGeom>
            <a:avLst/>
            <a:gdLst/>
            <a:ahLst/>
            <a:cxnLst/>
            <a:rect l="l" t="t" r="r" b="b"/>
            <a:pathLst>
              <a:path w="883285" h="337185">
                <a:moveTo>
                  <a:pt x="2465" y="4000"/>
                </a:moveTo>
                <a:lnTo>
                  <a:pt x="2465" y="3507"/>
                </a:lnTo>
                <a:lnTo>
                  <a:pt x="57265" y="6740"/>
                </a:lnTo>
                <a:lnTo>
                  <a:pt x="112064" y="4438"/>
                </a:lnTo>
                <a:lnTo>
                  <a:pt x="166863" y="4055"/>
                </a:lnTo>
                <a:lnTo>
                  <a:pt x="221662" y="7671"/>
                </a:lnTo>
                <a:lnTo>
                  <a:pt x="276461" y="7288"/>
                </a:lnTo>
                <a:lnTo>
                  <a:pt x="331260" y="7397"/>
                </a:lnTo>
                <a:lnTo>
                  <a:pt x="386059" y="5425"/>
                </a:lnTo>
                <a:lnTo>
                  <a:pt x="440859" y="4657"/>
                </a:lnTo>
                <a:lnTo>
                  <a:pt x="495658" y="3562"/>
                </a:lnTo>
                <a:lnTo>
                  <a:pt x="550457" y="0"/>
                </a:lnTo>
                <a:lnTo>
                  <a:pt x="605256" y="7781"/>
                </a:lnTo>
                <a:lnTo>
                  <a:pt x="660055" y="8000"/>
                </a:lnTo>
                <a:lnTo>
                  <a:pt x="714854" y="3945"/>
                </a:lnTo>
                <a:lnTo>
                  <a:pt x="769653" y="2082"/>
                </a:lnTo>
                <a:lnTo>
                  <a:pt x="824453" y="5589"/>
                </a:lnTo>
                <a:lnTo>
                  <a:pt x="879252" y="4000"/>
                </a:lnTo>
                <a:lnTo>
                  <a:pt x="876293" y="58799"/>
                </a:lnTo>
                <a:lnTo>
                  <a:pt x="881389" y="113598"/>
                </a:lnTo>
                <a:lnTo>
                  <a:pt x="877279" y="168397"/>
                </a:lnTo>
                <a:lnTo>
                  <a:pt x="876238" y="223196"/>
                </a:lnTo>
                <a:lnTo>
                  <a:pt x="882978" y="277996"/>
                </a:lnTo>
                <a:lnTo>
                  <a:pt x="879252" y="332795"/>
                </a:lnTo>
                <a:lnTo>
                  <a:pt x="879252" y="332137"/>
                </a:lnTo>
                <a:lnTo>
                  <a:pt x="824453" y="335644"/>
                </a:lnTo>
                <a:lnTo>
                  <a:pt x="769653" y="331260"/>
                </a:lnTo>
                <a:lnTo>
                  <a:pt x="714854" y="329233"/>
                </a:lnTo>
                <a:lnTo>
                  <a:pt x="660055" y="330164"/>
                </a:lnTo>
                <a:lnTo>
                  <a:pt x="605256" y="336850"/>
                </a:lnTo>
                <a:lnTo>
                  <a:pt x="550457" y="328685"/>
                </a:lnTo>
                <a:lnTo>
                  <a:pt x="495658" y="330000"/>
                </a:lnTo>
                <a:lnTo>
                  <a:pt x="440859" y="331644"/>
                </a:lnTo>
                <a:lnTo>
                  <a:pt x="386059" y="332302"/>
                </a:lnTo>
                <a:lnTo>
                  <a:pt x="331260" y="331370"/>
                </a:lnTo>
                <a:lnTo>
                  <a:pt x="276461" y="331699"/>
                </a:lnTo>
                <a:lnTo>
                  <a:pt x="221662" y="330603"/>
                </a:lnTo>
                <a:lnTo>
                  <a:pt x="166863" y="330932"/>
                </a:lnTo>
                <a:lnTo>
                  <a:pt x="112064" y="329014"/>
                </a:lnTo>
                <a:lnTo>
                  <a:pt x="57265" y="334274"/>
                </a:lnTo>
                <a:lnTo>
                  <a:pt x="2465" y="332795"/>
                </a:lnTo>
                <a:lnTo>
                  <a:pt x="0" y="332795"/>
                </a:lnTo>
                <a:lnTo>
                  <a:pt x="54" y="277996"/>
                </a:lnTo>
                <a:lnTo>
                  <a:pt x="5808" y="223196"/>
                </a:lnTo>
                <a:lnTo>
                  <a:pt x="2959" y="168397"/>
                </a:lnTo>
                <a:lnTo>
                  <a:pt x="2356" y="113598"/>
                </a:lnTo>
                <a:lnTo>
                  <a:pt x="3452" y="58799"/>
                </a:lnTo>
                <a:lnTo>
                  <a:pt x="2465" y="4000"/>
                </a:lnTo>
                <a:close/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48AF64BC-86E1-816C-C2C6-56BBDA699F3A}"/>
              </a:ext>
            </a:extLst>
          </p:cNvPr>
          <p:cNvSpPr txBox="1"/>
          <p:nvPr/>
        </p:nvSpPr>
        <p:spPr>
          <a:xfrm>
            <a:off x="2018561" y="2597819"/>
            <a:ext cx="861640" cy="105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ontserrat" panose="00000500000000000000" pitchFamily="50" charset="0"/>
                <a:cs typeface="Comic Sans MS"/>
              </a:rPr>
              <a:t>-numero vani</a:t>
            </a:r>
            <a:endParaRPr sz="600">
              <a:latin typeface="Montserrat" panose="00000500000000000000" pitchFamily="50" charset="0"/>
              <a:cs typeface="Comic Sans MS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F585DF2D-E9DB-4B42-0FDD-BA13DDB0A7C2}"/>
              </a:ext>
            </a:extLst>
          </p:cNvPr>
          <p:cNvSpPr/>
          <p:nvPr/>
        </p:nvSpPr>
        <p:spPr>
          <a:xfrm>
            <a:off x="2977173" y="2486180"/>
            <a:ext cx="829944" cy="336550"/>
          </a:xfrm>
          <a:custGeom>
            <a:avLst/>
            <a:gdLst/>
            <a:ahLst/>
            <a:cxnLst/>
            <a:rect l="l" t="t" r="r" b="b"/>
            <a:pathLst>
              <a:path w="829945" h="336550">
                <a:moveTo>
                  <a:pt x="3726" y="3781"/>
                </a:moveTo>
                <a:lnTo>
                  <a:pt x="58525" y="3287"/>
                </a:lnTo>
                <a:lnTo>
                  <a:pt x="113324" y="0"/>
                </a:lnTo>
                <a:lnTo>
                  <a:pt x="168123" y="821"/>
                </a:lnTo>
                <a:lnTo>
                  <a:pt x="222922" y="1808"/>
                </a:lnTo>
                <a:lnTo>
                  <a:pt x="277722" y="493"/>
                </a:lnTo>
                <a:lnTo>
                  <a:pt x="332521" y="6411"/>
                </a:lnTo>
                <a:lnTo>
                  <a:pt x="387320" y="2356"/>
                </a:lnTo>
                <a:lnTo>
                  <a:pt x="442119" y="5918"/>
                </a:lnTo>
                <a:lnTo>
                  <a:pt x="496918" y="2904"/>
                </a:lnTo>
                <a:lnTo>
                  <a:pt x="551717" y="6411"/>
                </a:lnTo>
                <a:lnTo>
                  <a:pt x="606516" y="5753"/>
                </a:lnTo>
                <a:lnTo>
                  <a:pt x="661316" y="1260"/>
                </a:lnTo>
                <a:lnTo>
                  <a:pt x="716115" y="5699"/>
                </a:lnTo>
                <a:lnTo>
                  <a:pt x="770914" y="109"/>
                </a:lnTo>
                <a:lnTo>
                  <a:pt x="825713" y="3781"/>
                </a:lnTo>
                <a:lnTo>
                  <a:pt x="827357" y="3781"/>
                </a:lnTo>
                <a:lnTo>
                  <a:pt x="829494" y="58580"/>
                </a:lnTo>
                <a:lnTo>
                  <a:pt x="825548" y="113379"/>
                </a:lnTo>
                <a:lnTo>
                  <a:pt x="827521" y="168178"/>
                </a:lnTo>
                <a:lnTo>
                  <a:pt x="821932" y="222977"/>
                </a:lnTo>
                <a:lnTo>
                  <a:pt x="829220" y="277776"/>
                </a:lnTo>
                <a:lnTo>
                  <a:pt x="825713" y="332576"/>
                </a:lnTo>
                <a:lnTo>
                  <a:pt x="825713" y="336137"/>
                </a:lnTo>
                <a:lnTo>
                  <a:pt x="770914" y="332137"/>
                </a:lnTo>
                <a:lnTo>
                  <a:pt x="716115" y="331206"/>
                </a:lnTo>
                <a:lnTo>
                  <a:pt x="661316" y="335754"/>
                </a:lnTo>
                <a:lnTo>
                  <a:pt x="606516" y="333617"/>
                </a:lnTo>
                <a:lnTo>
                  <a:pt x="551717" y="335589"/>
                </a:lnTo>
                <a:lnTo>
                  <a:pt x="496918" y="333397"/>
                </a:lnTo>
                <a:lnTo>
                  <a:pt x="442119" y="334274"/>
                </a:lnTo>
                <a:lnTo>
                  <a:pt x="387320" y="331151"/>
                </a:lnTo>
                <a:lnTo>
                  <a:pt x="332521" y="330384"/>
                </a:lnTo>
                <a:lnTo>
                  <a:pt x="277722" y="330274"/>
                </a:lnTo>
                <a:lnTo>
                  <a:pt x="222922" y="334165"/>
                </a:lnTo>
                <a:lnTo>
                  <a:pt x="168123" y="328849"/>
                </a:lnTo>
                <a:lnTo>
                  <a:pt x="113324" y="336137"/>
                </a:lnTo>
                <a:lnTo>
                  <a:pt x="58525" y="330822"/>
                </a:lnTo>
                <a:lnTo>
                  <a:pt x="3726" y="332576"/>
                </a:lnTo>
                <a:lnTo>
                  <a:pt x="3342" y="332576"/>
                </a:lnTo>
                <a:lnTo>
                  <a:pt x="0" y="277776"/>
                </a:lnTo>
                <a:lnTo>
                  <a:pt x="2739" y="222977"/>
                </a:lnTo>
                <a:lnTo>
                  <a:pt x="7726" y="168178"/>
                </a:lnTo>
                <a:lnTo>
                  <a:pt x="219" y="113379"/>
                </a:lnTo>
                <a:lnTo>
                  <a:pt x="2739" y="58580"/>
                </a:lnTo>
                <a:lnTo>
                  <a:pt x="3726" y="3781"/>
                </a:lnTo>
                <a:close/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3B306B73-6214-48CD-DD5C-EDF7CBD334C1}"/>
              </a:ext>
            </a:extLst>
          </p:cNvPr>
          <p:cNvSpPr txBox="1"/>
          <p:nvPr/>
        </p:nvSpPr>
        <p:spPr>
          <a:xfrm>
            <a:off x="3059743" y="2597819"/>
            <a:ext cx="779143" cy="105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ontserrat" panose="00000500000000000000" pitchFamily="50" charset="0"/>
                <a:cs typeface="Comic Sans MS"/>
              </a:rPr>
              <a:t>- condizioni</a:t>
            </a:r>
            <a:endParaRPr sz="600">
              <a:latin typeface="Montserrat" panose="00000500000000000000" pitchFamily="50" charset="0"/>
              <a:cs typeface="Comic Sans MS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E4E84950-B25A-9B37-5633-F9D49C97646B}"/>
              </a:ext>
            </a:extLst>
          </p:cNvPr>
          <p:cNvSpPr/>
          <p:nvPr/>
        </p:nvSpPr>
        <p:spPr>
          <a:xfrm>
            <a:off x="3909635" y="2485851"/>
            <a:ext cx="883919" cy="337185"/>
          </a:xfrm>
          <a:custGeom>
            <a:avLst/>
            <a:gdLst/>
            <a:ahLst/>
            <a:cxnLst/>
            <a:rect l="l" t="t" r="r" b="b"/>
            <a:pathLst>
              <a:path w="883920" h="337185">
                <a:moveTo>
                  <a:pt x="2849" y="4109"/>
                </a:moveTo>
                <a:lnTo>
                  <a:pt x="2849" y="1643"/>
                </a:lnTo>
                <a:lnTo>
                  <a:pt x="57648" y="2739"/>
                </a:lnTo>
                <a:lnTo>
                  <a:pt x="112447" y="1534"/>
                </a:lnTo>
                <a:lnTo>
                  <a:pt x="167247" y="0"/>
                </a:lnTo>
                <a:lnTo>
                  <a:pt x="222046" y="2411"/>
                </a:lnTo>
                <a:lnTo>
                  <a:pt x="276845" y="767"/>
                </a:lnTo>
                <a:lnTo>
                  <a:pt x="331644" y="4986"/>
                </a:lnTo>
                <a:lnTo>
                  <a:pt x="386443" y="7726"/>
                </a:lnTo>
                <a:lnTo>
                  <a:pt x="441242" y="3561"/>
                </a:lnTo>
                <a:lnTo>
                  <a:pt x="496041" y="7288"/>
                </a:lnTo>
                <a:lnTo>
                  <a:pt x="550841" y="2520"/>
                </a:lnTo>
                <a:lnTo>
                  <a:pt x="605640" y="6027"/>
                </a:lnTo>
                <a:lnTo>
                  <a:pt x="660439" y="5205"/>
                </a:lnTo>
                <a:lnTo>
                  <a:pt x="715238" y="8055"/>
                </a:lnTo>
                <a:lnTo>
                  <a:pt x="770037" y="273"/>
                </a:lnTo>
                <a:lnTo>
                  <a:pt x="824836" y="2685"/>
                </a:lnTo>
                <a:lnTo>
                  <a:pt x="879635" y="4109"/>
                </a:lnTo>
                <a:lnTo>
                  <a:pt x="882540" y="4109"/>
                </a:lnTo>
                <a:lnTo>
                  <a:pt x="883745" y="58909"/>
                </a:lnTo>
                <a:lnTo>
                  <a:pt x="877443" y="113708"/>
                </a:lnTo>
                <a:lnTo>
                  <a:pt x="880238" y="168507"/>
                </a:lnTo>
                <a:lnTo>
                  <a:pt x="879800" y="223306"/>
                </a:lnTo>
                <a:lnTo>
                  <a:pt x="880567" y="278105"/>
                </a:lnTo>
                <a:lnTo>
                  <a:pt x="879635" y="332904"/>
                </a:lnTo>
                <a:lnTo>
                  <a:pt x="879635" y="335261"/>
                </a:lnTo>
                <a:lnTo>
                  <a:pt x="824836" y="336959"/>
                </a:lnTo>
                <a:lnTo>
                  <a:pt x="770037" y="336685"/>
                </a:lnTo>
                <a:lnTo>
                  <a:pt x="715238" y="335261"/>
                </a:lnTo>
                <a:lnTo>
                  <a:pt x="660439" y="331754"/>
                </a:lnTo>
                <a:lnTo>
                  <a:pt x="605640" y="336357"/>
                </a:lnTo>
                <a:lnTo>
                  <a:pt x="550841" y="330932"/>
                </a:lnTo>
                <a:lnTo>
                  <a:pt x="496041" y="331206"/>
                </a:lnTo>
                <a:lnTo>
                  <a:pt x="441242" y="335480"/>
                </a:lnTo>
                <a:lnTo>
                  <a:pt x="386443" y="336685"/>
                </a:lnTo>
                <a:lnTo>
                  <a:pt x="331644" y="329288"/>
                </a:lnTo>
                <a:lnTo>
                  <a:pt x="276845" y="329781"/>
                </a:lnTo>
                <a:lnTo>
                  <a:pt x="222046" y="334219"/>
                </a:lnTo>
                <a:lnTo>
                  <a:pt x="167247" y="334603"/>
                </a:lnTo>
                <a:lnTo>
                  <a:pt x="112447" y="333617"/>
                </a:lnTo>
                <a:lnTo>
                  <a:pt x="57648" y="334055"/>
                </a:lnTo>
                <a:lnTo>
                  <a:pt x="2849" y="332904"/>
                </a:lnTo>
                <a:lnTo>
                  <a:pt x="4274" y="332904"/>
                </a:lnTo>
                <a:lnTo>
                  <a:pt x="4219" y="278105"/>
                </a:lnTo>
                <a:lnTo>
                  <a:pt x="109" y="223306"/>
                </a:lnTo>
                <a:lnTo>
                  <a:pt x="0" y="168507"/>
                </a:lnTo>
                <a:lnTo>
                  <a:pt x="2575" y="113708"/>
                </a:lnTo>
                <a:lnTo>
                  <a:pt x="6137" y="58909"/>
                </a:lnTo>
                <a:lnTo>
                  <a:pt x="2849" y="4109"/>
                </a:lnTo>
                <a:close/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CF2A2FF2-C046-6ED7-F683-6EC408B04FB4}"/>
              </a:ext>
            </a:extLst>
          </p:cNvPr>
          <p:cNvSpPr txBox="1"/>
          <p:nvPr/>
        </p:nvSpPr>
        <p:spPr>
          <a:xfrm>
            <a:off x="3991330" y="2504661"/>
            <a:ext cx="689770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6">
              <a:lnSpc>
                <a:spcPts val="705"/>
              </a:lnSpc>
              <a:spcBef>
                <a:spcPts val="105"/>
              </a:spcBef>
              <a:tabLst>
                <a:tab pos="67945" algn="l"/>
              </a:tabLst>
            </a:pPr>
            <a:r>
              <a:rPr lang="it-IT" sz="600" dirty="0">
                <a:latin typeface="Montserrat" panose="00000500000000000000" pitchFamily="50" charset="0"/>
                <a:cs typeface="Comic Sans MS"/>
              </a:rPr>
              <a:t>- </a:t>
            </a:r>
            <a:r>
              <a:rPr sz="600" dirty="0" err="1">
                <a:latin typeface="Montserrat" panose="00000500000000000000" pitchFamily="50" charset="0"/>
                <a:cs typeface="Comic Sans MS"/>
              </a:rPr>
              <a:t>tipologia</a:t>
            </a:r>
            <a:endParaRPr sz="600" dirty="0">
              <a:latin typeface="Montserrat" panose="00000500000000000000" pitchFamily="50" charset="0"/>
              <a:cs typeface="Comic Sans MS"/>
            </a:endParaRPr>
          </a:p>
          <a:p>
            <a:pPr marL="12066">
              <a:lnSpc>
                <a:spcPts val="690"/>
              </a:lnSpc>
              <a:tabLst>
                <a:tab pos="67945" algn="l"/>
              </a:tabLst>
            </a:pPr>
            <a:r>
              <a:rPr lang="it-IT" sz="600" dirty="0">
                <a:latin typeface="Montserrat" panose="00000500000000000000" pitchFamily="50" charset="0"/>
                <a:cs typeface="Comic Sans MS"/>
              </a:rPr>
              <a:t>- </a:t>
            </a:r>
            <a:r>
              <a:rPr sz="600" dirty="0">
                <a:latin typeface="Montserrat" panose="00000500000000000000" pitchFamily="50" charset="0"/>
                <a:cs typeface="Comic Sans MS"/>
              </a:rPr>
              <a:t>garage</a:t>
            </a:r>
          </a:p>
          <a:p>
            <a:pPr marL="12066">
              <a:lnSpc>
                <a:spcPts val="705"/>
              </a:lnSpc>
              <a:tabLst>
                <a:tab pos="67945" algn="l"/>
              </a:tabLst>
            </a:pPr>
            <a:r>
              <a:rPr lang="it-IT" sz="600" dirty="0">
                <a:latin typeface="Montserrat" panose="00000500000000000000" pitchFamily="50" charset="0"/>
                <a:cs typeface="Comic Sans MS"/>
              </a:rPr>
              <a:t>- </a:t>
            </a:r>
            <a:r>
              <a:rPr sz="600" dirty="0">
                <a:latin typeface="Montserrat" panose="00000500000000000000" pitchFamily="50" charset="0"/>
                <a:cs typeface="Comic Sans MS"/>
              </a:rPr>
              <a:t>piscina</a:t>
            </a:r>
          </a:p>
        </p:txBody>
      </p:sp>
    </p:spTree>
    <p:extLst>
      <p:ext uri="{BB962C8B-B14F-4D97-AF65-F5344CB8AC3E}">
        <p14:creationId xmlns:p14="http://schemas.microsoft.com/office/powerpoint/2010/main" val="341536431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Tipologia di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feauture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15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B83E336-5940-79FD-9E93-1793771F37A3}"/>
              </a:ext>
            </a:extLst>
          </p:cNvPr>
          <p:cNvSpPr txBox="1"/>
          <p:nvPr/>
        </p:nvSpPr>
        <p:spPr>
          <a:xfrm>
            <a:off x="215900" y="631825"/>
            <a:ext cx="5036185" cy="2056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9090">
              <a:lnSpc>
                <a:spcPct val="114599"/>
              </a:lnSpc>
              <a:spcBef>
                <a:spcPts val="100"/>
              </a:spcBef>
            </a:pPr>
            <a:r>
              <a:rPr sz="900" b="1" spc="-60" dirty="0">
                <a:latin typeface="Montserrat" panose="00000500000000000000" pitchFamily="50" charset="0"/>
                <a:cs typeface="Tahoma"/>
              </a:rPr>
              <a:t>Continuos</a:t>
            </a:r>
            <a:r>
              <a:rPr sz="900" b="1" spc="3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0" dirty="0">
                <a:latin typeface="Montserrat" panose="00000500000000000000" pitchFamily="50" charset="0"/>
                <a:cs typeface="Tahoma"/>
              </a:rPr>
              <a:t>numeri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reali:</a:t>
            </a:r>
            <a:r>
              <a:rPr sz="900" spc="1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4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  </a:t>
            </a:r>
            <a:r>
              <a:rPr sz="900" b="1" spc="-50" dirty="0">
                <a:latin typeface="Montserrat" panose="00000500000000000000" pitchFamily="50" charset="0"/>
                <a:cs typeface="Tahoma"/>
              </a:rPr>
              <a:t>Discrete</a:t>
            </a:r>
            <a:r>
              <a:rPr sz="900" b="1" spc="3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0" dirty="0">
                <a:latin typeface="Montserrat" panose="00000500000000000000" pitchFamily="50" charset="0"/>
                <a:cs typeface="Tahoma"/>
              </a:rPr>
              <a:t>numeri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interi:</a:t>
            </a:r>
            <a:r>
              <a:rPr sz="900" spc="1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5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900" spc="-10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6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9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i="1" spc="-5" dirty="0">
                <a:latin typeface="Montserrat" panose="00000500000000000000" pitchFamily="50" charset="0"/>
                <a:cs typeface="Arial"/>
              </a:rPr>
              <a:t>.  </a:t>
            </a:r>
            <a:r>
              <a:rPr sz="900" b="1" spc="-55" dirty="0">
                <a:latin typeface="Montserrat" panose="00000500000000000000" pitchFamily="50" charset="0"/>
                <a:cs typeface="Tahoma"/>
              </a:rPr>
              <a:t>Ordinal</a:t>
            </a:r>
            <a:r>
              <a:rPr sz="900" b="1" spc="-5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livelli:</a:t>
            </a:r>
            <a:r>
              <a:rPr sz="900" spc="-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scarso, </a:t>
            </a:r>
            <a:r>
              <a:rPr sz="900" spc="-40" dirty="0">
                <a:latin typeface="Montserrat" panose="00000500000000000000" pitchFamily="50" charset="0"/>
                <a:cs typeface="Tahoma"/>
              </a:rPr>
              <a:t>buono, </a:t>
            </a:r>
            <a:r>
              <a:rPr sz="900" spc="-15" dirty="0">
                <a:latin typeface="Montserrat" panose="00000500000000000000" pitchFamily="50" charset="0"/>
                <a:cs typeface="Tahoma"/>
              </a:rPr>
              <a:t>ottimo </a:t>
            </a:r>
            <a:r>
              <a:rPr sz="900" spc="-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60" dirty="0">
                <a:latin typeface="Montserrat" panose="00000500000000000000" pitchFamily="50" charset="0"/>
                <a:cs typeface="Tahoma"/>
              </a:rPr>
              <a:t>Nominal</a:t>
            </a:r>
            <a:r>
              <a:rPr sz="900" b="1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categorie:</a:t>
            </a:r>
            <a:r>
              <a:rPr sz="900" spc="1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rosso,</a:t>
            </a:r>
            <a:r>
              <a:rPr sz="9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verde,</a:t>
            </a:r>
            <a:r>
              <a:rPr sz="9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bianco </a:t>
            </a:r>
            <a:r>
              <a:rPr sz="9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60" dirty="0">
                <a:latin typeface="Montserrat" panose="00000500000000000000" pitchFamily="50" charset="0"/>
                <a:cs typeface="Tahoma"/>
              </a:rPr>
              <a:t>Binary</a:t>
            </a:r>
            <a:r>
              <a:rPr sz="900" b="1" spc="3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0" dirty="0">
                <a:latin typeface="Montserrat" panose="00000500000000000000" pitchFamily="50" charset="0"/>
                <a:cs typeface="Tahoma"/>
              </a:rPr>
              <a:t>solo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2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categorie:</a:t>
            </a:r>
            <a:r>
              <a:rPr sz="900" spc="1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chiuso,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aperto</a:t>
            </a:r>
            <a:endParaRPr sz="9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latin typeface="Montserrat" panose="00000500000000000000" pitchFamily="50" charset="0"/>
                <a:cs typeface="Tahoma"/>
              </a:rPr>
              <a:t>Sulle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feature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tipo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numerico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ha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senso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compiere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65" dirty="0">
                <a:latin typeface="Montserrat" panose="00000500000000000000" pitchFamily="50" charset="0"/>
                <a:cs typeface="Tahoma"/>
              </a:rPr>
              <a:t>operazioni</a:t>
            </a:r>
            <a:r>
              <a:rPr sz="800" b="1" spc="8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65" dirty="0" err="1">
                <a:latin typeface="Montserrat" panose="00000500000000000000" pitchFamily="50" charset="0"/>
                <a:cs typeface="Tahoma"/>
              </a:rPr>
              <a:t>matematiche</a:t>
            </a:r>
            <a:r>
              <a:rPr sz="800" b="1" spc="40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800" b="1" spc="40" dirty="0">
                <a:latin typeface="Montserrat" panose="00000500000000000000" pitchFamily="50" charset="0"/>
                <a:cs typeface="Tahoma"/>
              </a:rPr>
            </a:br>
            <a:r>
              <a:rPr sz="800" spc="-50" dirty="0">
                <a:latin typeface="Montserrat" panose="00000500000000000000" pitchFamily="50" charset="0"/>
                <a:cs typeface="Tahoma"/>
              </a:rPr>
              <a:t>come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la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85" dirty="0">
                <a:latin typeface="Montserrat" panose="00000500000000000000" pitchFamily="50" charset="0"/>
                <a:cs typeface="Tahoma"/>
              </a:rPr>
              <a:t>somma</a:t>
            </a:r>
            <a:r>
              <a:rPr sz="800" b="1" spc="4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o</a:t>
            </a:r>
            <a:r>
              <a:rPr lang="it-IT"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70" dirty="0">
                <a:latin typeface="Montserrat" panose="00000500000000000000" pitchFamily="50" charset="0"/>
                <a:cs typeface="Tahoma"/>
              </a:rPr>
              <a:t>&gt;</a:t>
            </a:r>
            <a:r>
              <a:rPr sz="8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mentre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sulle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altre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no.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12700" marR="1947545">
              <a:lnSpc>
                <a:spcPct val="114599"/>
              </a:lnSpc>
              <a:spcBef>
                <a:spcPts val="5"/>
              </a:spcBef>
            </a:pPr>
            <a:r>
              <a:rPr sz="800" spc="-25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variabili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tipo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ordinal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si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possono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trasformare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interi: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scarso,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buono,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ottimo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→</a:t>
            </a:r>
            <a:r>
              <a:rPr sz="800" i="1" spc="4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Book Antiqua"/>
              </a:rPr>
              <a:t>[0</a:t>
            </a:r>
            <a:r>
              <a:rPr sz="800" i="1" spc="-25" dirty="0">
                <a:latin typeface="Montserrat" panose="00000500000000000000" pitchFamily="50" charset="0"/>
                <a:cs typeface="Arial"/>
              </a:rPr>
              <a:t>,</a:t>
            </a:r>
            <a:r>
              <a:rPr sz="800" i="1" spc="215" dirty="0">
                <a:latin typeface="Montserrat" panose="00000500000000000000" pitchFamily="50" charset="0"/>
                <a:cs typeface="Arial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,</a:t>
            </a:r>
            <a:r>
              <a:rPr sz="800" i="1" spc="215" dirty="0">
                <a:latin typeface="Montserrat" panose="00000500000000000000" pitchFamily="50" charset="0"/>
                <a:cs typeface="Arial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2]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.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000" spc="-35" dirty="0">
                <a:solidFill>
                  <a:srgbClr val="FF1C80"/>
                </a:solidFill>
                <a:latin typeface="Tahoma"/>
                <a:cs typeface="Tahoma"/>
              </a:rPr>
              <a:t>Questa</a:t>
            </a:r>
            <a:r>
              <a:rPr sz="1000" spc="1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differenza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1C80"/>
                </a:solidFill>
                <a:latin typeface="Tahoma"/>
                <a:cs typeface="Tahoma"/>
              </a:rPr>
              <a:t>deve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FF1C80"/>
                </a:solidFill>
                <a:latin typeface="Tahoma"/>
                <a:cs typeface="Tahoma"/>
              </a:rPr>
              <a:t>essere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1C80"/>
                </a:solidFill>
                <a:latin typeface="Tahoma"/>
                <a:cs typeface="Tahoma"/>
              </a:rPr>
              <a:t>trattata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1C80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1C80"/>
                </a:solidFill>
                <a:latin typeface="Tahoma"/>
                <a:cs typeface="Tahoma"/>
              </a:rPr>
              <a:t>fase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1C80"/>
                </a:solidFill>
                <a:latin typeface="Tahoma"/>
                <a:cs typeface="Tahoma"/>
              </a:rPr>
              <a:t>di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b="1" spc="-50" dirty="0">
                <a:solidFill>
                  <a:srgbClr val="FF1C80"/>
                </a:solidFill>
                <a:latin typeface="Tahoma"/>
                <a:cs typeface="Tahoma"/>
              </a:rPr>
              <a:t>codifica</a:t>
            </a:r>
            <a:r>
              <a:rPr sz="1000" spc="-50" dirty="0">
                <a:solidFill>
                  <a:srgbClr val="FF1C80"/>
                </a:solidFill>
                <a:latin typeface="Tahoma"/>
                <a:cs typeface="Tahoma"/>
              </a:rPr>
              <a:t>.</a:t>
            </a:r>
            <a:endParaRPr sz="1000" dirty="0">
              <a:solidFill>
                <a:srgbClr val="FF1C8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0677655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Codifica one-hot per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feauture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nominali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46BDC8A-FD83-651F-958C-C16B2ECA1AF4}"/>
              </a:ext>
            </a:extLst>
          </p:cNvPr>
          <p:cNvSpPr txBox="1"/>
          <p:nvPr/>
        </p:nvSpPr>
        <p:spPr>
          <a:xfrm>
            <a:off x="844280" y="565437"/>
            <a:ext cx="2644140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Montserrat" panose="00000500000000000000" pitchFamily="50" charset="0"/>
                <a:cs typeface="Tahoma"/>
              </a:rPr>
              <a:t>La</a:t>
            </a:r>
            <a:r>
              <a:rPr sz="9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codifica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70" dirty="0">
                <a:latin typeface="Montserrat" panose="00000500000000000000" pitchFamily="50" charset="0"/>
                <a:cs typeface="Tahoma"/>
              </a:rPr>
              <a:t>one-hot</a:t>
            </a:r>
            <a:r>
              <a:rPr sz="900" b="1" spc="3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viene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10" dirty="0">
                <a:latin typeface="Montserrat" panose="00000500000000000000" pitchFamily="50" charset="0"/>
                <a:cs typeface="Tahoma"/>
              </a:rPr>
              <a:t>utilizzata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per:</a:t>
            </a:r>
            <a:endParaRPr sz="900" dirty="0">
              <a:latin typeface="Montserrat" panose="00000500000000000000" pitchFamily="50" charset="0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6065" algn="l"/>
              </a:tabLst>
            </a:pPr>
            <a:r>
              <a:rPr sz="800" spc="-55" dirty="0">
                <a:latin typeface="Montserrat" panose="00000500000000000000" pitchFamily="50" charset="0"/>
                <a:cs typeface="Tahoma"/>
              </a:rPr>
              <a:t>esprimere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numericamente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feature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nominali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660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cancellarne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relazioni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d’ordine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spurie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8E5F617-7150-3E33-F8AF-0418E93511FF}"/>
              </a:ext>
            </a:extLst>
          </p:cNvPr>
          <p:cNvSpPr txBox="1"/>
          <p:nvPr/>
        </p:nvSpPr>
        <p:spPr>
          <a:xfrm>
            <a:off x="1185760" y="1297944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40" dirty="0">
                <a:latin typeface="Acumin Pro"/>
                <a:cs typeface="Acumin Pro"/>
              </a:rPr>
              <a:t>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F1717C12-5AE5-23F1-B40C-C2135A523DD2}"/>
              </a:ext>
            </a:extLst>
          </p:cNvPr>
          <p:cNvSpPr txBox="1"/>
          <p:nvPr/>
        </p:nvSpPr>
        <p:spPr>
          <a:xfrm>
            <a:off x="1185760" y="152062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4D2FDBD-57CE-0F5B-1E3F-764BA5C3C9B9}"/>
              </a:ext>
            </a:extLst>
          </p:cNvPr>
          <p:cNvSpPr txBox="1"/>
          <p:nvPr/>
        </p:nvSpPr>
        <p:spPr>
          <a:xfrm>
            <a:off x="1185760" y="182429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681BE9F-037C-3F8D-D4D1-226B41071D0D}"/>
              </a:ext>
            </a:extLst>
          </p:cNvPr>
          <p:cNvSpPr txBox="1"/>
          <p:nvPr/>
        </p:nvSpPr>
        <p:spPr>
          <a:xfrm>
            <a:off x="1185760" y="2052032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6AAA1FA-D829-AADA-DB78-519C9F64AEB6}"/>
              </a:ext>
            </a:extLst>
          </p:cNvPr>
          <p:cNvSpPr txBox="1"/>
          <p:nvPr/>
        </p:nvSpPr>
        <p:spPr>
          <a:xfrm>
            <a:off x="1185760" y="220387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D72394E1-1CA1-BB29-8A1A-B4DB19FED0FE}"/>
              </a:ext>
            </a:extLst>
          </p:cNvPr>
          <p:cNvSpPr txBox="1"/>
          <p:nvPr/>
        </p:nvSpPr>
        <p:spPr>
          <a:xfrm>
            <a:off x="1185760" y="2284848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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F7488ED3-81E1-DDD1-9A0A-5B3032E82656}"/>
              </a:ext>
            </a:extLst>
          </p:cNvPr>
          <p:cNvSpPr txBox="1"/>
          <p:nvPr/>
        </p:nvSpPr>
        <p:spPr>
          <a:xfrm>
            <a:off x="1333372" y="1760516"/>
            <a:ext cx="572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Terratetto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74EC663-7960-19EB-3D43-0975DDBC75D3}"/>
              </a:ext>
            </a:extLst>
          </p:cNvPr>
          <p:cNvSpPr txBox="1"/>
          <p:nvPr/>
        </p:nvSpPr>
        <p:spPr>
          <a:xfrm>
            <a:off x="1401000" y="2109728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35" dirty="0">
                <a:latin typeface="Arial"/>
                <a:cs typeface="Arial"/>
              </a:rPr>
              <a:t>Bilocale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489E052-30C2-F18A-A553-A2ED2BA81F08}"/>
              </a:ext>
            </a:extLst>
          </p:cNvPr>
          <p:cNvSpPr txBox="1"/>
          <p:nvPr/>
        </p:nvSpPr>
        <p:spPr>
          <a:xfrm>
            <a:off x="1950948" y="1297944"/>
            <a:ext cx="378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sz="1000" spc="325" dirty="0">
                <a:latin typeface="Acumin Pro"/>
                <a:cs typeface="Acumin Pro"/>
              </a:rPr>
              <a:t>	</a:t>
            </a:r>
            <a:r>
              <a:rPr sz="1000" spc="-340" dirty="0">
                <a:latin typeface="Acumin Pro"/>
                <a:cs typeface="Acumin Pro"/>
              </a:rPr>
              <a:t>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53B7EF6F-180F-F4C1-1308-9B43D6C7A885}"/>
              </a:ext>
            </a:extLst>
          </p:cNvPr>
          <p:cNvSpPr txBox="1"/>
          <p:nvPr/>
        </p:nvSpPr>
        <p:spPr>
          <a:xfrm>
            <a:off x="1925548" y="1520626"/>
            <a:ext cx="441959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8770" algn="l"/>
              </a:tabLst>
            </a:pPr>
            <a:r>
              <a:rPr sz="1000" spc="325" dirty="0">
                <a:latin typeface="Acumin Pro"/>
                <a:cs typeface="Acumin Pro"/>
              </a:rPr>
              <a:t>	</a:t>
            </a:r>
            <a:r>
              <a:rPr sz="1000" spc="-8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1000" spc="325" dirty="0">
                <a:latin typeface="Acumin Pro"/>
                <a:cs typeface="Acumin Pro"/>
              </a:rPr>
              <a:t></a:t>
            </a:r>
            <a:r>
              <a:rPr sz="1000" spc="-30" dirty="0">
                <a:latin typeface="Acumin Pro"/>
                <a:cs typeface="Acumin Pro"/>
              </a:rPr>
              <a:t> </a:t>
            </a:r>
            <a:r>
              <a:rPr sz="1500" i="1" spc="-7" baseline="19444" dirty="0">
                <a:latin typeface="Arial Narrow"/>
                <a:cs typeface="Arial Narrow"/>
              </a:rPr>
              <a:t>→</a:t>
            </a:r>
            <a:r>
              <a:rPr sz="1500" i="1" baseline="19444" dirty="0">
                <a:latin typeface="Arial Narrow"/>
                <a:cs typeface="Arial Narrow"/>
              </a:rPr>
              <a:t> </a:t>
            </a:r>
            <a:r>
              <a:rPr sz="1000" spc="-745" dirty="0">
                <a:latin typeface="Acumin Pro"/>
                <a:cs typeface="Acumin Pro"/>
              </a:rPr>
              <a:t>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9227D68D-ED54-B349-1229-22FFD65B941C}"/>
              </a:ext>
            </a:extLst>
          </p:cNvPr>
          <p:cNvSpPr txBox="1"/>
          <p:nvPr/>
        </p:nvSpPr>
        <p:spPr>
          <a:xfrm>
            <a:off x="1950948" y="2284848"/>
            <a:ext cx="39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370" algn="l"/>
              </a:tabLst>
            </a:pPr>
            <a:r>
              <a:rPr sz="1000" spc="325" dirty="0">
                <a:latin typeface="Acumin Pro"/>
                <a:cs typeface="Acumin Pro"/>
              </a:rPr>
              <a:t>	</a:t>
            </a:r>
            <a:r>
              <a:rPr sz="1000" spc="-285" dirty="0">
                <a:latin typeface="Acumin Pro"/>
                <a:cs typeface="Acumin Pro"/>
              </a:rPr>
              <a:t>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729FE519-B927-7CD4-4DB8-12FA41D85973}"/>
              </a:ext>
            </a:extLst>
          </p:cNvPr>
          <p:cNvSpPr txBox="1"/>
          <p:nvPr/>
        </p:nvSpPr>
        <p:spPr>
          <a:xfrm>
            <a:off x="1340523" y="1411317"/>
            <a:ext cx="152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1560" algn="l"/>
              </a:tabLst>
            </a:pPr>
            <a:r>
              <a:rPr sz="1000" b="1" dirty="0">
                <a:latin typeface="Tahoma"/>
                <a:cs typeface="Tahoma"/>
              </a:rPr>
              <a:t>Ti</a:t>
            </a:r>
            <a:r>
              <a:rPr sz="1000" b="1" spc="30" dirty="0">
                <a:latin typeface="Tahoma"/>
                <a:cs typeface="Tahoma"/>
              </a:rPr>
              <a:t>p</a:t>
            </a:r>
            <a:r>
              <a:rPr sz="1000" b="1" spc="-65" dirty="0">
                <a:latin typeface="Tahoma"/>
                <a:cs typeface="Tahoma"/>
              </a:rPr>
              <a:t>ologia</a:t>
            </a:r>
            <a:r>
              <a:rPr sz="1000" b="1" dirty="0">
                <a:latin typeface="Tahoma"/>
                <a:cs typeface="Tahoma"/>
              </a:rPr>
              <a:t>	</a:t>
            </a:r>
            <a:r>
              <a:rPr sz="1000" b="1" spc="-30" dirty="0">
                <a:latin typeface="Tahoma"/>
                <a:cs typeface="Tahoma"/>
              </a:rPr>
              <a:t>Bil</a:t>
            </a:r>
            <a:r>
              <a:rPr sz="1000" b="1" spc="-10" dirty="0">
                <a:latin typeface="Tahoma"/>
                <a:cs typeface="Tahoma"/>
              </a:rPr>
              <a:t>o</a:t>
            </a:r>
            <a:r>
              <a:rPr sz="1000" b="1" spc="-65" dirty="0">
                <a:latin typeface="Tahoma"/>
                <a:cs typeface="Tahoma"/>
              </a:rPr>
              <a:t>cale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21B7713E-8C73-C7B1-0C52-D1DF1A0FA380}"/>
              </a:ext>
            </a:extLst>
          </p:cNvPr>
          <p:cNvSpPr txBox="1"/>
          <p:nvPr/>
        </p:nvSpPr>
        <p:spPr>
          <a:xfrm>
            <a:off x="2576283" y="1760516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0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81AEFB5E-3F07-F461-91BE-E6E888D49441}"/>
              </a:ext>
            </a:extLst>
          </p:cNvPr>
          <p:cNvSpPr txBox="1"/>
          <p:nvPr/>
        </p:nvSpPr>
        <p:spPr>
          <a:xfrm>
            <a:off x="2573121" y="2109728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9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3D8801D4-4570-E209-14D4-0801275F60C9}"/>
              </a:ext>
            </a:extLst>
          </p:cNvPr>
          <p:cNvGraphicFramePr>
            <a:graphicFrameLocks noGrp="1"/>
          </p:cNvGraphicFramePr>
          <p:nvPr/>
        </p:nvGraphicFramePr>
        <p:xfrm>
          <a:off x="1314322" y="1407063"/>
          <a:ext cx="3166742" cy="122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65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130"/>
                        </a:spcBef>
                      </a:pPr>
                      <a:r>
                        <a:rPr sz="1000" b="1" spc="-50" dirty="0">
                          <a:latin typeface="Tahoma"/>
                          <a:cs typeface="Tahoma"/>
                        </a:rPr>
                        <a:t>Terratetto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130"/>
                        </a:spcBef>
                      </a:pPr>
                      <a:r>
                        <a:rPr sz="1000" b="1" spc="-35" dirty="0">
                          <a:latin typeface="Tahoma"/>
                          <a:cs typeface="Tahoma"/>
                        </a:rPr>
                        <a:t>Loft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160"/>
                        </a:lnSpc>
                        <a:spcBef>
                          <a:spcPts val="130"/>
                        </a:spcBef>
                      </a:pPr>
                      <a:r>
                        <a:rPr sz="1000" b="1" spc="-30" dirty="0">
                          <a:latin typeface="Tahoma"/>
                          <a:cs typeface="Tahoma"/>
                        </a:rPr>
                        <a:t>Attico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R="55880" algn="ctr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sz="1000" i="1" spc="-35" dirty="0">
                          <a:latin typeface="Arial"/>
                          <a:cs typeface="Arial"/>
                        </a:rPr>
                        <a:t>Bilocale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920" algn="r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46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165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i="1" spc="5" dirty="0">
                          <a:latin typeface="Arial"/>
                          <a:cs typeface="Arial"/>
                        </a:rPr>
                        <a:t>Loft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34"/>
                        </a:lnSpc>
                        <a:tabLst>
                          <a:tab pos="256540" algn="l"/>
                        </a:tabLst>
                      </a:pPr>
                      <a:r>
                        <a:rPr sz="1000" dirty="0">
                          <a:latin typeface="Acumin Pro"/>
                          <a:cs typeface="Acumin Pro"/>
                        </a:rPr>
                        <a:t>	</a:t>
                      </a:r>
                      <a:r>
                        <a:rPr sz="1000" spc="-645" dirty="0">
                          <a:latin typeface="Acumin Pro"/>
                          <a:cs typeface="Acumin Pro"/>
                        </a:rPr>
                        <a:t></a:t>
                      </a:r>
                      <a:endParaRPr sz="1000">
                        <a:latin typeface="Acumin Pro"/>
                        <a:cs typeface="Acumin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20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41605">
                        <a:lnSpc>
                          <a:spcPts val="994"/>
                        </a:lnSpc>
                      </a:pPr>
                      <a:r>
                        <a:rPr sz="1000" i="1" spc="10" dirty="0">
                          <a:latin typeface="Arial"/>
                          <a:cs typeface="Arial"/>
                        </a:rPr>
                        <a:t>Attico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i="1" spc="5" dirty="0">
                          <a:latin typeface="Arial"/>
                          <a:cs typeface="Arial"/>
                        </a:rPr>
                        <a:t>Loft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5"/>
                        </a:lnSpc>
                        <a:tabLst>
                          <a:tab pos="256540" algn="l"/>
                        </a:tabLst>
                      </a:pPr>
                      <a:r>
                        <a:rPr sz="1000" dirty="0">
                          <a:latin typeface="Acumin Pro"/>
                          <a:cs typeface="Acumin Pro"/>
                        </a:rPr>
                        <a:t>	</a:t>
                      </a:r>
                      <a:r>
                        <a:rPr sz="1000" spc="-645" dirty="0">
                          <a:latin typeface="Acumin Pro"/>
                          <a:cs typeface="Acumin Pro"/>
                        </a:rPr>
                        <a:t></a:t>
                      </a:r>
                      <a:endParaRPr sz="1000">
                        <a:latin typeface="Acumin Pro"/>
                        <a:cs typeface="Acumin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994"/>
                        </a:lnSpc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994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0">
            <a:extLst>
              <a:ext uri="{FF2B5EF4-FFF2-40B4-BE49-F238E27FC236}">
                <a16:creationId xmlns:a16="http://schemas.microsoft.com/office/drawing/2014/main" id="{6DD6005E-4736-9273-6EE2-951C3619508A}"/>
              </a:ext>
            </a:extLst>
          </p:cNvPr>
          <p:cNvSpPr txBox="1"/>
          <p:nvPr/>
        </p:nvSpPr>
        <p:spPr>
          <a:xfrm>
            <a:off x="4439081" y="1297944"/>
            <a:ext cx="160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40" dirty="0">
                <a:latin typeface="Acumin Pro"/>
                <a:cs typeface="Acumin Pro"/>
              </a:rPr>
              <a:t></a:t>
            </a:r>
            <a:r>
              <a:rPr sz="1500" spc="487" baseline="-97222" dirty="0">
                <a:latin typeface="Acumin Pro"/>
                <a:cs typeface="Acumin Pro"/>
              </a:rPr>
              <a:t></a:t>
            </a:r>
            <a:endParaRPr sz="1500" baseline="-97222">
              <a:latin typeface="Acumin Pro"/>
              <a:cs typeface="Acumin Pro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4B035D2-C839-A2CA-E5DB-AB96F05703BD}"/>
              </a:ext>
            </a:extLst>
          </p:cNvPr>
          <p:cNvSpPr txBox="1"/>
          <p:nvPr/>
        </p:nvSpPr>
        <p:spPr>
          <a:xfrm>
            <a:off x="4464481" y="182429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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3751D697-BA0D-0F4F-5D70-89F96E7E5F1D}"/>
              </a:ext>
            </a:extLst>
          </p:cNvPr>
          <p:cNvSpPr txBox="1"/>
          <p:nvPr/>
        </p:nvSpPr>
        <p:spPr>
          <a:xfrm>
            <a:off x="4464481" y="1976124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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21102B7D-7B4E-36B8-4A73-34EAB285CE7E}"/>
              </a:ext>
            </a:extLst>
          </p:cNvPr>
          <p:cNvSpPr txBox="1"/>
          <p:nvPr/>
        </p:nvSpPr>
        <p:spPr>
          <a:xfrm>
            <a:off x="4464481" y="2203873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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13822CF9-1912-F267-161B-C332E0FBF84E}"/>
              </a:ext>
            </a:extLst>
          </p:cNvPr>
          <p:cNvSpPr txBox="1"/>
          <p:nvPr/>
        </p:nvSpPr>
        <p:spPr>
          <a:xfrm>
            <a:off x="4464481" y="2284848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25" dirty="0">
                <a:latin typeface="Acumin Pro"/>
                <a:cs typeface="Acumin Pro"/>
              </a:rPr>
              <a:t>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7B8F4E82-434C-5756-148A-63F27C10DFFA}"/>
              </a:ext>
            </a:extLst>
          </p:cNvPr>
          <p:cNvSpPr txBox="1"/>
          <p:nvPr/>
        </p:nvSpPr>
        <p:spPr>
          <a:xfrm>
            <a:off x="843229" y="2814427"/>
            <a:ext cx="42964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1C80"/>
                </a:solidFill>
                <a:latin typeface="Tahoma"/>
                <a:cs typeface="Tahoma"/>
              </a:rPr>
              <a:t>Per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1C80"/>
                </a:solidFill>
                <a:latin typeface="Tahoma"/>
                <a:cs typeface="Tahoma"/>
              </a:rPr>
              <a:t>ogni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feature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nominale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con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i="1" spc="-45" dirty="0">
                <a:solidFill>
                  <a:srgbClr val="FF1C80"/>
                </a:solidFill>
                <a:latin typeface="Arial"/>
                <a:cs typeface="Arial"/>
              </a:rPr>
              <a:t>p</a:t>
            </a:r>
            <a:r>
              <a:rPr sz="1000" i="1" spc="114" dirty="0">
                <a:solidFill>
                  <a:srgbClr val="FF1C8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1C80"/>
                </a:solidFill>
                <a:latin typeface="Tahoma"/>
                <a:cs typeface="Tahoma"/>
              </a:rPr>
              <a:t>valori</a:t>
            </a:r>
            <a:r>
              <a:rPr sz="1000" spc="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osservati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1C80"/>
                </a:solidFill>
                <a:latin typeface="Tahoma"/>
                <a:cs typeface="Tahoma"/>
              </a:rPr>
              <a:t>ottengo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i="1" spc="-45" dirty="0">
                <a:solidFill>
                  <a:srgbClr val="FF1C80"/>
                </a:solidFill>
                <a:latin typeface="Arial"/>
                <a:cs typeface="Arial"/>
              </a:rPr>
              <a:t>p</a:t>
            </a:r>
            <a:r>
              <a:rPr sz="1000" i="1" spc="114" dirty="0">
                <a:solidFill>
                  <a:srgbClr val="FF1C8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1C80"/>
                </a:solidFill>
                <a:latin typeface="Tahoma"/>
                <a:cs typeface="Tahoma"/>
              </a:rPr>
              <a:t>nuove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1C80"/>
                </a:solidFill>
                <a:latin typeface="Tahoma"/>
                <a:cs typeface="Tahoma"/>
              </a:rPr>
              <a:t>feature</a:t>
            </a:r>
            <a:r>
              <a:rPr sz="1000" spc="25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1C80"/>
                </a:solidFill>
                <a:latin typeface="Tahoma"/>
                <a:cs typeface="Tahoma"/>
              </a:rPr>
              <a:t>binarie.</a:t>
            </a:r>
            <a:endParaRPr sz="1000" dirty="0">
              <a:solidFill>
                <a:srgbClr val="FF1C80"/>
              </a:solidFill>
              <a:latin typeface="Tahoma"/>
              <a:cs typeface="Tahoma"/>
            </a:endParaRPr>
          </a:p>
        </p:txBody>
      </p:sp>
      <p:pic>
        <p:nvPicPr>
          <p:cNvPr id="34" name="Immagine 3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2DFE4FC-C54C-3436-7E91-A8EE74791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7" y="1328241"/>
            <a:ext cx="3675824" cy="14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796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4229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Label Encoder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17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D762547-4DE3-23A3-8ECF-FEA2283D5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479425"/>
            <a:ext cx="5245100" cy="26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964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Metriche|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"/>
                <a:cs typeface="Helvetica Neue"/>
                <a:sym typeface="Helvetica Neue"/>
              </a:rPr>
              <a:t>3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4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Accuratezza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52CE28B3-ADA8-F007-EACC-9AB7A2BFE684}"/>
              </a:ext>
            </a:extLst>
          </p:cNvPr>
          <p:cNvSpPr txBox="1"/>
          <p:nvPr/>
        </p:nvSpPr>
        <p:spPr>
          <a:xfrm>
            <a:off x="347294" y="994655"/>
            <a:ext cx="457136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latin typeface="Montserrat" panose="00000500000000000000" pitchFamily="50" charset="0"/>
                <a:cs typeface="Tahoma"/>
              </a:rPr>
              <a:t>L’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accuratezza</a:t>
            </a:r>
            <a:r>
              <a:rPr sz="900" b="1" spc="4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la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frazione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a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cui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5" dirty="0">
                <a:latin typeface="Montserrat" panose="00000500000000000000" pitchFamily="50" charset="0"/>
                <a:cs typeface="Tahoma"/>
              </a:rPr>
              <a:t>il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ha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assegnato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la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classe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corretta:</a:t>
            </a:r>
            <a:endParaRPr sz="9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AF1E52E5-E0EA-30A6-AC51-2806398EF2D1}"/>
              </a:ext>
            </a:extLst>
          </p:cNvPr>
          <p:cNvSpPr txBox="1"/>
          <p:nvPr/>
        </p:nvSpPr>
        <p:spPr>
          <a:xfrm>
            <a:off x="1833232" y="1456199"/>
            <a:ext cx="952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0" dirty="0">
                <a:latin typeface="Arial"/>
                <a:cs typeface="Arial"/>
              </a:rPr>
              <a:t>ACC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100" dirty="0">
                <a:latin typeface="Arial"/>
                <a:cs typeface="Arial"/>
              </a:rPr>
              <a:t>M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105" dirty="0">
                <a:latin typeface="Arial"/>
                <a:cs typeface="Arial"/>
              </a:rPr>
              <a:t>X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31788BD4-3C55-8FD6-828E-5C5C2F1553C0}"/>
              </a:ext>
            </a:extLst>
          </p:cNvPr>
          <p:cNvSpPr txBox="1"/>
          <p:nvPr/>
        </p:nvSpPr>
        <p:spPr>
          <a:xfrm>
            <a:off x="2812580" y="13706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D72554D5-F328-5896-4FC7-16FF1D499AF5}"/>
              </a:ext>
            </a:extLst>
          </p:cNvPr>
          <p:cNvSpPr txBox="1"/>
          <p:nvPr/>
        </p:nvSpPr>
        <p:spPr>
          <a:xfrm>
            <a:off x="2980855" y="1335991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07FA2995-747C-971A-E714-4A21A8384E36}"/>
              </a:ext>
            </a:extLst>
          </p:cNvPr>
          <p:cNvSpPr txBox="1"/>
          <p:nvPr/>
        </p:nvSpPr>
        <p:spPr>
          <a:xfrm>
            <a:off x="2914446" y="1335993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75" dirty="0">
                <a:latin typeface="Acumin Pro"/>
                <a:cs typeface="Acumin Pro"/>
              </a:rPr>
              <a:t>L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2C52EA98-3784-ABBF-6F41-E8512D7C0B47}"/>
              </a:ext>
            </a:extLst>
          </p:cNvPr>
          <p:cNvSpPr txBox="1"/>
          <p:nvPr/>
        </p:nvSpPr>
        <p:spPr>
          <a:xfrm>
            <a:off x="3092894" y="1456199"/>
            <a:ext cx="859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50" spc="25" dirty="0">
                <a:latin typeface="Times New Roman"/>
                <a:cs typeface="Times New Roman"/>
              </a:rPr>
              <a:t>]_</a:t>
            </a:r>
            <a:r>
              <a:rPr sz="1000" spc="-60" dirty="0">
                <a:latin typeface="Book Antiqua"/>
                <a:cs typeface="Book Antiqua"/>
              </a:rPr>
              <a:t>[</a:t>
            </a:r>
            <a:r>
              <a:rPr sz="1000" i="1" spc="100" dirty="0">
                <a:latin typeface="Arial"/>
                <a:cs typeface="Arial"/>
              </a:rPr>
              <a:t>M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=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spc="-60" dirty="0">
                <a:latin typeface="Book Antiqua"/>
                <a:cs typeface="Book Antiqua"/>
              </a:rPr>
              <a:t>]</a:t>
            </a:r>
            <a:r>
              <a:rPr sz="1000" i="1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0A01F609-E670-F9D0-144B-43B16674F45C}"/>
              </a:ext>
            </a:extLst>
          </p:cNvPr>
          <p:cNvSpPr txBox="1">
            <a:spLocks/>
          </p:cNvSpPr>
          <p:nvPr/>
        </p:nvSpPr>
        <p:spPr>
          <a:xfrm>
            <a:off x="296494" y="1605411"/>
            <a:ext cx="4554855" cy="889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72795" algn="ctr">
              <a:spcBef>
                <a:spcPts val="95"/>
              </a:spcBef>
            </a:pPr>
            <a:r>
              <a:rPr lang="it-IT" sz="1500" kern="0" spc="-67" baseline="27777" dirty="0">
                <a:solidFill>
                  <a:sysClr val="windowText" lastClr="000000"/>
                </a:solidFill>
              </a:rPr>
              <a:t>n</a:t>
            </a:r>
            <a:r>
              <a:rPr lang="it-IT" sz="1500" kern="0" spc="112" baseline="27777" dirty="0">
                <a:solidFill>
                  <a:sysClr val="windowText" lastClr="000000"/>
                </a:solidFill>
              </a:rPr>
              <a:t> </a:t>
            </a:r>
            <a:r>
              <a:rPr lang="it-IT" sz="700" kern="0" spc="20" dirty="0">
                <a:solidFill>
                  <a:sysClr val="windowText" lastClr="000000"/>
                </a:solidFill>
              </a:rPr>
              <a:t>i</a:t>
            </a:r>
            <a:r>
              <a:rPr lang="it-IT" sz="700" kern="0" spc="20" dirty="0">
                <a:solidFill>
                  <a:sysClr val="windowText" lastClr="000000"/>
                </a:solidFill>
                <a:latin typeface="Verdana"/>
                <a:cs typeface="Verdana"/>
              </a:rPr>
              <a:t>=1</a:t>
            </a:r>
            <a:endParaRPr lang="it-IT" sz="7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63500">
              <a:spcBef>
                <a:spcPts val="840"/>
              </a:spcBef>
            </a:pPr>
            <a:r>
              <a:rPr lang="it-IT" sz="900" kern="0" spc="-5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dove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40" dirty="0">
                <a:solidFill>
                  <a:sysClr val="windowText" lastClr="000000"/>
                </a:solidFill>
                <a:latin typeface="Montserrat" panose="00000500000000000000" pitchFamily="50" charset="0"/>
              </a:rPr>
              <a:t>M</a:t>
            </a:r>
            <a:r>
              <a:rPr lang="it-IT" sz="900" kern="0" spc="40" dirty="0">
                <a:solidFill>
                  <a:sysClr val="windowText" lastClr="000000"/>
                </a:solidFill>
                <a:latin typeface="Montserrat" panose="00000500000000000000" pitchFamily="50" charset="0"/>
                <a:cs typeface="Book Antiqua"/>
              </a:rPr>
              <a:t>(</a:t>
            </a:r>
            <a:r>
              <a:rPr lang="it-IT" sz="900" kern="0" spc="40" dirty="0" err="1">
                <a:solidFill>
                  <a:sysClr val="windowText" lastClr="000000"/>
                </a:solidFill>
                <a:latin typeface="Montserrat" panose="00000500000000000000" pitchFamily="50" charset="0"/>
              </a:rPr>
              <a:t>X</a:t>
            </a:r>
            <a:r>
              <a:rPr lang="it-IT" sz="1000" kern="0" spc="60" baseline="-11904" dirty="0" err="1">
                <a:solidFill>
                  <a:sysClr val="windowText" lastClr="000000"/>
                </a:solidFill>
                <a:latin typeface="Montserrat" panose="00000500000000000000" pitchFamily="50" charset="0"/>
              </a:rPr>
              <a:t>i</a:t>
            </a:r>
            <a:r>
              <a:rPr lang="it-IT" sz="1000" kern="0" spc="-127" baseline="-11904" dirty="0">
                <a:solidFill>
                  <a:sysClr val="windowText" lastClr="000000"/>
                </a:solidFill>
                <a:latin typeface="Montserrat" panose="00000500000000000000" pitchFamily="50" charset="0"/>
              </a:rPr>
              <a:t> </a:t>
            </a:r>
            <a:r>
              <a:rPr lang="it-IT" sz="900" kern="0" spc="50" dirty="0">
                <a:solidFill>
                  <a:sysClr val="windowText" lastClr="000000"/>
                </a:solidFill>
                <a:latin typeface="Montserrat" panose="00000500000000000000" pitchFamily="50" charset="0"/>
                <a:cs typeface="Book Antiqua"/>
              </a:rPr>
              <a:t>)</a:t>
            </a:r>
            <a:r>
              <a:rPr lang="it-IT" sz="900" kern="0" spc="85" dirty="0">
                <a:solidFill>
                  <a:sysClr val="windowText" lastClr="000000"/>
                </a:solidFill>
                <a:latin typeface="Montserrat" panose="00000500000000000000" pitchFamily="50" charset="0"/>
                <a:cs typeface="Book Antiqua"/>
              </a:rPr>
              <a:t> </a:t>
            </a:r>
            <a:r>
              <a:rPr lang="it-IT" sz="900" kern="0" spc="-8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lang="it-IT" sz="900" kern="0" spc="2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la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4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predizione</a:t>
            </a:r>
            <a:r>
              <a:rPr lang="it-IT" sz="900" kern="0" spc="2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4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del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3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modello</a:t>
            </a:r>
            <a:r>
              <a:rPr lang="it-IT" sz="900" kern="0" spc="2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sull’</a:t>
            </a:r>
            <a:r>
              <a:rPr lang="it-IT" sz="900" kern="0" spc="-20" dirty="0">
                <a:solidFill>
                  <a:sysClr val="windowText" lastClr="000000"/>
                </a:solidFill>
                <a:latin typeface="Montserrat" panose="00000500000000000000" pitchFamily="50" charset="0"/>
              </a:rPr>
              <a:t>i</a:t>
            </a:r>
            <a:r>
              <a:rPr lang="it-IT" sz="900" kern="0" spc="-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-esimo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5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esempio,</a:t>
            </a:r>
            <a:r>
              <a:rPr lang="it-IT" sz="900" kern="0" spc="2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10" dirty="0" err="1">
                <a:solidFill>
                  <a:sysClr val="windowText" lastClr="000000"/>
                </a:solidFill>
                <a:latin typeface="Montserrat" panose="00000500000000000000" pitchFamily="50" charset="0"/>
              </a:rPr>
              <a:t>y</a:t>
            </a:r>
            <a:r>
              <a:rPr lang="it-IT" sz="1000" kern="0" spc="-15" baseline="-11904" dirty="0" err="1">
                <a:solidFill>
                  <a:sysClr val="windowText" lastClr="000000"/>
                </a:solidFill>
                <a:latin typeface="Montserrat" panose="00000500000000000000" pitchFamily="50" charset="0"/>
              </a:rPr>
              <a:t>i</a:t>
            </a:r>
            <a:r>
              <a:rPr lang="it-IT" sz="1000" kern="0" spc="112" baseline="-11904" dirty="0">
                <a:solidFill>
                  <a:sysClr val="windowText" lastClr="000000"/>
                </a:solidFill>
                <a:latin typeface="Montserrat" panose="00000500000000000000" pitchFamily="50" charset="0"/>
              </a:rPr>
              <a:t> </a:t>
            </a:r>
            <a:r>
              <a:rPr lang="it-IT" sz="900" kern="0" spc="-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la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5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sua</a:t>
            </a:r>
            <a:r>
              <a:rPr lang="it-IT" sz="900" kern="0" spc="2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3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(vera)</a:t>
            </a:r>
            <a:r>
              <a:rPr lang="it-IT" sz="900" kern="0" spc="20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kern="0" spc="-45" dirty="0">
                <a:solidFill>
                  <a:sysClr val="windowText" lastClr="000000"/>
                </a:solidFill>
                <a:latin typeface="Montserrat" panose="00000500000000000000" pitchFamily="50" charset="0"/>
                <a:cs typeface="Tahoma"/>
              </a:rPr>
              <a:t>classe.</a:t>
            </a:r>
            <a:endParaRPr lang="it-IT" sz="900" kern="0" dirty="0">
              <a:solidFill>
                <a:sysClr val="windowText" lastClr="000000"/>
              </a:solidFill>
              <a:latin typeface="Montserrat" panose="00000500000000000000" pitchFamily="50" charset="0"/>
              <a:cs typeface="Tahoma"/>
            </a:endParaRPr>
          </a:p>
          <a:p>
            <a:endParaRPr lang="it-IT" sz="1400" kern="0" dirty="0">
              <a:solidFill>
                <a:sysClr val="windowText" lastClr="000000"/>
              </a:solidFill>
              <a:latin typeface="Montserrat" panose="00000500000000000000" pitchFamily="50" charset="0"/>
              <a:cs typeface="Tahoma"/>
            </a:endParaRPr>
          </a:p>
          <a:p>
            <a:pPr marL="63500">
              <a:spcBef>
                <a:spcPts val="990"/>
              </a:spcBef>
            </a:pPr>
            <a:r>
              <a:rPr lang="it-IT" sz="900" b="1" kern="0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lang="it-IT" sz="900" b="1" kern="0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b="1" kern="0" spc="-6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sempre</a:t>
            </a:r>
            <a:r>
              <a:rPr lang="it-IT" sz="900" b="1" kern="0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b="1" kern="0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una</a:t>
            </a:r>
            <a:r>
              <a:rPr lang="it-IT" sz="900" b="1" kern="0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b="1" kern="0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buona</a:t>
            </a:r>
            <a:r>
              <a:rPr lang="it-IT" sz="900" b="1" kern="0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lang="it-IT" sz="900" b="1" kern="0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metrica?</a:t>
            </a:r>
            <a:endParaRPr lang="it-IT" sz="900" b="1" kern="0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385CD6-4577-2295-8C30-4A91367E42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186263"/>
            <a:ext cx="2917059" cy="6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474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 err="1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Feauture</a:t>
            </a: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 Scaling|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"/>
                <a:cs typeface="Helvetica Neue"/>
                <a:sym typeface="Helvetica Neue"/>
              </a:rPr>
              <a:t>1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Accuratezza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E3CEB0D-159F-B2B2-A904-2D6089CE40CF}"/>
              </a:ext>
            </a:extLst>
          </p:cNvPr>
          <p:cNvSpPr txBox="1"/>
          <p:nvPr/>
        </p:nvSpPr>
        <p:spPr>
          <a:xfrm>
            <a:off x="309194" y="737557"/>
            <a:ext cx="4671060" cy="671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latin typeface="Montserrat" panose="00000500000000000000" pitchFamily="50" charset="0"/>
                <a:cs typeface="Tahoma"/>
              </a:rPr>
              <a:t>Supponiamo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che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5" dirty="0">
                <a:latin typeface="Montserrat" panose="00000500000000000000" pitchFamily="50" charset="0"/>
                <a:cs typeface="Tahoma"/>
              </a:rPr>
              <a:t>il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" dirty="0">
                <a:latin typeface="Montserrat" panose="00000500000000000000" pitchFamily="50" charset="0"/>
                <a:cs typeface="Book Antiqua"/>
              </a:rPr>
              <a:t>10</a:t>
            </a:r>
            <a:r>
              <a:rPr sz="900" spc="-5" dirty="0">
                <a:latin typeface="Montserrat" panose="00000500000000000000" pitchFamily="50" charset="0"/>
                <a:cs typeface="Open Sans"/>
              </a:rPr>
              <a:t>%</a:t>
            </a:r>
            <a:r>
              <a:rPr sz="900" spc="70" dirty="0">
                <a:latin typeface="Montserrat" panose="00000500000000000000" pitchFamily="50" charset="0"/>
                <a:cs typeface="Open Sans"/>
              </a:rPr>
              <a:t> </a:t>
            </a:r>
            <a:r>
              <a:rPr sz="900" spc="-40" dirty="0">
                <a:latin typeface="Montserrat" panose="00000500000000000000" pitchFamily="50" charset="0"/>
                <a:cs typeface="Tahoma"/>
              </a:rPr>
              <a:t>delle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mail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ricevute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sia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spam.</a:t>
            </a:r>
            <a:endParaRPr sz="9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Montserrat" panose="00000500000000000000" pitchFamily="50" charset="0"/>
              <a:cs typeface="Tahoma"/>
            </a:endParaRPr>
          </a:p>
          <a:p>
            <a:pPr marL="50800" marR="43180">
              <a:lnSpc>
                <a:spcPct val="114599"/>
              </a:lnSpc>
            </a:pPr>
            <a:r>
              <a:rPr sz="900" spc="-25" dirty="0">
                <a:latin typeface="Montserrat" panose="00000500000000000000" pitchFamily="50" charset="0"/>
                <a:cs typeface="Tahoma"/>
              </a:rPr>
              <a:t>Costruisco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5" dirty="0">
                <a:latin typeface="Montserrat" panose="00000500000000000000" pitchFamily="50" charset="0"/>
                <a:cs typeface="Tahoma"/>
              </a:rPr>
              <a:t>quindi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un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i="1" spc="10" dirty="0">
                <a:latin typeface="Montserrat" panose="00000500000000000000" pitchFamily="50" charset="0"/>
                <a:cs typeface="Arial"/>
              </a:rPr>
              <a:t>M</a:t>
            </a:r>
            <a:r>
              <a:rPr sz="1000" i="1" spc="15" baseline="-11904" dirty="0">
                <a:latin typeface="Montserrat" panose="00000500000000000000" pitchFamily="50" charset="0"/>
                <a:cs typeface="Arial"/>
              </a:rPr>
              <a:t>optimistic</a:t>
            </a:r>
            <a:r>
              <a:rPr sz="1000" i="1" spc="67" baseline="-11904" dirty="0">
                <a:latin typeface="Montserrat" panose="00000500000000000000" pitchFamily="50" charset="0"/>
                <a:cs typeface="Arial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che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dice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65" dirty="0">
                <a:latin typeface="Montserrat" panose="00000500000000000000" pitchFamily="50" charset="0"/>
                <a:cs typeface="Tahoma"/>
              </a:rPr>
              <a:t>sempre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OK: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un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buon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modello?</a:t>
            </a:r>
            <a:r>
              <a:rPr sz="900" spc="13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Che </a:t>
            </a:r>
            <a:r>
              <a:rPr sz="900" spc="-30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accuratezza</a:t>
            </a:r>
            <a:r>
              <a:rPr sz="9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5" dirty="0">
                <a:latin typeface="Montserrat" panose="00000500000000000000" pitchFamily="50" charset="0"/>
                <a:cs typeface="Tahoma"/>
              </a:rPr>
              <a:t>ottiene?</a:t>
            </a:r>
            <a:endParaRPr sz="9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F1DD3FF-D76D-C5AC-08E6-32D1485AF942}"/>
              </a:ext>
            </a:extLst>
          </p:cNvPr>
          <p:cNvSpPr txBox="1"/>
          <p:nvPr/>
        </p:nvSpPr>
        <p:spPr>
          <a:xfrm>
            <a:off x="2668333" y="1827280"/>
            <a:ext cx="9220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292" baseline="13888" dirty="0">
                <a:latin typeface="Acumin Pro"/>
                <a:cs typeface="Acumin Pro"/>
              </a:rPr>
              <a:t> </a:t>
            </a:r>
            <a:r>
              <a:rPr sz="1500" spc="-135" baseline="13888" dirty="0">
                <a:latin typeface="Acumin Pro"/>
                <a:cs typeface="Acumin Pro"/>
              </a:rPr>
              <a:t> </a:t>
            </a:r>
            <a:r>
              <a:rPr sz="1050" i="1" spc="-277" baseline="-55555" dirty="0">
                <a:latin typeface="Arial"/>
                <a:cs typeface="Arial"/>
              </a:rPr>
              <a:t>X</a:t>
            </a:r>
            <a:r>
              <a:rPr sz="1050" i="1" spc="179" baseline="19841" dirty="0">
                <a:latin typeface="Arial"/>
                <a:cs typeface="Arial"/>
              </a:rPr>
              <a:t>    </a:t>
            </a:r>
            <a:r>
              <a:rPr sz="700" i="1" spc="120" dirty="0">
                <a:latin typeface="Arial"/>
                <a:cs typeface="Arial"/>
              </a:rPr>
              <a:t> </a:t>
            </a:r>
            <a:r>
              <a:rPr sz="700" i="1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</a:t>
            </a:r>
            <a:r>
              <a:rPr sz="700" i="1" spc="120" dirty="0">
                <a:latin typeface="Arial"/>
                <a:cs typeface="Arial"/>
              </a:rPr>
              <a:t> </a:t>
            </a:r>
            <a:r>
              <a:rPr sz="1050" i="1" spc="-225" baseline="-71428" dirty="0">
                <a:latin typeface="Arial"/>
                <a:cs typeface="Arial"/>
              </a:rPr>
              <a:t>y</a:t>
            </a:r>
            <a:r>
              <a:rPr sz="1000" spc="195" dirty="0">
                <a:latin typeface="Acumin Pro"/>
                <a:cs typeface="Acumin Pro"/>
              </a:rPr>
              <a:t> </a:t>
            </a:r>
            <a:r>
              <a:rPr sz="1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0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195" dirty="0">
                <a:latin typeface="Acumin Pro"/>
                <a:cs typeface="Acumin Pro"/>
              </a:rPr>
              <a:t> </a:t>
            </a:r>
            <a:endParaRPr sz="1000">
              <a:latin typeface="Acumin Pro"/>
              <a:cs typeface="Acumin Pro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B3F8250F-B723-D33A-6237-5322E975FB35}"/>
              </a:ext>
            </a:extLst>
          </p:cNvPr>
          <p:cNvSpPr txBox="1"/>
          <p:nvPr/>
        </p:nvSpPr>
        <p:spPr>
          <a:xfrm>
            <a:off x="1755241" y="1742507"/>
            <a:ext cx="2249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60" dirty="0">
                <a:latin typeface="Arial"/>
                <a:cs typeface="Arial"/>
              </a:rPr>
              <a:t>ACC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35" dirty="0">
                <a:latin typeface="Arial"/>
                <a:cs typeface="Arial"/>
              </a:rPr>
              <a:t>M</a:t>
            </a:r>
            <a:r>
              <a:rPr sz="1050" i="1" spc="15" baseline="-11904" dirty="0">
                <a:latin typeface="Arial"/>
                <a:cs typeface="Arial"/>
              </a:rPr>
              <a:t>optimisti</a:t>
            </a:r>
            <a:r>
              <a:rPr sz="1050" i="1" spc="165" baseline="-11904" dirty="0">
                <a:latin typeface="Arial"/>
                <a:cs typeface="Arial"/>
              </a:rPr>
              <a:t>c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mai</a:t>
            </a:r>
            <a:r>
              <a:rPr sz="1000" spc="10" dirty="0">
                <a:latin typeface="Tahoma"/>
                <a:cs typeface="Tahoma"/>
              </a:rPr>
              <a:t>l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5" dirty="0">
                <a:latin typeface="Tahoma"/>
                <a:cs typeface="Tahoma"/>
              </a:rPr>
              <a:t>OK/spam</a:t>
            </a:r>
            <a:r>
              <a:rPr sz="1000" spc="50" dirty="0">
                <a:latin typeface="Book Antiqua"/>
                <a:cs typeface="Book Antiqua"/>
              </a:rPr>
              <a:t>)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=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0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spc="-5" dirty="0">
                <a:latin typeface="Book Antiqua"/>
                <a:cs typeface="Book Antiqua"/>
              </a:rPr>
              <a:t>9!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D401633-38A1-474F-0AB3-0CA8C9185F65}"/>
              </a:ext>
            </a:extLst>
          </p:cNvPr>
          <p:cNvSpPr txBox="1"/>
          <p:nvPr/>
        </p:nvSpPr>
        <p:spPr>
          <a:xfrm>
            <a:off x="347294" y="2455538"/>
            <a:ext cx="4135806" cy="318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900" b="1" spc="-70" dirty="0">
                <a:latin typeface="Montserrat" panose="00000500000000000000" pitchFamily="50" charset="0"/>
                <a:cs typeface="Tahoma"/>
              </a:rPr>
              <a:t>In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50" dirty="0">
                <a:latin typeface="Montserrat" panose="00000500000000000000" pitchFamily="50" charset="0"/>
                <a:cs typeface="Tahoma"/>
              </a:rPr>
              <a:t>generale,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quando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una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0" dirty="0">
                <a:latin typeface="Montserrat" panose="00000500000000000000" pitchFamily="50" charset="0"/>
                <a:cs typeface="Tahoma"/>
              </a:rPr>
              <a:t>delle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55" dirty="0">
                <a:latin typeface="Montserrat" panose="00000500000000000000" pitchFamily="50" charset="0"/>
                <a:cs typeface="Tahoma"/>
              </a:rPr>
              <a:t>due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30" dirty="0">
                <a:latin typeface="Montserrat" panose="00000500000000000000" pitchFamily="50" charset="0"/>
                <a:cs typeface="Tahoma"/>
              </a:rPr>
              <a:t>classi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25" dirty="0">
                <a:latin typeface="Montserrat" panose="00000500000000000000" pitchFamily="50" charset="0"/>
                <a:cs typeface="Tahoma"/>
              </a:rPr>
              <a:t>molto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25" dirty="0">
                <a:latin typeface="Montserrat" panose="00000500000000000000" pitchFamily="50" charset="0"/>
                <a:cs typeface="Tahoma"/>
              </a:rPr>
              <a:t>più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0" dirty="0">
                <a:latin typeface="Montserrat" panose="00000500000000000000" pitchFamily="50" charset="0"/>
                <a:cs typeface="Tahoma"/>
              </a:rPr>
              <a:t>rappresentata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15" dirty="0">
                <a:latin typeface="Montserrat" panose="00000500000000000000" pitchFamily="50" charset="0"/>
                <a:cs typeface="Tahoma"/>
              </a:rPr>
              <a:t>dell’altra,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20" dirty="0">
                <a:latin typeface="Montserrat" panose="00000500000000000000" pitchFamily="50" charset="0"/>
                <a:cs typeface="Tahoma"/>
              </a:rPr>
              <a:t>l’accuratezza</a:t>
            </a:r>
            <a:r>
              <a:rPr sz="900" b="1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non </a:t>
            </a:r>
            <a:r>
              <a:rPr sz="900" b="1" spc="-30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sz="900" b="1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una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45" dirty="0">
                <a:latin typeface="Montserrat" panose="00000500000000000000" pitchFamily="50" charset="0"/>
                <a:cs typeface="Tahoma"/>
              </a:rPr>
              <a:t>buona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30" dirty="0">
                <a:latin typeface="Montserrat" panose="00000500000000000000" pitchFamily="50" charset="0"/>
                <a:cs typeface="Tahoma"/>
              </a:rPr>
              <a:t>metrica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.</a:t>
            </a:r>
            <a:endParaRPr sz="900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DCA5CA-0131-C8BD-8BEC-8988317A7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484000"/>
            <a:ext cx="3492500" cy="8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7963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Falsi positivi e negativi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05BC062-9F5A-CC66-ACC7-AA642340FA57}"/>
              </a:ext>
            </a:extLst>
          </p:cNvPr>
          <p:cNvSpPr txBox="1"/>
          <p:nvPr/>
        </p:nvSpPr>
        <p:spPr>
          <a:xfrm>
            <a:off x="347294" y="915054"/>
            <a:ext cx="4135806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900" spc="-10" dirty="0">
                <a:latin typeface="Montserrat" panose="00000500000000000000" pitchFamily="50" charset="0"/>
                <a:cs typeface="Tahoma"/>
              </a:rPr>
              <a:t>Un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buon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modello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65" dirty="0">
                <a:latin typeface="Montserrat" panose="00000500000000000000" pitchFamily="50" charset="0"/>
                <a:cs typeface="Tahoma"/>
              </a:rPr>
              <a:t>deve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70" dirty="0">
                <a:latin typeface="Montserrat" panose="00000500000000000000" pitchFamily="50" charset="0"/>
                <a:cs typeface="Tahoma"/>
              </a:rPr>
              <a:t>essere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45" dirty="0">
                <a:latin typeface="Montserrat" panose="00000500000000000000" pitchFamily="50" charset="0"/>
                <a:cs typeface="Tahoma"/>
              </a:rPr>
              <a:t>grado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identificare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correttamente</a:t>
            </a:r>
            <a:r>
              <a:rPr sz="9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5" dirty="0">
                <a:latin typeface="Montserrat" panose="00000500000000000000" pitchFamily="50" charset="0"/>
                <a:cs typeface="Tahoma"/>
              </a:rPr>
              <a:t>sia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5" dirty="0">
                <a:latin typeface="Montserrat" panose="00000500000000000000" pitchFamily="50" charset="0"/>
                <a:cs typeface="Tahoma"/>
              </a:rPr>
              <a:t>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15" dirty="0">
                <a:latin typeface="Montserrat" panose="00000500000000000000" pitchFamily="50" charset="0"/>
                <a:cs typeface="Tahoma"/>
              </a:rPr>
              <a:t>positivi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(</a:t>
            </a:r>
            <a:r>
              <a:rPr sz="900" b="1" spc="15" dirty="0">
                <a:latin typeface="Montserrat" panose="00000500000000000000" pitchFamily="50" charset="0"/>
                <a:cs typeface="Tahoma"/>
              </a:rPr>
              <a:t>P</a:t>
            </a:r>
            <a:r>
              <a:rPr sz="900" spc="15" dirty="0">
                <a:latin typeface="Montserrat" panose="00000500000000000000" pitchFamily="50" charset="0"/>
                <a:cs typeface="Tahoma"/>
              </a:rPr>
              <a:t>)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50" dirty="0">
                <a:latin typeface="Montserrat" panose="00000500000000000000" pitchFamily="50" charset="0"/>
                <a:cs typeface="Tahoma"/>
              </a:rPr>
              <a:t>che</a:t>
            </a:r>
            <a:r>
              <a:rPr sz="9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5" dirty="0">
                <a:latin typeface="Montserrat" panose="00000500000000000000" pitchFamily="50" charset="0"/>
                <a:cs typeface="Tahoma"/>
              </a:rPr>
              <a:t>i </a:t>
            </a:r>
            <a:r>
              <a:rPr sz="9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spc="-30" dirty="0">
                <a:latin typeface="Montserrat" panose="00000500000000000000" pitchFamily="50" charset="0"/>
                <a:cs typeface="Tahoma"/>
              </a:rPr>
              <a:t>negativi</a:t>
            </a:r>
            <a:r>
              <a:rPr sz="9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dirty="0">
                <a:latin typeface="Montserrat" panose="00000500000000000000" pitchFamily="50" charset="0"/>
                <a:cs typeface="Tahoma"/>
              </a:rPr>
              <a:t>(</a:t>
            </a:r>
            <a:r>
              <a:rPr sz="900" b="1" dirty="0">
                <a:latin typeface="Montserrat" panose="00000500000000000000" pitchFamily="50" charset="0"/>
                <a:cs typeface="Tahoma"/>
              </a:rPr>
              <a:t>N</a:t>
            </a:r>
            <a:r>
              <a:rPr sz="900" dirty="0">
                <a:latin typeface="Montserrat" panose="00000500000000000000" pitchFamily="50" charset="0"/>
                <a:cs typeface="Tahoma"/>
              </a:rPr>
              <a:t>).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Montserrat" panose="00000500000000000000" pitchFamily="50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latin typeface="Montserrat" panose="00000500000000000000" pitchFamily="50" charset="0"/>
                <a:cs typeface="Tahoma"/>
              </a:rPr>
              <a:t>Definiamo:</a:t>
            </a:r>
            <a:endParaRPr sz="1000" dirty="0">
              <a:latin typeface="Montserrat" panose="00000500000000000000" pitchFamily="50" charset="0"/>
              <a:cs typeface="Tahoma"/>
            </a:endParaRPr>
          </a:p>
          <a:p>
            <a:pPr marL="265430" indent="-147320">
              <a:lnSpc>
                <a:spcPct val="100000"/>
              </a:lnSpc>
              <a:spcBef>
                <a:spcPts val="819"/>
              </a:spcBef>
              <a:buFont typeface="Calibri"/>
              <a:buChar char="•"/>
              <a:tabLst>
                <a:tab pos="266065" algn="l"/>
              </a:tabLst>
            </a:pPr>
            <a:r>
              <a:rPr sz="800" b="1" spc="-3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Veri</a:t>
            </a:r>
            <a:r>
              <a:rPr sz="800" b="1" spc="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Positivi</a:t>
            </a:r>
            <a:r>
              <a:rPr sz="800" b="1" spc="3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2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(TP)</a:t>
            </a:r>
            <a:r>
              <a:rPr sz="800" spc="20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:</a:t>
            </a:r>
            <a:r>
              <a:rPr sz="800" spc="100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positivi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correttamente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etichettati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come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positivi</a:t>
            </a:r>
            <a:endParaRPr sz="800" dirty="0">
              <a:latin typeface="Montserrat" panose="00000500000000000000" pitchFamily="50" charset="0"/>
              <a:cs typeface="Calibri"/>
            </a:endParaRPr>
          </a:p>
          <a:p>
            <a:pPr marL="265430" indent="-147320">
              <a:lnSpc>
                <a:spcPct val="100000"/>
              </a:lnSpc>
              <a:spcBef>
                <a:spcPts val="525"/>
              </a:spcBef>
              <a:buFont typeface="Calibri"/>
              <a:buChar char="•"/>
              <a:tabLst>
                <a:tab pos="266065" algn="l"/>
              </a:tabLst>
            </a:pPr>
            <a:r>
              <a:rPr sz="800" b="1" spc="-3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Veri</a:t>
            </a:r>
            <a:r>
              <a:rPr sz="800" b="1" spc="5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Negativi</a:t>
            </a:r>
            <a:r>
              <a:rPr sz="800" b="1" spc="5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(TN)</a:t>
            </a:r>
            <a:r>
              <a:rPr sz="800" spc="15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:</a:t>
            </a:r>
            <a:r>
              <a:rPr sz="800" spc="100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negativi</a:t>
            </a:r>
            <a:r>
              <a:rPr sz="800" spc="105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correttamente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etichettati</a:t>
            </a:r>
            <a:r>
              <a:rPr sz="800" spc="105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come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negativi</a:t>
            </a:r>
            <a:endParaRPr sz="800" dirty="0">
              <a:latin typeface="Montserrat" panose="00000500000000000000" pitchFamily="50" charset="0"/>
              <a:cs typeface="Calibri"/>
            </a:endParaRPr>
          </a:p>
          <a:p>
            <a:pPr marL="265430" indent="-147320">
              <a:lnSpc>
                <a:spcPct val="100000"/>
              </a:lnSpc>
              <a:spcBef>
                <a:spcPts val="530"/>
              </a:spcBef>
              <a:buFont typeface="Calibri"/>
              <a:buChar char="•"/>
              <a:tabLst>
                <a:tab pos="266065" algn="l"/>
              </a:tabLst>
            </a:pP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Falsi</a:t>
            </a:r>
            <a:r>
              <a:rPr sz="800" b="1" spc="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Positivi</a:t>
            </a:r>
            <a:r>
              <a:rPr sz="800" b="1" spc="3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(FP)</a:t>
            </a:r>
            <a:r>
              <a:rPr sz="800" spc="5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:</a:t>
            </a:r>
            <a:r>
              <a:rPr sz="800" spc="100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negativi</a:t>
            </a:r>
            <a:r>
              <a:rPr sz="800" spc="95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Calibri"/>
              </a:rPr>
              <a:t>erroneamente</a:t>
            </a:r>
            <a:r>
              <a:rPr sz="800" spc="95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etichettati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come</a:t>
            </a:r>
            <a:r>
              <a:rPr sz="800" spc="95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positivi</a:t>
            </a:r>
            <a:endParaRPr sz="800" dirty="0">
              <a:latin typeface="Montserrat" panose="00000500000000000000" pitchFamily="50" charset="0"/>
              <a:cs typeface="Calibri"/>
            </a:endParaRPr>
          </a:p>
          <a:p>
            <a:pPr marL="265430" indent="-147320">
              <a:lnSpc>
                <a:spcPct val="100000"/>
              </a:lnSpc>
              <a:spcBef>
                <a:spcPts val="525"/>
              </a:spcBef>
              <a:buFont typeface="Calibri"/>
              <a:buChar char="•"/>
              <a:tabLst>
                <a:tab pos="266065" algn="l"/>
              </a:tabLst>
            </a:pP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Falsi</a:t>
            </a:r>
            <a:r>
              <a:rPr sz="800" b="1" spc="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Negativi</a:t>
            </a:r>
            <a:r>
              <a:rPr sz="800" b="1" spc="5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(FN)</a:t>
            </a:r>
            <a:r>
              <a:rPr sz="800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:</a:t>
            </a:r>
            <a:r>
              <a:rPr sz="800" spc="105" dirty="0">
                <a:solidFill>
                  <a:srgbClr val="FF1C80"/>
                </a:solidFill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positivi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Calibri"/>
              </a:rPr>
              <a:t>erroneamente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etichettati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10" dirty="0">
                <a:latin typeface="Montserrat" panose="00000500000000000000" pitchFamily="50" charset="0"/>
                <a:cs typeface="Calibri"/>
              </a:rPr>
              <a:t>come</a:t>
            </a:r>
            <a:r>
              <a:rPr sz="800" spc="100" dirty="0">
                <a:latin typeface="Montserrat" panose="00000500000000000000" pitchFamily="50" charset="0"/>
                <a:cs typeface="Calibri"/>
              </a:rPr>
              <a:t> </a:t>
            </a:r>
            <a:r>
              <a:rPr sz="800" spc="20" dirty="0">
                <a:latin typeface="Montserrat" panose="00000500000000000000" pitchFamily="50" charset="0"/>
                <a:cs typeface="Calibri"/>
              </a:rPr>
              <a:t>negativi</a:t>
            </a:r>
            <a:endParaRPr sz="800" dirty="0">
              <a:latin typeface="Montserrat" panose="00000500000000000000" pitchFamily="50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43359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Falsi positivi e negativi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22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3608D2B0-9E15-D473-9A73-4AE83A35E8D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518998"/>
            <a:ext cx="5016385" cy="24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494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La matrice di confusione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23</a:t>
            </a:fld>
            <a:endParaRPr sz="600" b="1" dirty="0">
              <a:latin typeface="Montserrat" panose="00000500000000000000" pitchFamily="50" charset="0"/>
            </a:endParaRPr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D94CF34D-7046-F5B2-BD08-6F3134E8DE4A}"/>
              </a:ext>
            </a:extLst>
          </p:cNvPr>
          <p:cNvGrpSpPr/>
          <p:nvPr/>
        </p:nvGrpSpPr>
        <p:grpSpPr>
          <a:xfrm>
            <a:off x="2031047" y="660399"/>
            <a:ext cx="1703705" cy="1731645"/>
            <a:chOff x="2092589" y="660399"/>
            <a:chExt cx="1703705" cy="1731645"/>
          </a:xfrm>
        </p:grpSpPr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8F1949B5-8D24-FC8E-BB98-936B2C66880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2589" y="660399"/>
              <a:ext cx="1703133" cy="1703133"/>
            </a:xfrm>
            <a:prstGeom prst="rect">
              <a:avLst/>
            </a:prstGeom>
          </p:spPr>
        </p:pic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3F3FC02-B25D-245A-34EB-283DF405C61A}"/>
                </a:ext>
              </a:extLst>
            </p:cNvPr>
            <p:cNvSpPr/>
            <p:nvPr/>
          </p:nvSpPr>
          <p:spPr>
            <a:xfrm>
              <a:off x="2518372" y="236353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BA0CBB9B-40C0-7FE7-D4D5-548CAD45E156}"/>
                </a:ext>
              </a:extLst>
            </p:cNvPr>
            <p:cNvSpPr/>
            <p:nvPr/>
          </p:nvSpPr>
          <p:spPr>
            <a:xfrm>
              <a:off x="2518372" y="236353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3066D203-BDD7-4C1C-EA35-C1D987F4FDED}"/>
              </a:ext>
            </a:extLst>
          </p:cNvPr>
          <p:cNvSpPr txBox="1"/>
          <p:nvPr/>
        </p:nvSpPr>
        <p:spPr>
          <a:xfrm>
            <a:off x="2344874" y="2386456"/>
            <a:ext cx="224154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5" dirty="0">
                <a:latin typeface="Verdana"/>
                <a:cs typeface="Verdana"/>
              </a:rPr>
              <a:t>spam</a:t>
            </a:r>
            <a:endParaRPr sz="550">
              <a:latin typeface="Verdana"/>
              <a:cs typeface="Verdana"/>
            </a:endParaRPr>
          </a:p>
        </p:txBody>
      </p:sp>
      <p:grpSp>
        <p:nvGrpSpPr>
          <p:cNvPr id="17" name="object 9">
            <a:extLst>
              <a:ext uri="{FF2B5EF4-FFF2-40B4-BE49-F238E27FC236}">
                <a16:creationId xmlns:a16="http://schemas.microsoft.com/office/drawing/2014/main" id="{E4D4B9DE-1D33-DF14-7AC8-51C76AFB4A1E}"/>
              </a:ext>
            </a:extLst>
          </p:cNvPr>
          <p:cNvGrpSpPr/>
          <p:nvPr/>
        </p:nvGrpSpPr>
        <p:grpSpPr>
          <a:xfrm>
            <a:off x="3305223" y="2360357"/>
            <a:ext cx="6350" cy="31750"/>
            <a:chOff x="3366765" y="2360357"/>
            <a:chExt cx="6350" cy="31750"/>
          </a:xfrm>
        </p:grpSpPr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1E962230-4010-574F-A335-E35C1F1130FC}"/>
                </a:ext>
              </a:extLst>
            </p:cNvPr>
            <p:cNvSpPr/>
            <p:nvPr/>
          </p:nvSpPr>
          <p:spPr>
            <a:xfrm>
              <a:off x="3369940" y="236353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5E234D77-DDA9-0BC9-A4D2-A6493AFF93A3}"/>
                </a:ext>
              </a:extLst>
            </p:cNvPr>
            <p:cNvSpPr/>
            <p:nvPr/>
          </p:nvSpPr>
          <p:spPr>
            <a:xfrm>
              <a:off x="3369940" y="236353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22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7DFE96C0-8581-1421-B19E-7078A0A90645}"/>
              </a:ext>
            </a:extLst>
          </p:cNvPr>
          <p:cNvSpPr txBox="1"/>
          <p:nvPr/>
        </p:nvSpPr>
        <p:spPr>
          <a:xfrm>
            <a:off x="2599617" y="2371495"/>
            <a:ext cx="891540" cy="202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5780">
              <a:lnSpc>
                <a:spcPct val="118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not</a:t>
            </a:r>
            <a:r>
              <a:rPr sz="550" spc="-1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spam  </a:t>
            </a:r>
            <a:r>
              <a:rPr lang="it-IT" sz="550" spc="10" dirty="0">
                <a:latin typeface="Verdana"/>
                <a:cs typeface="Verdana"/>
              </a:rPr>
              <a:t>   </a:t>
            </a:r>
            <a:r>
              <a:rPr sz="550" b="1" spc="10" dirty="0">
                <a:latin typeface="Verdana"/>
                <a:cs typeface="Verdana"/>
              </a:rPr>
              <a:t>Predicted</a:t>
            </a:r>
            <a:r>
              <a:rPr sz="550" b="1" spc="-20" dirty="0">
                <a:latin typeface="Verdana"/>
                <a:cs typeface="Verdana"/>
              </a:rPr>
              <a:t> </a:t>
            </a:r>
            <a:r>
              <a:rPr sz="550" b="1" spc="10" dirty="0">
                <a:latin typeface="Verdana"/>
                <a:cs typeface="Verdana"/>
              </a:rPr>
              <a:t>label</a:t>
            </a:r>
            <a:endParaRPr sz="550" b="1" dirty="0">
              <a:latin typeface="Verdana"/>
              <a:cs typeface="Verdana"/>
            </a:endParaRPr>
          </a:p>
        </p:txBody>
      </p:sp>
      <p:grpSp>
        <p:nvGrpSpPr>
          <p:cNvPr id="21" name="object 13">
            <a:extLst>
              <a:ext uri="{FF2B5EF4-FFF2-40B4-BE49-F238E27FC236}">
                <a16:creationId xmlns:a16="http://schemas.microsoft.com/office/drawing/2014/main" id="{9F221238-9B47-F270-4D88-B4BCD0E421F3}"/>
              </a:ext>
            </a:extLst>
          </p:cNvPr>
          <p:cNvGrpSpPr/>
          <p:nvPr/>
        </p:nvGrpSpPr>
        <p:grpSpPr>
          <a:xfrm>
            <a:off x="2005724" y="657505"/>
            <a:ext cx="1731645" cy="1709420"/>
            <a:chOff x="2067266" y="657505"/>
            <a:chExt cx="1731645" cy="1709420"/>
          </a:xfrm>
        </p:grpSpPr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52E57433-13D3-0EB4-31C8-D78AF4ECA8ED}"/>
                </a:ext>
              </a:extLst>
            </p:cNvPr>
            <p:cNvSpPr/>
            <p:nvPr/>
          </p:nvSpPr>
          <p:spPr>
            <a:xfrm>
              <a:off x="2067266" y="10861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C57598F4-6F5A-A696-85B7-6D79C5A8973E}"/>
                </a:ext>
              </a:extLst>
            </p:cNvPr>
            <p:cNvSpPr/>
            <p:nvPr/>
          </p:nvSpPr>
          <p:spPr>
            <a:xfrm>
              <a:off x="2067266" y="10861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35E1D3FE-7A2E-CCA7-D864-598402C0E81D}"/>
                </a:ext>
              </a:extLst>
            </p:cNvPr>
            <p:cNvSpPr/>
            <p:nvPr/>
          </p:nvSpPr>
          <p:spPr>
            <a:xfrm>
              <a:off x="2067266" y="19377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2F353E3E-16F2-5E5A-929E-C8A156CF162B}"/>
                </a:ext>
              </a:extLst>
            </p:cNvPr>
            <p:cNvSpPr/>
            <p:nvPr/>
          </p:nvSpPr>
          <p:spPr>
            <a:xfrm>
              <a:off x="2067266" y="19377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C3618479-400C-5589-D683-F79CECF3902E}"/>
                </a:ext>
              </a:extLst>
            </p:cNvPr>
            <p:cNvSpPr/>
            <p:nvPr/>
          </p:nvSpPr>
          <p:spPr>
            <a:xfrm>
              <a:off x="2092589" y="660399"/>
              <a:ext cx="1703705" cy="1703705"/>
            </a:xfrm>
            <a:custGeom>
              <a:avLst/>
              <a:gdLst/>
              <a:ahLst/>
              <a:cxnLst/>
              <a:rect l="l" t="t" r="r" b="b"/>
              <a:pathLst>
                <a:path w="1703704" h="1703705">
                  <a:moveTo>
                    <a:pt x="0" y="1703133"/>
                  </a:moveTo>
                  <a:lnTo>
                    <a:pt x="0" y="0"/>
                  </a:lnTo>
                </a:path>
                <a:path w="1703704" h="1703705">
                  <a:moveTo>
                    <a:pt x="1703133" y="1703133"/>
                  </a:moveTo>
                  <a:lnTo>
                    <a:pt x="1703133" y="0"/>
                  </a:lnTo>
                </a:path>
                <a:path w="1703704" h="1703705">
                  <a:moveTo>
                    <a:pt x="0" y="1703133"/>
                  </a:moveTo>
                  <a:lnTo>
                    <a:pt x="1703133" y="1703133"/>
                  </a:lnTo>
                </a:path>
                <a:path w="1703704" h="1703705">
                  <a:moveTo>
                    <a:pt x="0" y="0"/>
                  </a:moveTo>
                  <a:lnTo>
                    <a:pt x="1703133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9">
            <a:extLst>
              <a:ext uri="{FF2B5EF4-FFF2-40B4-BE49-F238E27FC236}">
                <a16:creationId xmlns:a16="http://schemas.microsoft.com/office/drawing/2014/main" id="{DE77D86D-59C0-F99D-076F-09A591C6509E}"/>
              </a:ext>
            </a:extLst>
          </p:cNvPr>
          <p:cNvSpPr txBox="1"/>
          <p:nvPr/>
        </p:nvSpPr>
        <p:spPr>
          <a:xfrm>
            <a:off x="1769190" y="1030990"/>
            <a:ext cx="224154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5" dirty="0">
                <a:latin typeface="Verdana"/>
                <a:cs typeface="Verdana"/>
              </a:rPr>
              <a:t>spam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03EAA1E-AD08-3251-DAD0-49A97EFE3ECA}"/>
              </a:ext>
            </a:extLst>
          </p:cNvPr>
          <p:cNvSpPr txBox="1"/>
          <p:nvPr/>
        </p:nvSpPr>
        <p:spPr>
          <a:xfrm>
            <a:off x="1627541" y="1882556"/>
            <a:ext cx="3657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not</a:t>
            </a:r>
            <a:r>
              <a:rPr sz="550" spc="-15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spam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7A0F19E5-3722-D3E6-A450-763C9E1D45E5}"/>
              </a:ext>
            </a:extLst>
          </p:cNvPr>
          <p:cNvSpPr txBox="1"/>
          <p:nvPr/>
        </p:nvSpPr>
        <p:spPr>
          <a:xfrm>
            <a:off x="1528578" y="1073615"/>
            <a:ext cx="76944" cy="6324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b="1" dirty="0">
                <a:latin typeface="Verdana"/>
                <a:cs typeface="Verdana"/>
              </a:rPr>
              <a:t>True</a:t>
            </a:r>
            <a:r>
              <a:rPr sz="550" b="1" spc="-15" dirty="0">
                <a:latin typeface="Verdana"/>
                <a:cs typeface="Verdana"/>
              </a:rPr>
              <a:t> </a:t>
            </a:r>
            <a:r>
              <a:rPr sz="550" b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459EB999-5526-CCF4-B64A-7873E13BD31A}"/>
              </a:ext>
            </a:extLst>
          </p:cNvPr>
          <p:cNvSpPr txBox="1"/>
          <p:nvPr/>
        </p:nvSpPr>
        <p:spPr>
          <a:xfrm>
            <a:off x="2387815" y="1023472"/>
            <a:ext cx="1511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solidFill>
                  <a:srgbClr val="F7FBFF"/>
                </a:solidFill>
                <a:latin typeface="Verdana"/>
                <a:cs typeface="Verdana"/>
              </a:rPr>
              <a:t>116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3C542881-EAB6-8CD3-6966-7AEE31C51325}"/>
              </a:ext>
            </a:extLst>
          </p:cNvPr>
          <p:cNvSpPr txBox="1"/>
          <p:nvPr/>
        </p:nvSpPr>
        <p:spPr>
          <a:xfrm>
            <a:off x="3262387" y="1023472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solidFill>
                  <a:srgbClr val="072F6A"/>
                </a:solidFill>
                <a:latin typeface="Verdana"/>
                <a:cs typeface="Verdana"/>
              </a:rPr>
              <a:t>16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3AE67BC3-8E0C-8392-53A9-CAA2D0552F28}"/>
              </a:ext>
            </a:extLst>
          </p:cNvPr>
          <p:cNvSpPr txBox="1"/>
          <p:nvPr/>
        </p:nvSpPr>
        <p:spPr>
          <a:xfrm>
            <a:off x="2410820" y="1875039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solidFill>
                  <a:srgbClr val="072F6A"/>
                </a:solidFill>
                <a:latin typeface="Verdana"/>
                <a:cs typeface="Verdana"/>
              </a:rPr>
              <a:t>20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7763CBF4-7DC9-7546-C7C7-7BF98D8EBF50}"/>
              </a:ext>
            </a:extLst>
          </p:cNvPr>
          <p:cNvSpPr txBox="1"/>
          <p:nvPr/>
        </p:nvSpPr>
        <p:spPr>
          <a:xfrm>
            <a:off x="3262387" y="1875039"/>
            <a:ext cx="1047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solidFill>
                  <a:srgbClr val="F7FBFF"/>
                </a:solidFill>
                <a:latin typeface="Verdana"/>
                <a:cs typeface="Verdana"/>
              </a:rPr>
              <a:t>98</a:t>
            </a:r>
            <a:endParaRPr sz="550">
              <a:latin typeface="Verdana"/>
              <a:cs typeface="Verdana"/>
            </a:endParaRPr>
          </a:p>
        </p:txBody>
      </p:sp>
      <p:grpSp>
        <p:nvGrpSpPr>
          <p:cNvPr id="34" name="object 26">
            <a:extLst>
              <a:ext uri="{FF2B5EF4-FFF2-40B4-BE49-F238E27FC236}">
                <a16:creationId xmlns:a16="http://schemas.microsoft.com/office/drawing/2014/main" id="{657B3756-B95F-2D8F-BD33-A8E554AA9DEC}"/>
              </a:ext>
            </a:extLst>
          </p:cNvPr>
          <p:cNvGrpSpPr/>
          <p:nvPr/>
        </p:nvGrpSpPr>
        <p:grpSpPr>
          <a:xfrm>
            <a:off x="3873519" y="657505"/>
            <a:ext cx="113664" cy="1709420"/>
            <a:chOff x="3935061" y="657505"/>
            <a:chExt cx="113664" cy="1709420"/>
          </a:xfrm>
        </p:grpSpPr>
        <p:pic>
          <p:nvPicPr>
            <p:cNvPr id="35" name="object 27">
              <a:extLst>
                <a:ext uri="{FF2B5EF4-FFF2-40B4-BE49-F238E27FC236}">
                  <a16:creationId xmlns:a16="http://schemas.microsoft.com/office/drawing/2014/main" id="{6FB0059C-39CB-3AB2-6824-B2556747ACA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7494" y="660399"/>
              <a:ext cx="85084" cy="1703423"/>
            </a:xfrm>
            <a:prstGeom prst="rect">
              <a:avLst/>
            </a:prstGeom>
          </p:spPr>
        </p:pic>
        <p:sp>
          <p:nvSpPr>
            <p:cNvPr id="36" name="object 28">
              <a:extLst>
                <a:ext uri="{FF2B5EF4-FFF2-40B4-BE49-F238E27FC236}">
                  <a16:creationId xmlns:a16="http://schemas.microsoft.com/office/drawing/2014/main" id="{DE21A767-E0E5-18F4-4CF7-F40003A122B3}"/>
                </a:ext>
              </a:extLst>
            </p:cNvPr>
            <p:cNvSpPr/>
            <p:nvPr/>
          </p:nvSpPr>
          <p:spPr>
            <a:xfrm>
              <a:off x="4023112" y="22954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5B82691A-11F2-39ED-B7B8-E6D86F7B0025}"/>
                </a:ext>
              </a:extLst>
            </p:cNvPr>
            <p:cNvSpPr/>
            <p:nvPr/>
          </p:nvSpPr>
          <p:spPr>
            <a:xfrm>
              <a:off x="4023112" y="22954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B33C1F71-F67A-C8C4-2397-FE8CB506A220}"/>
                </a:ext>
              </a:extLst>
            </p:cNvPr>
            <p:cNvSpPr/>
            <p:nvPr/>
          </p:nvSpPr>
          <p:spPr>
            <a:xfrm>
              <a:off x="4023112" y="19547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11475A19-DD54-6A6A-59A0-4F654171C731}"/>
                </a:ext>
              </a:extLst>
            </p:cNvPr>
            <p:cNvSpPr/>
            <p:nvPr/>
          </p:nvSpPr>
          <p:spPr>
            <a:xfrm>
              <a:off x="4023112" y="19547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86E58302-89A8-DE32-F564-0E257EB373E0}"/>
                </a:ext>
              </a:extLst>
            </p:cNvPr>
            <p:cNvSpPr/>
            <p:nvPr/>
          </p:nvSpPr>
          <p:spPr>
            <a:xfrm>
              <a:off x="4023112" y="161415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3">
              <a:extLst>
                <a:ext uri="{FF2B5EF4-FFF2-40B4-BE49-F238E27FC236}">
                  <a16:creationId xmlns:a16="http://schemas.microsoft.com/office/drawing/2014/main" id="{0118A839-DB86-69A3-10D5-663DDCF7F37F}"/>
                </a:ext>
              </a:extLst>
            </p:cNvPr>
            <p:cNvSpPr/>
            <p:nvPr/>
          </p:nvSpPr>
          <p:spPr>
            <a:xfrm>
              <a:off x="4023112" y="161415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5420E68F-48A3-563D-C3BE-1E839046B5B5}"/>
                </a:ext>
              </a:extLst>
            </p:cNvPr>
            <p:cNvSpPr/>
            <p:nvPr/>
          </p:nvSpPr>
          <p:spPr>
            <a:xfrm>
              <a:off x="4023112" y="12735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3896A126-05AB-D554-AC02-6F826AB9B40D}"/>
                </a:ext>
              </a:extLst>
            </p:cNvPr>
            <p:cNvSpPr/>
            <p:nvPr/>
          </p:nvSpPr>
          <p:spPr>
            <a:xfrm>
              <a:off x="4023112" y="12735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6">
              <a:extLst>
                <a:ext uri="{FF2B5EF4-FFF2-40B4-BE49-F238E27FC236}">
                  <a16:creationId xmlns:a16="http://schemas.microsoft.com/office/drawing/2014/main" id="{F82AAFF5-00BD-62E4-493C-69433336A456}"/>
                </a:ext>
              </a:extLst>
            </p:cNvPr>
            <p:cNvSpPr/>
            <p:nvPr/>
          </p:nvSpPr>
          <p:spPr>
            <a:xfrm>
              <a:off x="4023112" y="93290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32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80B19B9F-70A0-FA6B-1730-3EC00C5EA97F}"/>
                </a:ext>
              </a:extLst>
            </p:cNvPr>
            <p:cNvSpPr/>
            <p:nvPr/>
          </p:nvSpPr>
          <p:spPr>
            <a:xfrm>
              <a:off x="4023112" y="93290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322" y="0"/>
                  </a:lnTo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49AD980C-818A-339D-8304-EDB474EA92B1}"/>
                </a:ext>
              </a:extLst>
            </p:cNvPr>
            <p:cNvSpPr/>
            <p:nvPr/>
          </p:nvSpPr>
          <p:spPr>
            <a:xfrm>
              <a:off x="3937955" y="660399"/>
              <a:ext cx="85725" cy="1703705"/>
            </a:xfrm>
            <a:custGeom>
              <a:avLst/>
              <a:gdLst/>
              <a:ahLst/>
              <a:cxnLst/>
              <a:rect l="l" t="t" r="r" b="b"/>
              <a:pathLst>
                <a:path w="85725" h="1703705">
                  <a:moveTo>
                    <a:pt x="0" y="1703133"/>
                  </a:moveTo>
                  <a:lnTo>
                    <a:pt x="0" y="1696480"/>
                  </a:lnTo>
                  <a:lnTo>
                    <a:pt x="0" y="6652"/>
                  </a:lnTo>
                  <a:lnTo>
                    <a:pt x="0" y="0"/>
                  </a:lnTo>
                  <a:lnTo>
                    <a:pt x="85156" y="0"/>
                  </a:lnTo>
                  <a:lnTo>
                    <a:pt x="85156" y="6652"/>
                  </a:lnTo>
                  <a:lnTo>
                    <a:pt x="85156" y="1696480"/>
                  </a:lnTo>
                  <a:lnTo>
                    <a:pt x="85156" y="1703133"/>
                  </a:lnTo>
                  <a:lnTo>
                    <a:pt x="0" y="1703133"/>
                  </a:lnTo>
                  <a:close/>
                </a:path>
              </a:pathLst>
            </a:custGeom>
            <a:ln w="5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9">
            <a:extLst>
              <a:ext uri="{FF2B5EF4-FFF2-40B4-BE49-F238E27FC236}">
                <a16:creationId xmlns:a16="http://schemas.microsoft.com/office/drawing/2014/main" id="{8746A006-1729-47FB-C40D-46BB2AD7F561}"/>
              </a:ext>
            </a:extLst>
          </p:cNvPr>
          <p:cNvSpPr txBox="1"/>
          <p:nvPr/>
        </p:nvSpPr>
        <p:spPr>
          <a:xfrm>
            <a:off x="3999515" y="2240215"/>
            <a:ext cx="1174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20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65B290E0-C210-9292-E602-EB9A96113CD0}"/>
              </a:ext>
            </a:extLst>
          </p:cNvPr>
          <p:cNvSpPr txBox="1"/>
          <p:nvPr/>
        </p:nvSpPr>
        <p:spPr>
          <a:xfrm>
            <a:off x="3999515" y="1899588"/>
            <a:ext cx="1174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40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49" name="object 41">
            <a:extLst>
              <a:ext uri="{FF2B5EF4-FFF2-40B4-BE49-F238E27FC236}">
                <a16:creationId xmlns:a16="http://schemas.microsoft.com/office/drawing/2014/main" id="{B73C0F26-E3CB-C55C-577E-5A52C9268328}"/>
              </a:ext>
            </a:extLst>
          </p:cNvPr>
          <p:cNvSpPr txBox="1"/>
          <p:nvPr/>
        </p:nvSpPr>
        <p:spPr>
          <a:xfrm>
            <a:off x="3999515" y="1558961"/>
            <a:ext cx="1174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60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AFDC4F9E-118B-76B0-16E4-788BFE81B52B}"/>
              </a:ext>
            </a:extLst>
          </p:cNvPr>
          <p:cNvSpPr txBox="1"/>
          <p:nvPr/>
        </p:nvSpPr>
        <p:spPr>
          <a:xfrm>
            <a:off x="3999515" y="1218334"/>
            <a:ext cx="1174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80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158237F5-8AF8-6C21-2966-0C44C2619AE4}"/>
              </a:ext>
            </a:extLst>
          </p:cNvPr>
          <p:cNvSpPr txBox="1"/>
          <p:nvPr/>
        </p:nvSpPr>
        <p:spPr>
          <a:xfrm>
            <a:off x="3999515" y="877708"/>
            <a:ext cx="1638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0" dirty="0">
                <a:latin typeface="Verdana"/>
                <a:cs typeface="Verdana"/>
              </a:rPr>
              <a:t>100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5C73A263-BCED-F813-441B-86646C9E041E}"/>
              </a:ext>
            </a:extLst>
          </p:cNvPr>
          <p:cNvSpPr txBox="1"/>
          <p:nvPr/>
        </p:nvSpPr>
        <p:spPr>
          <a:xfrm>
            <a:off x="1649621" y="2815200"/>
            <a:ext cx="245940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Quanti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sono</a:t>
            </a:r>
            <a:r>
              <a:rPr sz="10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i </a:t>
            </a:r>
            <a:r>
              <a:rPr sz="10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false</a:t>
            </a:r>
            <a:r>
              <a:rPr sz="10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negative?</a:t>
            </a:r>
            <a:endParaRPr sz="10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7003503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Specificità e sensibilità 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685D02A8-1DBD-4199-81AD-FC8E3BD1F735}"/>
              </a:ext>
            </a:extLst>
          </p:cNvPr>
          <p:cNvSpPr txBox="1"/>
          <p:nvPr/>
        </p:nvSpPr>
        <p:spPr>
          <a:xfrm>
            <a:off x="588835" y="1062080"/>
            <a:ext cx="1807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768475" algn="l"/>
              </a:tabLst>
            </a:pPr>
            <a:r>
              <a:rPr sz="1000" b="1" spc="-60" dirty="0">
                <a:solidFill>
                  <a:srgbClr val="FF1C80"/>
                </a:solidFill>
                <a:latin typeface="Tahoma"/>
                <a:cs typeface="Tahoma"/>
              </a:rPr>
              <a:t>Sensibilità</a:t>
            </a:r>
            <a:r>
              <a:rPr sz="1000" b="1" spc="335" dirty="0">
                <a:latin typeface="Tahoma"/>
                <a:cs typeface="Tahom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r>
              <a:rPr sz="1000" spc="140" dirty="0">
                <a:latin typeface="Book Antiqua"/>
                <a:cs typeface="Book Antiqua"/>
              </a:rPr>
              <a:t> </a:t>
            </a:r>
            <a:r>
              <a:rPr sz="1500" i="1" u="sng" spc="2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</a:t>
            </a:r>
            <a:r>
              <a:rPr sz="1500" i="1" spc="300" baseline="36111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= </a:t>
            </a:r>
            <a:r>
              <a:rPr sz="1500" u="sng" spc="247" baseline="36111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500" u="sng" spc="855" baseline="36111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500" i="1" u="sng" spc="2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	</a:t>
            </a:r>
            <a:endParaRPr sz="1500" baseline="36111" dirty="0">
              <a:latin typeface="Arial"/>
              <a:cs typeface="Arial"/>
            </a:endParaRPr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25FA8E6A-E18F-21D9-076C-4E08803E2269}"/>
              </a:ext>
            </a:extLst>
          </p:cNvPr>
          <p:cNvSpPr txBox="1"/>
          <p:nvPr/>
        </p:nvSpPr>
        <p:spPr>
          <a:xfrm>
            <a:off x="227304" y="1113784"/>
            <a:ext cx="2134870" cy="4860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92225">
              <a:lnSpc>
                <a:spcPct val="100000"/>
              </a:lnSpc>
              <a:spcBef>
                <a:spcPts val="370"/>
              </a:spcBef>
              <a:tabLst>
                <a:tab pos="1626870" algn="l"/>
              </a:tabLst>
            </a:pPr>
            <a:r>
              <a:rPr sz="1000" i="1" spc="-35" dirty="0">
                <a:latin typeface="Arial"/>
                <a:cs typeface="Arial"/>
              </a:rPr>
              <a:t>P	</a:t>
            </a:r>
            <a:r>
              <a:rPr sz="1000" i="1" spc="15" dirty="0">
                <a:latin typeface="Arial"/>
                <a:cs typeface="Arial"/>
              </a:rPr>
              <a:t>TP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60" dirty="0">
                <a:latin typeface="Book Antiqua"/>
                <a:cs typeface="Book Antiqua"/>
              </a:rPr>
              <a:t> </a:t>
            </a:r>
            <a:r>
              <a:rPr sz="1000" i="1" spc="-35" dirty="0">
                <a:latin typeface="Arial"/>
                <a:cs typeface="Arial"/>
              </a:rPr>
              <a:t>FN</a:t>
            </a:r>
            <a:endParaRPr sz="1000" dirty="0">
              <a:latin typeface="Arial"/>
              <a:cs typeface="Arial"/>
            </a:endParaRPr>
          </a:p>
          <a:p>
            <a:pPr marL="12700" marR="159385">
              <a:lnSpc>
                <a:spcPct val="114599"/>
              </a:lnSpc>
              <a:spcBef>
                <a:spcPts val="100"/>
              </a:spcBef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Percentuale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dei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malati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correttamente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diagnosticati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come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malati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24219201-1190-6C23-5CC2-EACA3AFAF412}"/>
              </a:ext>
            </a:extLst>
          </p:cNvPr>
          <p:cNvSpPr txBox="1"/>
          <p:nvPr/>
        </p:nvSpPr>
        <p:spPr>
          <a:xfrm>
            <a:off x="602564" y="2112662"/>
            <a:ext cx="177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741170" algn="l"/>
              </a:tabLst>
            </a:pPr>
            <a:r>
              <a:rPr sz="1000" b="1" spc="-50" dirty="0" err="1">
                <a:solidFill>
                  <a:srgbClr val="FF1C80"/>
                </a:solidFill>
                <a:latin typeface="Tahoma"/>
                <a:cs typeface="Tahoma"/>
              </a:rPr>
              <a:t>S</a:t>
            </a:r>
            <a:r>
              <a:rPr sz="1000" b="1" spc="-20" dirty="0" err="1">
                <a:solidFill>
                  <a:srgbClr val="FF1C80"/>
                </a:solidFill>
                <a:latin typeface="Tahoma"/>
                <a:cs typeface="Tahoma"/>
              </a:rPr>
              <a:t>p</a:t>
            </a:r>
            <a:r>
              <a:rPr sz="1000" b="1" spc="-50" dirty="0" err="1">
                <a:solidFill>
                  <a:srgbClr val="FF1C80"/>
                </a:solidFill>
                <a:latin typeface="Tahoma"/>
                <a:cs typeface="Tahoma"/>
              </a:rPr>
              <a:t>ecificità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r>
              <a:rPr sz="1000" dirty="0">
                <a:latin typeface="Book Antiqua"/>
                <a:cs typeface="Book Antiqua"/>
              </a:rPr>
              <a:t> </a:t>
            </a:r>
            <a:r>
              <a:rPr sz="1000" spc="-105" dirty="0">
                <a:latin typeface="Book Antiqua"/>
                <a:cs typeface="Book Antiqua"/>
              </a:rPr>
              <a:t> </a:t>
            </a:r>
            <a:r>
              <a:rPr sz="1500" i="1" u="sng" spc="3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TN</a:t>
            </a:r>
            <a:r>
              <a:rPr sz="1500" i="1" baseline="36111" dirty="0">
                <a:latin typeface="Arial"/>
                <a:cs typeface="Arial"/>
              </a:rPr>
              <a:t> </a:t>
            </a:r>
            <a:r>
              <a:rPr sz="1500" i="1" spc="-135" baseline="36111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=</a:t>
            </a:r>
            <a:r>
              <a:rPr sz="1000" dirty="0">
                <a:latin typeface="Book Antiqua"/>
                <a:cs typeface="Book Antiqua"/>
              </a:rPr>
              <a:t> </a:t>
            </a:r>
            <a:r>
              <a:rPr sz="1000" spc="-105" dirty="0">
                <a:latin typeface="Book Antiqua"/>
                <a:cs typeface="Book Antiqua"/>
              </a:rPr>
              <a:t> </a:t>
            </a:r>
            <a:r>
              <a:rPr sz="1500" i="1" u="sng" spc="107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-30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9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500" i="1" u="sng" spc="-30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500" i="1" u="sng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500" baseline="36111" dirty="0">
              <a:latin typeface="Arial"/>
              <a:cs typeface="Arial"/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1304C5F8-0105-4AEC-1388-FACDD69B897C}"/>
              </a:ext>
            </a:extLst>
          </p:cNvPr>
          <p:cNvSpPr txBox="1"/>
          <p:nvPr/>
        </p:nvSpPr>
        <p:spPr>
          <a:xfrm>
            <a:off x="227304" y="2162981"/>
            <a:ext cx="2452370" cy="48731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2540">
              <a:lnSpc>
                <a:spcPct val="100000"/>
              </a:lnSpc>
              <a:spcBef>
                <a:spcPts val="380"/>
              </a:spcBef>
              <a:tabLst>
                <a:tab pos="1612900" algn="l"/>
              </a:tabLst>
            </a:pPr>
            <a:r>
              <a:rPr sz="1000" i="1" spc="-20" dirty="0">
                <a:latin typeface="Arial"/>
                <a:cs typeface="Arial"/>
              </a:rPr>
              <a:t>N	</a:t>
            </a:r>
            <a:r>
              <a:rPr sz="1000" i="1" spc="25" dirty="0">
                <a:latin typeface="Arial"/>
                <a:cs typeface="Arial"/>
              </a:rPr>
              <a:t>TN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50" dirty="0">
                <a:latin typeface="Book Antiqua"/>
                <a:cs typeface="Book Antiqua"/>
              </a:rPr>
              <a:t> </a:t>
            </a:r>
            <a:r>
              <a:rPr sz="1000" i="1" spc="-40" dirty="0">
                <a:latin typeface="Arial"/>
                <a:cs typeface="Arial"/>
              </a:rPr>
              <a:t>FP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10"/>
              </a:spcBef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Percentuale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dei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sani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 err="1">
                <a:latin typeface="Montserrat" panose="00000500000000000000" pitchFamily="50" charset="0"/>
                <a:cs typeface="Tahoma"/>
              </a:rPr>
              <a:t>correttamente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800" spc="15" dirty="0">
                <a:latin typeface="Montserrat" panose="00000500000000000000" pitchFamily="50" charset="0"/>
                <a:cs typeface="Tahoma"/>
              </a:rPr>
            </a:br>
            <a:r>
              <a:rPr sz="800" spc="-15" dirty="0" err="1">
                <a:latin typeface="Montserrat" panose="00000500000000000000" pitchFamily="50" charset="0"/>
                <a:cs typeface="Tahoma"/>
              </a:rPr>
              <a:t>identificati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come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sani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57" name="object 8">
            <a:extLst>
              <a:ext uri="{FF2B5EF4-FFF2-40B4-BE49-F238E27FC236}">
                <a16:creationId xmlns:a16="http://schemas.microsoft.com/office/drawing/2014/main" id="{660DD1F4-90D1-5114-1E09-51E46DF4526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6049" y="642221"/>
            <a:ext cx="1280431" cy="254473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4E141F-0FB0-003D-8A9C-D97C22BFF195}"/>
              </a:ext>
            </a:extLst>
          </p:cNvPr>
          <p:cNvSpPr txBox="1"/>
          <p:nvPr/>
        </p:nvSpPr>
        <p:spPr>
          <a:xfrm rot="10800000" flipV="1">
            <a:off x="-546100" y="2819824"/>
            <a:ext cx="29588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it-IT" sz="1100" b="1" spc="-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Possibili soluzioni?</a:t>
            </a:r>
            <a:endParaRPr lang="it-IT" sz="11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07553760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Specificità e sensibilità 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25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6FB2E58-6981-6A12-CA21-22DFB3AD5D04}"/>
              </a:ext>
            </a:extLst>
          </p:cNvPr>
          <p:cNvSpPr txBox="1"/>
          <p:nvPr/>
        </p:nvSpPr>
        <p:spPr>
          <a:xfrm>
            <a:off x="347293" y="1433513"/>
            <a:ext cx="207840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Come</a:t>
            </a:r>
            <a:r>
              <a:rPr sz="10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ottengo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una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metrica?</a:t>
            </a:r>
            <a:endParaRPr sz="10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55806E6-4167-AAD3-C524-792E39559E40}"/>
              </a:ext>
            </a:extLst>
          </p:cNvPr>
          <p:cNvSpPr txBox="1"/>
          <p:nvPr/>
        </p:nvSpPr>
        <p:spPr>
          <a:xfrm>
            <a:off x="596900" y="1753647"/>
            <a:ext cx="2802306" cy="36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1500" b="1" spc="-104" baseline="-36111" dirty="0">
                <a:latin typeface="Montserrat" panose="00000500000000000000" pitchFamily="50" charset="0"/>
                <a:cs typeface="Tahoma"/>
              </a:rPr>
              <a:t>balanced</a:t>
            </a:r>
            <a:r>
              <a:rPr sz="1500" b="1" spc="104" baseline="-36111" dirty="0">
                <a:latin typeface="Montserrat" panose="00000500000000000000" pitchFamily="50" charset="0"/>
                <a:cs typeface="Tahoma"/>
              </a:rPr>
              <a:t> </a:t>
            </a:r>
            <a:r>
              <a:rPr sz="1500" b="1" spc="-97" baseline="-36111" dirty="0">
                <a:latin typeface="Montserrat" panose="00000500000000000000" pitchFamily="50" charset="0"/>
                <a:cs typeface="Tahoma"/>
              </a:rPr>
              <a:t>accuracy</a:t>
            </a:r>
            <a:r>
              <a:rPr sz="1500" b="1" spc="-30" baseline="-36111" dirty="0">
                <a:latin typeface="Montserrat" panose="00000500000000000000" pitchFamily="50" charset="0"/>
                <a:cs typeface="Tahoma"/>
              </a:rPr>
              <a:t> </a:t>
            </a:r>
            <a:r>
              <a:rPr sz="1500" spc="142" baseline="-36111" dirty="0">
                <a:latin typeface="Montserrat" panose="00000500000000000000" pitchFamily="50" charset="0"/>
                <a:cs typeface="Book Antiqua"/>
              </a:rPr>
              <a:t>:=</a:t>
            </a:r>
            <a:r>
              <a:rPr sz="1500" baseline="-36111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500" spc="-157" baseline="-36111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000" i="1" u="sng" spc="-2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sensitivit</a:t>
            </a:r>
            <a:r>
              <a:rPr sz="1000" i="1" u="sng" spc="-4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y</a:t>
            </a:r>
            <a:r>
              <a:rPr sz="1000" i="1" u="sng" spc="40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 </a:t>
            </a:r>
            <a:r>
              <a:rPr sz="1000" u="sng" spc="16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Book Antiqua"/>
              </a:rPr>
              <a:t>+</a:t>
            </a:r>
            <a:r>
              <a:rPr sz="1000" u="sng" spc="-30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Book Antiqua"/>
              </a:rPr>
              <a:t> </a:t>
            </a:r>
            <a:r>
              <a:rPr sz="1000" i="1" u="sng" spc="-2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specificity</a:t>
            </a:r>
            <a:endParaRPr lang="it-IT" sz="1000" dirty="0">
              <a:latin typeface="Montserrat" panose="00000500000000000000" pitchFamily="50" charset="0"/>
              <a:cs typeface="Arial"/>
            </a:endParaRPr>
          </a:p>
          <a:p>
            <a:pPr marR="605155" algn="r">
              <a:lnSpc>
                <a:spcPct val="100000"/>
              </a:lnSpc>
              <a:spcBef>
                <a:spcPts val="160"/>
              </a:spcBef>
            </a:pPr>
            <a:r>
              <a:rPr lang="it-IT" sz="1000" spc="-5" dirty="0">
                <a:latin typeface="Montserrat" panose="00000500000000000000" pitchFamily="50" charset="0"/>
                <a:cs typeface="Book Antiqua"/>
              </a:rPr>
              <a:t> 2</a:t>
            </a:r>
            <a:endParaRPr lang="it-IT" sz="1000" dirty="0">
              <a:latin typeface="Montserrat" panose="00000500000000000000" pitchFamily="50" charset="0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9466997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Precision e Recall </a:t>
            </a:r>
            <a:r>
              <a:rPr lang="it-IT" sz="1200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(dall’Information </a:t>
            </a:r>
            <a:r>
              <a:rPr lang="it-IT" sz="1200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Retrieval</a:t>
            </a:r>
            <a:r>
              <a:rPr lang="it-IT" sz="1200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)</a:t>
            </a:r>
            <a:endParaRPr lang="it-IT" sz="1200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9B01197-C1B6-48B7-6EFC-CDFFAE973380}"/>
              </a:ext>
            </a:extLst>
          </p:cNvPr>
          <p:cNvSpPr txBox="1"/>
          <p:nvPr/>
        </p:nvSpPr>
        <p:spPr>
          <a:xfrm>
            <a:off x="835520" y="958053"/>
            <a:ext cx="13138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75080" algn="l"/>
              </a:tabLst>
            </a:pPr>
            <a:r>
              <a:rPr sz="1000" b="1" spc="-55" dirty="0">
                <a:solidFill>
                  <a:srgbClr val="FF1C80"/>
                </a:solidFill>
                <a:latin typeface="Tahoma"/>
                <a:cs typeface="Tahoma"/>
              </a:rPr>
              <a:t>Precision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r>
              <a:rPr sz="1000" dirty="0">
                <a:latin typeface="Book Antiqua"/>
                <a:cs typeface="Book Antiqua"/>
              </a:rPr>
              <a:t> </a:t>
            </a:r>
            <a:r>
              <a:rPr sz="1000" spc="-105" dirty="0">
                <a:latin typeface="Book Antiqua"/>
                <a:cs typeface="Book Antiqua"/>
              </a:rPr>
              <a:t> </a:t>
            </a:r>
            <a:r>
              <a:rPr sz="1500" i="1" u="sng" spc="107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-30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9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500" i="1" u="sng" spc="-5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500" i="1" u="sng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500" baseline="36111" dirty="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C731073-8F6E-2CFF-41E9-00C13D82531D}"/>
              </a:ext>
            </a:extLst>
          </p:cNvPr>
          <p:cNvSpPr txBox="1"/>
          <p:nvPr/>
        </p:nvSpPr>
        <p:spPr>
          <a:xfrm>
            <a:off x="227304" y="1009757"/>
            <a:ext cx="2512695" cy="6276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386205">
              <a:lnSpc>
                <a:spcPct val="100000"/>
              </a:lnSpc>
              <a:spcBef>
                <a:spcPts val="370"/>
              </a:spcBef>
            </a:pPr>
            <a:r>
              <a:rPr sz="1000" i="1" spc="15" dirty="0">
                <a:latin typeface="Arial"/>
                <a:cs typeface="Arial"/>
              </a:rPr>
              <a:t>TP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55" dirty="0">
                <a:latin typeface="Book Antiqua"/>
                <a:cs typeface="Book Antiqua"/>
              </a:rPr>
              <a:t> </a:t>
            </a:r>
            <a:r>
              <a:rPr sz="1000" i="1" spc="-40" dirty="0">
                <a:latin typeface="Arial"/>
                <a:cs typeface="Arial"/>
              </a:rPr>
              <a:t>FP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br>
              <a:rPr lang="it-IT" sz="800" spc="-35" dirty="0">
                <a:latin typeface="Montserrat" panose="00000500000000000000" pitchFamily="50" charset="0"/>
                <a:cs typeface="Tahoma"/>
              </a:rPr>
            </a:br>
            <a:r>
              <a:rPr sz="800" spc="-35" dirty="0" err="1">
                <a:latin typeface="Montserrat" panose="00000500000000000000" pitchFamily="50" charset="0"/>
                <a:cs typeface="Tahoma"/>
              </a:rPr>
              <a:t>Percentuale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dei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documenti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 err="1">
                <a:latin typeface="Montserrat" panose="00000500000000000000" pitchFamily="50" charset="0"/>
                <a:cs typeface="Tahoma"/>
              </a:rPr>
              <a:t>selezionati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800" spc="10" dirty="0">
                <a:latin typeface="Montserrat" panose="00000500000000000000" pitchFamily="50" charset="0"/>
                <a:cs typeface="Tahoma"/>
              </a:rPr>
            </a:br>
            <a:r>
              <a:rPr sz="800" spc="-50" dirty="0" err="1">
                <a:latin typeface="Montserrat" panose="00000500000000000000" pitchFamily="50" charset="0"/>
                <a:cs typeface="Tahoma"/>
              </a:rPr>
              <a:t>che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sono </a:t>
            </a:r>
            <a:r>
              <a:rPr sz="800" spc="-3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rilevanti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9D458CC-4F5F-1C5E-F439-F6838B5C8E8C}"/>
              </a:ext>
            </a:extLst>
          </p:cNvPr>
          <p:cNvSpPr txBox="1"/>
          <p:nvPr/>
        </p:nvSpPr>
        <p:spPr>
          <a:xfrm>
            <a:off x="730923" y="2113347"/>
            <a:ext cx="1523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84630" algn="l"/>
              </a:tabLst>
            </a:pPr>
            <a:r>
              <a:rPr sz="1000" b="1" spc="-55" dirty="0">
                <a:solidFill>
                  <a:srgbClr val="FF1C80"/>
                </a:solidFill>
                <a:latin typeface="Tahoma"/>
                <a:cs typeface="Tahoma"/>
              </a:rPr>
              <a:t>Recall</a:t>
            </a:r>
            <a:r>
              <a:rPr sz="1000" b="1" spc="-20" dirty="0">
                <a:solidFill>
                  <a:srgbClr val="FF1C80"/>
                </a:solidFill>
                <a:latin typeface="Tahoma"/>
                <a:cs typeface="Tahom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r>
              <a:rPr sz="1000" dirty="0">
                <a:latin typeface="Book Antiqua"/>
                <a:cs typeface="Book Antiqua"/>
              </a:rPr>
              <a:t> </a:t>
            </a:r>
            <a:r>
              <a:rPr sz="1000" spc="-105" dirty="0">
                <a:latin typeface="Book Antiqua"/>
                <a:cs typeface="Book Antiqua"/>
              </a:rPr>
              <a:t> </a:t>
            </a:r>
            <a:r>
              <a:rPr sz="1500" i="1" u="sng" spc="2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</a:t>
            </a:r>
            <a:r>
              <a:rPr sz="1500" i="1" baseline="36111" dirty="0">
                <a:latin typeface="Arial"/>
                <a:cs typeface="Arial"/>
              </a:rPr>
              <a:t> </a:t>
            </a:r>
            <a:r>
              <a:rPr sz="1500" i="1" spc="-104" baseline="36111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=</a:t>
            </a:r>
            <a:r>
              <a:rPr sz="1000" dirty="0">
                <a:latin typeface="Book Antiqua"/>
                <a:cs typeface="Book Antiqua"/>
              </a:rPr>
              <a:t> </a:t>
            </a:r>
            <a:r>
              <a:rPr sz="1000" spc="-105" dirty="0">
                <a:latin typeface="Book Antiqua"/>
                <a:cs typeface="Book Antiqua"/>
              </a:rPr>
              <a:t> </a:t>
            </a:r>
            <a:r>
              <a:rPr sz="1500" i="1" u="sng" spc="107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sng" spc="9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500" i="1" u="sng" spc="-52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500" i="1" u="sng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500" baseline="36111" dirty="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034DBEA7-B3AE-8BBC-DDAB-EEBA28662EDD}"/>
              </a:ext>
            </a:extLst>
          </p:cNvPr>
          <p:cNvSpPr txBox="1"/>
          <p:nvPr/>
        </p:nvSpPr>
        <p:spPr>
          <a:xfrm>
            <a:off x="227304" y="2165039"/>
            <a:ext cx="2391410" cy="6276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370"/>
              </a:spcBef>
              <a:tabLst>
                <a:tab pos="1484630" algn="l"/>
              </a:tabLst>
            </a:pPr>
            <a:r>
              <a:rPr sz="1000" i="1" spc="-35" dirty="0">
                <a:latin typeface="Arial"/>
                <a:cs typeface="Arial"/>
              </a:rPr>
              <a:t>P	</a:t>
            </a:r>
            <a:r>
              <a:rPr sz="1000" i="1" spc="15" dirty="0">
                <a:latin typeface="Arial"/>
                <a:cs typeface="Arial"/>
              </a:rPr>
              <a:t>TP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50" dirty="0">
                <a:latin typeface="Book Antiqua"/>
                <a:cs typeface="Book Antiqua"/>
              </a:rPr>
              <a:t> </a:t>
            </a:r>
            <a:r>
              <a:rPr sz="1000" i="1" spc="-35" dirty="0">
                <a:latin typeface="Arial"/>
                <a:cs typeface="Arial"/>
              </a:rPr>
              <a:t>FN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br>
              <a:rPr lang="it-IT" sz="800" spc="-35" dirty="0">
                <a:latin typeface="Montserrat" panose="00000500000000000000" pitchFamily="50" charset="0"/>
                <a:cs typeface="Tahoma"/>
              </a:rPr>
            </a:br>
            <a:r>
              <a:rPr sz="800" spc="-35" dirty="0" err="1">
                <a:latin typeface="Montserrat" panose="00000500000000000000" pitchFamily="50" charset="0"/>
                <a:cs typeface="Tahoma"/>
              </a:rPr>
              <a:t>Percentuale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dei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documenti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 err="1">
                <a:latin typeface="Montserrat" panose="00000500000000000000" pitchFamily="50" charset="0"/>
                <a:cs typeface="Tahoma"/>
              </a:rPr>
              <a:t>rilevanti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br>
              <a:rPr lang="it-IT" sz="800" spc="15" dirty="0">
                <a:latin typeface="Montserrat" panose="00000500000000000000" pitchFamily="50" charset="0"/>
                <a:cs typeface="Tahoma"/>
              </a:rPr>
            </a:br>
            <a:r>
              <a:rPr sz="800" spc="-50" dirty="0" err="1">
                <a:latin typeface="Montserrat" panose="00000500000000000000" pitchFamily="50" charset="0"/>
                <a:cs typeface="Tahoma"/>
              </a:rPr>
              <a:t>che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sono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stati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selezionati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E1B8C97C-7C4E-F560-E0E4-D183A7989F7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3416" y="645168"/>
            <a:ext cx="1273064" cy="25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3468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Specificità e sensibilità 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27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572BEE0-94E6-6FFE-31B0-0E87FD4AAF7A}"/>
              </a:ext>
            </a:extLst>
          </p:cNvPr>
          <p:cNvSpPr txBox="1"/>
          <p:nvPr/>
        </p:nvSpPr>
        <p:spPr>
          <a:xfrm>
            <a:off x="347294" y="1458848"/>
            <a:ext cx="200220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Come</a:t>
            </a:r>
            <a:r>
              <a:rPr sz="10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3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ottengo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una</a:t>
            </a:r>
            <a:r>
              <a:rPr sz="1000" b="1" spc="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metrica?</a:t>
            </a:r>
            <a:endParaRPr sz="10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3CF2CDE-DA4E-6096-B5AD-23AAE4933F17}"/>
              </a:ext>
            </a:extLst>
          </p:cNvPr>
          <p:cNvSpPr txBox="1"/>
          <p:nvPr/>
        </p:nvSpPr>
        <p:spPr>
          <a:xfrm>
            <a:off x="575438" y="1846813"/>
            <a:ext cx="8420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Montserrat" panose="00000500000000000000" pitchFamily="50" charset="0"/>
                <a:cs typeface="Tahoma"/>
              </a:rPr>
              <a:t>F1</a:t>
            </a:r>
            <a:r>
              <a:rPr sz="1000" b="1" spc="7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b="1" spc="-65" dirty="0">
                <a:latin typeface="Montserrat" panose="00000500000000000000" pitchFamily="50" charset="0"/>
                <a:cs typeface="Tahoma"/>
              </a:rPr>
              <a:t>sc</a:t>
            </a:r>
            <a:r>
              <a:rPr sz="1000" b="1" spc="-114" dirty="0">
                <a:latin typeface="Montserrat" panose="00000500000000000000" pitchFamily="50" charset="0"/>
                <a:cs typeface="Tahoma"/>
              </a:rPr>
              <a:t>o</a:t>
            </a:r>
            <a:r>
              <a:rPr sz="1000" b="1" spc="-75" dirty="0">
                <a:latin typeface="Montserrat" panose="00000500000000000000" pitchFamily="50" charset="0"/>
                <a:cs typeface="Tahoma"/>
              </a:rPr>
              <a:t>re</a:t>
            </a:r>
            <a:r>
              <a:rPr sz="1000" b="1" spc="-20" dirty="0">
                <a:latin typeface="Montserrat" panose="00000500000000000000" pitchFamily="50" charset="0"/>
                <a:cs typeface="Tahoma"/>
              </a:rPr>
              <a:t> </a:t>
            </a:r>
            <a:r>
              <a:rPr sz="1000" spc="95" dirty="0">
                <a:latin typeface="Montserrat" panose="00000500000000000000" pitchFamily="50" charset="0"/>
                <a:cs typeface="Book Antiqua"/>
              </a:rPr>
              <a:t>:=</a:t>
            </a:r>
            <a:r>
              <a:rPr sz="10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000" spc="-5" dirty="0">
                <a:latin typeface="Montserrat" panose="00000500000000000000" pitchFamily="50" charset="0"/>
                <a:cs typeface="Book Antiqua"/>
              </a:rPr>
              <a:t>2</a:t>
            </a:r>
            <a:r>
              <a:rPr sz="10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000" i="1" dirty="0">
                <a:latin typeface="Montserrat" panose="00000500000000000000" pitchFamily="50" charset="0"/>
                <a:cs typeface="Arial Narrow"/>
              </a:rPr>
              <a:t>·</a:t>
            </a:r>
            <a:endParaRPr sz="1000" dirty="0">
              <a:latin typeface="Montserrat" panose="00000500000000000000" pitchFamily="50" charset="0"/>
              <a:cs typeface="Arial Narrow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BB75DE8-8A5F-8A4D-6374-51FACB956842}"/>
              </a:ext>
            </a:extLst>
          </p:cNvPr>
          <p:cNvSpPr txBox="1"/>
          <p:nvPr/>
        </p:nvSpPr>
        <p:spPr>
          <a:xfrm>
            <a:off x="1435100" y="1774825"/>
            <a:ext cx="1218743" cy="34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13100"/>
              </a:lnSpc>
              <a:spcBef>
                <a:spcPts val="100"/>
              </a:spcBef>
            </a:pPr>
            <a:r>
              <a:rPr sz="1000" i="1" u="sng" spc="-4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precision</a:t>
            </a:r>
            <a:r>
              <a:rPr sz="1000" i="1" u="sng" spc="-40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 Narrow"/>
              </a:rPr>
              <a:t>·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 Narrow"/>
              </a:rPr>
              <a:t> </a:t>
            </a:r>
            <a:r>
              <a:rPr sz="1000" i="1" u="sng" spc="-35" dirty="0">
                <a:uFill>
                  <a:solidFill>
                    <a:srgbClr val="000000"/>
                  </a:solidFill>
                </a:uFill>
                <a:latin typeface="Montserrat" panose="00000500000000000000" pitchFamily="50" charset="0"/>
                <a:cs typeface="Arial"/>
              </a:rPr>
              <a:t>recall </a:t>
            </a:r>
            <a:r>
              <a:rPr sz="1000" i="1" spc="-25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i="1" spc="-45" dirty="0">
                <a:latin typeface="Montserrat" panose="00000500000000000000" pitchFamily="50" charset="0"/>
                <a:cs typeface="Arial"/>
              </a:rPr>
              <a:t>precision</a:t>
            </a:r>
            <a:r>
              <a:rPr sz="1000" i="1" spc="-40" dirty="0">
                <a:latin typeface="Montserrat" panose="00000500000000000000" pitchFamily="50" charset="0"/>
                <a:cs typeface="Arial"/>
              </a:rPr>
              <a:t> </a:t>
            </a:r>
            <a:r>
              <a:rPr sz="10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10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000" i="1" spc="-35" dirty="0">
                <a:latin typeface="Montserrat" panose="00000500000000000000" pitchFamily="50" charset="0"/>
                <a:cs typeface="Arial"/>
              </a:rPr>
              <a:t>recall</a:t>
            </a:r>
            <a:endParaRPr sz="1000" dirty="0">
              <a:latin typeface="Montserrat" panose="00000500000000000000" pitchFamily="50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805810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28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2693276-88C3-689E-C917-30029F857BDF}"/>
              </a:ext>
            </a:extLst>
          </p:cNvPr>
          <p:cNvSpPr txBox="1"/>
          <p:nvPr/>
        </p:nvSpPr>
        <p:spPr>
          <a:xfrm>
            <a:off x="400545" y="733507"/>
            <a:ext cx="2939555" cy="366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35915" indent="-28575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212725" algn="l"/>
              </a:tabLst>
            </a:pPr>
            <a:r>
              <a:rPr sz="1500" b="1" spc="-104" baseline="-36111" dirty="0">
                <a:latin typeface="Tahoma"/>
                <a:cs typeface="Tahoma"/>
              </a:rPr>
              <a:t>balanced</a:t>
            </a:r>
            <a:r>
              <a:rPr sz="1500" b="1" spc="104" baseline="-36111" dirty="0">
                <a:latin typeface="Tahoma"/>
                <a:cs typeface="Tahoma"/>
              </a:rPr>
              <a:t> </a:t>
            </a:r>
            <a:r>
              <a:rPr sz="1500" b="1" spc="-97" baseline="-36111" dirty="0">
                <a:latin typeface="Tahoma"/>
                <a:cs typeface="Tahoma"/>
              </a:rPr>
              <a:t>accuracy</a:t>
            </a:r>
            <a:r>
              <a:rPr sz="1500" b="1" spc="-30" baseline="-36111" dirty="0">
                <a:latin typeface="Tahoma"/>
                <a:cs typeface="Tahoma"/>
              </a:rPr>
              <a:t> </a:t>
            </a:r>
            <a:r>
              <a:rPr sz="1500" spc="142" baseline="-36111" dirty="0">
                <a:latin typeface="Book Antiqua"/>
                <a:cs typeface="Book Antiqua"/>
              </a:rPr>
              <a:t>:=</a:t>
            </a:r>
            <a:r>
              <a:rPr sz="1500" baseline="-36111" dirty="0">
                <a:latin typeface="Book Antiqua"/>
                <a:cs typeface="Book Antiqua"/>
              </a:rPr>
              <a:t> </a:t>
            </a:r>
            <a:r>
              <a:rPr lang="it-IT" sz="1500" baseline="-36111" dirty="0">
                <a:latin typeface="Book Antiqua"/>
                <a:cs typeface="Book Antiqua"/>
              </a:rPr>
              <a:t>  </a:t>
            </a:r>
            <a:r>
              <a:rPr sz="1500" spc="-157" baseline="-36111" dirty="0">
                <a:latin typeface="Book Antiqua"/>
                <a:cs typeface="Book Antiqua"/>
              </a:rPr>
              <a:t> </a:t>
            </a:r>
            <a:r>
              <a:rPr sz="10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sensitivit</a:t>
            </a:r>
            <a:r>
              <a:rPr sz="10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10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16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+</a:t>
            </a:r>
            <a:r>
              <a:rPr sz="1000" u="sng" spc="-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10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specificity</a:t>
            </a:r>
            <a:endParaRPr sz="1000" dirty="0">
              <a:latin typeface="Arial"/>
              <a:cs typeface="Arial"/>
            </a:endParaRPr>
          </a:p>
          <a:p>
            <a:pPr marR="605155" algn="r">
              <a:lnSpc>
                <a:spcPct val="100000"/>
              </a:lnSpc>
              <a:spcBef>
                <a:spcPts val="160"/>
              </a:spcBef>
            </a:pPr>
            <a:r>
              <a:rPr sz="1000" spc="-5" dirty="0">
                <a:latin typeface="Book Antiqua"/>
                <a:cs typeface="Book Antiqua"/>
              </a:rPr>
              <a:t>2</a:t>
            </a:r>
            <a:endParaRPr sz="1000" dirty="0">
              <a:latin typeface="Book Antiqua"/>
              <a:cs typeface="Book Antiqua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2AC0B02-8048-2575-402C-9087685CD1BE}"/>
              </a:ext>
            </a:extLst>
          </p:cNvPr>
          <p:cNvSpPr txBox="1"/>
          <p:nvPr/>
        </p:nvSpPr>
        <p:spPr>
          <a:xfrm>
            <a:off x="438645" y="1403506"/>
            <a:ext cx="1003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74625" algn="l"/>
              </a:tabLst>
            </a:pPr>
            <a:r>
              <a:rPr sz="1000" b="1" spc="-35" dirty="0">
                <a:latin typeface="Tahoma"/>
                <a:cs typeface="Tahoma"/>
              </a:rPr>
              <a:t>F1</a:t>
            </a:r>
            <a:r>
              <a:rPr sz="1000" b="1" spc="70" dirty="0">
                <a:latin typeface="Tahoma"/>
                <a:cs typeface="Tahoma"/>
              </a:rPr>
              <a:t> </a:t>
            </a:r>
            <a:r>
              <a:rPr sz="1000" b="1" spc="-65" dirty="0">
                <a:latin typeface="Tahoma"/>
                <a:cs typeface="Tahoma"/>
              </a:rPr>
              <a:t>sc</a:t>
            </a:r>
            <a:r>
              <a:rPr sz="1000" b="1" spc="-114" dirty="0">
                <a:latin typeface="Tahoma"/>
                <a:cs typeface="Tahoma"/>
              </a:rPr>
              <a:t>o</a:t>
            </a:r>
            <a:r>
              <a:rPr sz="1000" b="1" spc="-75" dirty="0">
                <a:latin typeface="Tahoma"/>
                <a:cs typeface="Tahoma"/>
              </a:rPr>
              <a:t>re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spc="95" dirty="0">
                <a:latin typeface="Book Antiqua"/>
                <a:cs typeface="Book Antiqua"/>
              </a:rPr>
              <a:t>:=</a:t>
            </a:r>
            <a:r>
              <a:rPr sz="1000" spc="2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2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dirty="0">
                <a:latin typeface="Arial Narrow"/>
                <a:cs typeface="Arial Narrow"/>
              </a:rPr>
              <a:t>·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8F019EB-FF12-01EF-B601-D14214829816}"/>
              </a:ext>
            </a:extLst>
          </p:cNvPr>
          <p:cNvSpPr txBox="1"/>
          <p:nvPr/>
        </p:nvSpPr>
        <p:spPr>
          <a:xfrm>
            <a:off x="1460004" y="1297362"/>
            <a:ext cx="91821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13100"/>
              </a:lnSpc>
              <a:spcBef>
                <a:spcPts val="100"/>
              </a:spcBef>
            </a:pPr>
            <a:r>
              <a:rPr sz="10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precision</a:t>
            </a:r>
            <a:r>
              <a:rPr sz="10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·</a:t>
            </a:r>
            <a:r>
              <a:rPr sz="1000" i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00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recall 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precision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-35" dirty="0">
                <a:latin typeface="Arial"/>
                <a:cs typeface="Arial"/>
              </a:rPr>
              <a:t>recall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6D4B51D9-9CF7-2566-0E5A-56EA31382ECA}"/>
              </a:ext>
            </a:extLst>
          </p:cNvPr>
          <p:cNvSpPr/>
          <p:nvPr/>
        </p:nvSpPr>
        <p:spPr>
          <a:xfrm>
            <a:off x="1260246" y="2124798"/>
            <a:ext cx="2408555" cy="0"/>
          </a:xfrm>
          <a:custGeom>
            <a:avLst/>
            <a:gdLst/>
            <a:ahLst/>
            <a:cxnLst/>
            <a:rect l="l" t="t" r="r" b="b"/>
            <a:pathLst>
              <a:path w="2408554">
                <a:moveTo>
                  <a:pt x="0" y="0"/>
                </a:moveTo>
                <a:lnTo>
                  <a:pt x="240803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5C82938-72D1-9994-FF65-7250A3FE89ED}"/>
              </a:ext>
            </a:extLst>
          </p:cNvPr>
          <p:cNvSpPr txBox="1"/>
          <p:nvPr/>
        </p:nvSpPr>
        <p:spPr>
          <a:xfrm>
            <a:off x="387845" y="1868176"/>
            <a:ext cx="3344545" cy="84264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8615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  <a:tabLst>
                <a:tab pos="225425" algn="l"/>
                <a:tab pos="1495425" algn="l"/>
                <a:tab pos="3279775" algn="l"/>
              </a:tabLst>
            </a:pPr>
            <a:r>
              <a:rPr sz="1500" b="1" spc="67" baseline="-36111" dirty="0">
                <a:latin typeface="Tahoma"/>
                <a:cs typeface="Tahoma"/>
              </a:rPr>
              <a:t>MCC</a:t>
            </a:r>
            <a:r>
              <a:rPr sz="1500" b="1" spc="-7" baseline="-36111" dirty="0">
                <a:latin typeface="Tahoma"/>
                <a:cs typeface="Tahoma"/>
              </a:rPr>
              <a:t> </a:t>
            </a:r>
            <a:r>
              <a:rPr sz="1500" spc="142" baseline="-36111" dirty="0">
                <a:latin typeface="Book Antiqua"/>
                <a:cs typeface="Book Antiqua"/>
              </a:rPr>
              <a:t>:=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·</a:t>
            </a:r>
            <a:r>
              <a:rPr sz="1000" i="1" u="sng" spc="-15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000" i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TN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spc="295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−</a:t>
            </a:r>
            <a:r>
              <a:rPr sz="1000" i="1" u="sng" spc="-2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0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FP</a:t>
            </a:r>
            <a:r>
              <a:rPr sz="10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·</a:t>
            </a:r>
            <a:r>
              <a:rPr sz="1000" i="1" u="sng" spc="-2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00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FN	</a:t>
            </a:r>
            <a:endParaRPr sz="1000" dirty="0">
              <a:latin typeface="Arial"/>
              <a:cs typeface="Arial"/>
            </a:endParaRPr>
          </a:p>
          <a:p>
            <a:pPr marL="872490" lvl="1" indent="-127635">
              <a:lnSpc>
                <a:spcPct val="100000"/>
              </a:lnSpc>
              <a:spcBef>
                <a:spcPts val="295"/>
              </a:spcBef>
              <a:buSzPct val="90000"/>
              <a:buFont typeface="Acumin Pro"/>
              <a:buChar char="✓"/>
              <a:tabLst>
                <a:tab pos="873125" algn="l"/>
              </a:tabLst>
            </a:pP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15" dirty="0">
                <a:latin typeface="Arial"/>
                <a:cs typeface="Arial"/>
              </a:rPr>
              <a:t>TP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-40" dirty="0">
                <a:latin typeface="Arial"/>
                <a:cs typeface="Arial"/>
              </a:rPr>
              <a:t>FP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)(</a:t>
            </a:r>
            <a:r>
              <a:rPr sz="1000" i="1" spc="15" dirty="0">
                <a:latin typeface="Arial"/>
                <a:cs typeface="Arial"/>
              </a:rPr>
              <a:t>TP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-30" dirty="0">
                <a:latin typeface="Arial"/>
                <a:cs typeface="Arial"/>
              </a:rPr>
              <a:t>F</a:t>
            </a:r>
            <a:r>
              <a:rPr sz="1000" i="1" spc="35" dirty="0">
                <a:latin typeface="Arial"/>
                <a:cs typeface="Arial"/>
              </a:rPr>
              <a:t>N</a:t>
            </a:r>
            <a:r>
              <a:rPr sz="1000" spc="50" dirty="0">
                <a:latin typeface="Book Antiqua"/>
                <a:cs typeface="Book Antiqua"/>
              </a:rPr>
              <a:t>)(</a:t>
            </a:r>
            <a:r>
              <a:rPr sz="1000" i="1" spc="25" dirty="0">
                <a:latin typeface="Arial"/>
                <a:cs typeface="Arial"/>
              </a:rPr>
              <a:t>TN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-40" dirty="0">
                <a:latin typeface="Arial"/>
                <a:cs typeface="Arial"/>
              </a:rPr>
              <a:t>FP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)(</a:t>
            </a:r>
            <a:r>
              <a:rPr sz="1000" i="1" spc="25" dirty="0">
                <a:latin typeface="Arial"/>
                <a:cs typeface="Arial"/>
              </a:rPr>
              <a:t>TN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165" dirty="0">
                <a:latin typeface="Book Antiqua"/>
                <a:cs typeface="Book Antiqua"/>
              </a:rPr>
              <a:t>+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-30" dirty="0">
                <a:latin typeface="Arial"/>
                <a:cs typeface="Arial"/>
              </a:rPr>
              <a:t>F</a:t>
            </a:r>
            <a:r>
              <a:rPr sz="1000" i="1" spc="35" dirty="0">
                <a:latin typeface="Arial"/>
                <a:cs typeface="Arial"/>
              </a:rPr>
              <a:t>N</a:t>
            </a:r>
            <a:r>
              <a:rPr sz="1000" spc="50" dirty="0">
                <a:latin typeface="Book Antiqua"/>
                <a:cs typeface="Book Antiqua"/>
              </a:rPr>
              <a:t>)</a:t>
            </a:r>
            <a:endParaRPr sz="1000" dirty="0">
              <a:latin typeface="Book Antiqua"/>
              <a:cs typeface="Book Antiqua"/>
            </a:endParaRPr>
          </a:p>
          <a:p>
            <a:pPr marL="224790" indent="-161925">
              <a:lnSpc>
                <a:spcPct val="100000"/>
              </a:lnSpc>
              <a:spcBef>
                <a:spcPts val="2245"/>
              </a:spcBef>
              <a:buChar char="•"/>
              <a:tabLst>
                <a:tab pos="225425" algn="l"/>
              </a:tabLst>
            </a:pP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molte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altre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 err="1">
                <a:latin typeface="Tahoma"/>
                <a:cs typeface="Tahoma"/>
              </a:rPr>
              <a:t>metriche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  <a:hlinkClick r:id="rId5"/>
              </a:rPr>
              <a:t>(</a:t>
            </a:r>
            <a:r>
              <a:rPr lang="it-IT" sz="1000" spc="-30" dirty="0">
                <a:solidFill>
                  <a:srgbClr val="EB801A"/>
                </a:solidFill>
                <a:latin typeface="Tahoma"/>
                <a:cs typeface="Tahoma"/>
                <a:hlinkClick r:id="rId5"/>
              </a:rPr>
              <a:t>dai un’occhiata</a:t>
            </a:r>
            <a:r>
              <a:rPr sz="1000" spc="-15" dirty="0">
                <a:solidFill>
                  <a:srgbClr val="EB801A"/>
                </a:solidFill>
                <a:latin typeface="Tahoma"/>
                <a:cs typeface="Tahoma"/>
                <a:hlinkClick r:id="rId5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75747030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8543c0aa_0_136"/>
          <p:cNvSpPr txBox="1">
            <a:spLocks noGrp="1"/>
          </p:cNvSpPr>
          <p:nvPr>
            <p:ph type="title"/>
          </p:nvPr>
        </p:nvSpPr>
        <p:spPr>
          <a:xfrm>
            <a:off x="196544" y="281407"/>
            <a:ext cx="5372712" cy="361119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371" name="Google Shape;371;g1278543c0aa_0_136"/>
          <p:cNvSpPr txBox="1">
            <a:spLocks noGrp="1"/>
          </p:cNvSpPr>
          <p:nvPr>
            <p:ph type="body" idx="1"/>
          </p:nvPr>
        </p:nvSpPr>
        <p:spPr>
          <a:xfrm>
            <a:off x="196544" y="727493"/>
            <a:ext cx="5372712" cy="2154230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marL="0" indent="0" algn="l">
              <a:buNone/>
            </a:pPr>
            <a:endParaRPr/>
          </a:p>
        </p:txBody>
      </p:sp>
      <p:pic>
        <p:nvPicPr>
          <p:cNvPr id="372" name="Google Shape;372;g1278543c0a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"/>
            <a:ext cx="5727651" cy="3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278543c0aa_0_136"/>
          <p:cNvSpPr txBox="1"/>
          <p:nvPr/>
        </p:nvSpPr>
        <p:spPr>
          <a:xfrm>
            <a:off x="1666779" y="407344"/>
            <a:ext cx="2394093" cy="68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585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Buono Studio!</a:t>
            </a:r>
            <a:endParaRPr sz="2585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/>
          </a:p>
        </p:txBody>
      </p:sp>
      <p:sp>
        <p:nvSpPr>
          <p:cNvPr id="374" name="Google Shape;374;g1278543c0aa_0_136"/>
          <p:cNvSpPr txBox="1"/>
          <p:nvPr/>
        </p:nvSpPr>
        <p:spPr>
          <a:xfrm>
            <a:off x="497887" y="1392052"/>
            <a:ext cx="4770027" cy="156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1955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Contatti:</a:t>
            </a:r>
            <a:endParaRPr sz="1955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/>
            <a:r>
              <a:rPr lang="fr-FR" sz="1200" b="1" u="sng" dirty="0">
                <a:solidFill>
                  <a:schemeClr val="lt1"/>
                </a:solidFill>
                <a:latin typeface="Montserra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oscar.defelice@neuralacademy.it</a:t>
            </a:r>
            <a:endParaRPr lang="fr-FR" sz="1200" b="1" dirty="0">
              <a:solidFill>
                <a:schemeClr val="lt1"/>
              </a:solidFill>
              <a:latin typeface="Montserrat" panose="00000500000000000000" pitchFamily="50" charset="0"/>
              <a:ea typeface="Helvetica Neue Light"/>
              <a:cs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u="sng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marica.acconcia@neuralacademy.it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u="sng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carlotta.reggioli@neuralacademy.it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Scalatura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delle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B711AB-BE8F-CE93-2A23-319B647C30DB}"/>
              </a:ext>
            </a:extLst>
          </p:cNvPr>
          <p:cNvSpPr txBox="1"/>
          <p:nvPr/>
        </p:nvSpPr>
        <p:spPr>
          <a:xfrm>
            <a:off x="535142" y="642084"/>
            <a:ext cx="4695516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>
                <a:effectLst/>
                <a:latin typeface="Montserrat" panose="00000500000000000000" pitchFamily="50" charset="0"/>
              </a:rPr>
              <a:t>Perché e dove applicare la </a:t>
            </a:r>
            <a:r>
              <a:rPr lang="it-IT" sz="900" b="1" dirty="0" err="1">
                <a:effectLst/>
                <a:latin typeface="Montserrat" panose="00000500000000000000" pitchFamily="50" charset="0"/>
              </a:rPr>
              <a:t>scalatura</a:t>
            </a:r>
            <a:r>
              <a:rPr lang="it-IT" sz="900" b="1" dirty="0">
                <a:effectLst/>
                <a:latin typeface="Montserrat" panose="00000500000000000000" pitchFamily="50" charset="0"/>
              </a:rPr>
              <a:t> delle feature? </a:t>
            </a:r>
          </a:p>
          <a:p>
            <a:endParaRPr lang="it-IT" sz="900" b="1" dirty="0">
              <a:effectLst/>
              <a:latin typeface="Montserrat" panose="00000500000000000000" pitchFamily="50" charset="0"/>
            </a:endParaRPr>
          </a:p>
          <a:p>
            <a:endParaRPr lang="it-IT" sz="900" b="1" dirty="0">
              <a:effectLst/>
              <a:latin typeface="Montserrat" panose="00000500000000000000" pitchFamily="50" charset="0"/>
            </a:endParaRP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Il dati del mondo reale includono funzionalità che variano notevolmente in grandezza, </a:t>
            </a: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unità e intervallo. </a:t>
            </a:r>
          </a:p>
          <a:p>
            <a:endParaRPr lang="it-IT" sz="800" dirty="0">
              <a:latin typeface="Montserrat" panose="00000500000000000000" pitchFamily="50" charset="0"/>
            </a:endParaRP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La </a:t>
            </a:r>
            <a:r>
              <a:rPr lang="it-IT" sz="800" dirty="0" err="1">
                <a:effectLst/>
                <a:latin typeface="Montserrat" panose="00000500000000000000" pitchFamily="50" charset="0"/>
              </a:rPr>
              <a:t>scalatura</a:t>
            </a:r>
            <a:r>
              <a:rPr lang="it-IT" sz="800" dirty="0">
                <a:effectLst/>
                <a:latin typeface="Montserrat" panose="00000500000000000000" pitchFamily="50" charset="0"/>
              </a:rPr>
              <a:t> delle feature aiuta a pesare tutte le funzionalità </a:t>
            </a: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allo stesso modo.</a:t>
            </a:r>
          </a:p>
          <a:p>
            <a:endParaRPr lang="it-IT" sz="800" u="sng" dirty="0">
              <a:latin typeface="Montserrat" panose="00000500000000000000" pitchFamily="50" charset="0"/>
            </a:endParaRPr>
          </a:p>
          <a:p>
            <a:r>
              <a:rPr lang="it-IT" sz="800" u="sng" dirty="0">
                <a:effectLst/>
                <a:latin typeface="Montserrat" panose="00000500000000000000" pitchFamily="50" charset="0"/>
              </a:rPr>
              <a:t>Nel machine learning lo scaling (o feature scaling) mi permette di normalizzare il range </a:t>
            </a:r>
          </a:p>
          <a:p>
            <a:r>
              <a:rPr lang="it-IT" sz="800" u="sng" dirty="0">
                <a:effectLst/>
                <a:latin typeface="Montserrat" panose="00000500000000000000" pitchFamily="50" charset="0"/>
              </a:rPr>
              <a:t>di variazione delle caratteristiche (feature) di un dataset.</a:t>
            </a:r>
            <a:endParaRPr lang="it-IT" sz="800" u="sng" dirty="0">
              <a:latin typeface="Montserrat" panose="00000500000000000000" pitchFamily="50" charset="0"/>
            </a:endParaRPr>
          </a:p>
          <a:p>
            <a:endParaRPr lang="it-IT" sz="800" u="sng" dirty="0">
              <a:effectLst/>
              <a:latin typeface="Montserrat" panose="00000500000000000000" pitchFamily="50" charset="0"/>
            </a:endParaRPr>
          </a:p>
          <a:p>
            <a:endParaRPr lang="it-IT" sz="800" dirty="0">
              <a:latin typeface="Montserrat" panose="00000500000000000000" pitchFamily="50" charset="0"/>
            </a:endParaRP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Se una funzionalità nel set di dati è di grandi dimensioni rispetto ad altre, </a:t>
            </a: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allora negli algoritmi dove viene misurata la distanza euclidea questa caratteristica</a:t>
            </a:r>
          </a:p>
          <a:p>
            <a:r>
              <a:rPr lang="it-IT" sz="800" dirty="0">
                <a:effectLst/>
                <a:latin typeface="Montserrat" panose="00000500000000000000" pitchFamily="50" charset="0"/>
              </a:rPr>
              <a:t>in grande scala diventa dominante e deve essere normalizzato.</a:t>
            </a:r>
          </a:p>
        </p:txBody>
      </p:sp>
    </p:spTree>
    <p:extLst>
      <p:ext uri="{BB962C8B-B14F-4D97-AF65-F5344CB8AC3E}">
        <p14:creationId xmlns:p14="http://schemas.microsoft.com/office/powerpoint/2010/main" val="221376525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Scalatura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delle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87738A5-F3CE-6494-1040-E3EA10C15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562304"/>
            <a:ext cx="1839981" cy="165417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4A4460-BFBD-E086-483B-6958ED0AB544}"/>
              </a:ext>
            </a:extLst>
          </p:cNvPr>
          <p:cNvSpPr txBox="1"/>
          <p:nvPr/>
        </p:nvSpPr>
        <p:spPr>
          <a:xfrm>
            <a:off x="368300" y="547369"/>
            <a:ext cx="2895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b="1" dirty="0">
                <a:latin typeface="Montserrat" panose="00000500000000000000" pitchFamily="50" charset="0"/>
              </a:rPr>
              <a:t>A cosa serve? </a:t>
            </a:r>
          </a:p>
          <a:p>
            <a:endParaRPr lang="it-IT" sz="1050" b="1" dirty="0">
              <a:latin typeface="Montserrat" panose="00000500000000000000" pitchFamily="50" charset="0"/>
            </a:endParaRPr>
          </a:p>
          <a:p>
            <a:r>
              <a:rPr lang="it-IT" sz="700" dirty="0">
                <a:latin typeface="Montserrat" panose="00000500000000000000" pitchFamily="50" charset="0"/>
              </a:rPr>
              <a:t>E' una delle operazioni di </a:t>
            </a:r>
            <a:r>
              <a:rPr lang="it-IT" sz="700" dirty="0" err="1">
                <a:latin typeface="Montserrat" panose="00000500000000000000" pitchFamily="50" charset="0"/>
              </a:rPr>
              <a:t>pre</a:t>
            </a:r>
            <a:r>
              <a:rPr lang="it-IT" sz="700" dirty="0">
                <a:latin typeface="Montserrat" panose="00000500000000000000" pitchFamily="50" charset="0"/>
              </a:rPr>
              <a:t>-processing più utili perché migliora la qualità dei risultati finali. A parità di altre condizioni, la </a:t>
            </a:r>
            <a:r>
              <a:rPr lang="it-IT" sz="700" dirty="0" err="1">
                <a:latin typeface="Montserrat" panose="00000500000000000000" pitchFamily="50" charset="0"/>
              </a:rPr>
              <a:t>scalatura</a:t>
            </a:r>
            <a:r>
              <a:rPr lang="it-IT" sz="700" dirty="0">
                <a:latin typeface="Montserrat" panose="00000500000000000000" pitchFamily="50" charset="0"/>
              </a:rPr>
              <a:t> riduce il tempo in cui l'algoritmo di apprendimento converge al risultato finale e migliora l'efficacia del modello statistico.</a:t>
            </a:r>
          </a:p>
          <a:p>
            <a:endParaRPr lang="it-IT" sz="700" dirty="0">
              <a:latin typeface="Montserrat" panose="00000500000000000000" pitchFamily="50" charset="0"/>
            </a:endParaRPr>
          </a:p>
          <a:p>
            <a:r>
              <a:rPr lang="it-IT" sz="700" dirty="0">
                <a:latin typeface="Montserrat" panose="00000500000000000000" pitchFamily="50" charset="0"/>
              </a:rPr>
              <a:t>Quando l'intervallo dei valori è molto variabile, la semplice distanza euclidea tra due </a:t>
            </a:r>
            <a:r>
              <a:rPr lang="it-IT" sz="700" dirty="0" err="1">
                <a:latin typeface="Montserrat" panose="00000500000000000000" pitchFamily="50" charset="0"/>
              </a:rPr>
              <a:t>due</a:t>
            </a:r>
            <a:r>
              <a:rPr lang="it-IT" sz="700" dirty="0">
                <a:latin typeface="Montserrat" panose="00000500000000000000" pitchFamily="50" charset="0"/>
              </a:rPr>
              <a:t> punti può diventare fuorviante. </a:t>
            </a:r>
          </a:p>
          <a:p>
            <a:endParaRPr lang="it-IT" sz="800" dirty="0">
              <a:latin typeface="Montserrat" panose="00000500000000000000" pitchFamily="50" charset="0"/>
            </a:endParaRPr>
          </a:p>
          <a:p>
            <a:r>
              <a:rPr lang="it-IT" sz="800" b="1" dirty="0">
                <a:solidFill>
                  <a:srgbClr val="FF1C80"/>
                </a:solidFill>
                <a:latin typeface="Montserrat" panose="00000500000000000000" pitchFamily="50" charset="0"/>
              </a:rPr>
              <a:t>Un esempio pratico:</a:t>
            </a:r>
          </a:p>
          <a:p>
            <a:endParaRPr lang="it-IT" sz="800" dirty="0">
              <a:latin typeface="Montserrat" panose="00000500000000000000" pitchFamily="50" charset="0"/>
            </a:endParaRPr>
          </a:p>
          <a:p>
            <a:r>
              <a:rPr lang="it-IT" sz="700" dirty="0">
                <a:latin typeface="Montserrat" panose="00000500000000000000" pitchFamily="50" charset="0"/>
              </a:rPr>
              <a:t>Se una caratteristica ha un'ampia gamma di valori mentre un'altra caratteristica ne ha una più ristretta, la prima caratteristica governa la distanza tra i punti.</a:t>
            </a:r>
          </a:p>
          <a:p>
            <a:endParaRPr lang="it-IT" sz="700" dirty="0">
              <a:latin typeface="Montserrat" panose="00000500000000000000" pitchFamily="50" charset="0"/>
            </a:endParaRPr>
          </a:p>
          <a:p>
            <a:r>
              <a:rPr lang="it-IT" sz="700" dirty="0">
                <a:latin typeface="Montserrat" panose="00000500000000000000" pitchFamily="50" charset="0"/>
              </a:rPr>
              <a:t>Per evitare questo problema ricorro alla normalizzazione dei dati tramite lo scaling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6BA7FF4-1A68-E942-634C-9A16C3286A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36" y="305073"/>
            <a:ext cx="1805042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21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Scalatura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delle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62F931A-B740-FE0D-AB76-5DC6E7BA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74" y="518998"/>
            <a:ext cx="2895851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984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Scalatura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delle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61ED5F5-B8DB-664D-AFD8-AECB5467A6EF}"/>
              </a:ext>
            </a:extLst>
          </p:cNvPr>
          <p:cNvSpPr txBox="1"/>
          <p:nvPr/>
        </p:nvSpPr>
        <p:spPr>
          <a:xfrm>
            <a:off x="406400" y="631825"/>
            <a:ext cx="4838700" cy="2214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Consideriamo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descritti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da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due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features:</a:t>
            </a:r>
            <a:r>
              <a:rPr sz="800" spc="14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altezza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60" dirty="0">
                <a:latin typeface="Montserrat" panose="00000500000000000000" pitchFamily="50" charset="0"/>
                <a:cs typeface="Tahoma"/>
              </a:rPr>
              <a:t>metri</a:t>
            </a:r>
            <a:r>
              <a:rPr sz="800" b="1" spc="4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peso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15" dirty="0">
                <a:latin typeface="Montserrat" panose="00000500000000000000" pitchFamily="50" charset="0"/>
                <a:cs typeface="Tahoma"/>
              </a:rPr>
              <a:t>Kg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.</a:t>
            </a:r>
            <a:r>
              <a:rPr sz="800" spc="135" dirty="0">
                <a:latin typeface="Montserrat" panose="00000500000000000000" pitchFamily="50" charset="0"/>
                <a:cs typeface="Tahoma"/>
              </a:rPr>
              <a:t> </a:t>
            </a:r>
            <a:endParaRPr lang="it-IT" sz="800" spc="135" dirty="0">
              <a:latin typeface="Montserrat" panose="00000500000000000000" pitchFamily="50" charset="0"/>
              <a:cs typeface="Tahoma"/>
            </a:endParaRPr>
          </a:p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800" spc="-30" dirty="0" err="1">
                <a:latin typeface="Montserrat" panose="00000500000000000000" pitchFamily="50" charset="0"/>
                <a:cs typeface="Tahoma"/>
              </a:rPr>
              <a:t>Prendiamo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3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soggetti: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A: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66]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B: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63]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C: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[1.90,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67]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50800" marR="2950845">
              <a:lnSpc>
                <a:spcPts val="2370"/>
              </a:lnSpc>
              <a:spcBef>
                <a:spcPts val="75"/>
              </a:spcBef>
            </a:pP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Il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soggetto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6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8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7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B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C? </a:t>
            </a:r>
            <a:r>
              <a:rPr sz="800" b="1" spc="-30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Calcoliamo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distanze: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141605">
              <a:spcBef>
                <a:spcPts val="70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1. </a:t>
            </a:r>
            <a:r>
              <a:rPr sz="800" spc="-1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35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60" dirty="0">
                <a:latin typeface="Montserrat" panose="00000500000000000000" pitchFamily="50" charset="0"/>
                <a:cs typeface="Arial"/>
              </a:rPr>
              <a:t>B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spc="44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60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60)</a:t>
            </a:r>
            <a:r>
              <a:rPr sz="900" spc="-75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3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(66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63)</a:t>
            </a:r>
            <a:r>
              <a:rPr sz="900" spc="-75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120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i="1" spc="419" baseline="44444" dirty="0">
                <a:latin typeface="Montserrat" panose="00000500000000000000" pitchFamily="50" charset="0"/>
                <a:cs typeface="Arial Narrow"/>
              </a:rPr>
              <a:t>√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9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3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141605">
              <a:spcBef>
                <a:spcPts val="47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2.</a:t>
            </a:r>
            <a:r>
              <a:rPr sz="800" spc="18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0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-90" dirty="0">
                <a:latin typeface="Montserrat" panose="00000500000000000000" pitchFamily="50" charset="0"/>
                <a:cs typeface="Arial"/>
              </a:rPr>
              <a:t>C</a:t>
            </a:r>
            <a:r>
              <a:rPr sz="800" i="1" spc="-180" dirty="0">
                <a:latin typeface="Montserrat" panose="00000500000000000000" pitchFamily="50" charset="0"/>
                <a:cs typeface="Arial"/>
              </a:rPr>
              <a:t> 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spc="8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(1</a:t>
            </a:r>
            <a:r>
              <a:rPr sz="800" i="1" spc="5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60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90)</a:t>
            </a:r>
            <a:r>
              <a:rPr sz="9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3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(66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dirty="0">
                <a:latin typeface="Montserrat" panose="00000500000000000000" pitchFamily="50" charset="0"/>
                <a:cs typeface="Book Antiqua"/>
              </a:rPr>
              <a:t>67)</a:t>
            </a:r>
            <a:r>
              <a:rPr sz="900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12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i="1" spc="75" baseline="44444" dirty="0">
                <a:latin typeface="Montserrat" panose="00000500000000000000" pitchFamily="50" charset="0"/>
                <a:cs typeface="Arial Narrow"/>
              </a:rPr>
              <a:t>√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50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09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spc="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04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50800">
              <a:spcBef>
                <a:spcPts val="975"/>
              </a:spcBef>
            </a:pPr>
            <a:r>
              <a:rPr sz="800" b="1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C!</a:t>
            </a:r>
            <a:endParaRPr sz="8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2133012-19A9-58C0-7985-CBAC676965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2032769"/>
            <a:ext cx="3776439" cy="65645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373D9B4-72E9-5BA4-A161-598A094A2C95}"/>
              </a:ext>
            </a:extLst>
          </p:cNvPr>
          <p:cNvSpPr/>
          <p:nvPr/>
        </p:nvSpPr>
        <p:spPr>
          <a:xfrm>
            <a:off x="292100" y="1927225"/>
            <a:ext cx="3962400" cy="919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2637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Scalatura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delle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7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61ED5F5-B8DB-664D-AFD8-AECB5467A6EF}"/>
              </a:ext>
            </a:extLst>
          </p:cNvPr>
          <p:cNvSpPr txBox="1"/>
          <p:nvPr/>
        </p:nvSpPr>
        <p:spPr>
          <a:xfrm>
            <a:off x="406400" y="631825"/>
            <a:ext cx="4838700" cy="2214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800" spc="-35" dirty="0">
                <a:latin typeface="Montserrat" panose="00000500000000000000" pitchFamily="50" charset="0"/>
                <a:cs typeface="Tahoma"/>
              </a:rPr>
              <a:t>Consideriamo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esempi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descritti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da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due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features:</a:t>
            </a:r>
            <a:r>
              <a:rPr sz="800" spc="14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altezza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60" dirty="0">
                <a:latin typeface="Montserrat" panose="00000500000000000000" pitchFamily="50" charset="0"/>
                <a:cs typeface="Tahoma"/>
              </a:rPr>
              <a:t>metri</a:t>
            </a:r>
            <a:r>
              <a:rPr sz="800" b="1" spc="4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peso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in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15" dirty="0">
                <a:latin typeface="Montserrat" panose="00000500000000000000" pitchFamily="50" charset="0"/>
                <a:cs typeface="Tahoma"/>
              </a:rPr>
              <a:t>Kg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.</a:t>
            </a:r>
            <a:r>
              <a:rPr sz="800" spc="135" dirty="0">
                <a:latin typeface="Montserrat" panose="00000500000000000000" pitchFamily="50" charset="0"/>
                <a:cs typeface="Tahoma"/>
              </a:rPr>
              <a:t> </a:t>
            </a:r>
            <a:endParaRPr lang="it-IT" sz="800" spc="135" dirty="0">
              <a:latin typeface="Montserrat" panose="00000500000000000000" pitchFamily="50" charset="0"/>
              <a:cs typeface="Tahoma"/>
            </a:endParaRPr>
          </a:p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800" spc="-30" dirty="0" err="1">
                <a:latin typeface="Montserrat" panose="00000500000000000000" pitchFamily="50" charset="0"/>
                <a:cs typeface="Tahoma"/>
              </a:rPr>
              <a:t>Prendiamo</a:t>
            </a:r>
            <a:r>
              <a:rPr sz="800" spc="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3 </a:t>
            </a:r>
            <a:r>
              <a:rPr sz="800" spc="-29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soggetti: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A: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66]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B: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63]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C: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[1.90,</a:t>
            </a:r>
            <a:r>
              <a:rPr sz="8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67]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50800" marR="2950845">
              <a:lnSpc>
                <a:spcPts val="2370"/>
              </a:lnSpc>
              <a:spcBef>
                <a:spcPts val="75"/>
              </a:spcBef>
            </a:pP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Il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soggetto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6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8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7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B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C? </a:t>
            </a:r>
            <a:r>
              <a:rPr sz="800" b="1" spc="-30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Calcoliamo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distanze: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141605">
              <a:spcBef>
                <a:spcPts val="70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1. </a:t>
            </a:r>
            <a:r>
              <a:rPr sz="800" spc="-13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35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60" dirty="0">
                <a:latin typeface="Montserrat" panose="00000500000000000000" pitchFamily="50" charset="0"/>
                <a:cs typeface="Arial"/>
              </a:rPr>
              <a:t>B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spc="44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60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60)</a:t>
            </a:r>
            <a:r>
              <a:rPr sz="900" spc="-75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3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(66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63)</a:t>
            </a:r>
            <a:r>
              <a:rPr sz="900" spc="-75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120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i="1" spc="419" baseline="44444" dirty="0">
                <a:latin typeface="Montserrat" panose="00000500000000000000" pitchFamily="50" charset="0"/>
                <a:cs typeface="Arial Narrow"/>
              </a:rPr>
              <a:t>√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9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3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141605">
              <a:spcBef>
                <a:spcPts val="47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2.</a:t>
            </a:r>
            <a:r>
              <a:rPr sz="800" spc="18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0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-90" dirty="0">
                <a:latin typeface="Montserrat" panose="00000500000000000000" pitchFamily="50" charset="0"/>
                <a:cs typeface="Arial"/>
              </a:rPr>
              <a:t>C</a:t>
            </a:r>
            <a:r>
              <a:rPr sz="800" i="1" spc="-180" dirty="0">
                <a:latin typeface="Montserrat" panose="00000500000000000000" pitchFamily="50" charset="0"/>
                <a:cs typeface="Arial"/>
              </a:rPr>
              <a:t> 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spc="8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(1</a:t>
            </a:r>
            <a:r>
              <a:rPr sz="800" i="1" spc="5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60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90)</a:t>
            </a:r>
            <a:r>
              <a:rPr sz="9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3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5" dirty="0">
                <a:latin typeface="Montserrat" panose="00000500000000000000" pitchFamily="50" charset="0"/>
                <a:cs typeface="Book Antiqua"/>
              </a:rPr>
              <a:t>(66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dirty="0">
                <a:latin typeface="Montserrat" panose="00000500000000000000" pitchFamily="50" charset="0"/>
                <a:cs typeface="Book Antiqua"/>
              </a:rPr>
              <a:t>67)</a:t>
            </a:r>
            <a:r>
              <a:rPr sz="900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900" spc="12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1200" i="1" spc="75" baseline="44444" dirty="0">
                <a:latin typeface="Montserrat" panose="00000500000000000000" pitchFamily="50" charset="0"/>
                <a:cs typeface="Arial Narrow"/>
              </a:rPr>
              <a:t>√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50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09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spc="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1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04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50800">
              <a:spcBef>
                <a:spcPts val="975"/>
              </a:spcBef>
            </a:pPr>
            <a:r>
              <a:rPr sz="800" b="1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C!</a:t>
            </a:r>
            <a:endParaRPr sz="8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2133012-19A9-58C0-7985-CBAC6769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2032769"/>
            <a:ext cx="3776439" cy="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584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Feauture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scaling per feature numeriche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8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1FD9346-BBB5-257F-84E8-B058F09D4158}"/>
              </a:ext>
            </a:extLst>
          </p:cNvPr>
          <p:cNvSpPr txBox="1"/>
          <p:nvPr/>
        </p:nvSpPr>
        <p:spPr>
          <a:xfrm>
            <a:off x="347294" y="1196988"/>
            <a:ext cx="4933833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60" dirty="0">
                <a:latin typeface="Montserrat" panose="00000500000000000000" pitchFamily="50" charset="0"/>
                <a:cs typeface="Tahoma"/>
              </a:rPr>
              <a:t>Scalatura</a:t>
            </a:r>
            <a:r>
              <a:rPr sz="900" b="1" spc="55" dirty="0">
                <a:latin typeface="Montserrat" panose="00000500000000000000" pitchFamily="50" charset="0"/>
                <a:cs typeface="Tahoma"/>
              </a:rPr>
              <a:t> </a:t>
            </a:r>
            <a:r>
              <a:rPr sz="900" b="1" spc="-35" dirty="0">
                <a:latin typeface="Montserrat" panose="00000500000000000000" pitchFamily="50" charset="0"/>
                <a:cs typeface="Tahoma"/>
              </a:rPr>
              <a:t>Min-Max</a:t>
            </a:r>
            <a:endParaRPr sz="900" dirty="0">
              <a:latin typeface="Montserrat" panose="00000500000000000000" pitchFamily="50" charset="0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Montserrat" panose="00000500000000000000" pitchFamily="50" charset="0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266065" algn="l"/>
              </a:tabLst>
            </a:pPr>
            <a:r>
              <a:rPr lang="it-IT" sz="800" spc="-30" dirty="0">
                <a:latin typeface="Montserrat" panose="00000500000000000000" pitchFamily="50" charset="0"/>
                <a:cs typeface="Tahoma"/>
              </a:rPr>
              <a:t>S</a:t>
            </a:r>
            <a:r>
              <a:rPr sz="800" spc="-30" dirty="0" err="1">
                <a:latin typeface="Montserrat" panose="00000500000000000000" pitchFamily="50" charset="0"/>
                <a:cs typeface="Tahoma"/>
              </a:rPr>
              <a:t>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calcolano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il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massimo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il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minimo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valore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che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ogni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feature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(colonna)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0" dirty="0">
                <a:latin typeface="Montserrat" panose="00000500000000000000" pitchFamily="50" charset="0"/>
                <a:cs typeface="Tahoma"/>
              </a:rPr>
              <a:t>assume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nel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dataset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66065" algn="l"/>
              </a:tabLst>
            </a:pPr>
            <a:r>
              <a:rPr lang="it-IT" sz="800" spc="-20" dirty="0">
                <a:latin typeface="Montserrat" panose="00000500000000000000" pitchFamily="50" charset="0"/>
                <a:cs typeface="Tahoma"/>
              </a:rPr>
              <a:t>P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oi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si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trasforma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ogni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colonna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con</a:t>
            </a:r>
            <a:endParaRPr sz="800" dirty="0">
              <a:latin typeface="Montserrat" panose="00000500000000000000" pitchFamily="50" charset="0"/>
              <a:cs typeface="Tahoma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A149A36-80C7-0519-1476-1458FF872D7D}"/>
              </a:ext>
            </a:extLst>
          </p:cNvPr>
          <p:cNvSpPr txBox="1"/>
          <p:nvPr/>
        </p:nvSpPr>
        <p:spPr>
          <a:xfrm>
            <a:off x="2311066" y="1856258"/>
            <a:ext cx="19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89" baseline="-22222" dirty="0">
                <a:latin typeface="Arial"/>
                <a:cs typeface="Arial"/>
              </a:rPr>
              <a:t>X</a:t>
            </a:r>
            <a:r>
              <a:rPr sz="700" i="1" spc="6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E77EFB29-62D1-F765-0F12-4EFE383EB29E}"/>
              </a:ext>
            </a:extLst>
          </p:cNvPr>
          <p:cNvSpPr txBox="1"/>
          <p:nvPr/>
        </p:nvSpPr>
        <p:spPr>
          <a:xfrm>
            <a:off x="2940516" y="1800261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66ACA96-A6AB-42A1-347B-8E3141DF5677}"/>
              </a:ext>
            </a:extLst>
          </p:cNvPr>
          <p:cNvSpPr txBox="1"/>
          <p:nvPr/>
        </p:nvSpPr>
        <p:spPr>
          <a:xfrm>
            <a:off x="2683075" y="1879052"/>
            <a:ext cx="10521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5904" algn="l"/>
                <a:tab pos="1038860" algn="l"/>
              </a:tabLst>
            </a:pPr>
            <a:r>
              <a:rPr sz="700" i="1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7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	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3EFE243-4875-C39F-E3D7-823A4664DC30}"/>
              </a:ext>
            </a:extLst>
          </p:cNvPr>
          <p:cNvSpPr txBox="1"/>
          <p:nvPr/>
        </p:nvSpPr>
        <p:spPr>
          <a:xfrm>
            <a:off x="3463579" y="1865158"/>
            <a:ext cx="508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40" dirty="0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3A16996A-F79F-80FB-198F-4AAF5CAA10F4}"/>
              </a:ext>
            </a:extLst>
          </p:cNvPr>
          <p:cNvSpPr txBox="1"/>
          <p:nvPr/>
        </p:nvSpPr>
        <p:spPr>
          <a:xfrm>
            <a:off x="2842079" y="1808214"/>
            <a:ext cx="73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300" dirty="0">
                <a:latin typeface="Arial"/>
                <a:cs typeface="Arial"/>
              </a:rPr>
              <a:t> </a:t>
            </a:r>
            <a:r>
              <a:rPr sz="1000" i="1" spc="295" dirty="0">
                <a:latin typeface="Arial Narrow"/>
                <a:cs typeface="Arial Narrow"/>
              </a:rPr>
              <a:t>−</a:t>
            </a:r>
            <a:r>
              <a:rPr sz="1000" i="1" spc="-20" dirty="0">
                <a:latin typeface="Arial Narrow"/>
                <a:cs typeface="Arial Narrow"/>
              </a:rPr>
              <a:t> </a:t>
            </a:r>
            <a:r>
              <a:rPr sz="1000" i="1" spc="-5" dirty="0">
                <a:latin typeface="Arial"/>
                <a:cs typeface="Arial"/>
              </a:rPr>
              <a:t>min</a:t>
            </a:r>
            <a:r>
              <a:rPr sz="1000" spc="-5" dirty="0">
                <a:latin typeface="Book Antiqua"/>
                <a:cs typeface="Book Antiqua"/>
              </a:rPr>
              <a:t>(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endParaRPr sz="1000" dirty="0">
              <a:latin typeface="Book Antiqua"/>
              <a:cs typeface="Book Antiqua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BACE8172-394D-0E9E-82C7-8BDAC0B31F56}"/>
              </a:ext>
            </a:extLst>
          </p:cNvPr>
          <p:cNvSpPr txBox="1"/>
          <p:nvPr/>
        </p:nvSpPr>
        <p:spPr>
          <a:xfrm>
            <a:off x="596900" y="1995285"/>
            <a:ext cx="322721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95"/>
              </a:spcBef>
            </a:pPr>
            <a:r>
              <a:rPr sz="1050" i="1" spc="60" baseline="35714" dirty="0">
                <a:latin typeface="Arial"/>
                <a:cs typeface="Arial"/>
              </a:rPr>
              <a:t>j </a:t>
            </a:r>
            <a:r>
              <a:rPr sz="1050" i="1" spc="127" baseline="35714" dirty="0">
                <a:latin typeface="Arial"/>
                <a:cs typeface="Arial"/>
              </a:rPr>
              <a:t> </a:t>
            </a:r>
            <a:r>
              <a:rPr sz="1500" i="1" spc="-7" baseline="38888" dirty="0">
                <a:latin typeface="Arial Narrow"/>
                <a:cs typeface="Arial Narrow"/>
              </a:rPr>
              <a:t>←</a:t>
            </a:r>
            <a:r>
              <a:rPr sz="1500" i="1" baseline="38888" dirty="0">
                <a:latin typeface="Arial Narrow"/>
                <a:cs typeface="Arial Narrow"/>
              </a:rPr>
              <a:t> </a:t>
            </a:r>
            <a:r>
              <a:rPr sz="1500" i="1" spc="-89" baseline="38888" dirty="0">
                <a:latin typeface="Arial Narrow"/>
                <a:cs typeface="Arial Narrow"/>
              </a:rPr>
              <a:t> </a:t>
            </a:r>
            <a:r>
              <a:rPr sz="1000" i="1" spc="-55" dirty="0">
                <a:latin typeface="Arial"/>
                <a:cs typeface="Arial"/>
              </a:rPr>
              <a:t>max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50" i="1" spc="60" baseline="-11904" dirty="0">
                <a:latin typeface="Arial"/>
                <a:cs typeface="Arial"/>
              </a:rPr>
              <a:t>j</a:t>
            </a:r>
            <a:r>
              <a:rPr sz="1050" i="1" spc="-142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r>
              <a:rPr sz="1000" spc="-30" dirty="0">
                <a:latin typeface="Book Antiqua"/>
                <a:cs typeface="Book Antiqua"/>
              </a:rPr>
              <a:t> </a:t>
            </a:r>
            <a:r>
              <a:rPr sz="1000" i="1" spc="295" dirty="0">
                <a:latin typeface="Arial Narrow"/>
                <a:cs typeface="Arial Narrow"/>
              </a:rPr>
              <a:t>−</a:t>
            </a:r>
            <a:r>
              <a:rPr sz="1000" i="1" spc="-10" dirty="0">
                <a:latin typeface="Arial Narrow"/>
                <a:cs typeface="Arial Narrow"/>
              </a:rPr>
              <a:t> </a:t>
            </a:r>
            <a:r>
              <a:rPr sz="1000" i="1" spc="-25" dirty="0">
                <a:latin typeface="Arial"/>
                <a:cs typeface="Arial"/>
              </a:rPr>
              <a:t>mi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spc="50" dirty="0">
                <a:latin typeface="Book Antiqua"/>
                <a:cs typeface="Book Antiqua"/>
              </a:rPr>
              <a:t>(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50" i="1" spc="60" baseline="-11904" dirty="0">
                <a:latin typeface="Arial"/>
                <a:cs typeface="Arial"/>
              </a:rPr>
              <a:t>j</a:t>
            </a:r>
            <a:r>
              <a:rPr sz="1050" i="1" spc="-142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Book Antiqua"/>
                <a:cs typeface="Book Antiqua"/>
              </a:rPr>
              <a:t>)</a:t>
            </a:r>
            <a:r>
              <a:rPr sz="1000" spc="-130" dirty="0">
                <a:latin typeface="Book Antiqua"/>
                <a:cs typeface="Book Antiqua"/>
              </a:rPr>
              <a:t> </a:t>
            </a:r>
            <a:endParaRPr sz="1500" baseline="38888" dirty="0">
              <a:latin typeface="Arial"/>
              <a:cs typeface="Arial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3A7F2F3-43C9-2273-0CCD-39B8366DC793}"/>
              </a:ext>
            </a:extLst>
          </p:cNvPr>
          <p:cNvSpPr txBox="1"/>
          <p:nvPr/>
        </p:nvSpPr>
        <p:spPr>
          <a:xfrm>
            <a:off x="3773001" y="1866936"/>
            <a:ext cx="2014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880"/>
              </a:spcBef>
            </a:pPr>
            <a:r>
              <a:rPr lang="it-IT" sz="800" spc="-55" dirty="0">
                <a:latin typeface="Montserrat" panose="00000500000000000000" pitchFamily="50" charset="0"/>
                <a:cs typeface="Tahoma"/>
              </a:rPr>
              <a:t>dove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i="1" spc="-5" dirty="0" err="1">
                <a:latin typeface="Montserrat" panose="00000500000000000000" pitchFamily="50" charset="0"/>
                <a:cs typeface="Arial"/>
              </a:rPr>
              <a:t>X</a:t>
            </a:r>
            <a:r>
              <a:rPr lang="it-IT" sz="800" i="1" spc="60" baseline="-11904" dirty="0" err="1">
                <a:latin typeface="Montserrat" panose="00000500000000000000" pitchFamily="50" charset="0"/>
                <a:cs typeface="Arial"/>
              </a:rPr>
              <a:t>j</a:t>
            </a:r>
            <a:r>
              <a:rPr lang="it-IT" sz="800" i="1" baseline="-11904" dirty="0">
                <a:latin typeface="Montserrat" panose="00000500000000000000" pitchFamily="50" charset="0"/>
                <a:cs typeface="Arial"/>
              </a:rPr>
              <a:t> </a:t>
            </a:r>
            <a:r>
              <a:rPr lang="it-IT" sz="800" i="1" spc="60" baseline="-11904" dirty="0">
                <a:latin typeface="Montserrat" panose="00000500000000000000" pitchFamily="50" charset="0"/>
                <a:cs typeface="Arial"/>
              </a:rPr>
              <a:t> </a:t>
            </a:r>
            <a:r>
              <a:rPr lang="it-IT" sz="800" spc="-85" dirty="0">
                <a:latin typeface="Montserrat" panose="00000500000000000000" pitchFamily="50" charset="0"/>
                <a:cs typeface="Tahoma"/>
              </a:rPr>
              <a:t>è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spc="-20" dirty="0">
                <a:latin typeface="Montserrat" panose="00000500000000000000" pitchFamily="50" charset="0"/>
                <a:cs typeface="Tahoma"/>
              </a:rPr>
              <a:t>la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spc="-35" dirty="0">
                <a:latin typeface="Montserrat" panose="00000500000000000000" pitchFamily="50" charset="0"/>
                <a:cs typeface="Tahoma"/>
              </a:rPr>
              <a:t>colonna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i="1" spc="114" dirty="0">
                <a:latin typeface="Montserrat" panose="00000500000000000000" pitchFamily="50" charset="0"/>
                <a:cs typeface="Arial"/>
              </a:rPr>
              <a:t>j</a:t>
            </a:r>
            <a:r>
              <a:rPr lang="it-IT" sz="800" spc="-45" dirty="0">
                <a:latin typeface="Montserrat" panose="00000500000000000000" pitchFamily="50" charset="0"/>
                <a:cs typeface="Tahoma"/>
              </a:rPr>
              <a:t>-esima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lang="it-IT"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lang="it-IT" sz="800" i="1" spc="-5" dirty="0">
                <a:latin typeface="Montserrat" panose="00000500000000000000" pitchFamily="50" charset="0"/>
                <a:cs typeface="Arial"/>
              </a:rPr>
              <a:t>X</a:t>
            </a:r>
            <a:r>
              <a:rPr lang="it-IT" sz="800" i="1" spc="-170" dirty="0">
                <a:latin typeface="Montserrat" panose="00000500000000000000" pitchFamily="50" charset="0"/>
                <a:cs typeface="Arial"/>
              </a:rPr>
              <a:t> </a:t>
            </a:r>
            <a:r>
              <a:rPr lang="it-IT" sz="800" spc="-30" dirty="0">
                <a:latin typeface="Montserrat" panose="00000500000000000000" pitchFamily="50" charset="0"/>
                <a:cs typeface="Tahoma"/>
              </a:rPr>
              <a:t>.</a:t>
            </a:r>
            <a:endParaRPr lang="it-IT" sz="800" dirty="0">
              <a:latin typeface="Montserrat" panose="00000500000000000000" pitchFamily="50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795782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3375276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Scaliamo le feature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27A42C9-AE09-7066-DB26-57A81EE9C06D}"/>
              </a:ext>
            </a:extLst>
          </p:cNvPr>
          <p:cNvSpPr txBox="1"/>
          <p:nvPr/>
        </p:nvSpPr>
        <p:spPr>
          <a:xfrm>
            <a:off x="309194" y="552532"/>
            <a:ext cx="4897755" cy="220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lang="it-IT" sz="800" spc="-25" dirty="0">
                <a:latin typeface="Montserrat" panose="00000500000000000000" pitchFamily="50" charset="0"/>
                <a:cs typeface="Tahoma"/>
              </a:rPr>
              <a:t>C</a:t>
            </a:r>
            <a:r>
              <a:rPr sz="800" spc="-25" dirty="0" err="1">
                <a:latin typeface="Montserrat" panose="00000500000000000000" pitchFamily="50" charset="0"/>
                <a:cs typeface="Tahoma"/>
              </a:rPr>
              <a:t>alcoliamo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max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min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per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altezza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85" dirty="0">
                <a:latin typeface="Montserrat" panose="00000500000000000000" pitchFamily="50" charset="0"/>
                <a:cs typeface="Tahoma"/>
              </a:rPr>
              <a:t>e</a:t>
            </a:r>
            <a:r>
              <a:rPr sz="800" spc="2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peso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(usando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un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35" dirty="0">
                <a:latin typeface="Montserrat" panose="00000500000000000000" pitchFamily="50" charset="0"/>
                <a:cs typeface="Tahoma"/>
              </a:rPr>
              <a:t>dataset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5" dirty="0">
                <a:latin typeface="Montserrat" panose="00000500000000000000" pitchFamily="50" charset="0"/>
                <a:cs typeface="Tahoma"/>
              </a:rPr>
              <a:t>di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5" dirty="0">
                <a:latin typeface="Montserrat" panose="00000500000000000000" pitchFamily="50" charset="0"/>
                <a:cs typeface="Tahoma"/>
              </a:rPr>
              <a:t>persone)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→</a:t>
            </a:r>
            <a:r>
              <a:rPr sz="800" i="1" spc="10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30" dirty="0">
                <a:latin typeface="Montserrat" panose="00000500000000000000" pitchFamily="50" charset="0"/>
                <a:cs typeface="Tahoma"/>
              </a:rPr>
              <a:t>altezza:</a:t>
            </a:r>
            <a:r>
              <a:rPr sz="800" spc="1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[1.40, </a:t>
            </a:r>
            <a:r>
              <a:rPr sz="800" spc="-30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2.00]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m,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0" dirty="0">
                <a:latin typeface="Montserrat" panose="00000500000000000000" pitchFamily="50" charset="0"/>
                <a:cs typeface="Tahoma"/>
              </a:rPr>
              <a:t>peso:</a:t>
            </a:r>
            <a:r>
              <a:rPr sz="800" spc="12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[40,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0" dirty="0">
                <a:latin typeface="Montserrat" panose="00000500000000000000" pitchFamily="50" charset="0"/>
                <a:cs typeface="Tahoma"/>
              </a:rPr>
              <a:t>100]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Kg.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10" dirty="0">
                <a:latin typeface="Montserrat" panose="00000500000000000000" pitchFamily="50" charset="0"/>
                <a:cs typeface="Tahoma"/>
              </a:rPr>
              <a:t>A: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66]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→</a:t>
            </a:r>
            <a:r>
              <a:rPr sz="800" i="1" spc="9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[0.33,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0.43]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Tahoma"/>
              </a:rPr>
              <a:t>B: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[1.60,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63]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→</a:t>
            </a:r>
            <a:r>
              <a:rPr sz="800" i="1" spc="9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[0.33,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0.38]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3035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304165" algn="l"/>
              </a:tabLst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soggetto</a:t>
            </a:r>
            <a:r>
              <a:rPr sz="800" spc="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25" dirty="0">
                <a:latin typeface="Montserrat" panose="00000500000000000000" pitchFamily="50" charset="0"/>
                <a:cs typeface="Tahoma"/>
              </a:rPr>
              <a:t>C: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[1.90,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65" dirty="0">
                <a:latin typeface="Montserrat" panose="00000500000000000000" pitchFamily="50" charset="0"/>
                <a:cs typeface="Tahoma"/>
              </a:rPr>
              <a:t>67]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→</a:t>
            </a:r>
            <a:r>
              <a:rPr sz="800" i="1" spc="9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0" dirty="0">
                <a:latin typeface="Montserrat" panose="00000500000000000000" pitchFamily="50" charset="0"/>
                <a:cs typeface="Tahoma"/>
              </a:rPr>
              <a:t>[0.83,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55" dirty="0">
                <a:latin typeface="Montserrat" panose="00000500000000000000" pitchFamily="50" charset="0"/>
                <a:cs typeface="Tahoma"/>
              </a:rPr>
              <a:t>0.45]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50800" marR="2895600">
              <a:lnSpc>
                <a:spcPts val="2370"/>
              </a:lnSpc>
              <a:spcBef>
                <a:spcPts val="75"/>
              </a:spcBef>
            </a:pP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Il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soggetto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6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8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7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B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4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o</a:t>
            </a:r>
            <a:r>
              <a:rPr sz="800" b="1" spc="1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lang="it-IT"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1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C? </a:t>
            </a:r>
            <a:r>
              <a:rPr sz="800" b="1" spc="-30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spc="-20" dirty="0">
                <a:latin typeface="Montserrat" panose="00000500000000000000" pitchFamily="50" charset="0"/>
                <a:cs typeface="Tahoma"/>
              </a:rPr>
              <a:t>Calcoliamo</a:t>
            </a:r>
            <a:r>
              <a:rPr sz="800" spc="10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le</a:t>
            </a:r>
            <a:r>
              <a:rPr sz="800" spc="1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spc="-40" dirty="0">
                <a:latin typeface="Montserrat" panose="00000500000000000000" pitchFamily="50" charset="0"/>
                <a:cs typeface="Tahoma"/>
              </a:rPr>
              <a:t>distanze:</a:t>
            </a:r>
            <a:endParaRPr sz="800" dirty="0">
              <a:latin typeface="Montserrat" panose="00000500000000000000" pitchFamily="50" charset="0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70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1.</a:t>
            </a:r>
            <a:r>
              <a:rPr sz="800" spc="18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55" dirty="0">
                <a:latin typeface="Montserrat" panose="00000500000000000000" pitchFamily="50" charset="0"/>
                <a:cs typeface="Arial"/>
              </a:rPr>
              <a:t>B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8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(0</a:t>
            </a:r>
            <a:r>
              <a:rPr sz="800" i="1" spc="5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33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5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33)</a:t>
            </a:r>
            <a:r>
              <a:rPr sz="8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800" spc="3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Book Antiqua"/>
              </a:rPr>
              <a:t>(0</a:t>
            </a:r>
            <a:r>
              <a:rPr sz="800" i="1" spc="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" dirty="0">
                <a:latin typeface="Montserrat" panose="00000500000000000000" pitchFamily="50" charset="0"/>
                <a:cs typeface="Book Antiqua"/>
              </a:rPr>
              <a:t>43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38)</a:t>
            </a:r>
            <a:r>
              <a:rPr sz="8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800" spc="12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05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800" spc="-40" dirty="0">
                <a:latin typeface="Montserrat" panose="00000500000000000000" pitchFamily="50" charset="0"/>
                <a:cs typeface="Tahoma"/>
              </a:rPr>
              <a:t>2.</a:t>
            </a:r>
            <a:r>
              <a:rPr sz="800" spc="185" dirty="0">
                <a:latin typeface="Montserrat" panose="00000500000000000000" pitchFamily="50" charset="0"/>
                <a:cs typeface="Tahoma"/>
              </a:rPr>
              <a:t> 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d</a:t>
            </a:r>
            <a:r>
              <a:rPr sz="800" spc="20" dirty="0">
                <a:latin typeface="Montserrat" panose="00000500000000000000" pitchFamily="50" charset="0"/>
                <a:cs typeface="Book Antiqua"/>
              </a:rPr>
              <a:t>(</a:t>
            </a:r>
            <a:r>
              <a:rPr sz="800" i="1" spc="20" dirty="0">
                <a:latin typeface="Montserrat" panose="00000500000000000000" pitchFamily="50" charset="0"/>
                <a:cs typeface="Arial"/>
              </a:rPr>
              <a:t>A,</a:t>
            </a:r>
            <a:r>
              <a:rPr sz="800" i="1" spc="-114" dirty="0">
                <a:latin typeface="Montserrat" panose="00000500000000000000" pitchFamily="50" charset="0"/>
                <a:cs typeface="Arial"/>
              </a:rPr>
              <a:t> </a:t>
            </a:r>
            <a:r>
              <a:rPr sz="800" i="1" spc="-90" dirty="0">
                <a:latin typeface="Montserrat" panose="00000500000000000000" pitchFamily="50" charset="0"/>
                <a:cs typeface="Arial"/>
              </a:rPr>
              <a:t>C</a:t>
            </a:r>
            <a:r>
              <a:rPr sz="800" i="1" spc="-180" dirty="0">
                <a:latin typeface="Montserrat" panose="00000500000000000000" pitchFamily="50" charset="0"/>
                <a:cs typeface="Arial"/>
              </a:rPr>
              <a:t> </a:t>
            </a:r>
            <a:r>
              <a:rPr sz="800" spc="50" dirty="0">
                <a:latin typeface="Montserrat" panose="00000500000000000000" pitchFamily="50" charset="0"/>
                <a:cs typeface="Book Antiqua"/>
              </a:rPr>
              <a:t>)</a:t>
            </a:r>
            <a:r>
              <a:rPr sz="800" spc="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82" baseline="47222" dirty="0">
                <a:latin typeface="Montserrat" panose="00000500000000000000" pitchFamily="50" charset="0"/>
                <a:cs typeface="Acumin Pro"/>
              </a:rPr>
              <a:t>✓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(0</a:t>
            </a:r>
            <a:r>
              <a:rPr sz="800" i="1" spc="5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5" dirty="0">
                <a:latin typeface="Montserrat" panose="00000500000000000000" pitchFamily="50" charset="0"/>
                <a:cs typeface="Book Antiqua"/>
              </a:rPr>
              <a:t>33</a:t>
            </a:r>
            <a:r>
              <a:rPr sz="800" spc="-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83)</a:t>
            </a:r>
            <a:r>
              <a:rPr sz="8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800" spc="44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+</a:t>
            </a:r>
            <a:r>
              <a:rPr sz="800" spc="-30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5" dirty="0">
                <a:latin typeface="Montserrat" panose="00000500000000000000" pitchFamily="50" charset="0"/>
                <a:cs typeface="Book Antiqua"/>
              </a:rPr>
              <a:t>(0</a:t>
            </a:r>
            <a:r>
              <a:rPr sz="800" i="1" spc="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5" dirty="0">
                <a:latin typeface="Montserrat" panose="00000500000000000000" pitchFamily="50" charset="0"/>
                <a:cs typeface="Book Antiqua"/>
              </a:rPr>
              <a:t>43</a:t>
            </a:r>
            <a:r>
              <a:rPr sz="800" spc="-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i="1" spc="295" dirty="0">
                <a:latin typeface="Montserrat" panose="00000500000000000000" pitchFamily="50" charset="0"/>
                <a:cs typeface="Arial Narrow"/>
              </a:rPr>
              <a:t>−</a:t>
            </a:r>
            <a:r>
              <a:rPr sz="800" i="1" spc="-10" dirty="0">
                <a:latin typeface="Montserrat" panose="00000500000000000000" pitchFamily="50" charset="0"/>
                <a:cs typeface="Arial Narrow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45)</a:t>
            </a:r>
            <a:r>
              <a:rPr sz="800" spc="-7" baseline="23809" dirty="0">
                <a:latin typeface="Montserrat" panose="00000500000000000000" pitchFamily="50" charset="0"/>
                <a:cs typeface="Verdana"/>
              </a:rPr>
              <a:t>2</a:t>
            </a:r>
            <a:r>
              <a:rPr sz="800" spc="127" baseline="23809" dirty="0">
                <a:latin typeface="Montserrat" panose="00000500000000000000" pitchFamily="50" charset="0"/>
                <a:cs typeface="Verdana"/>
              </a:rPr>
              <a:t> </a:t>
            </a:r>
            <a:r>
              <a:rPr sz="800" spc="165" dirty="0">
                <a:latin typeface="Montserrat" panose="00000500000000000000" pitchFamily="50" charset="0"/>
                <a:cs typeface="Book Antiqua"/>
              </a:rPr>
              <a:t>=</a:t>
            </a:r>
            <a:r>
              <a:rPr sz="800" spc="25" dirty="0">
                <a:latin typeface="Montserrat" panose="00000500000000000000" pitchFamily="50" charset="0"/>
                <a:cs typeface="Book Antiqua"/>
              </a:rPr>
              <a:t> 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0</a:t>
            </a:r>
            <a:r>
              <a:rPr sz="800" i="1" spc="-5" dirty="0">
                <a:latin typeface="Montserrat" panose="00000500000000000000" pitchFamily="50" charset="0"/>
                <a:cs typeface="Arial"/>
              </a:rPr>
              <a:t>.</a:t>
            </a:r>
            <a:r>
              <a:rPr sz="800" spc="-5" dirty="0">
                <a:latin typeface="Montserrat" panose="00000500000000000000" pitchFamily="50" charset="0"/>
                <a:cs typeface="Book Antiqua"/>
              </a:rPr>
              <a:t>501</a:t>
            </a:r>
            <a:endParaRPr sz="800" dirty="0">
              <a:latin typeface="Montserrat" panose="00000500000000000000" pitchFamily="50" charset="0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975"/>
              </a:spcBef>
            </a:pPr>
            <a:r>
              <a:rPr sz="800" b="1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È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2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più</a:t>
            </a:r>
            <a:r>
              <a:rPr sz="800" b="1" spc="-5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simile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-5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a</a:t>
            </a:r>
            <a:r>
              <a:rPr sz="800" b="1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 </a:t>
            </a:r>
            <a:r>
              <a:rPr sz="800" b="1" spc="30" dirty="0">
                <a:solidFill>
                  <a:srgbClr val="FF1C80"/>
                </a:solidFill>
                <a:latin typeface="Montserrat" panose="00000500000000000000" pitchFamily="50" charset="0"/>
                <a:cs typeface="Tahoma"/>
              </a:rPr>
              <a:t>B!</a:t>
            </a:r>
            <a:endParaRPr sz="800" b="1" dirty="0">
              <a:solidFill>
                <a:srgbClr val="FF1C80"/>
              </a:solidFill>
              <a:latin typeface="Montserrat" panose="00000500000000000000" pitchFamily="50" charset="0"/>
              <a:cs typeface="Tahoma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D34675F-2602-FE47-5452-A60C9544A9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51025"/>
            <a:ext cx="3675270" cy="7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387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A5D841-7D1D-4EF1-9D8E-77C25852D1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E2DC43-8723-4E8C-902C-CAC2F14433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5C2FB-C9A3-403F-AA82-A6BD32C53B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1609</Words>
  <Application>Microsoft Office PowerPoint</Application>
  <PresentationFormat>Custom</PresentationFormat>
  <Paragraphs>323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e Machine Learning 101</dc:title>
  <dc:creator>Giulio Galvan, Francesco Bagattini</dc:creator>
  <cp:lastModifiedBy>Cristina D'Onorio De Meo</cp:lastModifiedBy>
  <cp:revision>23</cp:revision>
  <dcterms:created xsi:type="dcterms:W3CDTF">2022-03-16T08:22:21Z</dcterms:created>
  <dcterms:modified xsi:type="dcterms:W3CDTF">2023-02-24T13:58:56Z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2022-03-16T00:00:00Z</vt:filetime>
  </property>
  <property fmtid="{D5CDD505-2E9C-101B-9397-08002B2CF9AE}" pid="5" name="ContentTypeId">
    <vt:lpwstr>0x010100368B8FC6CF01604D927BE2319DA56E71</vt:lpwstr>
  </property>
  <property fmtid="{D5CDD505-2E9C-101B-9397-08002B2CF9AE}" pid="6" name="Order">
    <vt:r8>6700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