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64" r:id="rId3"/>
    <p:sldId id="259" r:id="rId4"/>
    <p:sldId id="265" r:id="rId5"/>
    <p:sldId id="270" r:id="rId6"/>
    <p:sldId id="271" r:id="rId7"/>
    <p:sldId id="262" r:id="rId8"/>
    <p:sldId id="267" r:id="rId9"/>
    <p:sldId id="269" r:id="rId10"/>
    <p:sldId id="272" r:id="rId11"/>
    <p:sldId id="263" r:id="rId12"/>
    <p:sldId id="273" r:id="rId13"/>
    <p:sldId id="275" r:id="rId14"/>
    <p:sldId id="276" r:id="rId15"/>
    <p:sldId id="274" r:id="rId16"/>
    <p:sldId id="279" r:id="rId17"/>
    <p:sldId id="281" r:id="rId18"/>
    <p:sldId id="282" r:id="rId19"/>
    <p:sldId id="283" r:id="rId20"/>
    <p:sldId id="284" r:id="rId21"/>
    <p:sldId id="280" r:id="rId22"/>
    <p:sldId id="285" r:id="rId23"/>
    <p:sldId id="288" r:id="rId24"/>
    <p:sldId id="289" r:id="rId25"/>
    <p:sldId id="290" r:id="rId26"/>
    <p:sldId id="291" r:id="rId27"/>
  </p:sldIdLst>
  <p:sldSz cx="9601200" cy="12801600" type="A3"/>
  <p:notesSz cx="6858000" cy="9144000"/>
  <p:defaultTextStyle>
    <a:defPPr>
      <a:defRPr lang="pt-BR"/>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D20"/>
    <a:srgbClr val="141426"/>
    <a:srgbClr val="141424"/>
    <a:srgbClr val="141425"/>
    <a:srgbClr val="141428"/>
    <a:srgbClr val="191928"/>
    <a:srgbClr val="191923"/>
    <a:srgbClr val="19192D"/>
    <a:srgbClr val="262632"/>
    <a:srgbClr val="000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767502-9F8F-445F-8464-891F81240E28}" v="2" dt="2024-05-11T18:37:01.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800" y="64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35CCB-8AB0-44F9-AF26-26BE9B92D45D}" type="datetimeFigureOut">
              <a:rPr lang="pt-BR" smtClean="0"/>
              <a:t>15/05/2024</a:t>
            </a:fld>
            <a:endParaRPr lang="pt-BR"/>
          </a:p>
        </p:txBody>
      </p:sp>
      <p:sp>
        <p:nvSpPr>
          <p:cNvPr id="4" name="Espaço Reservado para Imagem de Sli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98C1F9-D8BB-4DEA-9036-D219F87AD917}" type="slidenum">
              <a:rPr lang="pt-BR" smtClean="0"/>
              <a:t>‹nº›</a:t>
            </a:fld>
            <a:endParaRPr lang="pt-BR"/>
          </a:p>
        </p:txBody>
      </p:sp>
    </p:spTree>
    <p:extLst>
      <p:ext uri="{BB962C8B-B14F-4D97-AF65-F5344CB8AC3E}">
        <p14:creationId xmlns:p14="http://schemas.microsoft.com/office/powerpoint/2010/main" val="868061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20090" y="3976796"/>
            <a:ext cx="8161020" cy="2744046"/>
          </a:xfrm>
        </p:spPr>
        <p:txBody>
          <a:bodyPr/>
          <a:lstStyle/>
          <a:p>
            <a:r>
              <a:rPr lang="pt-BR"/>
              <a:t>Clique para editar o título mestre</a:t>
            </a:r>
          </a:p>
        </p:txBody>
      </p:sp>
      <p:sp>
        <p:nvSpPr>
          <p:cNvPr id="3" name="Subtítulo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DEDD298F-542B-416D-940C-FBDC6382AF6F}" type="datetime1">
              <a:rPr lang="pt-BR" smtClean="0"/>
              <a:t>15/05/2024</a:t>
            </a:fld>
            <a:endParaRPr lang="pt-BR"/>
          </a:p>
        </p:txBody>
      </p:sp>
      <p:sp>
        <p:nvSpPr>
          <p:cNvPr id="5" name="Espaço Reservado para Rodapé 4"/>
          <p:cNvSpPr>
            <a:spLocks noGrp="1"/>
          </p:cNvSpPr>
          <p:nvPr>
            <p:ph type="ftr" sz="quarter" idx="11"/>
          </p:nvPr>
        </p:nvSpPr>
        <p:spPr/>
        <p:txBody>
          <a:bodyPr/>
          <a:lstStyle/>
          <a:p>
            <a:r>
              <a:rPr lang="pt-BR" smtClean="0"/>
              <a:t>SELETORES CSS PARA JEDIS - LORENZO D.C. DANESI</a:t>
            </a:r>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8849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CDD8B1F-1E30-40F6-8268-7E68D8812A2D}" type="datetime1">
              <a:rPr lang="pt-BR" smtClean="0"/>
              <a:t>15/05/2024</a:t>
            </a:fld>
            <a:endParaRPr lang="pt-BR"/>
          </a:p>
        </p:txBody>
      </p:sp>
      <p:sp>
        <p:nvSpPr>
          <p:cNvPr id="5" name="Espaço Reservado para Rodapé 4"/>
          <p:cNvSpPr>
            <a:spLocks noGrp="1"/>
          </p:cNvSpPr>
          <p:nvPr>
            <p:ph type="ftr" sz="quarter" idx="11"/>
          </p:nvPr>
        </p:nvSpPr>
        <p:spPr/>
        <p:txBody>
          <a:bodyPr/>
          <a:lstStyle/>
          <a:p>
            <a:r>
              <a:rPr lang="pt-BR" smtClean="0"/>
              <a:t>SELETORES CSS PARA JEDIS - LORENZO D.C. DANESI</a:t>
            </a:r>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12055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5220652" y="684531"/>
            <a:ext cx="1620203" cy="1456182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360046" y="684531"/>
            <a:ext cx="4700588" cy="1456182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8CF59CB-D1D5-44B9-A252-92AC8478A38E}" type="datetime1">
              <a:rPr lang="pt-BR" smtClean="0"/>
              <a:t>15/05/2024</a:t>
            </a:fld>
            <a:endParaRPr lang="pt-BR"/>
          </a:p>
        </p:txBody>
      </p:sp>
      <p:sp>
        <p:nvSpPr>
          <p:cNvPr id="5" name="Espaço Reservado para Rodapé 4"/>
          <p:cNvSpPr>
            <a:spLocks noGrp="1"/>
          </p:cNvSpPr>
          <p:nvPr>
            <p:ph type="ftr" sz="quarter" idx="11"/>
          </p:nvPr>
        </p:nvSpPr>
        <p:spPr/>
        <p:txBody>
          <a:bodyPr/>
          <a:lstStyle/>
          <a:p>
            <a:r>
              <a:rPr lang="pt-BR" smtClean="0"/>
              <a:t>SELETORES CSS PARA JEDIS - LORENZO D.C. DANESI</a:t>
            </a:r>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79086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216A6AC-3A6C-42CF-8A65-B3D76DFD3EB2}" type="datetime1">
              <a:rPr lang="pt-BR" smtClean="0"/>
              <a:t>15/05/2024</a:t>
            </a:fld>
            <a:endParaRPr lang="pt-BR"/>
          </a:p>
        </p:txBody>
      </p:sp>
      <p:sp>
        <p:nvSpPr>
          <p:cNvPr id="5" name="Espaço Reservado para Rodapé 4"/>
          <p:cNvSpPr>
            <a:spLocks noGrp="1"/>
          </p:cNvSpPr>
          <p:nvPr>
            <p:ph type="ftr" sz="quarter" idx="11"/>
          </p:nvPr>
        </p:nvSpPr>
        <p:spPr/>
        <p:txBody>
          <a:bodyPr/>
          <a:lstStyle/>
          <a:p>
            <a:r>
              <a:rPr lang="pt-BR" smtClean="0"/>
              <a:t>SELETORES CSS PARA JEDIS - LORENZO D.C. DANESI</a:t>
            </a:r>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4687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58429" y="8226214"/>
            <a:ext cx="8161020" cy="2542540"/>
          </a:xfrm>
        </p:spPr>
        <p:txBody>
          <a:bodyPr anchor="t"/>
          <a:lstStyle>
            <a:lvl1pPr algn="l">
              <a:defRPr sz="5600" b="1" cap="all"/>
            </a:lvl1pPr>
          </a:lstStyle>
          <a:p>
            <a:r>
              <a:rPr lang="pt-BR"/>
              <a:t>Clique para editar o título mestre</a:t>
            </a:r>
          </a:p>
        </p:txBody>
      </p:sp>
      <p:sp>
        <p:nvSpPr>
          <p:cNvPr id="3" name="Espaço Reservado para Texto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02F097FD-32D0-4CD4-97BE-FF26FE7A2B4C}" type="datetime1">
              <a:rPr lang="pt-BR" smtClean="0"/>
              <a:t>15/05/2024</a:t>
            </a:fld>
            <a:endParaRPr lang="pt-BR"/>
          </a:p>
        </p:txBody>
      </p:sp>
      <p:sp>
        <p:nvSpPr>
          <p:cNvPr id="5" name="Espaço Reservado para Rodapé 4"/>
          <p:cNvSpPr>
            <a:spLocks noGrp="1"/>
          </p:cNvSpPr>
          <p:nvPr>
            <p:ph type="ftr" sz="quarter" idx="11"/>
          </p:nvPr>
        </p:nvSpPr>
        <p:spPr/>
        <p:txBody>
          <a:bodyPr/>
          <a:lstStyle/>
          <a:p>
            <a:r>
              <a:rPr lang="pt-BR" smtClean="0"/>
              <a:t>SELETORES CSS PARA JEDIS - LORENZO D.C. DANESI</a:t>
            </a:r>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292837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360046" y="3982721"/>
            <a:ext cx="3160395" cy="11263631"/>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3680461" y="3982721"/>
            <a:ext cx="3160395" cy="11263631"/>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242A5752-65A3-4D0C-BFC1-C3BC7F6932A3}" type="datetime1">
              <a:rPr lang="pt-BR" smtClean="0"/>
              <a:t>15/05/2024</a:t>
            </a:fld>
            <a:endParaRPr lang="pt-BR"/>
          </a:p>
        </p:txBody>
      </p:sp>
      <p:sp>
        <p:nvSpPr>
          <p:cNvPr id="6" name="Espaço Reservado para Rodapé 5"/>
          <p:cNvSpPr>
            <a:spLocks noGrp="1"/>
          </p:cNvSpPr>
          <p:nvPr>
            <p:ph type="ftr" sz="quarter" idx="11"/>
          </p:nvPr>
        </p:nvSpPr>
        <p:spPr/>
        <p:txBody>
          <a:bodyPr/>
          <a:lstStyle/>
          <a:p>
            <a:r>
              <a:rPr lang="pt-BR" smtClean="0"/>
              <a:t>SELETORES CSS PARA JEDIS - LORENZO D.C. DANESI</a:t>
            </a:r>
            <a:endParaRPr lang="pt-BR"/>
          </a:p>
        </p:txBody>
      </p:sp>
      <p:sp>
        <p:nvSpPr>
          <p:cNvPr id="7" name="Espaço Reservado para Número de Slide 6"/>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92287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80060" y="512658"/>
            <a:ext cx="8641080" cy="21336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80061" y="2865544"/>
            <a:ext cx="4242197"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pt-BR"/>
              <a:t>Clique para editar o texto mestre</a:t>
            </a:r>
          </a:p>
        </p:txBody>
      </p:sp>
      <p:sp>
        <p:nvSpPr>
          <p:cNvPr id="4" name="Espaço Reservado para Conteúdo 3"/>
          <p:cNvSpPr>
            <a:spLocks noGrp="1"/>
          </p:cNvSpPr>
          <p:nvPr>
            <p:ph sz="half" idx="2"/>
          </p:nvPr>
        </p:nvSpPr>
        <p:spPr>
          <a:xfrm>
            <a:off x="480061" y="4059766"/>
            <a:ext cx="4242197"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877278" y="2865544"/>
            <a:ext cx="4243863"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pt-BR"/>
              <a:t>Clique para editar o texto mestre</a:t>
            </a:r>
          </a:p>
        </p:txBody>
      </p:sp>
      <p:sp>
        <p:nvSpPr>
          <p:cNvPr id="6" name="Espaço Reservado para Conteúdo 5"/>
          <p:cNvSpPr>
            <a:spLocks noGrp="1"/>
          </p:cNvSpPr>
          <p:nvPr>
            <p:ph sz="quarter" idx="4"/>
          </p:nvPr>
        </p:nvSpPr>
        <p:spPr>
          <a:xfrm>
            <a:off x="4877278" y="4059766"/>
            <a:ext cx="4243863"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E05D3E8-39B6-4EF6-9EC6-FC4FAC51AE43}" type="datetime1">
              <a:rPr lang="pt-BR" smtClean="0"/>
              <a:t>15/05/2024</a:t>
            </a:fld>
            <a:endParaRPr lang="pt-BR"/>
          </a:p>
        </p:txBody>
      </p:sp>
      <p:sp>
        <p:nvSpPr>
          <p:cNvPr id="8" name="Espaço Reservado para Rodapé 7"/>
          <p:cNvSpPr>
            <a:spLocks noGrp="1"/>
          </p:cNvSpPr>
          <p:nvPr>
            <p:ph type="ftr" sz="quarter" idx="11"/>
          </p:nvPr>
        </p:nvSpPr>
        <p:spPr/>
        <p:txBody>
          <a:bodyPr/>
          <a:lstStyle/>
          <a:p>
            <a:r>
              <a:rPr lang="pt-BR" smtClean="0"/>
              <a:t>SELETORES CSS PARA JEDIS - LORENZO D.C. DANESI</a:t>
            </a:r>
            <a:endParaRPr lang="pt-BR"/>
          </a:p>
        </p:txBody>
      </p:sp>
      <p:sp>
        <p:nvSpPr>
          <p:cNvPr id="9" name="Espaço Reservado para Número de Slide 8"/>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252383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2C5052E-7941-463C-8180-93CB109822A2}" type="datetime1">
              <a:rPr lang="pt-BR" smtClean="0"/>
              <a:t>15/05/2024</a:t>
            </a:fld>
            <a:endParaRPr lang="pt-BR"/>
          </a:p>
        </p:txBody>
      </p:sp>
      <p:sp>
        <p:nvSpPr>
          <p:cNvPr id="4" name="Espaço Reservado para Rodapé 3"/>
          <p:cNvSpPr>
            <a:spLocks noGrp="1"/>
          </p:cNvSpPr>
          <p:nvPr>
            <p:ph type="ftr" sz="quarter" idx="11"/>
          </p:nvPr>
        </p:nvSpPr>
        <p:spPr/>
        <p:txBody>
          <a:bodyPr/>
          <a:lstStyle/>
          <a:p>
            <a:r>
              <a:rPr lang="pt-BR" smtClean="0"/>
              <a:t>SELETORES CSS PARA JEDIS - LORENZO D.C. DANESI</a:t>
            </a:r>
            <a:endParaRPr lang="pt-BR"/>
          </a:p>
        </p:txBody>
      </p:sp>
      <p:sp>
        <p:nvSpPr>
          <p:cNvPr id="5" name="Espaço Reservado para Número de Slide 4"/>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277357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513989C-5DFF-433D-91AD-31297D90C4B9}" type="datetime1">
              <a:rPr lang="pt-BR" smtClean="0"/>
              <a:t>15/05/2024</a:t>
            </a:fld>
            <a:endParaRPr lang="pt-BR"/>
          </a:p>
        </p:txBody>
      </p:sp>
      <p:sp>
        <p:nvSpPr>
          <p:cNvPr id="3" name="Espaço Reservado para Rodapé 2"/>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259024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80061" y="509694"/>
            <a:ext cx="3158729" cy="2169160"/>
          </a:xfrm>
        </p:spPr>
        <p:txBody>
          <a:bodyPr anchor="b"/>
          <a:lstStyle>
            <a:lvl1pPr algn="l">
              <a:defRPr sz="2800" b="1"/>
            </a:lvl1pPr>
          </a:lstStyle>
          <a:p>
            <a:r>
              <a:rPr lang="pt-BR"/>
              <a:t>Clique para editar o título mestre</a:t>
            </a:r>
          </a:p>
        </p:txBody>
      </p:sp>
      <p:sp>
        <p:nvSpPr>
          <p:cNvPr id="3" name="Espaço Reservado para Conteúdo 2"/>
          <p:cNvSpPr>
            <a:spLocks noGrp="1"/>
          </p:cNvSpPr>
          <p:nvPr>
            <p:ph idx="1"/>
          </p:nvPr>
        </p:nvSpPr>
        <p:spPr>
          <a:xfrm>
            <a:off x="3753803"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8CC58A15-772D-42CD-A6B7-AEAA8D7D252B}" type="datetime1">
              <a:rPr lang="pt-BR" smtClean="0"/>
              <a:t>15/05/2024</a:t>
            </a:fld>
            <a:endParaRPr lang="pt-BR"/>
          </a:p>
        </p:txBody>
      </p:sp>
      <p:sp>
        <p:nvSpPr>
          <p:cNvPr id="6" name="Espaço Reservado para Rodapé 5"/>
          <p:cNvSpPr>
            <a:spLocks noGrp="1"/>
          </p:cNvSpPr>
          <p:nvPr>
            <p:ph type="ftr" sz="quarter" idx="11"/>
          </p:nvPr>
        </p:nvSpPr>
        <p:spPr/>
        <p:txBody>
          <a:bodyPr/>
          <a:lstStyle/>
          <a:p>
            <a:r>
              <a:rPr lang="pt-BR" smtClean="0"/>
              <a:t>SELETORES CSS PARA JEDIS - LORENZO D.C. DANESI</a:t>
            </a:r>
            <a:endParaRPr lang="pt-BR"/>
          </a:p>
        </p:txBody>
      </p:sp>
      <p:sp>
        <p:nvSpPr>
          <p:cNvPr id="7" name="Espaço Reservado para Número de Slide 6"/>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13374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881902" y="8961121"/>
            <a:ext cx="5760720" cy="1057911"/>
          </a:xfrm>
        </p:spPr>
        <p:txBody>
          <a:bodyPr anchor="b"/>
          <a:lstStyle>
            <a:lvl1pPr algn="l">
              <a:defRPr sz="2800" b="1"/>
            </a:lvl1pPr>
          </a:lstStyle>
          <a:p>
            <a:r>
              <a:rPr lang="pt-BR"/>
              <a:t>Clique para editar o título mestre</a:t>
            </a:r>
          </a:p>
        </p:txBody>
      </p:sp>
      <p:sp>
        <p:nvSpPr>
          <p:cNvPr id="3" name="Espaço Reservado para Imagem 2"/>
          <p:cNvSpPr>
            <a:spLocks noGrp="1"/>
          </p:cNvSpPr>
          <p:nvPr>
            <p:ph type="pic" idx="1"/>
          </p:nvPr>
        </p:nvSpPr>
        <p:spPr>
          <a:xfrm>
            <a:off x="1881902" y="1143846"/>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pt-BR"/>
          </a:p>
        </p:txBody>
      </p:sp>
      <p:sp>
        <p:nvSpPr>
          <p:cNvPr id="4" name="Espaço Reservado para Texto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3C75EA4-A545-41A8-898C-E70ABF4B089E}" type="datetime1">
              <a:rPr lang="pt-BR" smtClean="0"/>
              <a:t>15/05/2024</a:t>
            </a:fld>
            <a:endParaRPr lang="pt-BR"/>
          </a:p>
        </p:txBody>
      </p:sp>
      <p:sp>
        <p:nvSpPr>
          <p:cNvPr id="6" name="Espaço Reservado para Rodapé 5"/>
          <p:cNvSpPr>
            <a:spLocks noGrp="1"/>
          </p:cNvSpPr>
          <p:nvPr>
            <p:ph type="ftr" sz="quarter" idx="11"/>
          </p:nvPr>
        </p:nvSpPr>
        <p:spPr/>
        <p:txBody>
          <a:bodyPr/>
          <a:lstStyle/>
          <a:p>
            <a:r>
              <a:rPr lang="pt-BR" smtClean="0"/>
              <a:t>SELETORES CSS PARA JEDIS - LORENZO D.C. DANESI</a:t>
            </a:r>
            <a:endParaRPr lang="pt-BR"/>
          </a:p>
        </p:txBody>
      </p:sp>
      <p:sp>
        <p:nvSpPr>
          <p:cNvPr id="7" name="Espaço Reservado para Número de Slide 6"/>
          <p:cNvSpPr>
            <a:spLocks noGrp="1"/>
          </p:cNvSpPr>
          <p:nvPr>
            <p:ph type="sldNum" sz="quarter" idx="12"/>
          </p:nvPr>
        </p:nvSpPr>
        <p:spPr/>
        <p:txBody>
          <a:bodyPr/>
          <a:lstStyle/>
          <a:p>
            <a:fld id="{EEB8F9BA-AC90-493E-B827-16E4060EA3AA}" type="slidenum">
              <a:rPr lang="pt-BR" smtClean="0"/>
              <a:t>‹nº›</a:t>
            </a:fld>
            <a:endParaRPr lang="pt-BR"/>
          </a:p>
        </p:txBody>
      </p:sp>
    </p:spTree>
    <p:extLst>
      <p:ext uri="{BB962C8B-B14F-4D97-AF65-F5344CB8AC3E}">
        <p14:creationId xmlns:p14="http://schemas.microsoft.com/office/powerpoint/2010/main" val="166609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80060" y="512658"/>
            <a:ext cx="8641080" cy="2133600"/>
          </a:xfrm>
          <a:prstGeom prst="rect">
            <a:avLst/>
          </a:prstGeom>
        </p:spPr>
        <p:txBody>
          <a:bodyPr vert="horz" lIns="128016" tIns="64008" rIns="128016" bIns="64008" rtlCol="0" anchor="ctr">
            <a:normAutofit/>
          </a:bodyPr>
          <a:lstStyle/>
          <a:p>
            <a:r>
              <a:rPr lang="pt-BR"/>
              <a:t>Clique para editar o título mestre</a:t>
            </a:r>
          </a:p>
        </p:txBody>
      </p:sp>
      <p:sp>
        <p:nvSpPr>
          <p:cNvPr id="3" name="Espaço Reservado para Texto 2"/>
          <p:cNvSpPr>
            <a:spLocks noGrp="1"/>
          </p:cNvSpPr>
          <p:nvPr>
            <p:ph type="body" idx="1"/>
          </p:nvPr>
        </p:nvSpPr>
        <p:spPr>
          <a:xfrm>
            <a:off x="480060" y="2987042"/>
            <a:ext cx="8641080" cy="8448464"/>
          </a:xfrm>
          <a:prstGeom prst="rect">
            <a:avLst/>
          </a:prstGeom>
        </p:spPr>
        <p:txBody>
          <a:bodyPr vert="horz" lIns="128016" tIns="64008" rIns="128016" bIns="64008"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80060" y="11865188"/>
            <a:ext cx="2240280" cy="681566"/>
          </a:xfrm>
          <a:prstGeom prst="rect">
            <a:avLst/>
          </a:prstGeom>
        </p:spPr>
        <p:txBody>
          <a:bodyPr vert="horz" lIns="128016" tIns="64008" rIns="128016" bIns="64008" rtlCol="0" anchor="ctr"/>
          <a:lstStyle>
            <a:lvl1pPr algn="l">
              <a:defRPr sz="1700">
                <a:solidFill>
                  <a:schemeClr val="tx1">
                    <a:tint val="75000"/>
                  </a:schemeClr>
                </a:solidFill>
              </a:defRPr>
            </a:lvl1pPr>
          </a:lstStyle>
          <a:p>
            <a:fld id="{2DEFF78D-B3F7-4F5C-91E4-AD7F1738121D}" type="datetime1">
              <a:rPr lang="pt-BR" smtClean="0"/>
              <a:t>15/05/2024</a:t>
            </a:fld>
            <a:endParaRPr lang="pt-BR"/>
          </a:p>
        </p:txBody>
      </p:sp>
      <p:sp>
        <p:nvSpPr>
          <p:cNvPr id="5" name="Espaço Reservado para Rodapé 4"/>
          <p:cNvSpPr>
            <a:spLocks noGrp="1"/>
          </p:cNvSpPr>
          <p:nvPr>
            <p:ph type="ftr" sz="quarter" idx="3"/>
          </p:nvPr>
        </p:nvSpPr>
        <p:spPr>
          <a:xfrm>
            <a:off x="3280410" y="11865188"/>
            <a:ext cx="3040380" cy="681566"/>
          </a:xfrm>
          <a:prstGeom prst="rect">
            <a:avLst/>
          </a:prstGeom>
        </p:spPr>
        <p:txBody>
          <a:bodyPr vert="horz" lIns="128016" tIns="64008" rIns="128016" bIns="64008" rtlCol="0" anchor="ctr"/>
          <a:lstStyle>
            <a:lvl1pPr algn="ctr">
              <a:defRPr sz="1700">
                <a:solidFill>
                  <a:schemeClr val="tx1">
                    <a:tint val="75000"/>
                  </a:schemeClr>
                </a:solidFill>
              </a:defRPr>
            </a:lvl1pPr>
          </a:lstStyle>
          <a:p>
            <a:r>
              <a:rPr lang="pt-BR" smtClean="0"/>
              <a:t>SELETORES CSS PARA JEDIS - LORENZO D.C. DANESI</a:t>
            </a:r>
            <a:endParaRPr lang="pt-BR"/>
          </a:p>
        </p:txBody>
      </p:sp>
      <p:sp>
        <p:nvSpPr>
          <p:cNvPr id="6" name="Espaço Reservado para Número de Slide 5"/>
          <p:cNvSpPr>
            <a:spLocks noGrp="1"/>
          </p:cNvSpPr>
          <p:nvPr>
            <p:ph type="sldNum" sz="quarter" idx="4"/>
          </p:nvPr>
        </p:nvSpPr>
        <p:spPr>
          <a:xfrm>
            <a:off x="6880860" y="11865188"/>
            <a:ext cx="2240280" cy="681566"/>
          </a:xfrm>
          <a:prstGeom prst="rect">
            <a:avLst/>
          </a:prstGeom>
        </p:spPr>
        <p:txBody>
          <a:bodyPr vert="horz" lIns="128016" tIns="64008" rIns="128016" bIns="64008" rtlCol="0" anchor="ctr"/>
          <a:lstStyle>
            <a:lvl1pPr algn="r">
              <a:defRPr sz="1700">
                <a:solidFill>
                  <a:schemeClr val="tx1">
                    <a:tint val="75000"/>
                  </a:schemeClr>
                </a:solidFill>
              </a:defRPr>
            </a:lvl1pPr>
          </a:lstStyle>
          <a:p>
            <a:fld id="{EEB8F9BA-AC90-493E-B827-16E4060EA3AA}" type="slidenum">
              <a:rPr lang="pt-BR" smtClean="0"/>
              <a:t>‹nº›</a:t>
            </a:fld>
            <a:endParaRPr lang="pt-BR"/>
          </a:p>
        </p:txBody>
      </p:sp>
    </p:spTree>
    <p:extLst>
      <p:ext uri="{BB962C8B-B14F-4D97-AF65-F5344CB8AC3E}">
        <p14:creationId xmlns:p14="http://schemas.microsoft.com/office/powerpoint/2010/main" val="2618306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pt-BR"/>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7.xml"/><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github.com/lorenzo-danesi/projeto-prompts-ia" TargetMode="External"/><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ndo"/>
          <p:cNvSpPr/>
          <p:nvPr/>
        </p:nvSpPr>
        <p:spPr>
          <a:xfrm>
            <a:off x="0" y="-34174"/>
            <a:ext cx="9601200" cy="12835774"/>
          </a:xfrm>
          <a:prstGeom prst="rect">
            <a:avLst/>
          </a:prstGeom>
          <a:solidFill>
            <a:srgbClr val="08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C:\Users\Paulo\Downloads\09c65139-62d2-4773-accd-7d94707ce0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7174015" y="49707"/>
            <a:ext cx="2427184" cy="49610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jedi-imagem" descr="C:\Users\Paulo\Downloads\09c65139-62d2-4773-accd-7d94707ce0d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54" y="2818307"/>
            <a:ext cx="8524117" cy="85241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Paulo\Downloads\09c65139-62d2-4773-accd-7d94707ce0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013026" y="-2331069"/>
            <a:ext cx="1106454" cy="58680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aulo\Downloads\09c65139-62d2-4773-accd-7d94707ce0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15" y="49707"/>
            <a:ext cx="1344000" cy="3830811"/>
          </a:xfrm>
          <a:prstGeom prst="rect">
            <a:avLst/>
          </a:prstGeom>
          <a:noFill/>
          <a:extLst>
            <a:ext uri="{909E8E84-426E-40DD-AFC4-6F175D3DCCD1}">
              <a14:hiddenFill xmlns:a14="http://schemas.microsoft.com/office/drawing/2010/main">
                <a:solidFill>
                  <a:srgbClr val="FFFFFF"/>
                </a:solidFill>
              </a14:hiddenFill>
            </a:ext>
          </a:extLst>
        </p:spPr>
      </p:pic>
      <p:pic>
        <p:nvPicPr>
          <p:cNvPr id="1029" name="titulo" descr="File:CSS3 logo and wordmark.svg - Wikipedia"/>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b="84366"/>
          <a:stretch/>
        </p:blipFill>
        <p:spPr bwMode="auto">
          <a:xfrm>
            <a:off x="1974963" y="257713"/>
            <a:ext cx="5651491" cy="1246201"/>
          </a:xfrm>
          <a:prstGeom prst="rect">
            <a:avLst/>
          </a:prstGeom>
          <a:noFill/>
          <a:extLst>
            <a:ext uri="{909E8E84-426E-40DD-AFC4-6F175D3DCCD1}">
              <a14:hiddenFill xmlns:a14="http://schemas.microsoft.com/office/drawing/2010/main">
                <a:solidFill>
                  <a:srgbClr val="FFFFFF"/>
                </a:solidFill>
              </a14:hiddenFill>
            </a:ext>
          </a:extLst>
        </p:spPr>
      </p:pic>
      <p:pic>
        <p:nvPicPr>
          <p:cNvPr id="6" name="logo-css" descr="File:CSS3 logo and wordmark.svg - Wikipedia"/>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t="18066"/>
          <a:stretch/>
        </p:blipFill>
        <p:spPr bwMode="auto">
          <a:xfrm>
            <a:off x="3686158" y="8794119"/>
            <a:ext cx="2220357" cy="2565968"/>
          </a:xfrm>
          <a:prstGeom prst="rect">
            <a:avLst/>
          </a:prstGeom>
          <a:noFill/>
          <a:extLst>
            <a:ext uri="{909E8E84-426E-40DD-AFC4-6F175D3DCCD1}">
              <a14:hiddenFill xmlns:a14="http://schemas.microsoft.com/office/drawing/2010/main">
                <a:solidFill>
                  <a:srgbClr val="FFFFFF"/>
                </a:solidFill>
              </a14:hiddenFill>
            </a:ext>
          </a:extLst>
        </p:spPr>
      </p:pic>
      <p:sp>
        <p:nvSpPr>
          <p:cNvPr id="3" name="subtitulo"/>
          <p:cNvSpPr txBox="1"/>
          <p:nvPr/>
        </p:nvSpPr>
        <p:spPr>
          <a:xfrm>
            <a:off x="812987" y="1503914"/>
            <a:ext cx="7992888" cy="1246495"/>
          </a:xfrm>
          <a:prstGeom prst="rect">
            <a:avLst/>
          </a:prstGeom>
          <a:noFill/>
        </p:spPr>
        <p:txBody>
          <a:bodyPr wrap="square" rtlCol="0">
            <a:spAutoFit/>
          </a:bodyPr>
          <a:lstStyle/>
          <a:p>
            <a:pPr algn="ctr"/>
            <a:r>
              <a:rPr lang="pt-BR" dirty="0">
                <a:solidFill>
                  <a:schemeClr val="bg1"/>
                </a:solidFill>
                <a:latin typeface="8BIT WONDER" panose="00000400000000000000" pitchFamily="2" charset="0"/>
              </a:rPr>
              <a:t>O Despertar </a:t>
            </a:r>
            <a:r>
              <a:rPr lang="pt-BR" dirty="0" smtClean="0">
                <a:solidFill>
                  <a:schemeClr val="bg1"/>
                </a:solidFill>
                <a:latin typeface="8BIT WONDER" panose="00000400000000000000" pitchFamily="2" charset="0"/>
              </a:rPr>
              <a:t>Dos seletores na </a:t>
            </a:r>
            <a:r>
              <a:rPr lang="pt-BR" dirty="0" err="1">
                <a:solidFill>
                  <a:schemeClr val="bg1"/>
                </a:solidFill>
                <a:latin typeface="8BIT WONDER" panose="00000400000000000000" pitchFamily="2" charset="0"/>
              </a:rPr>
              <a:t>GalAxia</a:t>
            </a:r>
            <a:r>
              <a:rPr lang="pt-BR" dirty="0">
                <a:solidFill>
                  <a:schemeClr val="bg1"/>
                </a:solidFill>
                <a:latin typeface="8BIT WONDER" panose="00000400000000000000" pitchFamily="2" charset="0"/>
              </a:rPr>
              <a:t> do Desenvolvimento Web</a:t>
            </a:r>
          </a:p>
        </p:txBody>
      </p:sp>
      <p:sp>
        <p:nvSpPr>
          <p:cNvPr id="10" name="subtitulo"/>
          <p:cNvSpPr txBox="1"/>
          <p:nvPr/>
        </p:nvSpPr>
        <p:spPr>
          <a:xfrm>
            <a:off x="876513" y="11774398"/>
            <a:ext cx="7992888" cy="477054"/>
          </a:xfrm>
          <a:prstGeom prst="rect">
            <a:avLst/>
          </a:prstGeom>
          <a:noFill/>
        </p:spPr>
        <p:txBody>
          <a:bodyPr wrap="square" rtlCol="0">
            <a:spAutoFit/>
          </a:bodyPr>
          <a:lstStyle/>
          <a:p>
            <a:pPr algn="ctr"/>
            <a:r>
              <a:rPr lang="pt-BR" dirty="0" smtClean="0">
                <a:solidFill>
                  <a:schemeClr val="bg1"/>
                </a:solidFill>
                <a:latin typeface="8BIT WONDER" panose="00000400000000000000" pitchFamily="2" charset="0"/>
              </a:rPr>
              <a:t>LORENZO D.C. DANESI</a:t>
            </a:r>
            <a:endParaRPr lang="pt-BR" dirty="0">
              <a:solidFill>
                <a:schemeClr val="bg1"/>
              </a:solidFill>
              <a:latin typeface="8BIT WONDER" panose="00000400000000000000" pitchFamily="2" charset="0"/>
            </a:endParaRPr>
          </a:p>
        </p:txBody>
      </p:sp>
    </p:spTree>
    <p:extLst>
      <p:ext uri="{BB962C8B-B14F-4D97-AF65-F5344CB8AC3E}">
        <p14:creationId xmlns:p14="http://schemas.microsoft.com/office/powerpoint/2010/main" val="2525205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703048" y="674022"/>
            <a:ext cx="8195105" cy="707886"/>
          </a:xfrm>
          <a:prstGeom prst="rect">
            <a:avLst/>
          </a:prstGeom>
          <a:noFill/>
        </p:spPr>
        <p:txBody>
          <a:bodyPr wrap="square" rtlCol="0">
            <a:spAutoFit/>
          </a:bodyPr>
          <a:lstStyle/>
          <a:p>
            <a:r>
              <a:rPr lang="pt-BR" sz="4000" dirty="0" smtClean="0">
                <a:latin typeface="Impact" panose="020B0806030902050204" pitchFamily="34" charset="0"/>
              </a:rPr>
              <a:t>EXEMPLO PRÁTICO</a:t>
            </a:r>
            <a:endParaRPr lang="pt-BR" sz="4000" dirty="0">
              <a:latin typeface="Impact" panose="020B0806030902050204" pitchFamily="34" charset="0"/>
            </a:endParaRPr>
          </a:p>
        </p:txBody>
      </p:sp>
      <p:sp>
        <p:nvSpPr>
          <p:cNvPr id="4" name="texto-componente"/>
          <p:cNvSpPr txBox="1"/>
          <p:nvPr/>
        </p:nvSpPr>
        <p:spPr>
          <a:xfrm>
            <a:off x="637943" y="2800400"/>
            <a:ext cx="8339120" cy="1200329"/>
          </a:xfrm>
          <a:prstGeom prst="rect">
            <a:avLst/>
          </a:prstGeom>
          <a:noFill/>
        </p:spPr>
        <p:txBody>
          <a:bodyPr wrap="square" rtlCol="0">
            <a:spAutoFit/>
          </a:bodyPr>
          <a:lstStyle/>
          <a:p>
            <a:pPr algn="just"/>
            <a:r>
              <a:rPr lang="pt-BR" sz="2400" dirty="0" smtClean="0"/>
              <a:t>Neste exemplo, </a:t>
            </a:r>
            <a:r>
              <a:rPr lang="pt-BR" sz="2400" dirty="0"/>
              <a:t>apenas o segundo parágrafo será estilizado com um fundo amarelo, pois é o único que possui a classe "destaque" atribuída a ele.</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2688"/>
            <a:ext cx="9601200" cy="350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ço Reservado para Rodapé 4"/>
          <p:cNvSpPr>
            <a:spLocks noGrp="1"/>
          </p:cNvSpPr>
          <p:nvPr>
            <p:ph type="ftr" sz="quarter" idx="11"/>
          </p:nvPr>
        </p:nvSpPr>
        <p:spPr/>
        <p:txBody>
          <a:bodyPr/>
          <a:lstStyle/>
          <a:p>
            <a:r>
              <a:rPr lang="pt-BR" smtClean="0"/>
              <a:t>SELETORES CSS PARA JEDIS - LORENZO D.C. DANESI</a:t>
            </a:r>
            <a:endParaRPr lang="pt-BR"/>
          </a:p>
        </p:txBody>
      </p:sp>
      <p:sp>
        <p:nvSpPr>
          <p:cNvPr id="9" name="Espaço Reservado para Número de Slide 8"/>
          <p:cNvSpPr>
            <a:spLocks noGrp="1"/>
          </p:cNvSpPr>
          <p:nvPr>
            <p:ph type="sldNum" sz="quarter" idx="12"/>
          </p:nvPr>
        </p:nvSpPr>
        <p:spPr/>
        <p:txBody>
          <a:bodyPr/>
          <a:lstStyle/>
          <a:p>
            <a:fld id="{EEB8F9BA-AC90-493E-B827-16E4060EA3AA}" type="slidenum">
              <a:rPr lang="pt-BR" smtClean="0"/>
              <a:t>10</a:t>
            </a:fld>
            <a:endParaRPr lang="pt-BR"/>
          </a:p>
        </p:txBody>
      </p:sp>
      <p:pic>
        <p:nvPicPr>
          <p:cNvPr id="13" name="Picture 2" descr="Ficheiro:CSS3 logo and wordmark.svg – Wikipédia, a enciclopédia livre"/>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9"/>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6" descr="Lightsaber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03246">
            <a:off x="868927" y="778677"/>
            <a:ext cx="3575353" cy="248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831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SELETORES DE ID</a:t>
            </a:r>
            <a:endParaRPr lang="pt-BR" sz="8800" dirty="0">
              <a:solidFill>
                <a:schemeClr val="bg1"/>
              </a:solidFill>
              <a:latin typeface="Impact" panose="020B0806030902050204" pitchFamily="34" charset="0"/>
            </a:endParaRPr>
          </a:p>
        </p:txBody>
      </p:sp>
      <p:sp>
        <p:nvSpPr>
          <p:cNvPr id="4" name="titulo-componente"/>
          <p:cNvSpPr txBox="1"/>
          <p:nvPr/>
        </p:nvSpPr>
        <p:spPr>
          <a:xfrm>
            <a:off x="408112" y="1828892"/>
            <a:ext cx="8712968" cy="4508927"/>
          </a:xfrm>
          <a:prstGeom prst="rect">
            <a:avLst/>
          </a:prstGeom>
          <a:noFill/>
        </p:spPr>
        <p:txBody>
          <a:bodyPr wrap="square" rtlCol="0">
            <a:spAutoFit/>
          </a:bodyPr>
          <a:lstStyle/>
          <a:p>
            <a:pPr algn="ctr"/>
            <a:r>
              <a:rPr lang="pt-BR" sz="28700" dirty="0" smtClean="0">
                <a:ln>
                  <a:solidFill>
                    <a:schemeClr val="bg1"/>
                  </a:solidFill>
                </a:ln>
                <a:noFill/>
                <a:latin typeface="Impact" panose="020B0806030902050204" pitchFamily="34" charset="0"/>
              </a:rPr>
              <a:t>03</a:t>
            </a:r>
            <a:endParaRPr lang="pt-BR" sz="8800" dirty="0">
              <a:ln>
                <a:solidFill>
                  <a:schemeClr val="bg1"/>
                </a:solidFill>
              </a:ln>
              <a:noFill/>
              <a:latin typeface="Impact" panose="020B0806030902050204" pitchFamily="34" charset="0"/>
            </a:endParaRPr>
          </a:p>
        </p:txBody>
      </p:sp>
      <p:sp>
        <p:nvSpPr>
          <p:cNvPr id="5" name="Retângulo 4"/>
          <p:cNvSpPr/>
          <p:nvPr/>
        </p:nvSpPr>
        <p:spPr>
          <a:xfrm>
            <a:off x="1164196" y="7912968"/>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1164196" y="8417024"/>
            <a:ext cx="7200800" cy="1200329"/>
          </a:xfrm>
          <a:prstGeom prst="rect">
            <a:avLst/>
          </a:prstGeom>
          <a:noFill/>
        </p:spPr>
        <p:txBody>
          <a:bodyPr wrap="square" rtlCol="0">
            <a:spAutoFit/>
          </a:bodyPr>
          <a:lstStyle/>
          <a:p>
            <a:pPr algn="just"/>
            <a:r>
              <a:rPr lang="pt-BR" sz="2400" dirty="0">
                <a:solidFill>
                  <a:schemeClr val="bg1"/>
                </a:solidFill>
              </a:rPr>
              <a:t>Os seletores de ID são identificados pelo prefixo "#" e são usados para estilizar um único elemento com um ID específico.</a:t>
            </a:r>
          </a:p>
        </p:txBody>
      </p:sp>
      <p:sp>
        <p:nvSpPr>
          <p:cNvPr id="7" name="Espaço Reservado para Rodapé 6"/>
          <p:cNvSpPr>
            <a:spLocks noGrp="1"/>
          </p:cNvSpPr>
          <p:nvPr>
            <p:ph type="ftr" sz="quarter" idx="11"/>
          </p:nvPr>
        </p:nvSpPr>
        <p:spPr/>
        <p:txBody>
          <a:bodyPr/>
          <a:lstStyle/>
          <a:p>
            <a:r>
              <a:rPr lang="pt-BR" smtClean="0"/>
              <a:t>SELETORES CSS PARA JEDIS - LORENZO D.C. DANESI</a:t>
            </a:r>
            <a:endParaRPr lang="pt-BR"/>
          </a:p>
        </p:txBody>
      </p:sp>
      <p:sp>
        <p:nvSpPr>
          <p:cNvPr id="8" name="Espaço Reservado para Número de Slide 7"/>
          <p:cNvSpPr>
            <a:spLocks noGrp="1"/>
          </p:cNvSpPr>
          <p:nvPr>
            <p:ph type="sldNum" sz="quarter" idx="12"/>
          </p:nvPr>
        </p:nvSpPr>
        <p:spPr/>
        <p:txBody>
          <a:bodyPr/>
          <a:lstStyle/>
          <a:p>
            <a:fld id="{EEB8F9BA-AC90-493E-B827-16E4060EA3AA}" type="slidenum">
              <a:rPr lang="pt-BR" smtClean="0"/>
              <a:t>11</a:t>
            </a:fld>
            <a:endParaRPr lang="pt-BR"/>
          </a:p>
        </p:txBody>
      </p:sp>
    </p:spTree>
    <p:extLst>
      <p:ext uri="{BB962C8B-B14F-4D97-AF65-F5344CB8AC3E}">
        <p14:creationId xmlns:p14="http://schemas.microsoft.com/office/powerpoint/2010/main" val="1769579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1040" y="674022"/>
            <a:ext cx="8339121" cy="707886"/>
          </a:xfrm>
          <a:prstGeom prst="rect">
            <a:avLst/>
          </a:prstGeom>
          <a:noFill/>
        </p:spPr>
        <p:txBody>
          <a:bodyPr wrap="square" rtlCol="0">
            <a:spAutoFit/>
          </a:bodyPr>
          <a:lstStyle/>
          <a:p>
            <a:r>
              <a:rPr lang="pt-BR" sz="4000" dirty="0" smtClean="0">
                <a:latin typeface="Impact" panose="020B0806030902050204" pitchFamily="34" charset="0"/>
              </a:rPr>
              <a:t>ESTILIZANDO ELEMENTOS ÚNICOS</a:t>
            </a:r>
            <a:endParaRPr lang="pt-BR" sz="4000" dirty="0">
              <a:latin typeface="Impact" panose="020B0806030902050204" pitchFamily="34" charset="0"/>
            </a:endParaRPr>
          </a:p>
        </p:txBody>
      </p:sp>
      <p:sp>
        <p:nvSpPr>
          <p:cNvPr id="9" name="texto-componente"/>
          <p:cNvSpPr txBox="1"/>
          <p:nvPr/>
        </p:nvSpPr>
        <p:spPr>
          <a:xfrm>
            <a:off x="637944" y="2800400"/>
            <a:ext cx="8339120" cy="1938992"/>
          </a:xfrm>
          <a:prstGeom prst="rect">
            <a:avLst/>
          </a:prstGeom>
          <a:noFill/>
        </p:spPr>
        <p:txBody>
          <a:bodyPr wrap="square" rtlCol="0">
            <a:spAutoFit/>
          </a:bodyPr>
          <a:lstStyle/>
          <a:p>
            <a:pPr algn="just"/>
            <a:r>
              <a:rPr lang="pt-BR" sz="2400" dirty="0"/>
              <a:t>Os seletores de ID são uma ferramenta poderosa para estilizar elementos únicos em suas páginas da web. Cada ID deve ser exclusivo em todo o documento HTML, o que significa que apenas um elemento pode ter um determinado ID. Isso os torna ideais para aplicar estilos específicos a elementos individuais</a:t>
            </a:r>
            <a:r>
              <a:rPr lang="pt-BR" sz="2400" dirty="0" smtClean="0"/>
              <a:t>.</a:t>
            </a:r>
            <a:endParaRPr lang="pt-BR" sz="2400" dirty="0"/>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12</a:t>
            </a:fld>
            <a:endParaRPr lang="pt-BR"/>
          </a:p>
        </p:txBody>
      </p:sp>
      <p:pic>
        <p:nvPicPr>
          <p:cNvPr id="11" name="Picture 2" descr="Ficheiro:CSS3 logo and wordmark.svg – Wikipédia, a enciclopédia livre"/>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Lightsaber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246">
            <a:off x="868925" y="778677"/>
            <a:ext cx="3575353" cy="2485305"/>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9"/>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3009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1040" y="674022"/>
            <a:ext cx="8339121" cy="707886"/>
          </a:xfrm>
          <a:prstGeom prst="rect">
            <a:avLst/>
          </a:prstGeom>
          <a:noFill/>
        </p:spPr>
        <p:txBody>
          <a:bodyPr wrap="square" rtlCol="0">
            <a:spAutoFit/>
          </a:bodyPr>
          <a:lstStyle/>
          <a:p>
            <a:r>
              <a:rPr lang="pt-BR" sz="4000" dirty="0" smtClean="0">
                <a:latin typeface="Impact" panose="020B0806030902050204" pitchFamily="34" charset="0"/>
              </a:rPr>
              <a:t>EXEMPLO PRÁTICO</a:t>
            </a:r>
            <a:endParaRPr lang="pt-BR" sz="4000" dirty="0">
              <a:latin typeface="Impact" panose="020B0806030902050204" pitchFamily="34" charset="0"/>
            </a:endParaRPr>
          </a:p>
        </p:txBody>
      </p:sp>
      <p:sp>
        <p:nvSpPr>
          <p:cNvPr id="9" name="texto-componente"/>
          <p:cNvSpPr txBox="1"/>
          <p:nvPr/>
        </p:nvSpPr>
        <p:spPr>
          <a:xfrm>
            <a:off x="637944" y="2800400"/>
            <a:ext cx="8339120" cy="1200329"/>
          </a:xfrm>
          <a:prstGeom prst="rect">
            <a:avLst/>
          </a:prstGeom>
          <a:noFill/>
        </p:spPr>
        <p:txBody>
          <a:bodyPr wrap="square" rtlCol="0">
            <a:spAutoFit/>
          </a:bodyPr>
          <a:lstStyle/>
          <a:p>
            <a:pPr algn="just"/>
            <a:r>
              <a:rPr lang="pt-BR" sz="2400" dirty="0"/>
              <a:t>Considere um cenário em que você deseja estilizar o cabeçalho de uma página da web para que ele se destaque. Você pode usar um seletor de ID para aplicar estilos exclusivos a esse elemento</a:t>
            </a:r>
            <a:r>
              <a:rPr lang="pt-BR" sz="2400" dirty="0" smtClean="0"/>
              <a:t>.</a:t>
            </a:r>
            <a:endParaRPr lang="pt-BR" sz="24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118" y="5824736"/>
            <a:ext cx="8496945" cy="184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13</a:t>
            </a:fld>
            <a:endParaRPr lang="pt-BR"/>
          </a:p>
        </p:txBody>
      </p:sp>
      <p:pic>
        <p:nvPicPr>
          <p:cNvPr id="11" name="Picture 2" descr="Ficheiro:CSS3 logo and wordmark.svg – Wikipédia, a enciclopédia livre"/>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Lightsaber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03246">
            <a:off x="868926" y="778678"/>
            <a:ext cx="3575353" cy="2485305"/>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9"/>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68171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1040" y="674022"/>
            <a:ext cx="8339121" cy="707886"/>
          </a:xfrm>
          <a:prstGeom prst="rect">
            <a:avLst/>
          </a:prstGeom>
          <a:noFill/>
        </p:spPr>
        <p:txBody>
          <a:bodyPr wrap="square" rtlCol="0">
            <a:spAutoFit/>
          </a:bodyPr>
          <a:lstStyle/>
          <a:p>
            <a:r>
              <a:rPr lang="pt-BR" sz="4000" dirty="0" smtClean="0">
                <a:latin typeface="Impact" panose="020B0806030902050204" pitchFamily="34" charset="0"/>
              </a:rPr>
              <a:t>EXEMPLO PRÁTICO</a:t>
            </a:r>
            <a:endParaRPr lang="pt-BR" sz="4000" dirty="0">
              <a:latin typeface="Impact" panose="020B0806030902050204" pitchFamily="34" charset="0"/>
            </a:endParaRPr>
          </a:p>
        </p:txBody>
      </p:sp>
      <p:sp>
        <p:nvSpPr>
          <p:cNvPr id="9" name="texto-componente"/>
          <p:cNvSpPr txBox="1"/>
          <p:nvPr/>
        </p:nvSpPr>
        <p:spPr>
          <a:xfrm>
            <a:off x="637944" y="2800400"/>
            <a:ext cx="8339120" cy="1569660"/>
          </a:xfrm>
          <a:prstGeom prst="rect">
            <a:avLst/>
          </a:prstGeom>
          <a:noFill/>
        </p:spPr>
        <p:txBody>
          <a:bodyPr wrap="square" rtlCol="0">
            <a:spAutoFit/>
          </a:bodyPr>
          <a:lstStyle/>
          <a:p>
            <a:pPr algn="just"/>
            <a:r>
              <a:rPr lang="pt-BR" sz="2400" dirty="0"/>
              <a:t>Neste exemplo, o seletor #</a:t>
            </a:r>
            <a:r>
              <a:rPr lang="pt-BR" sz="2400" dirty="0" err="1"/>
              <a:t>cabecalho</a:t>
            </a:r>
            <a:r>
              <a:rPr lang="pt-BR" sz="2400" dirty="0"/>
              <a:t> é aplicado à </a:t>
            </a:r>
            <a:r>
              <a:rPr lang="pt-BR" sz="2400" b="1" dirty="0"/>
              <a:t>&lt;</a:t>
            </a:r>
            <a:r>
              <a:rPr lang="pt-BR" sz="2400" b="1" dirty="0" err="1"/>
              <a:t>div</a:t>
            </a:r>
            <a:r>
              <a:rPr lang="pt-BR" sz="2400" b="1" dirty="0"/>
              <a:t>&gt; </a:t>
            </a:r>
            <a:r>
              <a:rPr lang="pt-BR" sz="2400" dirty="0"/>
              <a:t>que possui o ID "</a:t>
            </a:r>
            <a:r>
              <a:rPr lang="pt-BR" sz="2400" dirty="0" err="1"/>
              <a:t>cabecalho</a:t>
            </a:r>
            <a:r>
              <a:rPr lang="pt-BR" sz="2400" dirty="0"/>
              <a:t>". Isso permite que você estilize esse elemento de forma exclusiva, alterando sua cor de fundo, cor do texto e espaçamento interno.</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44" y="5292046"/>
            <a:ext cx="8339120" cy="4040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14</a:t>
            </a:fld>
            <a:endParaRPr lang="pt-BR"/>
          </a:p>
        </p:txBody>
      </p:sp>
      <p:pic>
        <p:nvPicPr>
          <p:cNvPr id="12" name="Picture 2" descr="Ficheiro:CSS3 logo and wordmark.svg – Wikipédia, a enciclopédia livre"/>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Lightsaber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03246">
            <a:off x="868926" y="778678"/>
            <a:ext cx="3575353" cy="2485305"/>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9"/>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93289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1040" y="674022"/>
            <a:ext cx="8339121" cy="707886"/>
          </a:xfrm>
          <a:prstGeom prst="rect">
            <a:avLst/>
          </a:prstGeom>
          <a:noFill/>
        </p:spPr>
        <p:txBody>
          <a:bodyPr wrap="square" rtlCol="0">
            <a:spAutoFit/>
          </a:bodyPr>
          <a:lstStyle/>
          <a:p>
            <a:r>
              <a:rPr lang="pt-BR" sz="4000" dirty="0" smtClean="0">
                <a:latin typeface="Impact" panose="020B0806030902050204" pitchFamily="34" charset="0"/>
              </a:rPr>
              <a:t>PONTOS-CHAVE</a:t>
            </a:r>
            <a:endParaRPr lang="pt-BR" sz="4000" dirty="0">
              <a:latin typeface="Impact" panose="020B0806030902050204" pitchFamily="34" charset="0"/>
            </a:endParaRPr>
          </a:p>
        </p:txBody>
      </p:sp>
      <p:sp>
        <p:nvSpPr>
          <p:cNvPr id="9" name="texto-componente"/>
          <p:cNvSpPr txBox="1"/>
          <p:nvPr/>
        </p:nvSpPr>
        <p:spPr>
          <a:xfrm>
            <a:off x="637944" y="2800400"/>
            <a:ext cx="8339120" cy="5632311"/>
          </a:xfrm>
          <a:prstGeom prst="rect">
            <a:avLst/>
          </a:prstGeom>
          <a:noFill/>
        </p:spPr>
        <p:txBody>
          <a:bodyPr wrap="square" rtlCol="0">
            <a:spAutoFit/>
          </a:bodyPr>
          <a:lstStyle/>
          <a:p>
            <a:pPr marL="342900" indent="-342900" algn="just">
              <a:buFont typeface="Arial" panose="020B0604020202020204" pitchFamily="34" charset="0"/>
              <a:buChar char="•"/>
            </a:pPr>
            <a:r>
              <a:rPr lang="pt-BR" sz="2400" dirty="0"/>
              <a:t>Os seletores de ID são precedidos por uma </a:t>
            </a:r>
            <a:r>
              <a:rPr lang="pt-BR" sz="2400" i="1" dirty="0" err="1"/>
              <a:t>hashtag</a:t>
            </a:r>
            <a:r>
              <a:rPr lang="pt-BR" sz="2400" dirty="0"/>
              <a:t> (#) seguida pelo nome do ID.</a:t>
            </a:r>
          </a:p>
          <a:p>
            <a:pPr marL="342900" indent="-342900" algn="just">
              <a:buFont typeface="Arial" panose="020B0604020202020204" pitchFamily="34" charset="0"/>
              <a:buChar char="•"/>
            </a:pPr>
            <a:r>
              <a:rPr lang="pt-BR" sz="2400" dirty="0"/>
              <a:t>Cada ID deve ser exclusivo em todo o documento HTML, garantindo que apenas um elemento seja estilizado por esse seletor.</a:t>
            </a:r>
          </a:p>
          <a:p>
            <a:pPr marL="342900" indent="-342900" algn="just">
              <a:buFont typeface="Arial" panose="020B0604020202020204" pitchFamily="34" charset="0"/>
              <a:buChar char="•"/>
            </a:pPr>
            <a:r>
              <a:rPr lang="pt-BR" sz="2400" dirty="0"/>
              <a:t>Os seletores de ID são úteis para aplicar estilos específicos a elementos individuais, como cabeçalhos, barras de navegação ou elementos de destaque</a:t>
            </a:r>
            <a:r>
              <a:rPr lang="pt-BR" sz="2400" dirty="0" smtClean="0"/>
              <a:t>.</a:t>
            </a:r>
          </a:p>
          <a:p>
            <a:pPr marL="342900" indent="-342900" algn="just">
              <a:buFont typeface="Arial" panose="020B0604020202020204" pitchFamily="34" charset="0"/>
              <a:buChar char="•"/>
            </a:pPr>
            <a:endParaRPr lang="pt-BR" sz="2400" dirty="0"/>
          </a:p>
          <a:p>
            <a:pPr algn="just"/>
            <a:r>
              <a:rPr lang="pt-BR" sz="2400" dirty="0"/>
              <a:t>Ao utilizar seletores de ID de forma sensata e eficaz, você pode melhorar significativamente a aparência e a funcionalidade de suas páginas da web, garantindo uma experiência de usuário mais agradável e coesa. Lembre-se sempre de manter seus </a:t>
            </a:r>
            <a:r>
              <a:rPr lang="pt-BR" sz="2400" dirty="0" err="1"/>
              <a:t>IDs</a:t>
            </a:r>
            <a:r>
              <a:rPr lang="pt-BR" sz="2400" dirty="0"/>
              <a:t> exclusivos e de aplicar estilos de forma consistente em todo o seu projeto</a:t>
            </a:r>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15</a:t>
            </a:fld>
            <a:endParaRPr lang="pt-BR"/>
          </a:p>
        </p:txBody>
      </p:sp>
      <p:pic>
        <p:nvPicPr>
          <p:cNvPr id="10" name="Picture 2" descr="Ficheiro:CSS3 logo and wordmark.svg – Wikipédia, a enciclopédia livre"/>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Lightsaber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246">
            <a:off x="868926" y="778678"/>
            <a:ext cx="3575353" cy="2485305"/>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0187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2554545"/>
          </a:xfrm>
          <a:prstGeom prst="rect">
            <a:avLst/>
          </a:prstGeom>
          <a:noFill/>
        </p:spPr>
        <p:txBody>
          <a:bodyPr wrap="square" rtlCol="0">
            <a:spAutoFit/>
          </a:bodyPr>
          <a:lstStyle/>
          <a:p>
            <a:pPr algn="ctr"/>
            <a:r>
              <a:rPr lang="pt-BR" sz="8000" dirty="0" smtClean="0">
                <a:solidFill>
                  <a:schemeClr val="bg1"/>
                </a:solidFill>
                <a:latin typeface="Impact" panose="020B0806030902050204" pitchFamily="34" charset="0"/>
              </a:rPr>
              <a:t>SELETORES DE DESCENDÊNCIA</a:t>
            </a:r>
            <a:endParaRPr lang="pt-BR" sz="8000" dirty="0">
              <a:solidFill>
                <a:schemeClr val="bg1"/>
              </a:solidFill>
              <a:latin typeface="Impact" panose="020B0806030902050204" pitchFamily="34" charset="0"/>
            </a:endParaRPr>
          </a:p>
        </p:txBody>
      </p:sp>
      <p:sp>
        <p:nvSpPr>
          <p:cNvPr id="4" name="titulo-componente"/>
          <p:cNvSpPr txBox="1"/>
          <p:nvPr/>
        </p:nvSpPr>
        <p:spPr>
          <a:xfrm>
            <a:off x="408112" y="1828892"/>
            <a:ext cx="8712968" cy="4508927"/>
          </a:xfrm>
          <a:prstGeom prst="rect">
            <a:avLst/>
          </a:prstGeom>
          <a:noFill/>
        </p:spPr>
        <p:txBody>
          <a:bodyPr wrap="square" rtlCol="0">
            <a:spAutoFit/>
          </a:bodyPr>
          <a:lstStyle/>
          <a:p>
            <a:pPr algn="ctr"/>
            <a:r>
              <a:rPr lang="pt-BR" sz="28700" dirty="0" smtClean="0">
                <a:ln>
                  <a:solidFill>
                    <a:schemeClr val="bg1"/>
                  </a:solidFill>
                </a:ln>
                <a:noFill/>
                <a:latin typeface="Impact" panose="020B0806030902050204" pitchFamily="34" charset="0"/>
              </a:rPr>
              <a:t>04</a:t>
            </a:r>
            <a:endParaRPr lang="pt-BR" sz="8800" dirty="0">
              <a:ln>
                <a:solidFill>
                  <a:schemeClr val="bg1"/>
                </a:solidFill>
              </a:ln>
              <a:noFill/>
              <a:latin typeface="Impact" panose="020B0806030902050204" pitchFamily="34" charset="0"/>
            </a:endParaRPr>
          </a:p>
        </p:txBody>
      </p:sp>
      <p:sp>
        <p:nvSpPr>
          <p:cNvPr id="5" name="Retângulo 4"/>
          <p:cNvSpPr/>
          <p:nvPr/>
        </p:nvSpPr>
        <p:spPr>
          <a:xfrm>
            <a:off x="1200200" y="8849072"/>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1200200" y="9425136"/>
            <a:ext cx="7200800" cy="1200329"/>
          </a:xfrm>
          <a:prstGeom prst="rect">
            <a:avLst/>
          </a:prstGeom>
          <a:noFill/>
        </p:spPr>
        <p:txBody>
          <a:bodyPr wrap="square" rtlCol="0">
            <a:spAutoFit/>
          </a:bodyPr>
          <a:lstStyle/>
          <a:p>
            <a:pPr algn="just"/>
            <a:r>
              <a:rPr lang="pt-BR" sz="2400" dirty="0">
                <a:solidFill>
                  <a:schemeClr val="bg1"/>
                </a:solidFill>
              </a:rPr>
              <a:t>Os seletores de descendência são usados para estilizar elementos que são descendentes de um elemento pai específico</a:t>
            </a:r>
            <a:r>
              <a:rPr lang="pt-BR" sz="2400" dirty="0" smtClean="0">
                <a:solidFill>
                  <a:schemeClr val="bg1"/>
                </a:solidFill>
              </a:rPr>
              <a:t>.</a:t>
            </a:r>
            <a:endParaRPr lang="pt-BR" sz="2400" dirty="0">
              <a:solidFill>
                <a:schemeClr val="bg1"/>
              </a:solidFill>
            </a:endParaRPr>
          </a:p>
        </p:txBody>
      </p:sp>
      <p:sp>
        <p:nvSpPr>
          <p:cNvPr id="7" name="Espaço Reservado para Rodapé 6"/>
          <p:cNvSpPr>
            <a:spLocks noGrp="1"/>
          </p:cNvSpPr>
          <p:nvPr>
            <p:ph type="ftr" sz="quarter" idx="11"/>
          </p:nvPr>
        </p:nvSpPr>
        <p:spPr/>
        <p:txBody>
          <a:bodyPr/>
          <a:lstStyle/>
          <a:p>
            <a:r>
              <a:rPr lang="pt-BR" smtClean="0"/>
              <a:t>SELETORES CSS PARA JEDIS - LORENZO D.C. DANESI</a:t>
            </a:r>
            <a:endParaRPr lang="pt-BR"/>
          </a:p>
        </p:txBody>
      </p:sp>
      <p:sp>
        <p:nvSpPr>
          <p:cNvPr id="8" name="Espaço Reservado para Número de Slide 7"/>
          <p:cNvSpPr>
            <a:spLocks noGrp="1"/>
          </p:cNvSpPr>
          <p:nvPr>
            <p:ph type="sldNum" sz="quarter" idx="12"/>
          </p:nvPr>
        </p:nvSpPr>
        <p:spPr/>
        <p:txBody>
          <a:bodyPr/>
          <a:lstStyle/>
          <a:p>
            <a:fld id="{EEB8F9BA-AC90-493E-B827-16E4060EA3AA}" type="slidenum">
              <a:rPr lang="pt-BR" smtClean="0"/>
              <a:t>16</a:t>
            </a:fld>
            <a:endParaRPr lang="pt-BR"/>
          </a:p>
        </p:txBody>
      </p:sp>
    </p:spTree>
    <p:extLst>
      <p:ext uri="{BB962C8B-B14F-4D97-AF65-F5344CB8AC3E}">
        <p14:creationId xmlns:p14="http://schemas.microsoft.com/office/powerpoint/2010/main" val="129441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1040" y="674022"/>
            <a:ext cx="8339121" cy="1261884"/>
          </a:xfrm>
          <a:prstGeom prst="rect">
            <a:avLst/>
          </a:prstGeom>
          <a:noFill/>
        </p:spPr>
        <p:txBody>
          <a:bodyPr wrap="square" rtlCol="0">
            <a:spAutoFit/>
          </a:bodyPr>
          <a:lstStyle/>
          <a:p>
            <a:r>
              <a:rPr lang="pt-BR" sz="3800" dirty="0" smtClean="0">
                <a:latin typeface="Impact" panose="020B0806030902050204" pitchFamily="34" charset="0"/>
              </a:rPr>
              <a:t>ESTILIZANDO ELEMENTOS DENTRO DE OUTROS ELEMENTOS</a:t>
            </a:r>
            <a:endParaRPr lang="pt-BR" sz="3800" dirty="0">
              <a:latin typeface="Impact" panose="020B0806030902050204" pitchFamily="34" charset="0"/>
            </a:endParaRPr>
          </a:p>
        </p:txBody>
      </p:sp>
      <p:sp>
        <p:nvSpPr>
          <p:cNvPr id="9" name="texto-componente"/>
          <p:cNvSpPr txBox="1"/>
          <p:nvPr/>
        </p:nvSpPr>
        <p:spPr>
          <a:xfrm>
            <a:off x="637944" y="2800400"/>
            <a:ext cx="8339120" cy="1938992"/>
          </a:xfrm>
          <a:prstGeom prst="rect">
            <a:avLst/>
          </a:prstGeom>
          <a:noFill/>
        </p:spPr>
        <p:txBody>
          <a:bodyPr wrap="square" rtlCol="0">
            <a:spAutoFit/>
          </a:bodyPr>
          <a:lstStyle/>
          <a:p>
            <a:pPr algn="just"/>
            <a:r>
              <a:rPr lang="pt-BR" sz="2400" dirty="0"/>
              <a:t>Os seletores de descendência são uma ferramenta poderosa para estilizar elementos que estão aninhados dentro de outros elementos. Eles seguem a estrutura hierárquica do HTML, permitindo que você aplique estilos de forma seletiva com base na relação de pais e filhos</a:t>
            </a:r>
            <a:r>
              <a:rPr lang="pt-BR" sz="2400" dirty="0" smtClean="0"/>
              <a:t>.</a:t>
            </a:r>
            <a:endParaRPr lang="pt-BR" sz="2400" dirty="0"/>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17</a:t>
            </a:fld>
            <a:endParaRPr lang="pt-BR"/>
          </a:p>
        </p:txBody>
      </p:sp>
      <p:pic>
        <p:nvPicPr>
          <p:cNvPr id="10" name="Picture 2" descr="Ficheiro:CSS3 logo and wordmark.svg – Wikipédia, a enciclopédia livre"/>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rot="5400000">
            <a:off x="-347880"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83818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1040" y="674022"/>
            <a:ext cx="8339121" cy="1261884"/>
          </a:xfrm>
          <a:prstGeom prst="rect">
            <a:avLst/>
          </a:prstGeom>
          <a:noFill/>
        </p:spPr>
        <p:txBody>
          <a:bodyPr wrap="square" rtlCol="0">
            <a:spAutoFit/>
          </a:bodyPr>
          <a:lstStyle/>
          <a:p>
            <a:r>
              <a:rPr lang="pt-BR" sz="3800" dirty="0" smtClean="0">
                <a:latin typeface="Impact" panose="020B0806030902050204" pitchFamily="34" charset="0"/>
              </a:rPr>
              <a:t>COMO FUNCIONAM OS SELETORES DE DESCENDÊNCIA?</a:t>
            </a:r>
            <a:endParaRPr lang="pt-BR" sz="3800" dirty="0">
              <a:latin typeface="Impact" panose="020B0806030902050204" pitchFamily="34" charset="0"/>
            </a:endParaRPr>
          </a:p>
        </p:txBody>
      </p:sp>
      <p:sp>
        <p:nvSpPr>
          <p:cNvPr id="9" name="texto-componente"/>
          <p:cNvSpPr txBox="1"/>
          <p:nvPr/>
        </p:nvSpPr>
        <p:spPr>
          <a:xfrm>
            <a:off x="637944" y="2800400"/>
            <a:ext cx="8339120" cy="1938992"/>
          </a:xfrm>
          <a:prstGeom prst="rect">
            <a:avLst/>
          </a:prstGeom>
          <a:noFill/>
        </p:spPr>
        <p:txBody>
          <a:bodyPr wrap="square" rtlCol="0">
            <a:spAutoFit/>
          </a:bodyPr>
          <a:lstStyle/>
          <a:p>
            <a:pPr algn="just"/>
            <a:r>
              <a:rPr lang="pt-BR" sz="2400" dirty="0"/>
              <a:t>Quando você usa um seletor de descendência, está especificando que deseja aplicar um estilo a um elemento específico somente quando ele estiver dentro de outro elemento. Por exemplo, você pode querer estilizar todos os parágrafos dentro de uma </a:t>
            </a:r>
            <a:r>
              <a:rPr lang="pt-BR" sz="2400" b="1" dirty="0"/>
              <a:t>&lt;</a:t>
            </a:r>
            <a:r>
              <a:rPr lang="pt-BR" sz="2400" b="1" dirty="0" err="1"/>
              <a:t>div</a:t>
            </a:r>
            <a:r>
              <a:rPr lang="pt-BR" sz="2400" b="1" dirty="0"/>
              <a:t>&gt; </a:t>
            </a:r>
            <a:r>
              <a:rPr lang="pt-BR" sz="2400" dirty="0"/>
              <a:t>com uma classe específica</a:t>
            </a:r>
            <a:r>
              <a:rPr lang="pt-BR" sz="2400" dirty="0" smtClean="0"/>
              <a:t>.</a:t>
            </a:r>
            <a:endParaRPr lang="pt-BR" sz="2400" dirty="0"/>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18</a:t>
            </a:fld>
            <a:endParaRPr lang="pt-BR"/>
          </a:p>
        </p:txBody>
      </p:sp>
      <p:pic>
        <p:nvPicPr>
          <p:cNvPr id="10" name="Picture 2" descr="Ficheiro:CSS3 logo and wordmark.svg – Wikipédia, a enciclopédia livre"/>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rot="5400000">
            <a:off x="-347880"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6186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1040" y="674022"/>
            <a:ext cx="8339121" cy="1261884"/>
          </a:xfrm>
          <a:prstGeom prst="rect">
            <a:avLst/>
          </a:prstGeom>
          <a:noFill/>
        </p:spPr>
        <p:txBody>
          <a:bodyPr wrap="square" rtlCol="0">
            <a:spAutoFit/>
          </a:bodyPr>
          <a:lstStyle/>
          <a:p>
            <a:r>
              <a:rPr lang="pt-BR" sz="3800" dirty="0" smtClean="0">
                <a:latin typeface="Impact" panose="020B0806030902050204" pitchFamily="34" charset="0"/>
              </a:rPr>
              <a:t>EXEMPLO DE USO DE SELETORES DE DESCENDÊNCIA</a:t>
            </a:r>
            <a:endParaRPr lang="pt-BR" sz="3800" dirty="0">
              <a:latin typeface="Impact" panose="020B0806030902050204" pitchFamily="34" charset="0"/>
            </a:endParaRPr>
          </a:p>
        </p:txBody>
      </p:sp>
      <p:sp>
        <p:nvSpPr>
          <p:cNvPr id="9" name="texto-componente"/>
          <p:cNvSpPr txBox="1"/>
          <p:nvPr/>
        </p:nvSpPr>
        <p:spPr>
          <a:xfrm>
            <a:off x="637944" y="2800400"/>
            <a:ext cx="8339120" cy="1569660"/>
          </a:xfrm>
          <a:prstGeom prst="rect">
            <a:avLst/>
          </a:prstGeom>
          <a:noFill/>
        </p:spPr>
        <p:txBody>
          <a:bodyPr wrap="square" rtlCol="0">
            <a:spAutoFit/>
          </a:bodyPr>
          <a:lstStyle/>
          <a:p>
            <a:pPr marL="342900" indent="-342900" algn="just">
              <a:buFont typeface="Arial" panose="020B0604020202020204" pitchFamily="34" charset="0"/>
              <a:buChar char="•"/>
            </a:pPr>
            <a:r>
              <a:rPr lang="pt-BR" sz="2400" dirty="0"/>
              <a:t>.</a:t>
            </a:r>
            <a:r>
              <a:rPr lang="pt-BR" sz="2400" b="1" dirty="0"/>
              <a:t>container p </a:t>
            </a:r>
            <a:r>
              <a:rPr lang="pt-BR" sz="2400" dirty="0"/>
              <a:t>seleciona todos os parágrafos que estão dentro de um elemento com a classe .</a:t>
            </a:r>
            <a:r>
              <a:rPr lang="pt-BR" sz="2400" b="1" dirty="0"/>
              <a:t>container</a:t>
            </a:r>
            <a:r>
              <a:rPr lang="pt-BR" sz="2400" dirty="0"/>
              <a:t>.</a:t>
            </a:r>
          </a:p>
          <a:p>
            <a:pPr marL="342900" indent="-342900" algn="just">
              <a:buFont typeface="Arial" panose="020B0604020202020204" pitchFamily="34" charset="0"/>
              <a:buChar char="•"/>
            </a:pPr>
            <a:r>
              <a:rPr lang="pt-BR" sz="2400" dirty="0"/>
              <a:t>O estilo </a:t>
            </a:r>
            <a:r>
              <a:rPr lang="pt-BR" sz="2400" b="1" dirty="0" err="1"/>
              <a:t>font-style</a:t>
            </a:r>
            <a:r>
              <a:rPr lang="pt-BR" sz="2400" b="1" dirty="0"/>
              <a:t>: </a:t>
            </a:r>
            <a:r>
              <a:rPr lang="pt-BR" sz="2400" b="1" dirty="0" err="1"/>
              <a:t>italic</a:t>
            </a:r>
            <a:r>
              <a:rPr lang="pt-BR" sz="2400" dirty="0"/>
              <a:t>;</a:t>
            </a:r>
            <a:r>
              <a:rPr lang="pt-BR" sz="2400" b="1" dirty="0"/>
              <a:t> </a:t>
            </a:r>
            <a:r>
              <a:rPr lang="pt-BR" sz="2400" dirty="0"/>
              <a:t>será aplicado apenas aos parágrafos dentro dessa </a:t>
            </a:r>
            <a:r>
              <a:rPr lang="pt-BR" sz="2400" b="1" dirty="0" err="1"/>
              <a:t>div</a:t>
            </a:r>
            <a:r>
              <a:rPr lang="pt-BR" sz="2400" dirty="0"/>
              <a:t> específica.</a:t>
            </a:r>
          </a:p>
        </p:txBody>
      </p:sp>
      <p:sp>
        <p:nvSpPr>
          <p:cNvPr id="6" name="subtitulo-componente"/>
          <p:cNvSpPr txBox="1"/>
          <p:nvPr/>
        </p:nvSpPr>
        <p:spPr>
          <a:xfrm>
            <a:off x="637944" y="2085701"/>
            <a:ext cx="7956884" cy="584775"/>
          </a:xfrm>
          <a:prstGeom prst="rect">
            <a:avLst/>
          </a:prstGeom>
          <a:noFill/>
        </p:spPr>
        <p:txBody>
          <a:bodyPr wrap="square" rtlCol="0">
            <a:spAutoFit/>
          </a:bodyPr>
          <a:lstStyle/>
          <a:p>
            <a:pPr algn="just"/>
            <a:r>
              <a:rPr lang="pt-BR" sz="3200" dirty="0">
                <a:latin typeface="+mj-lt"/>
              </a:rPr>
              <a:t>Neste Exemplo</a:t>
            </a:r>
            <a:r>
              <a:rPr lang="pt-BR" sz="3200" dirty="0" smtClean="0">
                <a:latin typeface="+mj-lt"/>
              </a:rPr>
              <a:t>:</a:t>
            </a:r>
            <a:endParaRPr lang="pt-BR" sz="3200" dirty="0">
              <a:latin typeface="+mj-lt"/>
            </a:endParaRPr>
          </a:p>
        </p:txBody>
      </p:sp>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083" y="5896744"/>
            <a:ext cx="8339120" cy="1500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945" y="7840960"/>
            <a:ext cx="8317258" cy="127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19</a:t>
            </a:fld>
            <a:endParaRPr lang="pt-BR"/>
          </a:p>
        </p:txBody>
      </p:sp>
      <p:pic>
        <p:nvPicPr>
          <p:cNvPr id="14" name="Picture 2" descr="Ficheiro:CSS3 logo and wordmark.svg – Wikipédia, a enciclopédia livre"/>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p:cNvSpPr/>
          <p:nvPr/>
        </p:nvSpPr>
        <p:spPr>
          <a:xfrm rot="5400000">
            <a:off x="-347880"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94285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67044" y="674022"/>
            <a:ext cx="8267112" cy="707886"/>
          </a:xfrm>
          <a:prstGeom prst="rect">
            <a:avLst/>
          </a:prstGeom>
          <a:noFill/>
        </p:spPr>
        <p:txBody>
          <a:bodyPr wrap="square" rtlCol="0">
            <a:spAutoFit/>
          </a:bodyPr>
          <a:lstStyle/>
          <a:p>
            <a:pPr algn="just"/>
            <a:r>
              <a:rPr lang="pt-BR" sz="4000" dirty="0" smtClean="0">
                <a:latin typeface="Impact" panose="020B0806030902050204" pitchFamily="34" charset="0"/>
              </a:rPr>
              <a:t>GUIA PRÁTICO DE SELETORES CSS</a:t>
            </a:r>
            <a:endParaRPr lang="pt-BR" sz="4000" dirty="0">
              <a:latin typeface="Impact" panose="020B0806030902050204" pitchFamily="34" charset="0"/>
            </a:endParaRPr>
          </a:p>
        </p:txBody>
      </p:sp>
      <p:sp>
        <p:nvSpPr>
          <p:cNvPr id="4" name="texto-componente"/>
          <p:cNvSpPr txBox="1"/>
          <p:nvPr/>
        </p:nvSpPr>
        <p:spPr>
          <a:xfrm>
            <a:off x="667044" y="2800400"/>
            <a:ext cx="8267112" cy="2354491"/>
          </a:xfrm>
          <a:prstGeom prst="rect">
            <a:avLst/>
          </a:prstGeom>
          <a:noFill/>
        </p:spPr>
        <p:txBody>
          <a:bodyPr wrap="square" rtlCol="0">
            <a:spAutoFit/>
          </a:bodyPr>
          <a:lstStyle/>
          <a:p>
            <a:pPr algn="just"/>
            <a:r>
              <a:rPr lang="pt-BR" sz="2400" dirty="0"/>
              <a:t>O CSS (</a:t>
            </a:r>
            <a:r>
              <a:rPr lang="pt-BR" sz="2400" i="1" dirty="0" err="1"/>
              <a:t>Cascading</a:t>
            </a:r>
            <a:r>
              <a:rPr lang="pt-BR" sz="2400" i="1" dirty="0"/>
              <a:t> </a:t>
            </a:r>
            <a:r>
              <a:rPr lang="pt-BR" sz="2400" i="1" dirty="0" err="1"/>
              <a:t>Style</a:t>
            </a:r>
            <a:r>
              <a:rPr lang="pt-BR" sz="2400" i="1" dirty="0"/>
              <a:t> </a:t>
            </a:r>
            <a:r>
              <a:rPr lang="pt-BR" sz="2400" i="1" dirty="0" err="1"/>
              <a:t>Sheets</a:t>
            </a:r>
            <a:r>
              <a:rPr lang="pt-BR" sz="2400" dirty="0"/>
              <a:t>) é uma linguagem de estilo utilizada para definir a apresentação de documentos HTML</a:t>
            </a:r>
            <a:r>
              <a:rPr lang="pt-BR" sz="2400" dirty="0" smtClean="0"/>
              <a:t>. Dominar </a:t>
            </a:r>
            <a:r>
              <a:rPr lang="pt-BR" sz="2400" dirty="0"/>
              <a:t>os seletores CSS é essencial para qualquer desenvolvedor web. Eles são a base para estilizar elementos HTML de forma eficiente e precisa. Neste guia, vamos explorar os principais seletores CSS com exemplos claros e concisos.</a:t>
            </a:r>
          </a:p>
        </p:txBody>
      </p:sp>
      <p:sp>
        <p:nvSpPr>
          <p:cNvPr id="5" name="subtitulo-componente"/>
          <p:cNvSpPr txBox="1"/>
          <p:nvPr/>
        </p:nvSpPr>
        <p:spPr>
          <a:xfrm>
            <a:off x="667044" y="1793311"/>
            <a:ext cx="8267112" cy="584775"/>
          </a:xfrm>
          <a:prstGeom prst="rect">
            <a:avLst/>
          </a:prstGeom>
          <a:noFill/>
        </p:spPr>
        <p:txBody>
          <a:bodyPr wrap="square" rtlCol="0">
            <a:spAutoFit/>
          </a:bodyPr>
          <a:lstStyle/>
          <a:p>
            <a:pPr algn="just"/>
            <a:r>
              <a:rPr lang="pt-BR" sz="3200" dirty="0" smtClean="0">
                <a:latin typeface="+mj-lt"/>
              </a:rPr>
              <a:t>Introdução</a:t>
            </a:r>
            <a:endParaRPr lang="pt-BR" sz="3200" dirty="0">
              <a:latin typeface="+mj-lt"/>
            </a:endParaRPr>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2</a:t>
            </a:fld>
            <a:endParaRPr lang="pt-BR"/>
          </a:p>
        </p:txBody>
      </p:sp>
      <p:pic>
        <p:nvPicPr>
          <p:cNvPr id="15362" name="Picture 2" descr="Ficheiro:CSS3 logo and wordmark.svg – Wikipédia, a enciclopédia liv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2736" y="6405736"/>
            <a:ext cx="2997528" cy="4227919"/>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8"/>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87138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1040" y="674022"/>
            <a:ext cx="8339121" cy="1261884"/>
          </a:xfrm>
          <a:prstGeom prst="rect">
            <a:avLst/>
          </a:prstGeom>
          <a:noFill/>
        </p:spPr>
        <p:txBody>
          <a:bodyPr wrap="square" rtlCol="0">
            <a:spAutoFit/>
          </a:bodyPr>
          <a:lstStyle/>
          <a:p>
            <a:r>
              <a:rPr lang="pt-BR" sz="3800" dirty="0" smtClean="0">
                <a:latin typeface="Impact" panose="020B0806030902050204" pitchFamily="34" charset="0"/>
              </a:rPr>
              <a:t>QUANDO USAR SELETORES DE DESCENDÊNCIA?</a:t>
            </a:r>
            <a:endParaRPr lang="pt-BR" sz="3800" dirty="0">
              <a:latin typeface="Impact" panose="020B0806030902050204" pitchFamily="34" charset="0"/>
            </a:endParaRPr>
          </a:p>
        </p:txBody>
      </p:sp>
      <p:sp>
        <p:nvSpPr>
          <p:cNvPr id="9" name="texto-componente"/>
          <p:cNvSpPr txBox="1"/>
          <p:nvPr/>
        </p:nvSpPr>
        <p:spPr>
          <a:xfrm>
            <a:off x="637944" y="2800400"/>
            <a:ext cx="8339120" cy="4154984"/>
          </a:xfrm>
          <a:prstGeom prst="rect">
            <a:avLst/>
          </a:prstGeom>
          <a:noFill/>
        </p:spPr>
        <p:txBody>
          <a:bodyPr wrap="square" rtlCol="0">
            <a:spAutoFit/>
          </a:bodyPr>
          <a:lstStyle/>
          <a:p>
            <a:pPr algn="just"/>
            <a:r>
              <a:rPr lang="pt-BR" sz="2400" dirty="0"/>
              <a:t>Os seletores de descendência são úteis quando você deseja aplicar estilos apenas a elementos específicos dentro de um contêiner ou contexto particular. Eles permitem uma granularidade precisa na estilização, garantindo que apenas os elementos desejados sejam afetados.</a:t>
            </a:r>
          </a:p>
          <a:p>
            <a:pPr algn="just"/>
            <a:endParaRPr lang="pt-BR" sz="2400" dirty="0" smtClean="0"/>
          </a:p>
          <a:p>
            <a:pPr algn="just"/>
            <a:r>
              <a:rPr lang="pt-BR" sz="2400" dirty="0"/>
              <a:t>Embora os seletores de descendência sejam poderosos, é importante usá-los com moderação para evitar especificidade excessiva. Isso pode levar a regras de estilo complicadas e difíceis de gerenciar. Sempre busque manter seus seletores tão simples e diretos quanto possível.</a:t>
            </a:r>
          </a:p>
        </p:txBody>
      </p:sp>
      <p:sp>
        <p:nvSpPr>
          <p:cNvPr id="6" name="subtitulo-componente"/>
          <p:cNvSpPr txBox="1"/>
          <p:nvPr/>
        </p:nvSpPr>
        <p:spPr>
          <a:xfrm>
            <a:off x="637944" y="2085701"/>
            <a:ext cx="7956884" cy="584775"/>
          </a:xfrm>
          <a:prstGeom prst="rect">
            <a:avLst/>
          </a:prstGeom>
          <a:noFill/>
        </p:spPr>
        <p:txBody>
          <a:bodyPr wrap="square" rtlCol="0">
            <a:spAutoFit/>
          </a:bodyPr>
          <a:lstStyle/>
          <a:p>
            <a:pPr algn="just"/>
            <a:r>
              <a:rPr lang="pt-BR" sz="3200" dirty="0">
                <a:latin typeface="+mj-lt"/>
              </a:rPr>
              <a:t>Precauções</a:t>
            </a:r>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20</a:t>
            </a:fld>
            <a:endParaRPr lang="pt-BR"/>
          </a:p>
        </p:txBody>
      </p:sp>
      <p:pic>
        <p:nvPicPr>
          <p:cNvPr id="11" name="Picture 2" descr="Ficheiro:CSS3 logo and wordmark.svg – Wikipédia, a enciclopédia livre"/>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9"/>
          <p:cNvSpPr/>
          <p:nvPr/>
        </p:nvSpPr>
        <p:spPr>
          <a:xfrm rot="5400000">
            <a:off x="-347880"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0370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2554545"/>
          </a:xfrm>
          <a:prstGeom prst="rect">
            <a:avLst/>
          </a:prstGeom>
          <a:noFill/>
        </p:spPr>
        <p:txBody>
          <a:bodyPr wrap="square" rtlCol="0">
            <a:spAutoFit/>
          </a:bodyPr>
          <a:lstStyle/>
          <a:p>
            <a:pPr algn="ctr"/>
            <a:r>
              <a:rPr lang="pt-BR" sz="8000" dirty="0" smtClean="0">
                <a:solidFill>
                  <a:schemeClr val="bg1"/>
                </a:solidFill>
                <a:latin typeface="Impact" panose="020B0806030902050204" pitchFamily="34" charset="0"/>
              </a:rPr>
              <a:t>SELETORES DE FILHO DIRETO</a:t>
            </a:r>
            <a:endParaRPr lang="pt-BR" sz="8000" dirty="0">
              <a:solidFill>
                <a:schemeClr val="bg1"/>
              </a:solidFill>
              <a:latin typeface="Impact" panose="020B0806030902050204" pitchFamily="34" charset="0"/>
            </a:endParaRPr>
          </a:p>
        </p:txBody>
      </p:sp>
      <p:sp>
        <p:nvSpPr>
          <p:cNvPr id="4" name="titulo-componente"/>
          <p:cNvSpPr txBox="1"/>
          <p:nvPr/>
        </p:nvSpPr>
        <p:spPr>
          <a:xfrm>
            <a:off x="408112" y="1828892"/>
            <a:ext cx="8712968" cy="4508927"/>
          </a:xfrm>
          <a:prstGeom prst="rect">
            <a:avLst/>
          </a:prstGeom>
          <a:noFill/>
        </p:spPr>
        <p:txBody>
          <a:bodyPr wrap="square" rtlCol="0">
            <a:spAutoFit/>
          </a:bodyPr>
          <a:lstStyle/>
          <a:p>
            <a:pPr algn="ctr"/>
            <a:r>
              <a:rPr lang="pt-BR" sz="28700" dirty="0" smtClean="0">
                <a:ln>
                  <a:solidFill>
                    <a:schemeClr val="bg1"/>
                  </a:solidFill>
                </a:ln>
                <a:noFill/>
                <a:latin typeface="Impact" panose="020B0806030902050204" pitchFamily="34" charset="0"/>
              </a:rPr>
              <a:t>05</a:t>
            </a:r>
            <a:endParaRPr lang="pt-BR" sz="8800" dirty="0">
              <a:ln>
                <a:solidFill>
                  <a:schemeClr val="bg1"/>
                </a:solidFill>
              </a:ln>
              <a:noFill/>
              <a:latin typeface="Impact" panose="020B0806030902050204" pitchFamily="34" charset="0"/>
            </a:endParaRPr>
          </a:p>
        </p:txBody>
      </p:sp>
      <p:sp>
        <p:nvSpPr>
          <p:cNvPr id="5" name="Retângulo 4"/>
          <p:cNvSpPr/>
          <p:nvPr/>
        </p:nvSpPr>
        <p:spPr>
          <a:xfrm>
            <a:off x="1200200" y="8849072"/>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1200200" y="9425136"/>
            <a:ext cx="7200800" cy="1569660"/>
          </a:xfrm>
          <a:prstGeom prst="rect">
            <a:avLst/>
          </a:prstGeom>
          <a:noFill/>
        </p:spPr>
        <p:txBody>
          <a:bodyPr wrap="square" rtlCol="0">
            <a:spAutoFit/>
          </a:bodyPr>
          <a:lstStyle/>
          <a:p>
            <a:pPr algn="just"/>
            <a:r>
              <a:rPr lang="pt-BR" sz="2400" dirty="0">
                <a:solidFill>
                  <a:schemeClr val="bg1"/>
                </a:solidFill>
              </a:rPr>
              <a:t>Os seletores de filho direto são semelhantes aos seletores de descendência, mas estilizam apenas os elementos que são filhos diretos de um elemento pai específico</a:t>
            </a:r>
            <a:r>
              <a:rPr lang="pt-BR" sz="2400" dirty="0" smtClean="0">
                <a:solidFill>
                  <a:schemeClr val="bg1"/>
                </a:solidFill>
              </a:rPr>
              <a:t>.</a:t>
            </a:r>
            <a:endParaRPr lang="pt-BR" sz="2400" dirty="0">
              <a:solidFill>
                <a:schemeClr val="bg1"/>
              </a:solidFill>
            </a:endParaRPr>
          </a:p>
        </p:txBody>
      </p:sp>
      <p:sp>
        <p:nvSpPr>
          <p:cNvPr id="7" name="Espaço Reservado para Rodapé 6"/>
          <p:cNvSpPr>
            <a:spLocks noGrp="1"/>
          </p:cNvSpPr>
          <p:nvPr>
            <p:ph type="ftr" sz="quarter" idx="11"/>
          </p:nvPr>
        </p:nvSpPr>
        <p:spPr/>
        <p:txBody>
          <a:bodyPr/>
          <a:lstStyle/>
          <a:p>
            <a:r>
              <a:rPr lang="pt-BR" smtClean="0"/>
              <a:t>SELETORES CSS PARA JEDIS - LORENZO D.C. DANESI</a:t>
            </a:r>
            <a:endParaRPr lang="pt-BR"/>
          </a:p>
        </p:txBody>
      </p:sp>
      <p:sp>
        <p:nvSpPr>
          <p:cNvPr id="8" name="Espaço Reservado para Número de Slide 7"/>
          <p:cNvSpPr>
            <a:spLocks noGrp="1"/>
          </p:cNvSpPr>
          <p:nvPr>
            <p:ph type="sldNum" sz="quarter" idx="12"/>
          </p:nvPr>
        </p:nvSpPr>
        <p:spPr/>
        <p:txBody>
          <a:bodyPr/>
          <a:lstStyle/>
          <a:p>
            <a:fld id="{EEB8F9BA-AC90-493E-B827-16E4060EA3AA}" type="slidenum">
              <a:rPr lang="pt-BR" smtClean="0"/>
              <a:t>21</a:t>
            </a:fld>
            <a:endParaRPr lang="pt-BR"/>
          </a:p>
        </p:txBody>
      </p:sp>
    </p:spTree>
    <p:extLst>
      <p:ext uri="{BB962C8B-B14F-4D97-AF65-F5344CB8AC3E}">
        <p14:creationId xmlns:p14="http://schemas.microsoft.com/office/powerpoint/2010/main" val="34694204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smtClean="0">
                <a:latin typeface="Impact" panose="020B0806030902050204" pitchFamily="34" charset="0"/>
              </a:rPr>
              <a:t>SELETORES DE FILHO DIRETO</a:t>
            </a:r>
            <a:endParaRPr lang="pt-BR" sz="4000" dirty="0">
              <a:latin typeface="Impact" panose="020B0806030902050204" pitchFamily="34" charset="0"/>
            </a:endParaRPr>
          </a:p>
        </p:txBody>
      </p:sp>
      <p:sp>
        <p:nvSpPr>
          <p:cNvPr id="9" name="texto-componente"/>
          <p:cNvSpPr txBox="1"/>
          <p:nvPr/>
        </p:nvSpPr>
        <p:spPr>
          <a:xfrm>
            <a:off x="637944" y="2800400"/>
            <a:ext cx="8339120" cy="3785652"/>
          </a:xfrm>
          <a:prstGeom prst="rect">
            <a:avLst/>
          </a:prstGeom>
          <a:noFill/>
        </p:spPr>
        <p:txBody>
          <a:bodyPr wrap="square" rtlCol="0">
            <a:spAutoFit/>
          </a:bodyPr>
          <a:lstStyle/>
          <a:p>
            <a:pPr algn="just"/>
            <a:r>
              <a:rPr lang="pt-BR" sz="2400" dirty="0"/>
              <a:t>Os seletores de filho direto são uma ferramenta poderosa para estilizar elementos específicos que são filhos diretos de um elemento pai, sem afetar elementos mais profundos na hierarquia. Isso proporciona um controle preciso sobre a estilização de elementos em sua página da web.</a:t>
            </a:r>
          </a:p>
          <a:p>
            <a:pPr algn="just"/>
            <a:endParaRPr lang="pt-BR" sz="2400" dirty="0"/>
          </a:p>
          <a:p>
            <a:pPr algn="just"/>
            <a:r>
              <a:rPr lang="pt-BR" sz="2400" dirty="0"/>
              <a:t>Imagine que você tenha uma lista não ordenada </a:t>
            </a:r>
            <a:r>
              <a:rPr lang="pt-BR" sz="2400" b="1" dirty="0"/>
              <a:t>&lt;</a:t>
            </a:r>
            <a:r>
              <a:rPr lang="pt-BR" sz="2400" b="1" dirty="0" err="1"/>
              <a:t>ul</a:t>
            </a:r>
            <a:r>
              <a:rPr lang="pt-BR" sz="2400" b="1" dirty="0"/>
              <a:t>&gt; </a:t>
            </a:r>
            <a:r>
              <a:rPr lang="pt-BR" sz="2400" dirty="0"/>
              <a:t>com vários itens de lista </a:t>
            </a:r>
            <a:r>
              <a:rPr lang="pt-BR" sz="2400" b="1" dirty="0"/>
              <a:t>&lt;li&gt;</a:t>
            </a:r>
            <a:r>
              <a:rPr lang="pt-BR" sz="2400" dirty="0"/>
              <a:t>. Você deseja remover os marcadores padrão da lista e aplicar estilos personalizados apenas aos itens da lista, sem afetar outros elementos dentro da mesma </a:t>
            </a:r>
            <a:r>
              <a:rPr lang="pt-BR" sz="2400" b="1" dirty="0"/>
              <a:t>&lt;</a:t>
            </a:r>
            <a:r>
              <a:rPr lang="pt-BR" sz="2400" b="1" dirty="0" err="1"/>
              <a:t>ul</a:t>
            </a:r>
            <a:r>
              <a:rPr lang="pt-BR" sz="2400" b="1" dirty="0"/>
              <a:t>&gt;</a:t>
            </a:r>
            <a:r>
              <a:rPr lang="pt-BR" sz="2400" dirty="0"/>
              <a:t>.</a:t>
            </a:r>
          </a:p>
        </p:txBody>
      </p:sp>
      <p:sp>
        <p:nvSpPr>
          <p:cNvPr id="6" name="subtitulo-componente"/>
          <p:cNvSpPr txBox="1"/>
          <p:nvPr/>
        </p:nvSpPr>
        <p:spPr>
          <a:xfrm>
            <a:off x="637944" y="1793312"/>
            <a:ext cx="8141098" cy="584775"/>
          </a:xfrm>
          <a:prstGeom prst="rect">
            <a:avLst/>
          </a:prstGeom>
          <a:noFill/>
        </p:spPr>
        <p:txBody>
          <a:bodyPr wrap="square" rtlCol="0">
            <a:spAutoFit/>
          </a:bodyPr>
          <a:lstStyle/>
          <a:p>
            <a:pPr algn="just"/>
            <a:r>
              <a:rPr lang="pt-BR" sz="3200" dirty="0" smtClean="0">
                <a:latin typeface="+mj-lt"/>
              </a:rPr>
              <a:t>O que são:</a:t>
            </a:r>
            <a:endParaRPr lang="pt-BR" sz="3200" dirty="0">
              <a:latin typeface="+mj-lt"/>
            </a:endParaRPr>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22</a:t>
            </a:fld>
            <a:endParaRPr lang="pt-BR"/>
          </a:p>
        </p:txBody>
      </p:sp>
      <p:pic>
        <p:nvPicPr>
          <p:cNvPr id="10" name="Picture 2" descr="Ficheiro:CSS3 logo and wordmark.svg – Wikipédia, a enciclopédia livre"/>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93274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1040" y="674022"/>
            <a:ext cx="8339121" cy="707886"/>
          </a:xfrm>
          <a:prstGeom prst="rect">
            <a:avLst/>
          </a:prstGeom>
          <a:noFill/>
        </p:spPr>
        <p:txBody>
          <a:bodyPr wrap="square" rtlCol="0">
            <a:spAutoFit/>
          </a:bodyPr>
          <a:lstStyle/>
          <a:p>
            <a:r>
              <a:rPr lang="pt-BR" sz="4000" dirty="0" smtClean="0">
                <a:latin typeface="Impact" panose="020B0806030902050204" pitchFamily="34" charset="0"/>
              </a:rPr>
              <a:t>EXEMPLO PRÁTICO</a:t>
            </a:r>
            <a:endParaRPr lang="pt-BR" sz="4000" dirty="0">
              <a:latin typeface="Impact" panose="020B0806030902050204" pitchFamily="34" charset="0"/>
            </a:endParaRPr>
          </a:p>
        </p:txBody>
      </p:sp>
      <p:sp>
        <p:nvSpPr>
          <p:cNvPr id="9" name="texto-componente"/>
          <p:cNvSpPr txBox="1"/>
          <p:nvPr/>
        </p:nvSpPr>
        <p:spPr>
          <a:xfrm>
            <a:off x="637944" y="2800400"/>
            <a:ext cx="8339120" cy="1938992"/>
          </a:xfrm>
          <a:prstGeom prst="rect">
            <a:avLst/>
          </a:prstGeom>
          <a:noFill/>
        </p:spPr>
        <p:txBody>
          <a:bodyPr wrap="square" rtlCol="0">
            <a:spAutoFit/>
          </a:bodyPr>
          <a:lstStyle/>
          <a:p>
            <a:pPr algn="just"/>
            <a:r>
              <a:rPr lang="pt-BR" sz="2400" dirty="0"/>
              <a:t>Neste exemplo, o seletor </a:t>
            </a:r>
            <a:r>
              <a:rPr lang="pt-BR" sz="2400" b="1" dirty="0" err="1"/>
              <a:t>ul</a:t>
            </a:r>
            <a:r>
              <a:rPr lang="pt-BR" sz="2400" b="1" dirty="0"/>
              <a:t> &gt; li </a:t>
            </a:r>
            <a:r>
              <a:rPr lang="pt-BR" sz="2400" dirty="0"/>
              <a:t>seleciona apenas os elementos </a:t>
            </a:r>
            <a:r>
              <a:rPr lang="pt-BR" sz="2400" b="1" dirty="0"/>
              <a:t>&lt;li&gt; </a:t>
            </a:r>
            <a:r>
              <a:rPr lang="pt-BR" sz="2400" dirty="0"/>
              <a:t>que são filhos diretos de uma lista não ordenada </a:t>
            </a:r>
            <a:r>
              <a:rPr lang="pt-BR" sz="2400" b="1" dirty="0"/>
              <a:t>&lt;</a:t>
            </a:r>
            <a:r>
              <a:rPr lang="pt-BR" sz="2400" b="1" dirty="0" err="1"/>
              <a:t>ul</a:t>
            </a:r>
            <a:r>
              <a:rPr lang="pt-BR" sz="2400" b="1" dirty="0"/>
              <a:t>&gt;</a:t>
            </a:r>
            <a:r>
              <a:rPr lang="pt-BR" sz="2400" dirty="0"/>
              <a:t>. Os estilos aplicados removem os marcadores de lista padrão e adicionam um fundo cinza claro com um espaçamento interno e externo para destacar cada item da lista.</a:t>
            </a:r>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9" y="5176664"/>
            <a:ext cx="9601199" cy="3952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23</a:t>
            </a:fld>
            <a:endParaRPr lang="pt-BR"/>
          </a:p>
        </p:txBody>
      </p:sp>
      <p:pic>
        <p:nvPicPr>
          <p:cNvPr id="10" name="Picture 2" descr="Ficheiro:CSS3 logo and wordmark.svg – Wikipédia, a enciclopédia livre"/>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Lightsaber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03246">
            <a:off x="868926" y="778678"/>
            <a:ext cx="3575353" cy="2485305"/>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45121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smtClean="0">
                <a:latin typeface="Impact" panose="020B0806030902050204" pitchFamily="34" charset="0"/>
              </a:rPr>
              <a:t>EXEMPLO PRÁTICO</a:t>
            </a:r>
            <a:endParaRPr lang="pt-BR" sz="4000" dirty="0">
              <a:latin typeface="Impact" panose="020B0806030902050204" pitchFamily="34" charset="0"/>
            </a:endParaRPr>
          </a:p>
        </p:txBody>
      </p:sp>
      <p:sp>
        <p:nvSpPr>
          <p:cNvPr id="9" name="texto-componente"/>
          <p:cNvSpPr txBox="1"/>
          <p:nvPr/>
        </p:nvSpPr>
        <p:spPr>
          <a:xfrm>
            <a:off x="637944" y="2800400"/>
            <a:ext cx="8339120" cy="1938992"/>
          </a:xfrm>
          <a:prstGeom prst="rect">
            <a:avLst/>
          </a:prstGeom>
          <a:noFill/>
        </p:spPr>
        <p:txBody>
          <a:bodyPr wrap="square" rtlCol="0">
            <a:spAutoFit/>
          </a:bodyPr>
          <a:lstStyle/>
          <a:p>
            <a:pPr algn="just"/>
            <a:r>
              <a:rPr lang="pt-BR" sz="2400" dirty="0"/>
              <a:t>Ao utilizar os seletores de filho direto, você tem a vantagem de estilizar elementos específicos de forma precisa, sem afetar outros elementos na mesma hierarquia. Isso promove um código CSS mais limpo e uma melhor organização de estilos em sua página da web</a:t>
            </a:r>
            <a:r>
              <a:rPr lang="pt-BR" sz="2400" dirty="0" smtClean="0"/>
              <a:t>.</a:t>
            </a:r>
            <a:endParaRPr lang="pt-BR" sz="2400"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2" y="5338128"/>
            <a:ext cx="9620502"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titulo-componente"/>
          <p:cNvSpPr txBox="1"/>
          <p:nvPr/>
        </p:nvSpPr>
        <p:spPr>
          <a:xfrm>
            <a:off x="637944" y="1793312"/>
            <a:ext cx="7956884" cy="584775"/>
          </a:xfrm>
          <a:prstGeom prst="rect">
            <a:avLst/>
          </a:prstGeom>
          <a:noFill/>
        </p:spPr>
        <p:txBody>
          <a:bodyPr wrap="square" rtlCol="0">
            <a:spAutoFit/>
          </a:bodyPr>
          <a:lstStyle/>
          <a:p>
            <a:pPr algn="just"/>
            <a:r>
              <a:rPr lang="pt-BR" sz="3200" dirty="0" smtClean="0">
                <a:latin typeface="+mj-lt"/>
              </a:rPr>
              <a:t>Vantagens:</a:t>
            </a:r>
            <a:endParaRPr lang="pt-BR" sz="3200" dirty="0">
              <a:latin typeface="+mj-lt"/>
            </a:endParaRPr>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24</a:t>
            </a:fld>
            <a:endParaRPr lang="pt-BR"/>
          </a:p>
        </p:txBody>
      </p:sp>
      <p:pic>
        <p:nvPicPr>
          <p:cNvPr id="11" name="Picture 2" descr="Ficheiro:CSS3 logo and wordmark.svg – Wikipédia, a enciclopédia livre"/>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9"/>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91360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1323439"/>
          </a:xfrm>
          <a:prstGeom prst="rect">
            <a:avLst/>
          </a:prstGeom>
          <a:noFill/>
        </p:spPr>
        <p:txBody>
          <a:bodyPr wrap="square" rtlCol="0">
            <a:spAutoFit/>
          </a:bodyPr>
          <a:lstStyle/>
          <a:p>
            <a:pPr algn="ctr"/>
            <a:r>
              <a:rPr lang="pt-BR" sz="8000" dirty="0" smtClean="0">
                <a:solidFill>
                  <a:schemeClr val="bg1"/>
                </a:solidFill>
                <a:latin typeface="Impact" panose="020B0806030902050204" pitchFamily="34" charset="0"/>
              </a:rPr>
              <a:t>AGRADECIMENTOS</a:t>
            </a:r>
            <a:endParaRPr lang="pt-BR" sz="8000" dirty="0">
              <a:solidFill>
                <a:schemeClr val="bg1"/>
              </a:solidFill>
              <a:latin typeface="Impact" panose="020B0806030902050204" pitchFamily="34" charset="0"/>
            </a:endParaRPr>
          </a:p>
        </p:txBody>
      </p:sp>
      <p:sp>
        <p:nvSpPr>
          <p:cNvPr id="5" name="Retângulo 4"/>
          <p:cNvSpPr/>
          <p:nvPr/>
        </p:nvSpPr>
        <p:spPr>
          <a:xfrm>
            <a:off x="1196802" y="7912968"/>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p:cNvSpPr>
            <a:spLocks noGrp="1"/>
          </p:cNvSpPr>
          <p:nvPr>
            <p:ph type="ftr" sz="quarter" idx="11"/>
          </p:nvPr>
        </p:nvSpPr>
        <p:spPr/>
        <p:txBody>
          <a:bodyPr/>
          <a:lstStyle/>
          <a:p>
            <a:r>
              <a:rPr lang="pt-BR" smtClean="0"/>
              <a:t>SELETORES CSS PARA JEDIS - LORENZO D.C. DANESI</a:t>
            </a:r>
            <a:endParaRPr lang="pt-BR"/>
          </a:p>
        </p:txBody>
      </p:sp>
      <p:sp>
        <p:nvSpPr>
          <p:cNvPr id="8" name="Espaço Reservado para Número de Slide 7"/>
          <p:cNvSpPr>
            <a:spLocks noGrp="1"/>
          </p:cNvSpPr>
          <p:nvPr>
            <p:ph type="sldNum" sz="quarter" idx="12"/>
          </p:nvPr>
        </p:nvSpPr>
        <p:spPr/>
        <p:txBody>
          <a:bodyPr/>
          <a:lstStyle/>
          <a:p>
            <a:fld id="{EEB8F9BA-AC90-493E-B827-16E4060EA3AA}" type="slidenum">
              <a:rPr lang="pt-BR" smtClean="0"/>
              <a:t>25</a:t>
            </a:fld>
            <a:endParaRPr lang="pt-BR"/>
          </a:p>
        </p:txBody>
      </p:sp>
    </p:spTree>
    <p:extLst>
      <p:ext uri="{BB962C8B-B14F-4D97-AF65-F5344CB8AC3E}">
        <p14:creationId xmlns:p14="http://schemas.microsoft.com/office/powerpoint/2010/main" val="1958023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7943" y="674022"/>
            <a:ext cx="8339121" cy="707886"/>
          </a:xfrm>
          <a:prstGeom prst="rect">
            <a:avLst/>
          </a:prstGeom>
          <a:noFill/>
        </p:spPr>
        <p:txBody>
          <a:bodyPr wrap="square" rtlCol="0">
            <a:spAutoFit/>
          </a:bodyPr>
          <a:lstStyle/>
          <a:p>
            <a:r>
              <a:rPr lang="pt-BR" sz="4000" dirty="0" smtClean="0">
                <a:latin typeface="Impact" panose="020B0806030902050204" pitchFamily="34" charset="0"/>
              </a:rPr>
              <a:t>OBRIGADO POR LER ATÉ AQUI</a:t>
            </a:r>
            <a:endParaRPr lang="pt-BR" sz="4000" dirty="0">
              <a:latin typeface="Impact" panose="020B0806030902050204" pitchFamily="34" charset="0"/>
            </a:endParaRPr>
          </a:p>
        </p:txBody>
      </p:sp>
      <p:sp>
        <p:nvSpPr>
          <p:cNvPr id="9" name="texto-componente"/>
          <p:cNvSpPr txBox="1"/>
          <p:nvPr/>
        </p:nvSpPr>
        <p:spPr>
          <a:xfrm>
            <a:off x="637944" y="2800400"/>
            <a:ext cx="8339120" cy="2308324"/>
          </a:xfrm>
          <a:prstGeom prst="rect">
            <a:avLst/>
          </a:prstGeom>
          <a:noFill/>
        </p:spPr>
        <p:txBody>
          <a:bodyPr wrap="square" rtlCol="0">
            <a:spAutoFit/>
          </a:bodyPr>
          <a:lstStyle/>
          <a:p>
            <a:pPr algn="just"/>
            <a:r>
              <a:rPr lang="pt-BR" sz="2400" dirty="0"/>
              <a:t>Esse </a:t>
            </a:r>
            <a:r>
              <a:rPr lang="pt-BR" sz="2400" dirty="0" smtClean="0"/>
              <a:t>E-book </a:t>
            </a:r>
            <a:r>
              <a:rPr lang="pt-BR" sz="2400" dirty="0"/>
              <a:t>foi gerado por IA, e diagramado por humano.</a:t>
            </a:r>
            <a:br>
              <a:rPr lang="pt-BR" sz="2400" dirty="0"/>
            </a:br>
            <a:r>
              <a:rPr lang="pt-BR" sz="2400" dirty="0"/>
              <a:t>O passo a passo se encontra no </a:t>
            </a:r>
            <a:r>
              <a:rPr lang="pt-BR" sz="2400" dirty="0" err="1" smtClean="0"/>
              <a:t>Github</a:t>
            </a:r>
            <a:r>
              <a:rPr lang="pt-BR" sz="2400" dirty="0" smtClean="0"/>
              <a:t>  abaixo</a:t>
            </a:r>
            <a:endParaRPr lang="pt-BR" sz="2400" dirty="0"/>
          </a:p>
          <a:p>
            <a:pPr algn="just"/>
            <a:r>
              <a:rPr lang="pt-BR" sz="2400" b="1" dirty="0"/>
              <a:t>.</a:t>
            </a:r>
            <a:r>
              <a:rPr lang="pt-BR" sz="2400" dirty="0"/>
              <a:t/>
            </a:r>
            <a:br>
              <a:rPr lang="pt-BR" sz="2400" dirty="0"/>
            </a:br>
            <a:r>
              <a:rPr lang="pt-BR" sz="2400" dirty="0"/>
              <a:t>Esse conteúdo foi gerado com fins didáticos de construção, não foi realizado uma validação cuidadosa humana no conteúdo e pode conter erros gerados por uma IA.</a:t>
            </a:r>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26</a:t>
            </a:fld>
            <a:endParaRPr lang="pt-BR"/>
          </a:p>
        </p:txBody>
      </p:sp>
      <p:pic>
        <p:nvPicPr>
          <p:cNvPr id="11" name="Picture 2" descr="Ficheiro:CSS3 logo and wordmark.svg – Wikipédia, a enciclopédia livre"/>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Lightsaber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246">
            <a:off x="868926" y="778678"/>
            <a:ext cx="3575353" cy="248530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itHub Logos and Usage · GitHub">
            <a:extLst>
              <a:ext uri="{FF2B5EF4-FFF2-40B4-BE49-F238E27FC236}">
                <a16:creationId xmlns:a16="http://schemas.microsoft.com/office/drawing/2014/main" xmlns="" id="{1EF46656-CC8F-7EC9-456E-5D0A6CD02BBC}"/>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962315" y="5537363"/>
            <a:ext cx="1676570" cy="1676570"/>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637944" y="7214652"/>
            <a:ext cx="8339120" cy="461665"/>
          </a:xfrm>
          <a:prstGeom prst="rect">
            <a:avLst/>
          </a:prstGeom>
        </p:spPr>
        <p:txBody>
          <a:bodyPr wrap="square">
            <a:spAutoFit/>
          </a:bodyPr>
          <a:lstStyle/>
          <a:p>
            <a:pPr algn="ctr"/>
            <a:r>
              <a:rPr lang="pt-BR" sz="2400" dirty="0">
                <a:hlinkClick r:id="rId7"/>
              </a:rPr>
              <a:t>https://</a:t>
            </a:r>
            <a:r>
              <a:rPr lang="pt-BR" sz="2400" dirty="0" smtClean="0">
                <a:hlinkClick r:id="rId7"/>
              </a:rPr>
              <a:t>github.com/lorenzo-danesi/projeto-prompts-a</a:t>
            </a:r>
            <a:r>
              <a:rPr lang="pt-BR" sz="2400" dirty="0" smtClean="0"/>
              <a:t>i  </a:t>
            </a:r>
            <a:endParaRPr lang="pt-BR" sz="2400" dirty="0"/>
          </a:p>
        </p:txBody>
      </p:sp>
      <p:sp>
        <p:nvSpPr>
          <p:cNvPr id="12" name="Retângulo 11"/>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71811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2554545"/>
          </a:xfrm>
          <a:prstGeom prst="rect">
            <a:avLst/>
          </a:prstGeom>
          <a:noFill/>
        </p:spPr>
        <p:txBody>
          <a:bodyPr wrap="square" rtlCol="0">
            <a:spAutoFit/>
          </a:bodyPr>
          <a:lstStyle/>
          <a:p>
            <a:pPr algn="ctr"/>
            <a:r>
              <a:rPr lang="pt-BR" sz="8000" dirty="0" smtClean="0">
                <a:solidFill>
                  <a:schemeClr val="bg1"/>
                </a:solidFill>
                <a:latin typeface="Impact" panose="020B0806030902050204" pitchFamily="34" charset="0"/>
              </a:rPr>
              <a:t>SELETORES DE ELEMENTO</a:t>
            </a:r>
            <a:endParaRPr lang="pt-BR" sz="8000" dirty="0">
              <a:solidFill>
                <a:schemeClr val="bg1"/>
              </a:solidFill>
              <a:latin typeface="Impact" panose="020B0806030902050204" pitchFamily="34" charset="0"/>
            </a:endParaRPr>
          </a:p>
        </p:txBody>
      </p:sp>
      <p:sp>
        <p:nvSpPr>
          <p:cNvPr id="4" name="titulo-componente"/>
          <p:cNvSpPr txBox="1"/>
          <p:nvPr/>
        </p:nvSpPr>
        <p:spPr>
          <a:xfrm>
            <a:off x="408112" y="1828892"/>
            <a:ext cx="8712968" cy="4508927"/>
          </a:xfrm>
          <a:prstGeom prst="rect">
            <a:avLst/>
          </a:prstGeom>
          <a:noFill/>
        </p:spPr>
        <p:txBody>
          <a:bodyPr wrap="square" rtlCol="0">
            <a:spAutoFit/>
          </a:bodyPr>
          <a:lstStyle/>
          <a:p>
            <a:pPr algn="ctr"/>
            <a:r>
              <a:rPr lang="pt-BR" sz="28700" dirty="0" smtClean="0">
                <a:ln>
                  <a:solidFill>
                    <a:schemeClr val="bg1"/>
                  </a:solidFill>
                </a:ln>
                <a:noFill/>
                <a:latin typeface="Impact" panose="020B0806030902050204" pitchFamily="34" charset="0"/>
              </a:rPr>
              <a:t>01</a:t>
            </a:r>
            <a:endParaRPr lang="pt-BR" sz="8800" dirty="0">
              <a:ln>
                <a:solidFill>
                  <a:schemeClr val="bg1"/>
                </a:solidFill>
              </a:ln>
              <a:noFill/>
              <a:latin typeface="Impact" panose="020B0806030902050204" pitchFamily="34" charset="0"/>
            </a:endParaRPr>
          </a:p>
        </p:txBody>
      </p:sp>
      <p:sp>
        <p:nvSpPr>
          <p:cNvPr id="5" name="Retângulo 4"/>
          <p:cNvSpPr/>
          <p:nvPr/>
        </p:nvSpPr>
        <p:spPr>
          <a:xfrm>
            <a:off x="1200200" y="8849072"/>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1200200" y="9425136"/>
            <a:ext cx="7200800" cy="830997"/>
          </a:xfrm>
          <a:prstGeom prst="rect">
            <a:avLst/>
          </a:prstGeom>
          <a:noFill/>
        </p:spPr>
        <p:txBody>
          <a:bodyPr wrap="square" rtlCol="0">
            <a:spAutoFit/>
          </a:bodyPr>
          <a:lstStyle/>
          <a:p>
            <a:pPr algn="just"/>
            <a:r>
              <a:rPr lang="pt-BR" sz="2400" dirty="0">
                <a:solidFill>
                  <a:schemeClr val="bg1"/>
                </a:solidFill>
              </a:rPr>
              <a:t>Os seletores de elementos direcionam elementos HTML específicos. Eles são definidos pelo nome do elemento.</a:t>
            </a:r>
          </a:p>
        </p:txBody>
      </p:sp>
      <p:sp>
        <p:nvSpPr>
          <p:cNvPr id="7" name="Espaço Reservado para Rodapé 6"/>
          <p:cNvSpPr>
            <a:spLocks noGrp="1"/>
          </p:cNvSpPr>
          <p:nvPr>
            <p:ph type="ftr" sz="quarter" idx="11"/>
          </p:nvPr>
        </p:nvSpPr>
        <p:spPr/>
        <p:txBody>
          <a:bodyPr/>
          <a:lstStyle/>
          <a:p>
            <a:r>
              <a:rPr lang="pt-BR" smtClean="0"/>
              <a:t>SELETORES CSS PARA JEDIS - LORENZO D.C. DANESI</a:t>
            </a:r>
            <a:endParaRPr lang="pt-BR"/>
          </a:p>
        </p:txBody>
      </p:sp>
      <p:sp>
        <p:nvSpPr>
          <p:cNvPr id="8" name="Espaço Reservado para Número de Slide 7"/>
          <p:cNvSpPr>
            <a:spLocks noGrp="1"/>
          </p:cNvSpPr>
          <p:nvPr>
            <p:ph type="sldNum" sz="quarter" idx="12"/>
          </p:nvPr>
        </p:nvSpPr>
        <p:spPr/>
        <p:txBody>
          <a:bodyPr/>
          <a:lstStyle/>
          <a:p>
            <a:fld id="{EEB8F9BA-AC90-493E-B827-16E4060EA3AA}" type="slidenum">
              <a:rPr lang="pt-BR" smtClean="0"/>
              <a:t>3</a:t>
            </a:fld>
            <a:endParaRPr lang="pt-BR"/>
          </a:p>
        </p:txBody>
      </p:sp>
    </p:spTree>
    <p:extLst>
      <p:ext uri="{BB962C8B-B14F-4D97-AF65-F5344CB8AC3E}">
        <p14:creationId xmlns:p14="http://schemas.microsoft.com/office/powerpoint/2010/main" val="1619647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703048" y="674022"/>
            <a:ext cx="8195105" cy="1200329"/>
          </a:xfrm>
          <a:prstGeom prst="rect">
            <a:avLst/>
          </a:prstGeom>
          <a:noFill/>
        </p:spPr>
        <p:txBody>
          <a:bodyPr wrap="square" rtlCol="0">
            <a:spAutoFit/>
          </a:bodyPr>
          <a:lstStyle/>
          <a:p>
            <a:r>
              <a:rPr lang="pt-BR" sz="3600" dirty="0" smtClean="0">
                <a:latin typeface="Impact" panose="020B0806030902050204" pitchFamily="34" charset="0"/>
              </a:rPr>
              <a:t>COMO FUNCIONAM OS SELETORES DE ELEMENTO</a:t>
            </a:r>
            <a:endParaRPr lang="pt-BR" sz="3600" dirty="0">
              <a:latin typeface="Impact" panose="020B0806030902050204" pitchFamily="34" charset="0"/>
            </a:endParaRPr>
          </a:p>
        </p:txBody>
      </p:sp>
      <p:sp>
        <p:nvSpPr>
          <p:cNvPr id="4" name="texto-componente"/>
          <p:cNvSpPr txBox="1"/>
          <p:nvPr/>
        </p:nvSpPr>
        <p:spPr>
          <a:xfrm>
            <a:off x="637943" y="2800400"/>
            <a:ext cx="8339120" cy="1569660"/>
          </a:xfrm>
          <a:prstGeom prst="rect">
            <a:avLst/>
          </a:prstGeom>
          <a:noFill/>
        </p:spPr>
        <p:txBody>
          <a:bodyPr wrap="square" rtlCol="0">
            <a:spAutoFit/>
          </a:bodyPr>
          <a:lstStyle/>
          <a:p>
            <a:pPr algn="just"/>
            <a:r>
              <a:rPr lang="pt-BR" sz="2400" dirty="0"/>
              <a:t>Os seletores de elemento direcionam todos os elementos HTML que correspondem a uma determinada </a:t>
            </a:r>
            <a:r>
              <a:rPr lang="pt-BR" sz="2400" i="1" dirty="0" err="1"/>
              <a:t>tag</a:t>
            </a:r>
            <a:r>
              <a:rPr lang="pt-BR" sz="2400" dirty="0"/>
              <a:t>. Por exemplo, se você deseja estilizar todos os parágrafos em seu site, pode usar o seletor de elemento "</a:t>
            </a:r>
            <a:r>
              <a:rPr lang="pt-BR" sz="2400" b="1" dirty="0"/>
              <a:t>p</a:t>
            </a:r>
            <a:r>
              <a:rPr lang="pt-BR" sz="2400" dirty="0"/>
              <a:t>".</a:t>
            </a:r>
          </a:p>
        </p:txBody>
      </p:sp>
      <p:sp>
        <p:nvSpPr>
          <p:cNvPr id="6" name="texto-componente"/>
          <p:cNvSpPr txBox="1"/>
          <p:nvPr/>
        </p:nvSpPr>
        <p:spPr>
          <a:xfrm>
            <a:off x="624120" y="10361240"/>
            <a:ext cx="8352943" cy="1200329"/>
          </a:xfrm>
          <a:prstGeom prst="rect">
            <a:avLst/>
          </a:prstGeom>
          <a:noFill/>
        </p:spPr>
        <p:txBody>
          <a:bodyPr wrap="square" rtlCol="0">
            <a:spAutoFit/>
          </a:bodyPr>
          <a:lstStyle/>
          <a:p>
            <a:pPr algn="just"/>
            <a:r>
              <a:rPr lang="pt-BR" sz="2400" dirty="0"/>
              <a:t>Com esse código CSS simples, todos os parágrafos em seu site terão o tamanho da fonte de 16 pixels, uma altura de linha de 1.5 e uma cor de texto de #333 (um tom de cinza escuro).</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20680"/>
            <a:ext cx="9601200" cy="371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ço Reservado para Rodapé 4"/>
          <p:cNvSpPr>
            <a:spLocks noGrp="1"/>
          </p:cNvSpPr>
          <p:nvPr>
            <p:ph type="ftr" sz="quarter" idx="11"/>
          </p:nvPr>
        </p:nvSpPr>
        <p:spPr/>
        <p:txBody>
          <a:bodyPr/>
          <a:lstStyle/>
          <a:p>
            <a:r>
              <a:rPr lang="pt-BR" smtClean="0"/>
              <a:t>SELETORES CSS PARA JEDIS - LORENZO D.C. DANESI</a:t>
            </a:r>
            <a:endParaRPr lang="pt-BR"/>
          </a:p>
        </p:txBody>
      </p:sp>
      <p:sp>
        <p:nvSpPr>
          <p:cNvPr id="8" name="Espaço Reservado para Número de Slide 7"/>
          <p:cNvSpPr>
            <a:spLocks noGrp="1"/>
          </p:cNvSpPr>
          <p:nvPr>
            <p:ph type="sldNum" sz="quarter" idx="12"/>
          </p:nvPr>
        </p:nvSpPr>
        <p:spPr/>
        <p:txBody>
          <a:bodyPr/>
          <a:lstStyle/>
          <a:p>
            <a:fld id="{EEB8F9BA-AC90-493E-B827-16E4060EA3AA}" type="slidenum">
              <a:rPr lang="pt-BR" smtClean="0"/>
              <a:t>4</a:t>
            </a:fld>
            <a:endParaRPr lang="pt-BR"/>
          </a:p>
        </p:txBody>
      </p:sp>
      <p:pic>
        <p:nvPicPr>
          <p:cNvPr id="13" name="Picture 6" descr="Lightsaber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3246">
            <a:off x="996954" y="1019019"/>
            <a:ext cx="3575353" cy="2485305"/>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9"/>
          <p:cNvSpPr/>
          <p:nvPr/>
        </p:nvSpPr>
        <p:spPr>
          <a:xfrm rot="5400000">
            <a:off x="-347880"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48195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703048" y="674022"/>
            <a:ext cx="8195105" cy="1200329"/>
          </a:xfrm>
          <a:prstGeom prst="rect">
            <a:avLst/>
          </a:prstGeom>
          <a:noFill/>
        </p:spPr>
        <p:txBody>
          <a:bodyPr wrap="square" rtlCol="0">
            <a:spAutoFit/>
          </a:bodyPr>
          <a:lstStyle/>
          <a:p>
            <a:r>
              <a:rPr lang="pt-BR" sz="3600" dirty="0" smtClean="0">
                <a:latin typeface="Impact" panose="020B0806030902050204" pitchFamily="34" charset="0"/>
              </a:rPr>
              <a:t>EXEMPLOS PRÁTICOS DE SELETORES DE ELEMENTO</a:t>
            </a:r>
            <a:endParaRPr lang="pt-BR" sz="3600" dirty="0">
              <a:latin typeface="Impact" panose="020B0806030902050204" pitchFamily="34" charset="0"/>
            </a:endParaRPr>
          </a:p>
        </p:txBody>
      </p:sp>
      <p:sp>
        <p:nvSpPr>
          <p:cNvPr id="4" name="texto-componente"/>
          <p:cNvSpPr txBox="1"/>
          <p:nvPr/>
        </p:nvSpPr>
        <p:spPr>
          <a:xfrm>
            <a:off x="637943" y="2800400"/>
            <a:ext cx="8339120" cy="830997"/>
          </a:xfrm>
          <a:prstGeom prst="rect">
            <a:avLst/>
          </a:prstGeom>
          <a:noFill/>
        </p:spPr>
        <p:txBody>
          <a:bodyPr wrap="square" rtlCol="0">
            <a:spAutoFit/>
          </a:bodyPr>
          <a:lstStyle/>
          <a:p>
            <a:pPr algn="just"/>
            <a:r>
              <a:rPr lang="pt-BR" sz="2400" dirty="0"/>
              <a:t>Vamos considerar um exemplo prático. Suponha que você tenha uma estrutura HTML simples com vários elementos de parágrafo:</a:t>
            </a:r>
          </a:p>
        </p:txBody>
      </p:sp>
      <p:sp>
        <p:nvSpPr>
          <p:cNvPr id="6" name="texto-componente"/>
          <p:cNvSpPr txBox="1"/>
          <p:nvPr/>
        </p:nvSpPr>
        <p:spPr>
          <a:xfrm>
            <a:off x="624120" y="10361240"/>
            <a:ext cx="8352943" cy="1200329"/>
          </a:xfrm>
          <a:prstGeom prst="rect">
            <a:avLst/>
          </a:prstGeom>
          <a:noFill/>
        </p:spPr>
        <p:txBody>
          <a:bodyPr wrap="square" rtlCol="0">
            <a:spAutoFit/>
          </a:bodyPr>
          <a:lstStyle/>
          <a:p>
            <a:pPr algn="just"/>
            <a:r>
              <a:rPr lang="pt-BR" sz="2400" dirty="0"/>
              <a:t>Agora, se aplicarmos o CSS mencionado </a:t>
            </a:r>
            <a:r>
              <a:rPr lang="pt-BR" sz="2400" dirty="0" smtClean="0"/>
              <a:t>anteriormente, </a:t>
            </a:r>
            <a:r>
              <a:rPr lang="pt-BR" sz="2400" dirty="0"/>
              <a:t>todos esses parágrafos serão estilizados conforme as regras definidas no seletor de elemento "</a:t>
            </a:r>
            <a:r>
              <a:rPr lang="pt-BR" sz="2400" b="1" dirty="0"/>
              <a:t>p</a:t>
            </a:r>
            <a:r>
              <a:rPr lang="pt-BR" sz="2400"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43" y="5104656"/>
            <a:ext cx="8339121" cy="322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ço Reservado para Rodapé 4"/>
          <p:cNvSpPr>
            <a:spLocks noGrp="1"/>
          </p:cNvSpPr>
          <p:nvPr>
            <p:ph type="ftr" sz="quarter" idx="11"/>
          </p:nvPr>
        </p:nvSpPr>
        <p:spPr/>
        <p:txBody>
          <a:bodyPr/>
          <a:lstStyle/>
          <a:p>
            <a:r>
              <a:rPr lang="pt-BR" smtClean="0"/>
              <a:t>SELETORES CSS PARA JEDIS - LORENZO D.C. DANESI</a:t>
            </a:r>
            <a:endParaRPr lang="pt-BR"/>
          </a:p>
        </p:txBody>
      </p:sp>
      <p:sp>
        <p:nvSpPr>
          <p:cNvPr id="8" name="Espaço Reservado para Número de Slide 7"/>
          <p:cNvSpPr>
            <a:spLocks noGrp="1"/>
          </p:cNvSpPr>
          <p:nvPr>
            <p:ph type="sldNum" sz="quarter" idx="12"/>
          </p:nvPr>
        </p:nvSpPr>
        <p:spPr/>
        <p:txBody>
          <a:bodyPr/>
          <a:lstStyle/>
          <a:p>
            <a:fld id="{EEB8F9BA-AC90-493E-B827-16E4060EA3AA}" type="slidenum">
              <a:rPr lang="pt-BR" smtClean="0"/>
              <a:t>5</a:t>
            </a:fld>
            <a:endParaRPr lang="pt-BR"/>
          </a:p>
        </p:txBody>
      </p:sp>
      <p:sp>
        <p:nvSpPr>
          <p:cNvPr id="11" name="Retângulo 10"/>
          <p:cNvSpPr/>
          <p:nvPr/>
        </p:nvSpPr>
        <p:spPr>
          <a:xfrm rot="5400000">
            <a:off x="-347880"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Picture 6" descr="Lightsaber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3246">
            <a:off x="996954" y="1019019"/>
            <a:ext cx="3575353" cy="248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20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67044" y="674022"/>
            <a:ext cx="8267112" cy="1200329"/>
          </a:xfrm>
          <a:prstGeom prst="rect">
            <a:avLst/>
          </a:prstGeom>
          <a:noFill/>
        </p:spPr>
        <p:txBody>
          <a:bodyPr wrap="square" rtlCol="0">
            <a:spAutoFit/>
          </a:bodyPr>
          <a:lstStyle/>
          <a:p>
            <a:pPr algn="just"/>
            <a:r>
              <a:rPr lang="pt-BR" sz="3600" dirty="0" smtClean="0">
                <a:latin typeface="Impact" panose="020B0806030902050204" pitchFamily="34" charset="0"/>
              </a:rPr>
              <a:t>MELHORES PRÁTICAS AO USAR SELETORES DE ELEMENTO</a:t>
            </a:r>
            <a:endParaRPr lang="pt-BR" sz="3600" dirty="0">
              <a:latin typeface="Impact" panose="020B0806030902050204" pitchFamily="34" charset="0"/>
            </a:endParaRPr>
          </a:p>
        </p:txBody>
      </p:sp>
      <p:sp>
        <p:nvSpPr>
          <p:cNvPr id="4" name="texto-componente"/>
          <p:cNvSpPr txBox="1"/>
          <p:nvPr/>
        </p:nvSpPr>
        <p:spPr>
          <a:xfrm>
            <a:off x="637944" y="2800400"/>
            <a:ext cx="8267112" cy="4524315"/>
          </a:xfrm>
          <a:prstGeom prst="rect">
            <a:avLst/>
          </a:prstGeom>
          <a:noFill/>
        </p:spPr>
        <p:txBody>
          <a:bodyPr wrap="square" rtlCol="0">
            <a:spAutoFit/>
          </a:bodyPr>
          <a:lstStyle/>
          <a:p>
            <a:pPr algn="just"/>
            <a:r>
              <a:rPr lang="pt-BR" sz="2400" dirty="0"/>
              <a:t>Ao usar seletores de elemento, é importante considerar o impacto que eles têm em todo o seu site. Eles podem afetar todos os elementos correspondentes, o que pode levar a estilos inesperados se não forem usados com cuidado.</a:t>
            </a:r>
          </a:p>
          <a:p>
            <a:pPr algn="just"/>
            <a:endParaRPr lang="pt-BR" sz="2400" dirty="0"/>
          </a:p>
          <a:p>
            <a:pPr marL="342900" indent="-342900" algn="just">
              <a:buFont typeface="Arial" panose="020B0604020202020204" pitchFamily="34" charset="0"/>
              <a:buChar char="•"/>
            </a:pPr>
            <a:r>
              <a:rPr lang="pt-BR" sz="2400" dirty="0"/>
              <a:t>Evite estilizar elementos de forma muito genérica, como estilizar todas as </a:t>
            </a:r>
            <a:r>
              <a:rPr lang="pt-BR" sz="2400" dirty="0" err="1"/>
              <a:t>tags</a:t>
            </a:r>
            <a:r>
              <a:rPr lang="pt-BR" sz="2400" dirty="0"/>
              <a:t> "</a:t>
            </a:r>
            <a:r>
              <a:rPr lang="pt-BR" sz="2400" b="1" dirty="0" err="1"/>
              <a:t>div</a:t>
            </a:r>
            <a:r>
              <a:rPr lang="pt-BR" sz="2400" dirty="0"/>
              <a:t>" ou "</a:t>
            </a:r>
            <a:r>
              <a:rPr lang="pt-BR" sz="2400" b="1" dirty="0" err="1"/>
              <a:t>span</a:t>
            </a:r>
            <a:r>
              <a:rPr lang="pt-BR" sz="2400" dirty="0"/>
              <a:t>" sem considerar o contexto.</a:t>
            </a:r>
          </a:p>
          <a:p>
            <a:pPr marL="342900" indent="-342900" algn="just">
              <a:buFont typeface="Arial" panose="020B0604020202020204" pitchFamily="34" charset="0"/>
              <a:buChar char="•"/>
            </a:pPr>
            <a:r>
              <a:rPr lang="pt-BR" sz="2400" dirty="0"/>
              <a:t>Use seletores de elemento para estilos globais consistentes, como definir estilos padrão para elementos de texto ou links.</a:t>
            </a:r>
          </a:p>
          <a:p>
            <a:pPr marL="342900" indent="-342900" algn="just">
              <a:buFont typeface="Arial" panose="020B0604020202020204" pitchFamily="34" charset="0"/>
              <a:buChar char="•"/>
            </a:pPr>
            <a:r>
              <a:rPr lang="pt-BR" sz="2400" dirty="0"/>
              <a:t>Combine seletores de elemento com outros seletores mais específicos para controlar melhor o escopo dos estilos</a:t>
            </a:r>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6" name="Espaço Reservado para Número de Slide 5"/>
          <p:cNvSpPr>
            <a:spLocks noGrp="1"/>
          </p:cNvSpPr>
          <p:nvPr>
            <p:ph type="sldNum" sz="quarter" idx="12"/>
          </p:nvPr>
        </p:nvSpPr>
        <p:spPr/>
        <p:txBody>
          <a:bodyPr/>
          <a:lstStyle/>
          <a:p>
            <a:fld id="{EEB8F9BA-AC90-493E-B827-16E4060EA3AA}" type="slidenum">
              <a:rPr lang="pt-BR" smtClean="0"/>
              <a:t>6</a:t>
            </a:fld>
            <a:endParaRPr lang="pt-BR"/>
          </a:p>
        </p:txBody>
      </p:sp>
      <p:pic>
        <p:nvPicPr>
          <p:cNvPr id="9" name="Picture 2" descr="Ficheiro:CSS3 logo and wordmark.svg – Wikipédia, a enciclopédia livre"/>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p:cNvSpPr/>
          <p:nvPr/>
        </p:nvSpPr>
        <p:spPr>
          <a:xfrm rot="5400000">
            <a:off x="-347880" y="828000"/>
            <a:ext cx="1800000"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6" descr="Lightsaber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246">
            <a:off x="996954" y="1019019"/>
            <a:ext cx="3575353" cy="248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098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componente"/>
          <p:cNvSpPr txBox="1"/>
          <p:nvPr/>
        </p:nvSpPr>
        <p:spPr>
          <a:xfrm>
            <a:off x="408112" y="6040760"/>
            <a:ext cx="8712968" cy="2554545"/>
          </a:xfrm>
          <a:prstGeom prst="rect">
            <a:avLst/>
          </a:prstGeom>
          <a:noFill/>
        </p:spPr>
        <p:txBody>
          <a:bodyPr wrap="square" rtlCol="0">
            <a:spAutoFit/>
          </a:bodyPr>
          <a:lstStyle/>
          <a:p>
            <a:pPr algn="ctr"/>
            <a:r>
              <a:rPr lang="pt-BR" sz="8000" dirty="0" smtClean="0">
                <a:solidFill>
                  <a:schemeClr val="bg1"/>
                </a:solidFill>
                <a:latin typeface="Impact" panose="020B0806030902050204" pitchFamily="34" charset="0"/>
              </a:rPr>
              <a:t>SELETORES DE CLASSE</a:t>
            </a:r>
            <a:endParaRPr lang="pt-BR" sz="8000" dirty="0">
              <a:solidFill>
                <a:schemeClr val="bg1"/>
              </a:solidFill>
              <a:latin typeface="Impact" panose="020B0806030902050204" pitchFamily="34" charset="0"/>
            </a:endParaRPr>
          </a:p>
        </p:txBody>
      </p:sp>
      <p:sp>
        <p:nvSpPr>
          <p:cNvPr id="4" name="titulo-componente"/>
          <p:cNvSpPr txBox="1"/>
          <p:nvPr/>
        </p:nvSpPr>
        <p:spPr>
          <a:xfrm>
            <a:off x="408112" y="1828892"/>
            <a:ext cx="8712968" cy="4508927"/>
          </a:xfrm>
          <a:prstGeom prst="rect">
            <a:avLst/>
          </a:prstGeom>
          <a:noFill/>
        </p:spPr>
        <p:txBody>
          <a:bodyPr wrap="square" rtlCol="0">
            <a:spAutoFit/>
          </a:bodyPr>
          <a:lstStyle/>
          <a:p>
            <a:pPr algn="ctr"/>
            <a:r>
              <a:rPr lang="pt-BR" sz="28700" dirty="0" smtClean="0">
                <a:ln>
                  <a:solidFill>
                    <a:schemeClr val="bg1"/>
                  </a:solidFill>
                </a:ln>
                <a:noFill/>
                <a:latin typeface="Impact" panose="020B0806030902050204" pitchFamily="34" charset="0"/>
              </a:rPr>
              <a:t>02</a:t>
            </a:r>
            <a:endParaRPr lang="pt-BR" sz="8800" dirty="0">
              <a:ln>
                <a:solidFill>
                  <a:schemeClr val="bg1"/>
                </a:solidFill>
              </a:ln>
              <a:noFill/>
              <a:latin typeface="Impact" panose="020B0806030902050204" pitchFamily="34" charset="0"/>
            </a:endParaRPr>
          </a:p>
        </p:txBody>
      </p:sp>
      <p:sp>
        <p:nvSpPr>
          <p:cNvPr id="5" name="Retângulo 4"/>
          <p:cNvSpPr/>
          <p:nvPr/>
        </p:nvSpPr>
        <p:spPr>
          <a:xfrm>
            <a:off x="1200200" y="8849072"/>
            <a:ext cx="7200800" cy="144016"/>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componente"/>
          <p:cNvSpPr txBox="1"/>
          <p:nvPr/>
        </p:nvSpPr>
        <p:spPr>
          <a:xfrm>
            <a:off x="1200200" y="9425136"/>
            <a:ext cx="7200800" cy="1200329"/>
          </a:xfrm>
          <a:prstGeom prst="rect">
            <a:avLst/>
          </a:prstGeom>
          <a:noFill/>
        </p:spPr>
        <p:txBody>
          <a:bodyPr wrap="square" rtlCol="0">
            <a:spAutoFit/>
          </a:bodyPr>
          <a:lstStyle/>
          <a:p>
            <a:pPr algn="just"/>
            <a:r>
              <a:rPr lang="pt-BR" sz="2400" dirty="0">
                <a:solidFill>
                  <a:schemeClr val="bg1"/>
                </a:solidFill>
              </a:rPr>
              <a:t>Os seletores de classe são identificados pelo prefixo "." e são usados para estilizar elementos com uma determinada classe.</a:t>
            </a:r>
          </a:p>
        </p:txBody>
      </p:sp>
      <p:sp>
        <p:nvSpPr>
          <p:cNvPr id="7" name="Espaço Reservado para Rodapé 6"/>
          <p:cNvSpPr>
            <a:spLocks noGrp="1"/>
          </p:cNvSpPr>
          <p:nvPr>
            <p:ph type="ftr" sz="quarter" idx="11"/>
          </p:nvPr>
        </p:nvSpPr>
        <p:spPr/>
        <p:txBody>
          <a:bodyPr/>
          <a:lstStyle/>
          <a:p>
            <a:r>
              <a:rPr lang="pt-BR" smtClean="0"/>
              <a:t>SELETORES CSS PARA JEDIS - LORENZO D.C. DANESI</a:t>
            </a:r>
            <a:endParaRPr lang="pt-BR"/>
          </a:p>
        </p:txBody>
      </p:sp>
      <p:sp>
        <p:nvSpPr>
          <p:cNvPr id="8" name="Espaço Reservado para Número de Slide 7"/>
          <p:cNvSpPr>
            <a:spLocks noGrp="1"/>
          </p:cNvSpPr>
          <p:nvPr>
            <p:ph type="sldNum" sz="quarter" idx="12"/>
          </p:nvPr>
        </p:nvSpPr>
        <p:spPr/>
        <p:txBody>
          <a:bodyPr/>
          <a:lstStyle/>
          <a:p>
            <a:fld id="{EEB8F9BA-AC90-493E-B827-16E4060EA3AA}" type="slidenum">
              <a:rPr lang="pt-BR" smtClean="0"/>
              <a:t>7</a:t>
            </a:fld>
            <a:endParaRPr lang="pt-BR"/>
          </a:p>
        </p:txBody>
      </p:sp>
    </p:spTree>
    <p:extLst>
      <p:ext uri="{BB962C8B-B14F-4D97-AF65-F5344CB8AC3E}">
        <p14:creationId xmlns:p14="http://schemas.microsoft.com/office/powerpoint/2010/main" val="476374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631040" y="674022"/>
            <a:ext cx="8339121" cy="707886"/>
          </a:xfrm>
          <a:prstGeom prst="rect">
            <a:avLst/>
          </a:prstGeom>
          <a:noFill/>
        </p:spPr>
        <p:txBody>
          <a:bodyPr wrap="square" rtlCol="0">
            <a:spAutoFit/>
          </a:bodyPr>
          <a:lstStyle/>
          <a:p>
            <a:r>
              <a:rPr lang="pt-BR" sz="4000" dirty="0" smtClean="0">
                <a:latin typeface="Impact" panose="020B0806030902050204" pitchFamily="34" charset="0"/>
              </a:rPr>
              <a:t>O QUE SÃO SELETORES DE CLASSE?</a:t>
            </a:r>
            <a:endParaRPr lang="pt-BR" sz="4000" dirty="0">
              <a:latin typeface="Impact" panose="020B0806030902050204" pitchFamily="34" charset="0"/>
            </a:endParaRPr>
          </a:p>
        </p:txBody>
      </p:sp>
      <p:sp>
        <p:nvSpPr>
          <p:cNvPr id="9" name="texto-componente"/>
          <p:cNvSpPr txBox="1"/>
          <p:nvPr/>
        </p:nvSpPr>
        <p:spPr>
          <a:xfrm>
            <a:off x="637944" y="2800400"/>
            <a:ext cx="8339120" cy="3785652"/>
          </a:xfrm>
          <a:prstGeom prst="rect">
            <a:avLst/>
          </a:prstGeom>
          <a:noFill/>
        </p:spPr>
        <p:txBody>
          <a:bodyPr wrap="square" rtlCol="0">
            <a:spAutoFit/>
          </a:bodyPr>
          <a:lstStyle/>
          <a:p>
            <a:pPr algn="just"/>
            <a:r>
              <a:rPr lang="pt-BR" sz="2400" dirty="0"/>
              <a:t>Um seletor de classe é precedido por um ponto (.) e é usado para direcionar elementos que possuem uma classe específica atribuída a eles em seu código HTML. Por exemplo, se você tem vários parágrafos em sua página e deseja estilizar apenas aqueles que têm uma classe de destaque, você pode usar um seletor de classe para aplicar estilos apenas a esses parágrafos específicos</a:t>
            </a:r>
            <a:r>
              <a:rPr lang="pt-BR" sz="2400" dirty="0" smtClean="0"/>
              <a:t>.</a:t>
            </a:r>
          </a:p>
          <a:p>
            <a:pPr algn="just"/>
            <a:endParaRPr lang="pt-BR" sz="2400" dirty="0" smtClean="0"/>
          </a:p>
          <a:p>
            <a:pPr algn="just"/>
            <a:r>
              <a:rPr lang="pt-BR" sz="2400" dirty="0"/>
              <a:t>Para usar um seletor de classe, você precisa primeiro atribuir uma classe aos elementos HTML que deseja estilizar e, em seguida, definir os estilos correspondentes em seu arquivo CSS</a:t>
            </a:r>
            <a:r>
              <a:rPr lang="pt-BR" sz="2400" dirty="0" smtClean="0"/>
              <a:t>.</a:t>
            </a:r>
            <a:endParaRPr lang="pt-BR" sz="2400" dirty="0"/>
          </a:p>
        </p:txBody>
      </p:sp>
      <p:sp>
        <p:nvSpPr>
          <p:cNvPr id="10" name="subtitulo-componente"/>
          <p:cNvSpPr txBox="1"/>
          <p:nvPr/>
        </p:nvSpPr>
        <p:spPr>
          <a:xfrm>
            <a:off x="637944" y="1793311"/>
            <a:ext cx="8339120" cy="584775"/>
          </a:xfrm>
          <a:prstGeom prst="rect">
            <a:avLst/>
          </a:prstGeom>
          <a:noFill/>
        </p:spPr>
        <p:txBody>
          <a:bodyPr wrap="square" rtlCol="0">
            <a:spAutoFit/>
          </a:bodyPr>
          <a:lstStyle/>
          <a:p>
            <a:pPr algn="just"/>
            <a:r>
              <a:rPr lang="pt-BR" sz="3200" dirty="0">
                <a:latin typeface="+mj-lt"/>
              </a:rPr>
              <a:t>Como Usar Seletores de </a:t>
            </a:r>
            <a:r>
              <a:rPr lang="pt-BR" sz="3200" dirty="0" smtClean="0">
                <a:latin typeface="+mj-lt"/>
              </a:rPr>
              <a:t>Classe</a:t>
            </a:r>
            <a:endParaRPr lang="pt-BR" sz="3200" dirty="0">
              <a:latin typeface="+mj-lt"/>
            </a:endParaRPr>
          </a:p>
        </p:txBody>
      </p:sp>
      <p:sp>
        <p:nvSpPr>
          <p:cNvPr id="2" name="Espaço Reservado para Rodapé 1"/>
          <p:cNvSpPr>
            <a:spLocks noGrp="1"/>
          </p:cNvSpPr>
          <p:nvPr>
            <p:ph type="ftr" sz="quarter" idx="11"/>
          </p:nvPr>
        </p:nvSpPr>
        <p:spPr/>
        <p:txBody>
          <a:bodyPr/>
          <a:lstStyle/>
          <a:p>
            <a:r>
              <a:rPr lang="pt-BR" smtClean="0"/>
              <a:t>SELETORES CSS PARA JEDIS - LORENZO D.C. DANESI</a:t>
            </a:r>
            <a:endParaRPr lang="pt-BR"/>
          </a:p>
        </p:txBody>
      </p:sp>
      <p:sp>
        <p:nvSpPr>
          <p:cNvPr id="4" name="Espaço Reservado para Número de Slide 3"/>
          <p:cNvSpPr>
            <a:spLocks noGrp="1"/>
          </p:cNvSpPr>
          <p:nvPr>
            <p:ph type="sldNum" sz="quarter" idx="12"/>
          </p:nvPr>
        </p:nvSpPr>
        <p:spPr/>
        <p:txBody>
          <a:bodyPr/>
          <a:lstStyle/>
          <a:p>
            <a:fld id="{EEB8F9BA-AC90-493E-B827-16E4060EA3AA}" type="slidenum">
              <a:rPr lang="pt-BR" smtClean="0"/>
              <a:t>8</a:t>
            </a:fld>
            <a:endParaRPr lang="pt-BR"/>
          </a:p>
        </p:txBody>
      </p:sp>
      <p:pic>
        <p:nvPicPr>
          <p:cNvPr id="11" name="Picture 2" descr="Ficheiro:CSS3 logo and wordmark.svg – Wikipédia, a enciclopédia livre"/>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11"/>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63402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componente"/>
          <p:cNvSpPr txBox="1"/>
          <p:nvPr/>
        </p:nvSpPr>
        <p:spPr>
          <a:xfrm>
            <a:off x="709951" y="674022"/>
            <a:ext cx="8339121" cy="707886"/>
          </a:xfrm>
          <a:prstGeom prst="rect">
            <a:avLst/>
          </a:prstGeom>
          <a:noFill/>
        </p:spPr>
        <p:txBody>
          <a:bodyPr wrap="square" rtlCol="0">
            <a:spAutoFit/>
          </a:bodyPr>
          <a:lstStyle/>
          <a:p>
            <a:r>
              <a:rPr lang="pt-BR" sz="4000" dirty="0" smtClean="0">
                <a:latin typeface="Impact" panose="020B0806030902050204" pitchFamily="34" charset="0"/>
              </a:rPr>
              <a:t>EXEMPLO PRÁTICO</a:t>
            </a:r>
            <a:endParaRPr lang="pt-BR" sz="4000" dirty="0">
              <a:latin typeface="Impact" panose="020B0806030902050204" pitchFamily="34" charset="0"/>
            </a:endParaRPr>
          </a:p>
        </p:txBody>
      </p:sp>
      <p:sp>
        <p:nvSpPr>
          <p:cNvPr id="9" name="texto-componente"/>
          <p:cNvSpPr txBox="1"/>
          <p:nvPr/>
        </p:nvSpPr>
        <p:spPr>
          <a:xfrm>
            <a:off x="637944" y="2800400"/>
            <a:ext cx="8339120" cy="1569660"/>
          </a:xfrm>
          <a:prstGeom prst="rect">
            <a:avLst/>
          </a:prstGeom>
          <a:noFill/>
        </p:spPr>
        <p:txBody>
          <a:bodyPr wrap="square" rtlCol="0">
            <a:spAutoFit/>
          </a:bodyPr>
          <a:lstStyle/>
          <a:p>
            <a:pPr algn="just"/>
            <a:r>
              <a:rPr lang="pt-BR" sz="2400" dirty="0"/>
              <a:t>Imagine que você deseja destacar determinados parágrafos em sua página com uma cor de fundo diferente. Você pode fazer isso atribuindo a esses parágrafos uma classe chamada "destaque" e, em seguida, definindo os estilos correspondentes em seu CSS</a:t>
            </a:r>
            <a:r>
              <a:rPr lang="pt-BR" sz="2400" dirty="0" smtClean="0"/>
              <a:t>.</a:t>
            </a:r>
            <a:endParaRPr lang="pt-BR" sz="24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120" y="5752728"/>
            <a:ext cx="8339120" cy="168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ço Reservado para Rodapé 3"/>
          <p:cNvSpPr>
            <a:spLocks noGrp="1"/>
          </p:cNvSpPr>
          <p:nvPr>
            <p:ph type="ftr" sz="quarter" idx="11"/>
          </p:nvPr>
        </p:nvSpPr>
        <p:spPr/>
        <p:txBody>
          <a:bodyPr/>
          <a:lstStyle/>
          <a:p>
            <a:r>
              <a:rPr lang="pt-BR" smtClean="0"/>
              <a:t>SELETORES CSS PARA JEDIS - LORENZO D.C. DANESI</a:t>
            </a:r>
            <a:endParaRPr lang="pt-BR"/>
          </a:p>
        </p:txBody>
      </p:sp>
      <p:sp>
        <p:nvSpPr>
          <p:cNvPr id="5" name="Espaço Reservado para Número de Slide 4"/>
          <p:cNvSpPr>
            <a:spLocks noGrp="1"/>
          </p:cNvSpPr>
          <p:nvPr>
            <p:ph type="sldNum" sz="quarter" idx="12"/>
          </p:nvPr>
        </p:nvSpPr>
        <p:spPr/>
        <p:txBody>
          <a:bodyPr/>
          <a:lstStyle/>
          <a:p>
            <a:fld id="{EEB8F9BA-AC90-493E-B827-16E4060EA3AA}" type="slidenum">
              <a:rPr lang="pt-BR" smtClean="0"/>
              <a:t>9</a:t>
            </a:fld>
            <a:endParaRPr lang="pt-BR"/>
          </a:p>
        </p:txBody>
      </p:sp>
      <p:pic>
        <p:nvPicPr>
          <p:cNvPr id="12" name="Picture 2" descr="Ficheiro:CSS3 logo and wordmark.svg – Wikipédia, a enciclopédia livre"/>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43233" y="10505256"/>
            <a:ext cx="714734" cy="10081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Lightsaber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03246">
            <a:off x="868927" y="778677"/>
            <a:ext cx="3575353" cy="2485305"/>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9"/>
          <p:cNvSpPr/>
          <p:nvPr/>
        </p:nvSpPr>
        <p:spPr>
          <a:xfrm rot="5400000">
            <a:off x="-121903" y="602023"/>
            <a:ext cx="1348046" cy="144000"/>
          </a:xfrm>
          <a:prstGeom prst="rect">
            <a:avLst/>
          </a:prstGeom>
          <a:gradFill flip="none" rotWithShape="1">
            <a:gsLst>
              <a:gs pos="0">
                <a:srgbClr val="00B0F0"/>
              </a:gs>
              <a:gs pos="50000">
                <a:schemeClr val="accent1">
                  <a:tint val="44500"/>
                  <a:satMod val="160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86516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1624</Words>
  <Application>Microsoft Office PowerPoint</Application>
  <PresentationFormat>Papel A3 (297x420 mm)</PresentationFormat>
  <Paragraphs>131</Paragraphs>
  <Slides>26</Slides>
  <Notes>0</Notes>
  <HiddenSlides>0</HiddenSlides>
  <MMClips>0</MMClips>
  <ScaleCrop>false</ScaleCrop>
  <HeadingPairs>
    <vt:vector size="4" baseType="variant">
      <vt:variant>
        <vt:lpstr>Tema</vt:lpstr>
      </vt:variant>
      <vt:variant>
        <vt:i4>1</vt:i4>
      </vt:variant>
      <vt:variant>
        <vt:lpstr>Títulos de slides</vt:lpstr>
      </vt:variant>
      <vt:variant>
        <vt:i4>26</vt:i4>
      </vt:variant>
    </vt:vector>
  </HeadingPairs>
  <TitlesOfParts>
    <vt:vector size="27"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Lorenzo</dc:creator>
  <cp:lastModifiedBy>Paulo</cp:lastModifiedBy>
  <cp:revision>43</cp:revision>
  <dcterms:created xsi:type="dcterms:W3CDTF">2024-05-11T14:22:44Z</dcterms:created>
  <dcterms:modified xsi:type="dcterms:W3CDTF">2024-05-15T15:02:36Z</dcterms:modified>
</cp:coreProperties>
</file>