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92" r:id="rId3"/>
    <p:sldId id="299" r:id="rId4"/>
    <p:sldId id="297" r:id="rId5"/>
    <p:sldId id="300" r:id="rId6"/>
    <p:sldId id="301" r:id="rId7"/>
    <p:sldId id="302" r:id="rId8"/>
    <p:sldId id="303" r:id="rId9"/>
    <p:sldId id="298" r:id="rId10"/>
    <p:sldId id="296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91" r:id="rId19"/>
    <p:sldId id="294" r:id="rId2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108" d="100"/>
          <a:sy n="108" d="100"/>
        </p:scale>
        <p:origin x="1698" y="10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30FC67-8250-7505-0ECD-AD7895ED3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F3515D-E738-2C99-4C38-49D32C41F3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3B6FE6A-8CF3-5BE2-CC7E-6DD86C6C6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4C23B4-3C6F-4901-2498-4BDBD04D6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97BC3C-E46E-4B59-A615-CDC6A0E6CD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33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 24575,'-12'1'0,"1"-1"0,-1 2 0,-21 5 0,31-7 0,0 0 0,-1 1 0,1-1 0,0 1 0,0 0 0,0 0 0,0-1 0,0 1 0,0 1 0,0-1 0,0 0 0,0 0 0,0 1 0,1-1 0,-1 1 0,1-1 0,-1 1 0,1 0 0,-1 0 0,1-1 0,0 1 0,0 0 0,0 0 0,0 0 0,0 1 0,-1 2 0,3-3 0,0 0 0,0-1 0,-1 1 0,1-1 0,0 1 0,1-1 0,-1 0 0,0 1 0,0-1 0,1 0 0,-1 0 0,0 0 0,1 0 0,-1 0 0,1 0 0,-1 0 0,1 0 0,0-1 0,-1 1 0,1 0 0,0-1 0,0 0 0,-1 1 0,1-1 0,0 0 0,3 0 0,-4 1 0,1-1 0,0 0 0,-1 1 0,1-1 0,0 0 0,-1 0 0,1 0 0,0 0 0,-1 0 0,1 0 0,0 0 0,-1 0 0,1-1 0,0 1 0,-1-1 0,1 1 0,-1-1 0,1 0 0,-1 0 0,1 1 0,-1-1 0,1 0 0,-1 0 0,0-1 0,0 1 0,2-2 0,-3 1 0,0 1 0,0-1 0,-1 1 0,1-1 0,0 1 0,-1-1 0,0 1 0,1-1 0,-1 1 0,0 0 0,0-1 0,0 1 0,0 0 0,0 0 0,0-1 0,0 1 0,0 0 0,0 0 0,0 0 0,-1 0 0,1 1 0,0-1 0,-3-1 0,-35-16 0,30 14 0,0 2 0,0-1 0,-1 1 0,0 1 0,1-1 0,-1 2 0,0-1 0,-16 3 0,23-2 0,0 1 0,0-1 0,0 1 0,0 0 0,0 0 0,1 0 0,-1 1 0,0-1 0,1 0 0,-1 1 0,1 0 0,0 0 0,-1 0 0,1 0 0,0 0 0,0 0 0,0 0 0,1 1 0,-1-1 0,0 1 0,1-1 0,0 1 0,-1 0 0,1-1 0,0 1 0,0 0 0,1 0 0,-1 0 0,1 0 0,-1 0 0,1 6 0,-1-1 0,1 1 0,0-1 0,0 0 0,1 1 0,0-1 0,0 1 0,1-1 0,0 0 0,4 10 0,-5-16 0,0 0 0,0-1 0,0 1 0,0 0 0,1-1 0,-1 1 0,0 0 0,1-1 0,-1 0 0,1 1 0,0-1 0,-1 0 0,1 0 0,0 0 0,0 0 0,0 0 0,2 1 0,-1-2 0,0 1 0,0-1 0,0 0 0,0 0 0,1 0 0,-1 0 0,0 0 0,0-1 0,0 0 0,0 1 0,0-1 0,0 0 0,0-1 0,4-1 0,-1 0 0,0 0 0,0-1 0,-1 0 0,0 0 0,0 0 0,0-1 0,0 1 0,0-1 0,-1 0 0,0 0 0,0-1 0,4-9 0,2-5 0,-1 0 0,9-30 0,-12 33 0,-5 127 0,-1-108 0,0 1 0,0-1 0,0 0 0,-1 0 0,1 0 0,-1 1 0,0-1 0,1 0 0,-1 0 0,0 0 0,0 0 0,0 0 0,-1 0 0,1 0 0,-3 3 0,3-5 0,0 1 0,0-1 0,0 1 0,0-1 0,0 0 0,0 1 0,0-1 0,0 0 0,0 0 0,1 0 0,-2 1 0,1-1 0,0 0 0,0 0 0,0-1 0,0 1 0,0 0 0,1 0 0,-1 0 0,0-1 0,0 1 0,0 0 0,0-1 0,-1 0 0,-3-2 0,1 0 0,0 0 0,-1-1 0,1 1 0,1-1 0,-1 0 0,0 0 0,1 0 0,0-1 0,0 1 0,-3-6 0,-5-6 0,10 31 0,9 29 0,-7-39 0,0 0 0,0 0 0,0-1 0,0 0 0,1 1 0,-1-1 0,1 0 0,0 0 0,0 0 0,1 0 0,-1 0 0,1 0 0,3 3 0,-5-7 0,-1 1 0,0-1 0,0 0 0,1 0 0,-1 0 0,0 0 0,0 0 0,0 0 0,1 0 0,-1 0 0,0 0 0,0 0 0,1 0 0,-1 0 0,0 0 0,0 0 0,1 0 0,-1 0 0,0 0 0,0 0 0,0 0 0,1-1 0,-1 1 0,0 0 0,0 0 0,0 0 0,1 0 0,-1 0 0,0-1 0,0 1 0,0 0 0,0 0 0,1 0 0,-1 0 0,0-1 0,0 1 0,0 0 0,0 0 0,0 0 0,0-1 0,0 1 0,5-17 0,-2-15 0,-5 6 0,1 21 0,1-1 0,-1 1 0,1-1 0,0 1 0,1-1 0,-1 1 0,1 0 0,0-1 0,0 1 0,3-7 0,-4 11 0,1 1 0,-1-1 0,1 1 0,-1-1 0,1 1 0,-1 0 0,1-1 0,-1 1 0,1 0 0,-1 0 0,1-1 0,-1 1 0,1 0 0,-1 0 0,1 0 0,0 0 0,-1 0 0,1 0 0,-1 0 0,1 0 0,0 0 0,-1 0 0,1 0 0,-1 0 0,1 0 0,0 0 0,-1 0 0,1 1 0,-1-1 0,1 0 0,-1 0 0,1 1 0,-1-1 0,1 0 0,-1 1 0,1-1 0,-1 1 0,1-1 0,-1 0 0,1 1 0,-1-1 0,0 1 0,1-1 0,-1 1 0,0-1 0,0 1 0,1 0 0,-1-1 0,0 1 0,0 0 0,19 35 0,-16-31 0,-1-1 0,0 1 0,1-1 0,-1 0 0,1 0 0,1 0 0,4 5 0,-7-8 0,-1-1 0,0 0 0,1 1 0,-1-1 0,1 0 0,-1 0 0,0 1 0,1-1 0,-1 0 0,1 0 0,-1 1 0,1-1 0,-1 0 0,1 0 0,-1 0 0,1 0 0,-1 0 0,1 0 0,-1 0 0,1 0 0,-1 0 0,1 0 0,-1 0 0,1 0 0,-1 0 0,2-1 0,-1 0 0,-1 0 0,1 0 0,0 0 0,0 0 0,-1 0 0,1 0 0,0 0 0,-1 0 0,1 0 0,-1-1 0,0 1 0,1 0 0,-1 0 0,0-1 0,0 1 0,1-2 0,1-22 0,-1-1 0,-3-33 0,2 53 0,-1 58-1365,1-29-5461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24575,'1'3'0,"3"2"0,1 1 0,1 0 0,1 0 0,-1 2 0,1-2 0,-1 1 0,0-1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24575,'0'0'0,"-1"1"0,0-1 0,1 0 0,-1 1 0,1-1 0,-1 1 0,1-1 0,-1 1 0,1-1 0,-1 1 0,1-1 0,-1 1 0,1 0 0,0-1 0,-1 1 0,1 0 0,0-1 0,0 1 0,0 0 0,-1-1 0,1 1 0,0 0 0,0-1 0,0 1 0,0 0 0,0 0 0,0-1 0,0 1 0,0 0 0,0-1 0,1 1 0,-1 0 0,0-1 0,1 2 0,6 26 0,16 4 0,-22-31 0,0 1 0,1 0 0,-1 0 0,1-1 0,0 1 0,-1-1 0,1 1 0,0-1 0,0 0 0,0 1 0,0-1 0,0 0 0,0 0 0,3 0 0,-4-1-2,-1 0 0,0 0 0,1 0 0,-1 0 0,0 0 0,0 0 1,1 0-1,-1 0 0,0 0 0,0 0 0,1 0 0,-1 0 0,0 0 0,0-1 0,0 1 0,1 0 0,-1 0 0,0 0 0,0 0 0,0-1 0,1 1 0,-1 0 0,0 0 0,0-1 0,0 1 0,0 0 0,0 0 0,1 0 0,-1-1 0,0 1 0,0 0 1,0 0-1,0-1 0,0 1 0,0 0 0,0-1 0,0 1 0,0 0 0,0 0 0,0-1 0,-5-15 202,-11-11-1685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2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5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6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F12956-068A-606B-27CF-3C0ABFCE09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227288-8501-6A8C-4BD4-6C557900A5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238752-7D6F-55E0-FB53-87AC498653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9A9FD11-5428-0BC7-C821-7A9741A0F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B6ED475-D13D-F8A8-A39E-392AE2D03C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23EFA96-449D-AB19-7D10-739292ABE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F3855A-90B8-43DC-BD93-48352A3A351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7A354A2-9CCE-8F94-0CDF-85B02624B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A6732E-DF7A-4946-9DE1-A68577EC0B97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498A392-866B-0842-E831-013990F44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E224BFF-4A42-4FFC-9CC5-9A51190A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5125" name="Segnaposto piè di pagina 1">
            <a:extLst>
              <a:ext uri="{FF2B5EF4-FFF2-40B4-BE49-F238E27FC236}">
                <a16:creationId xmlns:a16="http://schemas.microsoft.com/office/drawing/2014/main" id="{C244DC0B-9207-4B6C-182B-310A64ED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Segnaposto data 2">
            <a:extLst>
              <a:ext uri="{FF2B5EF4-FFF2-40B4-BE49-F238E27FC236}">
                <a16:creationId xmlns:a16="http://schemas.microsoft.com/office/drawing/2014/main" id="{31388328-FC50-6996-0929-69FDB8C6DB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3855A-90B8-43DC-BD93-48352A3A3511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1619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C0E4CB-1F10-7184-82A0-3482E1019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529030-A2A7-4593-B65C-3F5EB5723014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18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A1006DB-A865-E4C0-76D3-C66A1AD38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B28B3F-03D2-5FAB-F384-89815223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21509" name="Segnaposto piè di pagina 1">
            <a:extLst>
              <a:ext uri="{FF2B5EF4-FFF2-40B4-BE49-F238E27FC236}">
                <a16:creationId xmlns:a16="http://schemas.microsoft.com/office/drawing/2014/main" id="{7D760635-474B-99C3-EF6D-EFB18FA8F5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10" name="Segnaposto data 2">
            <a:extLst>
              <a:ext uri="{FF2B5EF4-FFF2-40B4-BE49-F238E27FC236}">
                <a16:creationId xmlns:a16="http://schemas.microsoft.com/office/drawing/2014/main" id="{C5A5A8C3-F930-8729-7882-22C73498B1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7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2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9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574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7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055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9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590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628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82A1F41B-2619-7F1B-5D0D-CADB26BA7796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EA5825DF-5C6F-1739-6DC6-3D36560B90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09B9EDFE-8A55-1864-961C-2F060E6FF8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9338D6D-A9B1-8486-099F-E96F020F8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20FE541-5EE2-EE74-B640-CABCA9223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9E9FDECF-94A4-D0E9-29B8-265C26919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57D96C07-A351-3C09-55AE-07BA0D92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BC9CB966-8236-CC5D-8E35-F1FA440163CF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>
              <a:extLst>
                <a:ext uri="{FF2B5EF4-FFF2-40B4-BE49-F238E27FC236}">
                  <a16:creationId xmlns:a16="http://schemas.microsoft.com/office/drawing/2014/main" id="{8605640C-B85B-850F-9BB4-6397C38FC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>
              <a:extLst>
                <a:ext uri="{FF2B5EF4-FFF2-40B4-BE49-F238E27FC236}">
                  <a16:creationId xmlns:a16="http://schemas.microsoft.com/office/drawing/2014/main" id="{A89A1EAE-B738-6135-262E-0E3C9AAC6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82B5C32E-D823-9C0C-7771-51E77C3BB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Titolo 2">
            <a:extLst>
              <a:ext uri="{FF2B5EF4-FFF2-40B4-BE49-F238E27FC236}">
                <a16:creationId xmlns:a16="http://schemas.microsoft.com/office/drawing/2014/main" id="{02BF8FCC-2B4D-9862-C3C7-27AE6E3BCF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Reinforcement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Learning Project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2023/2024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Lorenzo Di Luccio 1797569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Renato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Giamba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1816155</a:t>
            </a:r>
          </a:p>
        </p:txBody>
      </p:sp>
      <p:sp>
        <p:nvSpPr>
          <p:cNvPr id="4101" name="CasellaDiTesto 1">
            <a:extLst>
              <a:ext uri="{FF2B5EF4-FFF2-40B4-BE49-F238E27FC236}">
                <a16:creationId xmlns:a16="http://schemas.microsoft.com/office/drawing/2014/main" id="{9AB26FDE-46A7-7ECC-83E6-EA7A6442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1844675"/>
            <a:ext cx="6865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solidFill>
                  <a:srgbClr val="FFFFFF"/>
                </a:solidFill>
              </a:rPr>
              <a:t>«Learning model-</a:t>
            </a:r>
            <a:r>
              <a:rPr lang="it-IT" altLang="it-IT" sz="2800" dirty="0" err="1">
                <a:solidFill>
                  <a:srgbClr val="FFFFFF"/>
                </a:solidFill>
              </a:rPr>
              <a:t>based</a:t>
            </a:r>
            <a:r>
              <a:rPr lang="it-IT" altLang="it-IT" sz="2800" dirty="0">
                <a:solidFill>
                  <a:srgbClr val="FFFFFF"/>
                </a:solidFill>
              </a:rPr>
              <a:t> planning from scratch»</a:t>
            </a:r>
          </a:p>
        </p:txBody>
      </p:sp>
      <p:sp>
        <p:nvSpPr>
          <p:cNvPr id="4102" name="Sottotitolo 1">
            <a:extLst>
              <a:ext uri="{FF2B5EF4-FFF2-40B4-BE49-F238E27FC236}">
                <a16:creationId xmlns:a16="http://schemas.microsoft.com/office/drawing/2014/main" id="{5A9DD22B-522D-FFA5-CFAD-DBBEF802A6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F0DF7-E1AF-0A4F-11E9-E3E6A92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1125538"/>
            <a:ext cx="7416800" cy="504825"/>
          </a:xfrm>
        </p:spPr>
        <p:txBody>
          <a:bodyPr/>
          <a:lstStyle/>
          <a:p>
            <a:r>
              <a:rPr lang="it-IT" dirty="0"/>
              <a:t>IBP (7) – Training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075D2E6-6672-D828-2B81-A28238440197}"/>
              </a:ext>
            </a:extLst>
          </p:cNvPr>
          <p:cNvSpPr/>
          <p:nvPr/>
        </p:nvSpPr>
        <p:spPr bwMode="auto">
          <a:xfrm>
            <a:off x="4283968" y="3284984"/>
            <a:ext cx="134093" cy="13862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11888E-1673-4BDC-368D-4BE9D8AE92D1}"/>
              </a:ext>
            </a:extLst>
          </p:cNvPr>
          <p:cNvSpPr/>
          <p:nvPr/>
        </p:nvSpPr>
        <p:spPr bwMode="auto">
          <a:xfrm>
            <a:off x="4283968" y="3284984"/>
            <a:ext cx="45719" cy="4571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/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blipFill>
                <a:blip r:embed="rId2"/>
                <a:stretch>
                  <a:fillRect l="-21053" r="-2631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/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blipFill>
                <a:blip r:embed="rId3"/>
                <a:stretch>
                  <a:fillRect l="-2488" r="-3483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Segnaposto contenuto 3">
            <a:extLst>
              <a:ext uri="{FF2B5EF4-FFF2-40B4-BE49-F238E27FC236}">
                <a16:creationId xmlns:a16="http://schemas.microsoft.com/office/drawing/2014/main" id="{236A548F-4FCE-DBFF-0F96-4D5281D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463" t="17800" r="24013" b="22001"/>
          <a:stretch/>
        </p:blipFill>
        <p:spPr>
          <a:xfrm>
            <a:off x="2383594" y="1752600"/>
            <a:ext cx="5167387" cy="41148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14:cNvPr>
              <p14:cNvContentPartPr/>
              <p14:nvPr/>
            </p14:nvContentPartPr>
            <p14:xfrm>
              <a:off x="4267262" y="3275200"/>
              <a:ext cx="92880" cy="76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8622" y="3266200"/>
                <a:ext cx="1105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1C3CFF2E-A2BD-9FCA-6B30-0068935A4B30}"/>
              </a:ext>
            </a:extLst>
          </p:cNvPr>
          <p:cNvGrpSpPr/>
          <p:nvPr/>
        </p:nvGrpSpPr>
        <p:grpSpPr>
          <a:xfrm>
            <a:off x="4270810" y="3319501"/>
            <a:ext cx="92160" cy="45000"/>
            <a:chOff x="4270810" y="3319501"/>
            <a:chExt cx="9216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14:cNvPr>
                <p14:cNvContentPartPr/>
                <p14:nvPr/>
              </p14:nvContentPartPr>
              <p14:xfrm>
                <a:off x="4318330" y="3326701"/>
                <a:ext cx="19800" cy="21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9690" y="3318061"/>
                  <a:ext cx="3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1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14:cNvPr>
                <p14:cNvContentPartPr/>
                <p14:nvPr/>
              </p14:nvContentPartPr>
              <p14:xfrm>
                <a:off x="4270810" y="3326701"/>
                <a:ext cx="24840" cy="37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2170" y="3318061"/>
                  <a:ext cx="42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14:cNvPr>
                <p14:cNvContentPartPr/>
                <p14:nvPr/>
              </p14:nvContentPartPr>
              <p14:xfrm>
                <a:off x="4281610" y="3341461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2610" y="33328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14:cNvPr>
                <p14:cNvContentPartPr/>
                <p14:nvPr/>
              </p14:nvContentPartPr>
              <p14:xfrm>
                <a:off x="4288810" y="3319501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0170" y="3310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14:cNvPr>
                <p14:cNvContentPartPr/>
                <p14:nvPr/>
              </p14:nvContentPartPr>
              <p14:xfrm>
                <a:off x="4362610" y="3363781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3610" y="33547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/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7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(8) – Training algorithms: gradients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??</a:t>
            </a:r>
            <a:endParaRPr lang="en-GB" altLang="it-IT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9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Experimental settings and hyperparameters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Optimizers:</a:t>
            </a:r>
            <a:r>
              <a:rPr lang="en-GB" altLang="it-IT" dirty="0">
                <a:latin typeface="Calibri" panose="020F0502020204030204" pitchFamily="34" charset="0"/>
              </a:rPr>
              <a:t> 3 ADAM optimizer for manager, imaginator and controller + memory (trained jointly).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Learning rates:</a:t>
            </a:r>
            <a:r>
              <a:rPr lang="en-GB" altLang="it-IT" dirty="0">
                <a:latin typeface="Calibri" panose="020F0502020204030204" pitchFamily="34" charset="0"/>
              </a:rPr>
              <a:t> 0.001 for each optimizer to start then decrease when performances don’t improve.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Gamma factor</a:t>
            </a:r>
            <a:r>
              <a:rPr lang="en-GB" altLang="it-IT" dirty="0">
                <a:latin typeface="Calibri" panose="020F0502020204030204" pitchFamily="34" charset="0"/>
              </a:rPr>
              <a:t>: 0.99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Run:</a:t>
            </a:r>
            <a:r>
              <a:rPr lang="en-GB" altLang="it-IT" sz="2400" dirty="0">
                <a:latin typeface="Calibri" panose="020F0502020204030204" pitchFamily="34" charset="0"/>
              </a:rPr>
              <a:t> 1,000 episodes for each run.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Episode:</a:t>
            </a:r>
            <a:r>
              <a:rPr lang="en-GB" altLang="it-IT" dirty="0">
                <a:latin typeface="Calibri" panose="020F0502020204030204" pitchFamily="34" charset="0"/>
              </a:rPr>
              <a:t> variable number of steps. It stops if the environment terminates or truncates.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Imagination budgets:</a:t>
            </a:r>
            <a:r>
              <a:rPr lang="en-GB" altLang="it-IT" sz="2400" dirty="0">
                <a:latin typeface="Calibri" panose="020F0502020204030204" pitchFamily="34" charset="0"/>
              </a:rPr>
              <a:t> 0, 1 or 2. The models with 1 or 2 are </a:t>
            </a:r>
            <a:r>
              <a:rPr lang="en-GB" altLang="it-IT" sz="2400" i="1" dirty="0">
                <a:latin typeface="Calibri" panose="020F0502020204030204" pitchFamily="34" charset="0"/>
              </a:rPr>
              <a:t>pretrained</a:t>
            </a:r>
            <a:r>
              <a:rPr lang="en-GB" altLang="it-IT" sz="2400" dirty="0">
                <a:latin typeface="Calibri" panose="020F0502020204030204" pitchFamily="34" charset="0"/>
              </a:rPr>
              <a:t> on the model with 0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3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(1) – 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ED849-1807-F84E-D1C0-232B4460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13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(2) –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ED849-1807-F84E-D1C0-232B4460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2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(1) – 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ED849-1807-F84E-D1C0-232B4460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1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(2) –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ED849-1807-F84E-D1C0-232B4460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46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Final considerations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?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6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>
            <a:extLst>
              <a:ext uri="{FF2B5EF4-FFF2-40B4-BE49-F238E27FC236}">
                <a16:creationId xmlns:a16="http://schemas.microsoft.com/office/drawing/2014/main" id="{DB3443B1-A5C5-C670-E328-82C913E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DCED1B89-A689-27CA-16BF-C3886E04FA3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7" name="Picture 15" descr="Fondino">
              <a:extLst>
                <a:ext uri="{FF2B5EF4-FFF2-40B4-BE49-F238E27FC236}">
                  <a16:creationId xmlns:a16="http://schemas.microsoft.com/office/drawing/2014/main" id="{E4E893FC-5023-A89E-C217-26EAF945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logo +marchio">
              <a:extLst>
                <a:ext uri="{FF2B5EF4-FFF2-40B4-BE49-F238E27FC236}">
                  <a16:creationId xmlns:a16="http://schemas.microsoft.com/office/drawing/2014/main" id="{7C7BAE62-15FB-DEFF-5581-D46F3D72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6" descr="fascia">
              <a:extLst>
                <a:ext uri="{FF2B5EF4-FFF2-40B4-BE49-F238E27FC236}">
                  <a16:creationId xmlns:a16="http://schemas.microsoft.com/office/drawing/2014/main" id="{69931E7C-0A34-61EF-EAFB-4B5E28621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Titolo 2">
            <a:extLst>
              <a:ext uri="{FF2B5EF4-FFF2-40B4-BE49-F238E27FC236}">
                <a16:creationId xmlns:a16="http://schemas.microsoft.com/office/drawing/2014/main" id="{838C198B-AD35-DECA-116A-5FCF7CE5D9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9D8220C-DBEA-9DA3-9FE0-B2BE2B05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399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0486" name="Sottotitolo 1">
            <a:extLst>
              <a:ext uri="{FF2B5EF4-FFF2-40B4-BE49-F238E27FC236}">
                <a16:creationId xmlns:a16="http://schemas.microsoft.com/office/drawing/2014/main" id="{1A9F12CE-702C-5E61-81A6-FE780AA21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3290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(1)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Model-based planning: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proposal of a sequence of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evaluation of such actions with a </a:t>
            </a:r>
            <a:r>
              <a:rPr lang="en-GB" altLang="it-IT" i="1" dirty="0">
                <a:latin typeface="Calibri" panose="020F0502020204030204" pitchFamily="34" charset="0"/>
              </a:rPr>
              <a:t>model</a:t>
            </a:r>
            <a:r>
              <a:rPr lang="en-GB" altLang="it-IT" dirty="0">
                <a:latin typeface="Calibri" panose="020F0502020204030204" pitchFamily="34" charset="0"/>
              </a:rPr>
              <a:t> of the environment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final refinement to optimize expected rewards.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Main advantages of model-based vs model-free methods: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generalization for never encountered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better linking between present actions and future rewards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resolution of states with the same values or Q values.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0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(2)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Planning is challenging</a:t>
            </a:r>
            <a:r>
              <a:rPr lang="en-GB" altLang="it-IT" dirty="0">
                <a:latin typeface="Calibri" panose="020F0502020204030204" pitchFamily="34" charset="0"/>
              </a:rPr>
              <a:t>: a model can </a:t>
            </a:r>
            <a:r>
              <a:rPr lang="en-GB" altLang="it-IT" i="1" dirty="0">
                <a:latin typeface="Calibri" panose="020F0502020204030204" pitchFamily="34" charset="0"/>
              </a:rPr>
              <a:t>evaluate</a:t>
            </a:r>
            <a:r>
              <a:rPr lang="en-GB" altLang="it-IT" dirty="0">
                <a:latin typeface="Calibri" panose="020F0502020204030204" pitchFamily="34" charset="0"/>
              </a:rPr>
              <a:t> a plan and </a:t>
            </a:r>
            <a:r>
              <a:rPr lang="en-GB" altLang="it-IT" i="1" dirty="0">
                <a:latin typeface="Calibri" panose="020F0502020204030204" pitchFamily="34" charset="0"/>
              </a:rPr>
              <a:t>execute</a:t>
            </a:r>
            <a:r>
              <a:rPr lang="en-GB" altLang="it-IT" dirty="0">
                <a:latin typeface="Calibri" panose="020F0502020204030204" pitchFamily="34" charset="0"/>
              </a:rPr>
              <a:t> it, but it doesn’t know how to </a:t>
            </a:r>
            <a:r>
              <a:rPr lang="en-GB" altLang="it-IT" i="1" dirty="0">
                <a:latin typeface="Calibri" panose="020F0502020204030204" pitchFamily="34" charset="0"/>
              </a:rPr>
              <a:t>construct</a:t>
            </a:r>
            <a:r>
              <a:rPr lang="en-GB" altLang="it-IT" dirty="0">
                <a:latin typeface="Calibri" panose="020F0502020204030204" pitchFamily="34" charset="0"/>
              </a:rPr>
              <a:t>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i="1" dirty="0">
                <a:latin typeface="Calibri" panose="020F0502020204030204" pitchFamily="34" charset="0"/>
              </a:rPr>
              <a:t>Imagination-based Planner (IBP)</a:t>
            </a:r>
            <a:r>
              <a:rPr lang="en-GB" altLang="it-IT" b="1" dirty="0">
                <a:latin typeface="Calibri" panose="020F0502020204030204" pitchFamily="34" charset="0"/>
              </a:rPr>
              <a:t>:</a:t>
            </a:r>
            <a:r>
              <a:rPr lang="en-GB" altLang="it-IT" dirty="0">
                <a:latin typeface="Calibri" panose="020F0502020204030204" pitchFamily="34" charset="0"/>
              </a:rPr>
              <a:t> model-based agent which can perform the three stages of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IBP is flexible:</a:t>
            </a:r>
            <a:r>
              <a:rPr lang="en-GB" altLang="it-IT" dirty="0">
                <a:latin typeface="Calibri" panose="020F0502020204030204" pitchFamily="34" charset="0"/>
              </a:rPr>
              <a:t> it can deal with discrete or continuous environments.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(1) – Architecture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whole IBP can be seen as a </a:t>
            </a:r>
            <a:r>
              <a:rPr lang="en-GB" altLang="it-IT" sz="1600" i="1" dirty="0">
                <a:latin typeface="Calibri" panose="020F0502020204030204" pitchFamily="34" charset="0"/>
              </a:rPr>
              <a:t>recurrent policy</a:t>
            </a:r>
            <a:r>
              <a:rPr lang="en-GB" altLang="it-IT" sz="1600" dirty="0">
                <a:latin typeface="Calibri" panose="020F0502020204030204" pitchFamily="34" charset="0"/>
              </a:rPr>
              <a:t>, that acts on an environment (</a:t>
            </a:r>
            <a:r>
              <a:rPr lang="en-GB" altLang="it-IT" sz="1600" b="1" dirty="0">
                <a:latin typeface="Calibri" panose="020F0502020204030204" pitchFamily="34" charset="0"/>
              </a:rPr>
              <a:t>world</a:t>
            </a:r>
            <a:r>
              <a:rPr lang="en-GB" altLang="it-IT" sz="1600" dirty="0">
                <a:latin typeface="Calibri" panose="020F0502020204030204" pitchFamily="34" charset="0"/>
              </a:rPr>
              <a:t>) and is able to plan using </a:t>
            </a:r>
            <a:r>
              <a:rPr lang="en-GB" altLang="it-IT" sz="1600" i="1" dirty="0">
                <a:latin typeface="Calibri" panose="020F0502020204030204" pitchFamily="34" charset="0"/>
              </a:rPr>
              <a:t>four</a:t>
            </a:r>
            <a:r>
              <a:rPr lang="en-GB" altLang="it-IT" sz="1600" dirty="0">
                <a:latin typeface="Calibri" panose="020F0502020204030204" pitchFamily="34" charset="0"/>
              </a:rPr>
              <a:t>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memory</a:t>
            </a:r>
            <a:r>
              <a:rPr lang="en-GB" altLang="it-IT" sz="1600" dirty="0">
                <a:latin typeface="Calibri" panose="020F0502020204030204" pitchFamily="34" charset="0"/>
              </a:rPr>
              <a:t> </a:t>
            </a: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1C60DB1-672A-C558-EFA4-AC000A5BB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463" t="33201" r="28738" b="31800"/>
          <a:stretch/>
        </p:blipFill>
        <p:spPr>
          <a:xfrm>
            <a:off x="4972050" y="2845513"/>
            <a:ext cx="3703638" cy="19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(2) – Manager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manager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discrete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route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(3) –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controller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 r="-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7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(4) – Imaginator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imaginator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model of the environment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predicted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(continue)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/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cross-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entropy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(discrete).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62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(5) –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memory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function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the data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from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iteration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and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old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newly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aggregated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jointly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controller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using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backpropagation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through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time (BTT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3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1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(6) – Imagination strategies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IBP must have an </a:t>
            </a:r>
            <a:r>
              <a:rPr lang="en-GB" altLang="it-IT" sz="1600" b="1" dirty="0">
                <a:latin typeface="Calibri" panose="020F0502020204030204" pitchFamily="34" charset="0"/>
              </a:rPr>
              <a:t>imagination strategy</a:t>
            </a:r>
            <a:r>
              <a:rPr lang="en-GB" altLang="it-IT" sz="1600" dirty="0">
                <a:latin typeface="Calibri" panose="020F0502020204030204" pitchFamily="34" charset="0"/>
              </a:rPr>
              <a:t> to </a:t>
            </a:r>
            <a:r>
              <a:rPr lang="en-GB" altLang="it-IT" sz="1600" i="1" dirty="0">
                <a:latin typeface="Calibri" panose="020F0502020204030204" pitchFamily="34" charset="0"/>
              </a:rPr>
              <a:t>construct</a:t>
            </a:r>
            <a:r>
              <a:rPr lang="en-GB" altLang="it-IT" sz="1600" b="1" i="1" dirty="0">
                <a:latin typeface="Calibri" panose="020F0502020204030204" pitchFamily="34" charset="0"/>
              </a:rPr>
              <a:t> </a:t>
            </a:r>
            <a:r>
              <a:rPr lang="en-GB" altLang="it-IT" sz="1600" dirty="0">
                <a:latin typeface="Calibri" panose="020F0502020204030204" pitchFamily="34" charset="0"/>
              </a:rPr>
              <a:t>its plans.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three easiest imagination strategies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1-step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n-step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strategy used</a:t>
            </a:r>
            <a:r>
              <a:rPr lang="en-GB" altLang="it-IT" sz="1600" dirty="0">
                <a:latin typeface="Calibri" panose="020F0502020204030204" pitchFamily="34" charset="0"/>
              </a:rPr>
              <a:t>: simpler version of the </a:t>
            </a:r>
            <a:r>
              <a:rPr lang="en-GB" altLang="it-IT" sz="1600" i="1" dirty="0">
                <a:latin typeface="Calibri" panose="020F0502020204030204" pitchFamily="34" charset="0"/>
              </a:rPr>
              <a:t>imagination tree.</a:t>
            </a:r>
            <a:endParaRPr lang="en-GB" altLang="it-IT" sz="1600" b="1" dirty="0">
              <a:latin typeface="Calibri" panose="020F0502020204030204" pitchFamily="34" charset="0"/>
            </a:endParaRP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1863A4D-8917-1187-7BFC-2A00CAFA6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38" t="31800" r="19287" b="23400"/>
          <a:stretch/>
        </p:blipFill>
        <p:spPr>
          <a:xfrm>
            <a:off x="4972050" y="2912148"/>
            <a:ext cx="3703638" cy="17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15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624</Words>
  <Application>Microsoft Office PowerPoint</Application>
  <PresentationFormat>Presentazione su schermo (4:3)</PresentationFormat>
  <Paragraphs>67</Paragraphs>
  <Slides>19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Default Theme</vt:lpstr>
      <vt:lpstr>Reinforcement Learning Project 2023/2024  Lorenzo Di Luccio 1797569 Renato Giamba     1816155</vt:lpstr>
      <vt:lpstr>Introduction (1)</vt:lpstr>
      <vt:lpstr>Introduction (2)</vt:lpstr>
      <vt:lpstr>IBP (1) – Architecture</vt:lpstr>
      <vt:lpstr>IBP (2) – Manager</vt:lpstr>
      <vt:lpstr>IBP (3) – Controller</vt:lpstr>
      <vt:lpstr>IBP (4) – Imaginator</vt:lpstr>
      <vt:lpstr>IBP (5) – Memory</vt:lpstr>
      <vt:lpstr>IBP (6) – Imagination strategies</vt:lpstr>
      <vt:lpstr>IBP (7) – Training algorithm</vt:lpstr>
      <vt:lpstr>IBP (8) – Training algorithms: gradients </vt:lpstr>
      <vt:lpstr>Experimental settings and hyperparameters </vt:lpstr>
      <vt:lpstr>Experiment 1: CartPole (1) – Training</vt:lpstr>
      <vt:lpstr>Experiment 1: CartPole (2) – Evaluation</vt:lpstr>
      <vt:lpstr>Experiment 2: FrozenLake (1) – Training</vt:lpstr>
      <vt:lpstr>Experiment 2: FrozenLake (2) – Evaluation</vt:lpstr>
      <vt:lpstr>Final considerations</vt:lpstr>
      <vt:lpstr> 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Di Luccio</cp:lastModifiedBy>
  <cp:revision>79</cp:revision>
  <dcterms:created xsi:type="dcterms:W3CDTF">2006-11-20T16:13:10Z</dcterms:created>
  <dcterms:modified xsi:type="dcterms:W3CDTF">2024-01-25T17:16:52Z</dcterms:modified>
  <cp:category/>
</cp:coreProperties>
</file>