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76" r:id="rId2"/>
    <p:sldId id="292" r:id="rId3"/>
    <p:sldId id="299" r:id="rId4"/>
    <p:sldId id="297" r:id="rId5"/>
    <p:sldId id="300" r:id="rId6"/>
    <p:sldId id="301" r:id="rId7"/>
    <p:sldId id="302" r:id="rId8"/>
    <p:sldId id="303" r:id="rId9"/>
    <p:sldId id="298" r:id="rId10"/>
    <p:sldId id="296" r:id="rId11"/>
    <p:sldId id="291" r:id="rId12"/>
    <p:sldId id="275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5" r:id="rId23"/>
    <p:sldId id="288" r:id="rId24"/>
    <p:sldId id="289" r:id="rId25"/>
    <p:sldId id="290" r:id="rId26"/>
    <p:sldId id="267" r:id="rId27"/>
    <p:sldId id="294" r:id="rId2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30FC67-8250-7505-0ECD-AD7895ED3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F3515D-E738-2C99-4C38-49D32C41F3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3B6FE6A-8CF3-5BE2-CC7E-6DD86C6C6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4C23B4-3C6F-4901-2498-4BDBD04D6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97BC3C-E46E-4B59-A615-CDC6A0E6CD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33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 24575,'-12'1'0,"1"-1"0,-1 2 0,-21 5 0,31-7 0,0 0 0,-1 1 0,1-1 0,0 1 0,0 0 0,0 0 0,0-1 0,0 1 0,0 1 0,0-1 0,0 0 0,0 0 0,0 1 0,1-1 0,-1 1 0,1-1 0,-1 1 0,1 0 0,-1 0 0,1-1 0,0 1 0,0 0 0,0 0 0,0 0 0,0 1 0,-1 2 0,3-3 0,0 0 0,0-1 0,-1 1 0,1-1 0,0 1 0,1-1 0,-1 0 0,0 1 0,0-1 0,1 0 0,-1 0 0,0 0 0,1 0 0,-1 0 0,1 0 0,-1 0 0,1 0 0,0-1 0,-1 1 0,1 0 0,0-1 0,0 0 0,-1 1 0,1-1 0,0 0 0,3 0 0,-4 1 0,1-1 0,0 0 0,-1 1 0,1-1 0,0 0 0,-1 0 0,1 0 0,0 0 0,-1 0 0,1 0 0,0 0 0,-1 0 0,1-1 0,0 1 0,-1-1 0,1 1 0,-1-1 0,1 0 0,-1 0 0,1 1 0,-1-1 0,1 0 0,-1 0 0,0-1 0,0 1 0,2-2 0,-3 1 0,0 1 0,0-1 0,-1 1 0,1-1 0,0 1 0,-1-1 0,0 1 0,1-1 0,-1 1 0,0 0 0,0-1 0,0 1 0,0 0 0,0 0 0,0-1 0,0 1 0,0 0 0,0 0 0,0 0 0,-1 0 0,1 1 0,0-1 0,-3-1 0,-35-16 0,30 14 0,0 2 0,0-1 0,-1 1 0,0 1 0,1-1 0,-1 2 0,0-1 0,-16 3 0,23-2 0,0 1 0,0-1 0,0 1 0,0 0 0,0 0 0,1 0 0,-1 1 0,0-1 0,1 0 0,-1 1 0,1 0 0,0 0 0,-1 0 0,1 0 0,0 0 0,0 0 0,0 0 0,1 1 0,-1-1 0,0 1 0,1-1 0,0 1 0,-1 0 0,1-1 0,0 1 0,0 0 0,1 0 0,-1 0 0,1 0 0,-1 0 0,1 6 0,-1-1 0,1 1 0,0-1 0,0 0 0,1 1 0,0-1 0,0 1 0,1-1 0,0 0 0,4 10 0,-5-16 0,0 0 0,0-1 0,0 1 0,0 0 0,1-1 0,-1 1 0,0 0 0,1-1 0,-1 0 0,1 1 0,0-1 0,-1 0 0,1 0 0,0 0 0,0 0 0,0 0 0,2 1 0,-1-2 0,0 1 0,0-1 0,0 0 0,0 0 0,1 0 0,-1 0 0,0 0 0,0-1 0,0 0 0,0 1 0,0-1 0,0 0 0,0-1 0,4-1 0,-1 0 0,0 0 0,0-1 0,-1 0 0,0 0 0,0 0 0,0-1 0,0 1 0,0-1 0,-1 0 0,0 0 0,0-1 0,4-9 0,2-5 0,-1 0 0,9-30 0,-12 33 0,-5 127 0,-1-108 0,0 1 0,0-1 0,0 0 0,-1 0 0,1 0 0,-1 1 0,0-1 0,1 0 0,-1 0 0,0 0 0,0 0 0,0 0 0,-1 0 0,1 0 0,-3 3 0,3-5 0,0 1 0,0-1 0,0 1 0,0-1 0,0 0 0,0 1 0,0-1 0,0 0 0,0 0 0,1 0 0,-2 1 0,1-1 0,0 0 0,0 0 0,0-1 0,0 1 0,0 0 0,1 0 0,-1 0 0,0-1 0,0 1 0,0 0 0,0-1 0,-1 0 0,-3-2 0,1 0 0,0 0 0,-1-1 0,1 1 0,1-1 0,-1 0 0,0 0 0,1 0 0,0-1 0,0 1 0,-3-6 0,-5-6 0,10 31 0,9 29 0,-7-39 0,0 0 0,0 0 0,0-1 0,0 0 0,1 1 0,-1-1 0,1 0 0,0 0 0,0 0 0,1 0 0,-1 0 0,1 0 0,3 3 0,-5-7 0,-1 1 0,0-1 0,0 0 0,1 0 0,-1 0 0,0 0 0,0 0 0,0 0 0,1 0 0,-1 0 0,0 0 0,0 0 0,1 0 0,-1 0 0,0 0 0,0 0 0,1 0 0,-1 0 0,0 0 0,0 0 0,0 0 0,1-1 0,-1 1 0,0 0 0,0 0 0,0 0 0,1 0 0,-1 0 0,0-1 0,0 1 0,0 0 0,0 0 0,1 0 0,-1 0 0,0-1 0,0 1 0,0 0 0,0 0 0,0 0 0,0-1 0,0 1 0,5-17 0,-2-15 0,-5 6 0,1 21 0,1-1 0,-1 1 0,1-1 0,0 1 0,1-1 0,-1 1 0,1 0 0,0-1 0,0 1 0,3-7 0,-4 11 0,1 1 0,-1-1 0,1 1 0,-1-1 0,1 1 0,-1 0 0,1-1 0,-1 1 0,1 0 0,-1 0 0,1-1 0,-1 1 0,1 0 0,-1 0 0,1 0 0,0 0 0,-1 0 0,1 0 0,-1 0 0,1 0 0,0 0 0,-1 0 0,1 0 0,-1 0 0,1 0 0,0 0 0,-1 0 0,1 1 0,-1-1 0,1 0 0,-1 0 0,1 1 0,-1-1 0,1 0 0,-1 1 0,1-1 0,-1 1 0,1-1 0,-1 0 0,1 1 0,-1-1 0,0 1 0,1-1 0,-1 1 0,0-1 0,0 1 0,1 0 0,-1-1 0,0 1 0,0 0 0,19 35 0,-16-31 0,-1-1 0,0 1 0,1-1 0,-1 0 0,1 0 0,1 0 0,4 5 0,-7-8 0,-1-1 0,0 0 0,1 1 0,-1-1 0,1 0 0,-1 0 0,0 1 0,1-1 0,-1 0 0,1 0 0,-1 1 0,1-1 0,-1 0 0,1 0 0,-1 0 0,1 0 0,-1 0 0,1 0 0,-1 0 0,1 0 0,-1 0 0,1 0 0,-1 0 0,1 0 0,-1 0 0,2-1 0,-1 0 0,-1 0 0,1 0 0,0 0 0,0 0 0,-1 0 0,1 0 0,0 0 0,-1 0 0,1 0 0,-1-1 0,0 1 0,1 0 0,-1 0 0,0-1 0,0 1 0,1-2 0,1-22 0,-1-1 0,-3-33 0,2 53 0,-1 58-1365,1-29-5461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24575,'1'3'0,"3"2"0,1 1 0,1 0 0,1 0 0,-1 2 0,1-2 0,-1 1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24575,'0'0'0,"-1"1"0,0-1 0,1 0 0,-1 1 0,1-1 0,-1 1 0,1-1 0,-1 1 0,1-1 0,-1 1 0,1-1 0,-1 1 0,1 0 0,0-1 0,-1 1 0,1 0 0,0-1 0,0 1 0,0 0 0,-1-1 0,1 1 0,0 0 0,0-1 0,0 1 0,0 0 0,0 0 0,0-1 0,0 1 0,0 0 0,0-1 0,1 1 0,-1 0 0,0-1 0,1 2 0,6 26 0,16 4 0,-22-31 0,0 1 0,1 0 0,-1 0 0,1-1 0,0 1 0,-1-1 0,1 1 0,0-1 0,0 0 0,0 1 0,0-1 0,0 0 0,0 0 0,3 0 0,-4-1-2,-1 0 0,0 0 0,1 0 0,-1 0 0,0 0 0,0 0 1,1 0-1,-1 0 0,0 0 0,0 0 0,1 0 0,-1 0 0,0 0 0,0-1 0,0 1 0,1 0 0,-1 0 0,0 0 0,0 0 0,0-1 0,1 1 0,-1 0 0,0 0 0,0-1 0,0 1 0,0 0 0,0 0 0,1 0 0,-1-1 0,0 1 0,0 0 1,0 0-1,0-1 0,0 1 0,0 0 0,0-1 0,0 1 0,0 0 0,0 0 0,0-1 0,-5-15 202,-11-11-1685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5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6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F12956-068A-606B-27CF-3C0ABFCE09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227288-8501-6A8C-4BD4-6C557900A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238752-7D6F-55E0-FB53-87AC498653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9A9FD11-5428-0BC7-C821-7A9741A0F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B6ED475-D13D-F8A8-A39E-392AE2D03C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23EFA96-449D-AB19-7D10-739292ABE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F3855A-90B8-43DC-BD93-48352A3A351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7A354A2-9CCE-8F94-0CDF-85B02624B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A6732E-DF7A-4946-9DE1-A68577EC0B97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98A392-866B-0842-E831-013990F44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224BFF-4A42-4FFC-9CC5-9A51190A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5125" name="Segnaposto piè di pagina 1">
            <a:extLst>
              <a:ext uri="{FF2B5EF4-FFF2-40B4-BE49-F238E27FC236}">
                <a16:creationId xmlns:a16="http://schemas.microsoft.com/office/drawing/2014/main" id="{C244DC0B-9207-4B6C-182B-310A64ED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Segnaposto data 2">
            <a:extLst>
              <a:ext uri="{FF2B5EF4-FFF2-40B4-BE49-F238E27FC236}">
                <a16:creationId xmlns:a16="http://schemas.microsoft.com/office/drawing/2014/main" id="{31388328-FC50-6996-0929-69FDB8C6DB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3855A-90B8-43DC-BD93-48352A3A3511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1619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C0E4CB-1F10-7184-82A0-3482E1019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29030-A2A7-4593-B65C-3F5EB5723014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A1006DB-A865-E4C0-76D3-C66A1AD38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28B3F-03D2-5FAB-F384-89815223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21509" name="Segnaposto piè di pagina 1">
            <a:extLst>
              <a:ext uri="{FF2B5EF4-FFF2-40B4-BE49-F238E27FC236}">
                <a16:creationId xmlns:a16="http://schemas.microsoft.com/office/drawing/2014/main" id="{7D760635-474B-99C3-EF6D-EFB18FA8F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Segnaposto data 2">
            <a:extLst>
              <a:ext uri="{FF2B5EF4-FFF2-40B4-BE49-F238E27FC236}">
                <a16:creationId xmlns:a16="http://schemas.microsoft.com/office/drawing/2014/main" id="{C5A5A8C3-F930-8729-7882-22C73498B1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7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C0E4CB-1F10-7184-82A0-3482E1019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29030-A2A7-4593-B65C-3F5EB5723014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26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A1006DB-A865-E4C0-76D3-C66A1AD38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28B3F-03D2-5FAB-F384-89815223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21509" name="Segnaposto piè di pagina 1">
            <a:extLst>
              <a:ext uri="{FF2B5EF4-FFF2-40B4-BE49-F238E27FC236}">
                <a16:creationId xmlns:a16="http://schemas.microsoft.com/office/drawing/2014/main" id="{7D760635-474B-99C3-EF6D-EFB18FA8F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Segnaposto data 2">
            <a:extLst>
              <a:ext uri="{FF2B5EF4-FFF2-40B4-BE49-F238E27FC236}">
                <a16:creationId xmlns:a16="http://schemas.microsoft.com/office/drawing/2014/main" id="{C5A5A8C3-F930-8729-7882-22C73498B1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2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9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574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7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055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9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590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82A1F41B-2619-7F1B-5D0D-CADB26BA7796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EA5825DF-5C6F-1739-6DC6-3D36560B90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09B9EDFE-8A55-1864-961C-2F060E6FF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338D6D-A9B1-8486-099F-E96F020F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20FE541-5EE2-EE74-B640-CABCA922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9E9FDECF-94A4-D0E9-29B8-265C2691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57D96C07-A351-3C09-55AE-07BA0D92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BC9CB966-8236-CC5D-8E35-F1FA4401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8605640C-B85B-850F-9BB4-6397C38FC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A89A1EAE-B738-6135-262E-0E3C9AAC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82B5C32E-D823-9C0C-7771-51E77C3B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02BF8FCC-2B4D-9862-C3C7-27AE6E3BCF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Reinforcement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Learning Project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2023/2024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Lorenzo Di Luccio 1797569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Renato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Giamba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1816155</a:t>
            </a:r>
          </a:p>
        </p:txBody>
      </p:sp>
      <p:sp>
        <p:nvSpPr>
          <p:cNvPr id="4101" name="CasellaDiTesto 1">
            <a:extLst>
              <a:ext uri="{FF2B5EF4-FFF2-40B4-BE49-F238E27FC236}">
                <a16:creationId xmlns:a16="http://schemas.microsoft.com/office/drawing/2014/main" id="{9AB26FDE-46A7-7ECC-83E6-EA7A6442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1844675"/>
            <a:ext cx="686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«Learning model-</a:t>
            </a:r>
            <a:r>
              <a:rPr lang="it-IT" altLang="it-IT" sz="2800" dirty="0" err="1">
                <a:solidFill>
                  <a:srgbClr val="FFFFFF"/>
                </a:solidFill>
              </a:rPr>
              <a:t>based</a:t>
            </a:r>
            <a:r>
              <a:rPr lang="it-IT" altLang="it-IT" sz="2800" dirty="0">
                <a:solidFill>
                  <a:srgbClr val="FFFFFF"/>
                </a:solidFill>
              </a:rPr>
              <a:t> planning from scratch»</a:t>
            </a:r>
          </a:p>
        </p:txBody>
      </p:sp>
      <p:sp>
        <p:nvSpPr>
          <p:cNvPr id="4102" name="Sottotitolo 1">
            <a:extLst>
              <a:ext uri="{FF2B5EF4-FFF2-40B4-BE49-F238E27FC236}">
                <a16:creationId xmlns:a16="http://schemas.microsoft.com/office/drawing/2014/main" id="{5A9DD22B-522D-FFA5-CFAD-DBBEF802A6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F0DF7-E1AF-0A4F-11E9-E3E6A92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1125538"/>
            <a:ext cx="7416800" cy="504825"/>
          </a:xfrm>
        </p:spPr>
        <p:txBody>
          <a:bodyPr/>
          <a:lstStyle/>
          <a:p>
            <a:r>
              <a:rPr lang="it-IT" dirty="0"/>
              <a:t>IBP (7) – Training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075D2E6-6672-D828-2B81-A28238440197}"/>
              </a:ext>
            </a:extLst>
          </p:cNvPr>
          <p:cNvSpPr/>
          <p:nvPr/>
        </p:nvSpPr>
        <p:spPr bwMode="auto">
          <a:xfrm>
            <a:off x="4283968" y="3284984"/>
            <a:ext cx="134093" cy="13862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11888E-1673-4BDC-368D-4BE9D8AE92D1}"/>
              </a:ext>
            </a:extLst>
          </p:cNvPr>
          <p:cNvSpPr/>
          <p:nvPr/>
        </p:nvSpPr>
        <p:spPr bwMode="auto">
          <a:xfrm>
            <a:off x="4283968" y="3284984"/>
            <a:ext cx="45719" cy="4571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/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blipFill>
                <a:blip r:embed="rId2"/>
                <a:stretch>
                  <a:fillRect l="-21053" r="-2631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/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 l="-2488" r="-3483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Segnaposto contenuto 3">
            <a:extLst>
              <a:ext uri="{FF2B5EF4-FFF2-40B4-BE49-F238E27FC236}">
                <a16:creationId xmlns:a16="http://schemas.microsoft.com/office/drawing/2014/main" id="{236A548F-4FCE-DBFF-0F96-4D5281D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463" t="17800" r="24013" b="22001"/>
          <a:stretch/>
        </p:blipFill>
        <p:spPr>
          <a:xfrm>
            <a:off x="2383594" y="1752600"/>
            <a:ext cx="5167387" cy="41148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14:cNvPr>
              <p14:cNvContentPartPr/>
              <p14:nvPr/>
            </p14:nvContentPartPr>
            <p14:xfrm>
              <a:off x="4267262" y="3275200"/>
              <a:ext cx="92880" cy="7668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8622" y="3266200"/>
                <a:ext cx="110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1C3CFF2E-A2BD-9FCA-6B30-0068935A4B30}"/>
              </a:ext>
            </a:extLst>
          </p:cNvPr>
          <p:cNvGrpSpPr/>
          <p:nvPr/>
        </p:nvGrpSpPr>
        <p:grpSpPr>
          <a:xfrm>
            <a:off x="4270810" y="3319501"/>
            <a:ext cx="92160" cy="45000"/>
            <a:chOff x="4270810" y="3319501"/>
            <a:chExt cx="9216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14:cNvPr>
                <p14:cNvContentPartPr/>
                <p14:nvPr/>
              </p14:nvContentPartPr>
              <p14:xfrm>
                <a:off x="4318330" y="3326701"/>
                <a:ext cx="19800" cy="2160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9690" y="3318061"/>
                  <a:ext cx="3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36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108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14:cNvPr>
                <p14:cNvContentPartPr/>
                <p14:nvPr/>
              </p14:nvContentPartPr>
              <p14:xfrm>
                <a:off x="4270810" y="3326701"/>
                <a:ext cx="24840" cy="3780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2170" y="3318061"/>
                  <a:ext cx="42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14:cNvPr>
                <p14:cNvContentPartPr/>
                <p14:nvPr/>
              </p14:nvContentPartPr>
              <p14:xfrm>
                <a:off x="4281610" y="3341461"/>
                <a:ext cx="360" cy="36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610" y="3332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14:cNvPr>
                <p14:cNvContentPartPr/>
                <p14:nvPr/>
              </p14:nvContentPartPr>
              <p14:xfrm>
                <a:off x="4288810" y="3319501"/>
                <a:ext cx="360" cy="36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0170" y="3310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14:cNvPr>
                <p14:cNvContentPartPr/>
                <p14:nvPr/>
              </p14:nvContentPartPr>
              <p14:xfrm>
                <a:off x="4362610" y="3363781"/>
                <a:ext cx="360" cy="36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3610" y="33547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/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7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DB3443B1-A5C5-C670-E328-82C913E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DCED1B89-A689-27CA-16BF-C3886E04FA3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7" name="Picture 15" descr="Fondino">
              <a:extLst>
                <a:ext uri="{FF2B5EF4-FFF2-40B4-BE49-F238E27FC236}">
                  <a16:creationId xmlns:a16="http://schemas.microsoft.com/office/drawing/2014/main" id="{E4E893FC-5023-A89E-C217-26EAF945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logo +marchio">
              <a:extLst>
                <a:ext uri="{FF2B5EF4-FFF2-40B4-BE49-F238E27FC236}">
                  <a16:creationId xmlns:a16="http://schemas.microsoft.com/office/drawing/2014/main" id="{7C7BAE62-15FB-DEFF-5581-D46F3D72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6" descr="fascia">
              <a:extLst>
                <a:ext uri="{FF2B5EF4-FFF2-40B4-BE49-F238E27FC236}">
                  <a16:creationId xmlns:a16="http://schemas.microsoft.com/office/drawing/2014/main" id="{69931E7C-0A34-61EF-EAFB-4B5E28621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Titolo 2">
            <a:extLst>
              <a:ext uri="{FF2B5EF4-FFF2-40B4-BE49-F238E27FC236}">
                <a16:creationId xmlns:a16="http://schemas.microsoft.com/office/drawing/2014/main" id="{838C198B-AD35-DECA-116A-5FCF7CE5D9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9D8220C-DBEA-9DA3-9FE0-B2BE2B05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399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0486" name="Sottotitolo 1">
            <a:extLst>
              <a:ext uri="{FF2B5EF4-FFF2-40B4-BE49-F238E27FC236}">
                <a16:creationId xmlns:a16="http://schemas.microsoft.com/office/drawing/2014/main" id="{1A9F12CE-702C-5E61-81A6-FE780AA21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3290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Introduction (1)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Objective</a:t>
            </a:r>
            <a:r>
              <a:rPr lang="en-GB" altLang="it-IT">
                <a:latin typeface="Calibri" panose="020F0502020204030204" pitchFamily="34" charset="0"/>
              </a:rPr>
              <a:t>: studying </a:t>
            </a:r>
            <a:r>
              <a:rPr lang="en-GB" altLang="it-IT" u="sng">
                <a:latin typeface="Calibri" panose="020F0502020204030204" pitchFamily="34" charset="0"/>
              </a:rPr>
              <a:t>optimal gestures</a:t>
            </a:r>
            <a:r>
              <a:rPr lang="en-GB" altLang="it-IT">
                <a:latin typeface="Calibri" panose="020F0502020204030204" pitchFamily="34" charset="0"/>
              </a:rPr>
              <a:t> for </a:t>
            </a:r>
            <a:r>
              <a:rPr lang="en-GB" altLang="it-IT" u="sng">
                <a:latin typeface="Calibri" panose="020F0502020204030204" pitchFamily="34" charset="0"/>
              </a:rPr>
              <a:t>interfacing</a:t>
            </a:r>
            <a:r>
              <a:rPr lang="en-GB" altLang="it-IT">
                <a:latin typeface="Calibri" panose="020F0502020204030204" pitchFamily="34" charset="0"/>
              </a:rPr>
              <a:t> experienced </a:t>
            </a:r>
            <a:r>
              <a:rPr lang="en-GB" altLang="it-IT" u="sng">
                <a:latin typeface="Calibri" panose="020F0502020204030204" pitchFamily="34" charset="0"/>
              </a:rPr>
              <a:t>firefighters</a:t>
            </a:r>
            <a:r>
              <a:rPr lang="en-GB" altLang="it-IT">
                <a:latin typeface="Calibri" panose="020F0502020204030204" pitchFamily="34" charset="0"/>
              </a:rPr>
              <a:t> with a </a:t>
            </a:r>
            <a:r>
              <a:rPr lang="en-GB" altLang="it-IT" u="sng">
                <a:latin typeface="Calibri" panose="020F0502020204030204" pitchFamily="34" charset="0"/>
              </a:rPr>
              <a:t>drone</a:t>
            </a:r>
            <a:r>
              <a:rPr lang="en-GB" altLang="it-IT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Why?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2400">
                <a:latin typeface="Calibri" panose="020F0502020204030204" pitchFamily="34" charset="0"/>
              </a:rPr>
              <a:t>Drones are getting more popular and are used for many tasks.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2400">
                <a:latin typeface="Calibri" panose="020F0502020204030204" pitchFamily="34" charset="0"/>
              </a:rPr>
              <a:t>Challenging, because drones have very </a:t>
            </a:r>
            <a:r>
              <a:rPr lang="en-GB" altLang="it-IT" sz="2400" u="sng">
                <a:latin typeface="Calibri" panose="020F0502020204030204" pitchFamily="34" charset="0"/>
              </a:rPr>
              <a:t>simple and basic interfaces</a:t>
            </a:r>
            <a:r>
              <a:rPr lang="en-GB" altLang="it-IT" sz="2400">
                <a:latin typeface="Calibri" panose="020F0502020204030204" pitchFamily="34" charset="0"/>
              </a:rPr>
              <a:t> (joystick, …).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2400">
                <a:latin typeface="Calibri" panose="020F0502020204030204" pitchFamily="34" charset="0"/>
              </a:rPr>
              <a:t>In more complex task-oriented scenarios, drones have to </a:t>
            </a:r>
            <a:r>
              <a:rPr lang="en-GB" altLang="it-IT" sz="2400" u="sng">
                <a:latin typeface="Calibri" panose="020F0502020204030204" pitchFamily="34" charset="0"/>
              </a:rPr>
              <a:t>make decisions</a:t>
            </a:r>
            <a:r>
              <a:rPr lang="en-GB" altLang="it-IT" sz="2400">
                <a:latin typeface="Calibri" panose="020F0502020204030204" pitchFamily="34" charset="0"/>
              </a:rPr>
              <a:t> based on human input.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>
            <a:extLst>
              <a:ext uri="{FF2B5EF4-FFF2-40B4-BE49-F238E27FC236}">
                <a16:creationId xmlns:a16="http://schemas.microsoft.com/office/drawing/2014/main" id="{67087C56-5AD7-BEE7-A470-3D8BCB71D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Introduction (2) – Drones making decisions</a:t>
            </a:r>
          </a:p>
        </p:txBody>
      </p:sp>
      <p:sp>
        <p:nvSpPr>
          <p:cNvPr id="7171" name="Segnaposto contenuto 2">
            <a:extLst>
              <a:ext uri="{FF2B5EF4-FFF2-40B4-BE49-F238E27FC236}">
                <a16:creationId xmlns:a16="http://schemas.microsoft.com/office/drawing/2014/main" id="{A1B4EB97-ABF5-CB7B-50CD-BD1E7D30B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altLang="it-IT" sz="2000">
                <a:latin typeface="Calibri" panose="020F0502020204030204" pitchFamily="34" charset="0"/>
              </a:rPr>
              <a:t>For interfacing with a drone in task-oriented scenarios, we need to </a:t>
            </a:r>
            <a:r>
              <a:rPr lang="en-GB" altLang="it-IT" sz="2000" u="sng">
                <a:latin typeface="Calibri" panose="020F0502020204030204" pitchFamily="34" charset="0"/>
              </a:rPr>
              <a:t>control the drone</a:t>
            </a:r>
            <a:r>
              <a:rPr lang="en-GB" altLang="it-IT" sz="2000">
                <a:latin typeface="Calibri" panose="020F0502020204030204" pitchFamily="34" charset="0"/>
              </a:rPr>
              <a:t>, </a:t>
            </a:r>
            <a:r>
              <a:rPr lang="en-GB" altLang="it-IT" sz="2000" u="sng">
                <a:latin typeface="Calibri" panose="020F0502020204030204" pitchFamily="34" charset="0"/>
              </a:rPr>
              <a:t>know its location</a:t>
            </a:r>
            <a:r>
              <a:rPr lang="en-GB" altLang="it-IT" sz="2000">
                <a:latin typeface="Calibri" panose="020F0502020204030204" pitchFamily="34" charset="0"/>
              </a:rPr>
              <a:t> and an </a:t>
            </a:r>
            <a:r>
              <a:rPr lang="en-GB" altLang="it-IT" sz="2000" u="sng">
                <a:latin typeface="Calibri" panose="020F0502020204030204" pitchFamily="34" charset="0"/>
              </a:rPr>
              <a:t>interactive communication channel</a:t>
            </a:r>
            <a:r>
              <a:rPr lang="en-GB" altLang="it-IT" sz="2000">
                <a:latin typeface="Calibri" panose="020F0502020204030204" pitchFamily="34" charset="0"/>
              </a:rPr>
              <a:t> with it. But: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Little </a:t>
            </a:r>
            <a:r>
              <a:rPr lang="en-GB" altLang="it-IT" u="sng">
                <a:latin typeface="Calibri" panose="020F0502020204030204" pitchFamily="34" charset="0"/>
              </a:rPr>
              <a:t>external controlling devices</a:t>
            </a:r>
            <a:r>
              <a:rPr lang="en-GB" altLang="it-IT">
                <a:latin typeface="Calibri" panose="020F0502020204030204" pitchFamily="34" charset="0"/>
              </a:rPr>
              <a:t> could go out of battery or not operate well when lots of people are present.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altLang="it-IT" u="sng">
                <a:latin typeface="Calibri" panose="020F0502020204030204" pitchFamily="34" charset="0"/>
              </a:rPr>
              <a:t>CLI</a:t>
            </a:r>
            <a:r>
              <a:rPr lang="en-GB" altLang="it-IT">
                <a:latin typeface="Calibri" panose="020F0502020204030204" pitchFamily="34" charset="0"/>
              </a:rPr>
              <a:t> are slow because a human has to interrupt an activity and type commands in the middle of the task, while he could be useful elsewhere.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Often, there’s </a:t>
            </a:r>
            <a:r>
              <a:rPr lang="en-GB" altLang="it-IT" u="sng">
                <a:latin typeface="Calibri" panose="020F0502020204030204" pitchFamily="34" charset="0"/>
              </a:rPr>
              <a:t>no time or resources</a:t>
            </a:r>
            <a:r>
              <a:rPr lang="en-GB" altLang="it-IT">
                <a:latin typeface="Calibri" panose="020F0502020204030204" pitchFamily="34" charset="0"/>
              </a:rPr>
              <a:t> for relying on better devices.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Introduction (3) – Gestures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b="1">
                <a:latin typeface="Calibri" panose="020F0502020204030204" pitchFamily="34" charset="0"/>
              </a:rPr>
              <a:t>Gesture inputs</a:t>
            </a:r>
            <a:r>
              <a:rPr lang="en-GB" altLang="it-IT" sz="1600">
                <a:latin typeface="Calibri" panose="020F0502020204030204" pitchFamily="34" charset="0"/>
              </a:rPr>
              <a:t> could be a solution for these issues.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>
                <a:latin typeface="Calibri" panose="020F0502020204030204" pitchFamily="34" charset="0"/>
              </a:rPr>
              <a:t>They’re a </a:t>
            </a:r>
            <a:r>
              <a:rPr lang="en-GB" altLang="it-IT" sz="1600" u="sng">
                <a:latin typeface="Calibri" panose="020F0502020204030204" pitchFamily="34" charset="0"/>
              </a:rPr>
              <a:t>natural</a:t>
            </a:r>
            <a:r>
              <a:rPr lang="en-GB" altLang="it-IT" sz="1600">
                <a:latin typeface="Calibri" panose="020F0502020204030204" pitchFamily="34" charset="0"/>
              </a:rPr>
              <a:t>, </a:t>
            </a:r>
            <a:r>
              <a:rPr lang="en-GB" altLang="it-IT" sz="1600" u="sng">
                <a:latin typeface="Calibri" panose="020F0502020204030204" pitchFamily="34" charset="0"/>
              </a:rPr>
              <a:t>fast</a:t>
            </a:r>
            <a:r>
              <a:rPr lang="en-GB" altLang="it-IT" sz="1600">
                <a:latin typeface="Calibri" panose="020F0502020204030204" pitchFamily="34" charset="0"/>
              </a:rPr>
              <a:t> and </a:t>
            </a:r>
            <a:r>
              <a:rPr lang="en-GB" altLang="it-IT" sz="1600" u="sng">
                <a:latin typeface="Calibri" panose="020F0502020204030204" pitchFamily="34" charset="0"/>
              </a:rPr>
              <a:t>visual</a:t>
            </a:r>
            <a:r>
              <a:rPr lang="en-GB" altLang="it-IT" sz="1600">
                <a:latin typeface="Calibri" panose="020F0502020204030204" pitchFamily="34" charset="0"/>
              </a:rPr>
              <a:t> form of communication.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>
                <a:latin typeface="Calibri" panose="020F0502020204030204" pitchFamily="34" charset="0"/>
              </a:rPr>
              <a:t>They can </a:t>
            </a:r>
            <a:r>
              <a:rPr lang="en-GB" altLang="it-IT" sz="1600" u="sng">
                <a:latin typeface="Calibri" panose="020F0502020204030204" pitchFamily="34" charset="0"/>
              </a:rPr>
              <a:t>cooperate</a:t>
            </a:r>
            <a:r>
              <a:rPr lang="en-GB" altLang="it-IT" sz="1600">
                <a:latin typeface="Calibri" panose="020F0502020204030204" pitchFamily="34" charset="0"/>
              </a:rPr>
              <a:t> with GPS for more robust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>
                <a:latin typeface="Calibri" panose="020F0502020204030204" pitchFamily="34" charset="0"/>
              </a:rPr>
              <a:t>They can </a:t>
            </a:r>
            <a:r>
              <a:rPr lang="en-GB" altLang="it-IT" sz="1600" u="sng">
                <a:latin typeface="Calibri" panose="020F0502020204030204" pitchFamily="34" charset="0"/>
              </a:rPr>
              <a:t>substitute</a:t>
            </a:r>
            <a:r>
              <a:rPr lang="en-GB" altLang="it-IT" sz="1600">
                <a:latin typeface="Calibri" panose="020F0502020204030204" pitchFamily="34" charset="0"/>
              </a:rPr>
              <a:t> GPS in indoor environments.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>
                <a:latin typeface="Calibri" panose="020F0502020204030204" pitchFamily="34" charset="0"/>
              </a:rPr>
              <a:t>They can be used in </a:t>
            </a:r>
            <a:r>
              <a:rPr lang="en-GB" altLang="it-IT" sz="1600" u="sng">
                <a:latin typeface="Calibri" panose="020F0502020204030204" pitchFamily="34" charset="0"/>
              </a:rPr>
              <a:t>low-resources</a:t>
            </a:r>
            <a:r>
              <a:rPr lang="en-GB" altLang="it-IT" sz="1600">
                <a:latin typeface="Calibri" panose="020F0502020204030204" pitchFamily="34" charset="0"/>
              </a:rPr>
              <a:t> environments (only a drone with its camera is needed, no external devices or GPS or other cameras).</a:t>
            </a:r>
          </a:p>
          <a:p>
            <a:endParaRPr lang="it-IT" altLang="it-IT" sz="1600">
              <a:latin typeface="Calibri" panose="020F0502020204030204" pitchFamily="34" charset="0"/>
            </a:endParaRPr>
          </a:p>
        </p:txBody>
      </p:sp>
      <p:pic>
        <p:nvPicPr>
          <p:cNvPr id="8196" name="Picture 6" descr="Possible scenario for the system presented here">
            <a:extLst>
              <a:ext uri="{FF2B5EF4-FFF2-40B4-BE49-F238E27FC236}">
                <a16:creationId xmlns:a16="http://schemas.microsoft.com/office/drawing/2014/main" id="{A95B48E4-C929-0C20-604B-83DC1757B9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2182813"/>
            <a:ext cx="3703638" cy="325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47EDB35A-8B0D-5F19-D303-64BB104EB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User Study (1)</a:t>
            </a:r>
          </a:p>
        </p:txBody>
      </p:sp>
      <p:sp>
        <p:nvSpPr>
          <p:cNvPr id="9219" name="Segnaposto contenuto 2">
            <a:extLst>
              <a:ext uri="{FF2B5EF4-FFF2-40B4-BE49-F238E27FC236}">
                <a16:creationId xmlns:a16="http://schemas.microsoft.com/office/drawing/2014/main" id="{8D0012CA-F7EB-C83C-DE88-32C1B606A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Where? </a:t>
            </a:r>
            <a:r>
              <a:rPr lang="en-GB" altLang="it-IT">
                <a:latin typeface="Calibri" panose="020F0502020204030204" pitchFamily="34" charset="0"/>
              </a:rPr>
              <a:t>Fire brigate in Kobe, Japan.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Who? </a:t>
            </a:r>
            <a:r>
              <a:rPr lang="en-GB" altLang="it-IT">
                <a:latin typeface="Calibri" panose="020F0502020204030204" pitchFamily="34" charset="0"/>
              </a:rPr>
              <a:t>Seven firefighters with different positions from officer to chief.</a:t>
            </a:r>
            <a:endParaRPr lang="en-GB" altLang="it-IT" b="1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Main question</a:t>
            </a:r>
            <a:r>
              <a:rPr lang="en-GB" altLang="it-IT">
                <a:latin typeface="Calibri" panose="020F0502020204030204" pitchFamily="34" charset="0"/>
              </a:rPr>
              <a:t>: how to interact with a drone, i.e. how to indicate a window to enter in and perform its tasks?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Main hypothesis:</a:t>
            </a:r>
            <a:r>
              <a:rPr lang="en-GB" altLang="it-IT">
                <a:latin typeface="Calibri" panose="020F0502020204030204" pitchFamily="34" charset="0"/>
              </a:rPr>
              <a:t> use </a:t>
            </a:r>
            <a:r>
              <a:rPr lang="en-GB" altLang="it-IT" u="sng">
                <a:latin typeface="Calibri" panose="020F0502020204030204" pitchFamily="34" charset="0"/>
              </a:rPr>
              <a:t>pointing gestures</a:t>
            </a:r>
            <a:r>
              <a:rPr lang="en-GB" altLang="it-IT">
                <a:latin typeface="Calibri" panose="020F0502020204030204" pitchFamily="34" charset="0"/>
              </a:rPr>
              <a:t> to indicate the window.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>
                <a:latin typeface="Calibri" panose="020F0502020204030204" pitchFamily="34" charset="0"/>
              </a:rPr>
              <a:t>Side questions:</a:t>
            </a:r>
            <a:r>
              <a:rPr lang="en-GB" altLang="it-IT">
                <a:latin typeface="Calibri" panose="020F0502020204030204" pitchFamily="34" charset="0"/>
              </a:rPr>
              <a:t> what are your opinions on using drones to help firefighters? Are they useful?</a:t>
            </a:r>
            <a:endParaRPr lang="en-GB" altLang="it-IT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>
            <a:extLst>
              <a:ext uri="{FF2B5EF4-FFF2-40B4-BE49-F238E27FC236}">
                <a16:creationId xmlns:a16="http://schemas.microsoft.com/office/drawing/2014/main" id="{B8878AAE-42F8-10D4-A5D3-60285568D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User Study (2) – Environment</a:t>
            </a:r>
          </a:p>
        </p:txBody>
      </p:sp>
      <p:sp>
        <p:nvSpPr>
          <p:cNvPr id="10243" name="Segnaposto testo 1">
            <a:extLst>
              <a:ext uri="{FF2B5EF4-FFF2-40B4-BE49-F238E27FC236}">
                <a16:creationId xmlns:a16="http://schemas.microsoft.com/office/drawing/2014/main" id="{6D51485D-88A1-0B68-A619-07058E0AB6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Firefighting scenario with a drone hovering near the building.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Each firefighter is asked to </a:t>
            </a:r>
            <a:r>
              <a:rPr lang="en-GB" altLang="it-IT" u="sng">
                <a:latin typeface="Calibri" panose="020F0502020204030204" pitchFamily="34" charset="0"/>
              </a:rPr>
              <a:t>indicate a window</a:t>
            </a:r>
            <a:r>
              <a:rPr lang="en-GB" altLang="it-IT">
                <a:latin typeface="Calibri" panose="020F0502020204030204" pitchFamily="34" charset="0"/>
              </a:rPr>
              <a:t> to the drone in </a:t>
            </a:r>
            <a:r>
              <a:rPr lang="en-GB" altLang="it-IT" u="sng">
                <a:latin typeface="Calibri" panose="020F0502020204030204" pitchFamily="34" charset="0"/>
              </a:rPr>
              <a:t>whichever way the prefer</a:t>
            </a:r>
            <a:r>
              <a:rPr lang="en-GB" altLang="it-IT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Tested </a:t>
            </a:r>
            <a:r>
              <a:rPr lang="en-GB" altLang="it-IT" u="sng">
                <a:latin typeface="Calibri" panose="020F0502020204030204" pitchFamily="34" charset="0"/>
              </a:rPr>
              <a:t>4 setups</a:t>
            </a:r>
            <a:r>
              <a:rPr lang="en-GB" altLang="it-IT">
                <a:latin typeface="Calibri" panose="020F0502020204030204" pitchFamily="34" charset="0"/>
              </a:rPr>
              <a:t>, where the firefighter is always 40 m from the building.</a:t>
            </a:r>
          </a:p>
          <a:p>
            <a:endParaRPr lang="it-IT" altLang="it-IT" sz="1600">
              <a:latin typeface="Calibri" panose="020F0502020204030204" pitchFamily="34" charset="0"/>
            </a:endParaRPr>
          </a:p>
        </p:txBody>
      </p:sp>
      <p:pic>
        <p:nvPicPr>
          <p:cNvPr id="10244" name="Segnaposto contenuto 8">
            <a:extLst>
              <a:ext uri="{FF2B5EF4-FFF2-40B4-BE49-F238E27FC236}">
                <a16:creationId xmlns:a16="http://schemas.microsoft.com/office/drawing/2014/main" id="{32298E47-3826-ED55-8CED-D9D7898371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388" y="1752600"/>
            <a:ext cx="2874962" cy="4114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>
            <a:extLst>
              <a:ext uri="{FF2B5EF4-FFF2-40B4-BE49-F238E27FC236}">
                <a16:creationId xmlns:a16="http://schemas.microsoft.com/office/drawing/2014/main" id="{7E8A3940-5A44-A15D-7ACB-F2CDB98E5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User Study (3) – Results</a:t>
            </a:r>
          </a:p>
        </p:txBody>
      </p:sp>
      <p:sp>
        <p:nvSpPr>
          <p:cNvPr id="11267" name="Segnaposto testo 1">
            <a:extLst>
              <a:ext uri="{FF2B5EF4-FFF2-40B4-BE49-F238E27FC236}">
                <a16:creationId xmlns:a16="http://schemas.microsoft.com/office/drawing/2014/main" id="{8EEBF947-C563-3223-644B-55CF5850A3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Firefighters always wanted </a:t>
            </a:r>
            <a:r>
              <a:rPr lang="en-GB" altLang="it-IT" u="sng">
                <a:latin typeface="Calibri" panose="020F0502020204030204" pitchFamily="34" charset="0"/>
              </a:rPr>
              <a:t>feedback</a:t>
            </a:r>
            <a:r>
              <a:rPr lang="en-GB" altLang="it-IT">
                <a:latin typeface="Calibri" panose="020F0502020204030204" pitchFamily="34" charset="0"/>
              </a:rPr>
              <a:t> from the drone on how its task was evolving.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>
                <a:latin typeface="Calibri" panose="020F0502020204030204" pitchFamily="34" charset="0"/>
              </a:rPr>
              <a:t>To indicate a particular window, </a:t>
            </a:r>
            <a:r>
              <a:rPr lang="it-IT" altLang="it-IT" u="sng">
                <a:latin typeface="Calibri" panose="020F0502020204030204" pitchFamily="34" charset="0"/>
              </a:rPr>
              <a:t>pointing gestures</a:t>
            </a:r>
            <a:r>
              <a:rPr lang="it-IT" altLang="it-IT">
                <a:latin typeface="Calibri" panose="020F0502020204030204" pitchFamily="34" charset="0"/>
              </a:rPr>
              <a:t> and </a:t>
            </a:r>
            <a:r>
              <a:rPr lang="it-IT" altLang="it-IT" u="sng">
                <a:latin typeface="Calibri" panose="020F0502020204030204" pitchFamily="34" charset="0"/>
              </a:rPr>
              <a:t>verbal commands</a:t>
            </a:r>
            <a:r>
              <a:rPr lang="it-IT" altLang="it-IT">
                <a:latin typeface="Calibri" panose="020F0502020204030204" pitchFamily="34" charset="0"/>
              </a:rPr>
              <a:t> were always used, with </a:t>
            </a:r>
            <a:r>
              <a:rPr lang="it-IT" altLang="it-IT" u="sng">
                <a:latin typeface="Calibri" panose="020F0502020204030204" pitchFamily="34" charset="0"/>
              </a:rPr>
              <a:t>no hint</a:t>
            </a:r>
            <a:r>
              <a:rPr lang="it-IT" altLang="it-IT">
                <a:latin typeface="Calibri" panose="020F0502020204030204" pitchFamily="34" charset="0"/>
              </a:rPr>
              <a:t> from the paper authors.</a:t>
            </a:r>
          </a:p>
        </p:txBody>
      </p:sp>
      <p:pic>
        <p:nvPicPr>
          <p:cNvPr id="11268" name="Picture 8">
            <a:extLst>
              <a:ext uri="{FF2B5EF4-FFF2-40B4-BE49-F238E27FC236}">
                <a16:creationId xmlns:a16="http://schemas.microsoft.com/office/drawing/2014/main" id="{76C4F3D2-4649-C9BB-652C-79AE5BCE3A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2581275"/>
            <a:ext cx="3703638" cy="2457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9F7E277A-3ED6-67E9-4558-C03D2754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Methodology (1) – System architecture</a:t>
            </a:r>
          </a:p>
        </p:txBody>
      </p:sp>
      <p:sp>
        <p:nvSpPr>
          <p:cNvPr id="12291" name="Segnaposto testo 1">
            <a:extLst>
              <a:ext uri="{FF2B5EF4-FFF2-40B4-BE49-F238E27FC236}">
                <a16:creationId xmlns:a16="http://schemas.microsoft.com/office/drawing/2014/main" id="{8FC3257F-51CE-5D3A-CFEA-26C9C981DF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altLang="it-IT" sz="1600" b="1">
                <a:latin typeface="Calibri" panose="020F0502020204030204" pitchFamily="34" charset="0"/>
              </a:rPr>
              <a:t>User</a:t>
            </a:r>
            <a:r>
              <a:rPr lang="it-IT" altLang="it-IT" sz="1600">
                <a:latin typeface="Calibri" panose="020F0502020204030204" pitchFamily="34" charset="0"/>
              </a:rPr>
              <a:t>: human interacting with the Camera pointing towards Targets.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 sz="1600" b="1">
                <a:latin typeface="Calibri" panose="020F0502020204030204" pitchFamily="34" charset="0"/>
              </a:rPr>
              <a:t>Camera:</a:t>
            </a:r>
            <a:r>
              <a:rPr lang="it-IT" altLang="it-IT" sz="1600">
                <a:latin typeface="Calibri" panose="020F0502020204030204" pitchFamily="34" charset="0"/>
              </a:rPr>
              <a:t> main sensor on the Drone that sends RGB images to the Processing Unit.</a:t>
            </a:r>
            <a:endParaRPr lang="it-IT" altLang="it-IT" sz="1600" b="1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 sz="1600" b="1">
                <a:latin typeface="Calibri" panose="020F0502020204030204" pitchFamily="34" charset="0"/>
              </a:rPr>
              <a:t>Targets</a:t>
            </a:r>
            <a:r>
              <a:rPr lang="it-IT" altLang="it-IT" sz="1600">
                <a:latin typeface="Calibri" panose="020F0502020204030204" pitchFamily="34" charset="0"/>
              </a:rPr>
              <a:t>: visual objects that a Processing Unit on the Drone was trained on to detect.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 sz="1600" b="1">
                <a:latin typeface="Calibri" panose="020F0502020204030204" pitchFamily="34" charset="0"/>
              </a:rPr>
              <a:t>Processing Unit:</a:t>
            </a:r>
            <a:r>
              <a:rPr lang="it-IT" altLang="it-IT" sz="1600">
                <a:latin typeface="Calibri" panose="020F0502020204030204" pitchFamily="34" charset="0"/>
              </a:rPr>
              <a:t> simple and fast computational system that processes images from the Camera, perform </a:t>
            </a:r>
            <a:r>
              <a:rPr lang="it-IT" altLang="it-IT" sz="1600" u="sng">
                <a:latin typeface="Calibri" panose="020F0502020204030204" pitchFamily="34" charset="0"/>
              </a:rPr>
              <a:t>gesture and target detection</a:t>
            </a:r>
            <a:r>
              <a:rPr lang="it-IT" altLang="it-IT" sz="1600">
                <a:latin typeface="Calibri" panose="020F0502020204030204" pitchFamily="34" charset="0"/>
              </a:rPr>
              <a:t> and sends controls to the Drone.</a:t>
            </a:r>
            <a:endParaRPr lang="it-IT" altLang="it-IT" sz="1600" b="1">
              <a:latin typeface="Calibri" panose="020F0502020204030204" pitchFamily="34" charset="0"/>
            </a:endParaRPr>
          </a:p>
        </p:txBody>
      </p:sp>
      <p:pic>
        <p:nvPicPr>
          <p:cNvPr id="12292" name="Segnaposto contenuto 5">
            <a:extLst>
              <a:ext uri="{FF2B5EF4-FFF2-40B4-BE49-F238E27FC236}">
                <a16:creationId xmlns:a16="http://schemas.microsoft.com/office/drawing/2014/main" id="{67144D67-D1AB-8039-B1B0-A4EA4B4D50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2746375"/>
            <a:ext cx="3703638" cy="21272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7D7F1821-5526-6C6C-C715-BA0AF8D22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Methodology (2) – System architecture details</a:t>
            </a:r>
          </a:p>
        </p:txBody>
      </p:sp>
      <p:sp>
        <p:nvSpPr>
          <p:cNvPr id="13315" name="Segnaposto testo 1">
            <a:extLst>
              <a:ext uri="{FF2B5EF4-FFF2-40B4-BE49-F238E27FC236}">
                <a16:creationId xmlns:a16="http://schemas.microsoft.com/office/drawing/2014/main" id="{D6FE37C5-7062-F9CB-980D-C44995BBE7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altLang="it-IT" sz="1800" b="1">
                <a:latin typeface="Calibri" panose="020F0502020204030204" pitchFamily="34" charset="0"/>
              </a:rPr>
              <a:t>Gesture detection:</a:t>
            </a:r>
            <a:r>
              <a:rPr lang="it-IT" altLang="it-IT" sz="1800">
                <a:latin typeface="Calibri" panose="020F0502020204030204" pitchFamily="34" charset="0"/>
              </a:rPr>
              <a:t> made with Openpose. Find two points (</a:t>
            </a:r>
            <a:r>
              <a:rPr lang="it-IT" altLang="it-IT" sz="1800" u="sng">
                <a:latin typeface="Calibri" panose="020F0502020204030204" pitchFamily="34" charset="0"/>
              </a:rPr>
              <a:t>wirst</a:t>
            </a:r>
            <a:r>
              <a:rPr lang="it-IT" altLang="it-IT" sz="1800">
                <a:latin typeface="Calibri" panose="020F0502020204030204" pitchFamily="34" charset="0"/>
              </a:rPr>
              <a:t> and </a:t>
            </a:r>
            <a:r>
              <a:rPr lang="it-IT" altLang="it-IT" sz="1800" u="sng">
                <a:latin typeface="Calibri" panose="020F0502020204030204" pitchFamily="34" charset="0"/>
              </a:rPr>
              <a:t>elbow</a:t>
            </a:r>
            <a:r>
              <a:rPr lang="it-IT" altLang="it-IT" sz="1800">
                <a:latin typeface="Calibri" panose="020F0502020204030204" pitchFamily="34" charset="0"/>
              </a:rPr>
              <a:t>) on the User’s arm and use them to compute the </a:t>
            </a:r>
            <a:r>
              <a:rPr lang="it-IT" altLang="it-IT" sz="1800" u="sng">
                <a:latin typeface="Calibri" panose="020F0502020204030204" pitchFamily="34" charset="0"/>
              </a:rPr>
              <a:t>extended point segment </a:t>
            </a:r>
            <a:r>
              <a:rPr lang="it-IT" altLang="it-IT" sz="1800">
                <a:latin typeface="Calibri" panose="020F0502020204030204" pitchFamily="34" charset="0"/>
              </a:rPr>
              <a:t>(PQ).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 sz="1800" b="1">
                <a:latin typeface="Calibri" panose="020F0502020204030204" pitchFamily="34" charset="0"/>
              </a:rPr>
              <a:t>Target detection:</a:t>
            </a:r>
            <a:r>
              <a:rPr lang="it-IT" altLang="it-IT" sz="1800">
                <a:latin typeface="Calibri" panose="020F0502020204030204" pitchFamily="34" charset="0"/>
              </a:rPr>
              <a:t> made with YOLO. Using the outputs from Openpose, find the </a:t>
            </a:r>
            <a:r>
              <a:rPr lang="it-IT" altLang="it-IT" sz="1800" u="sng">
                <a:latin typeface="Calibri" panose="020F0502020204030204" pitchFamily="34" charset="0"/>
              </a:rPr>
              <a:t>bounding box</a:t>
            </a:r>
            <a:r>
              <a:rPr lang="it-IT" altLang="it-IT" sz="1800">
                <a:latin typeface="Calibri" panose="020F0502020204030204" pitchFamily="34" charset="0"/>
              </a:rPr>
              <a:t> (ABCD) of a Target. If the bounding box and the extended point segments overlap, the Target is selected and the Drone interacts with it.</a:t>
            </a:r>
            <a:endParaRPr lang="it-IT" altLang="it-IT" sz="1800" b="1">
              <a:latin typeface="Calibri" panose="020F0502020204030204" pitchFamily="34" charset="0"/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D59B9CB6-1789-A67F-CE87-2E0C34939C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1957388"/>
            <a:ext cx="3703638" cy="370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(1)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Model-based planning: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proposal of a sequence of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evaluation of such actions with a </a:t>
            </a:r>
            <a:r>
              <a:rPr lang="en-GB" altLang="it-IT" i="1" dirty="0">
                <a:latin typeface="Calibri" panose="020F0502020204030204" pitchFamily="34" charset="0"/>
              </a:rPr>
              <a:t>model</a:t>
            </a:r>
            <a:r>
              <a:rPr lang="en-GB" altLang="it-IT" dirty="0">
                <a:latin typeface="Calibri" panose="020F0502020204030204" pitchFamily="34" charset="0"/>
              </a:rPr>
              <a:t> of the environment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final refinement to optimize expected rewards.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Main advantages of model-based vs model-free methods: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generalization for never encountered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better linking between present actions and future rewards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resolution of states with the same values or Q values.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5A0866FE-F874-696B-129F-52D2DC778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Methodology (3) – 2D math</a:t>
            </a:r>
          </a:p>
        </p:txBody>
      </p:sp>
      <p:sp>
        <p:nvSpPr>
          <p:cNvPr id="13315" name="Segnaposto testo 1">
            <a:extLst>
              <a:ext uri="{FF2B5EF4-FFF2-40B4-BE49-F238E27FC236}">
                <a16:creationId xmlns:a16="http://schemas.microsoft.com/office/drawing/2014/main" id="{4EBCAB29-A925-1FC8-6CCC-1106D62DAE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611561" y="1752600"/>
            <a:ext cx="4208090" cy="4114800"/>
          </a:xfrm>
          <a:blipFill>
            <a:blip r:embed="rId2"/>
            <a:stretch>
              <a:fillRect l="-1881"/>
            </a:stretch>
          </a:blipFill>
        </p:spPr>
        <p:txBody>
          <a:bodyPr/>
          <a:lstStyle/>
          <a:p>
            <a:pPr>
              <a:defRPr/>
            </a:pPr>
            <a:r>
              <a:rPr lang="it-IT">
                <a:noFill/>
              </a:rPr>
              <a:t> 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7A41071F-AA85-482E-F015-42F8F3DE76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1957388"/>
            <a:ext cx="3703638" cy="370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B843C478-0FC9-C429-8051-9A0430CCE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Methodology (4) – 2D math: cases</a:t>
            </a:r>
          </a:p>
        </p:txBody>
      </p:sp>
      <p:sp>
        <p:nvSpPr>
          <p:cNvPr id="13315" name="Segnaposto testo 1">
            <a:extLst>
              <a:ext uri="{FF2B5EF4-FFF2-40B4-BE49-F238E27FC236}">
                <a16:creationId xmlns:a16="http://schemas.microsoft.com/office/drawing/2014/main" id="{8C801297-5A9F-03FE-6F92-E0A4260C98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  <a:blipFill>
            <a:blip r:embed="rId2"/>
            <a:stretch>
              <a:fillRect l="-678" t="-296" r="-169"/>
            </a:stretch>
          </a:blipFill>
        </p:spPr>
        <p:txBody>
          <a:bodyPr/>
          <a:lstStyle/>
          <a:p>
            <a:pPr>
              <a:defRPr/>
            </a:pPr>
            <a:r>
              <a:rPr lang="it-IT">
                <a:noFill/>
              </a:rPr>
              <a:t> 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D1CAA3A-6D47-F33A-284D-D1704D7E2F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2050" y="1957388"/>
            <a:ext cx="3703638" cy="370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1111964C-1806-74EC-5289-5969D92E7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Methodology (5) - Resources</a:t>
            </a:r>
          </a:p>
        </p:txBody>
      </p:sp>
      <p:sp>
        <p:nvSpPr>
          <p:cNvPr id="16387" name="Segnaposto contenuto 2">
            <a:extLst>
              <a:ext uri="{FF2B5EF4-FFF2-40B4-BE49-F238E27FC236}">
                <a16:creationId xmlns:a16="http://schemas.microsoft.com/office/drawing/2014/main" id="{A621466B-F031-8198-59F6-67157AF5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Parrot Bebop 2 drone quadricopter with 1080p full HD camera (actual image size is 856x480 for performance) and an embedded PID controller.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The ROS Parrot Bebop 2 SDK (bebop_autonomy).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Alienware 13 R3 laptop with Nvidia GTX 1060 GPU, Intel i7-7700hp CPU, 8 GB 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>
                <a:latin typeface="Calibri" panose="020F0502020204030204" pitchFamily="34" charset="0"/>
              </a:rPr>
              <a:t>Wi-fi interface between drone and laptop using ROS.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D9AFBF3C-3561-E14F-5AB3-CEFBC720C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981075"/>
            <a:ext cx="7499350" cy="436563"/>
          </a:xfrm>
        </p:spPr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Methodology (6) – Full app </a:t>
            </a:r>
          </a:p>
        </p:txBody>
      </p:sp>
      <p:sp>
        <p:nvSpPr>
          <p:cNvPr id="17411" name="Segnaposto testo 2">
            <a:extLst>
              <a:ext uri="{FF2B5EF4-FFF2-40B4-BE49-F238E27FC236}">
                <a16:creationId xmlns:a16="http://schemas.microsoft.com/office/drawing/2014/main" id="{0C8B036F-2907-0AD9-7E06-19B9743DD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535113"/>
            <a:ext cx="3600450" cy="639762"/>
          </a:xfrm>
        </p:spPr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Flowchart</a:t>
            </a:r>
          </a:p>
        </p:txBody>
      </p:sp>
      <p:pic>
        <p:nvPicPr>
          <p:cNvPr id="17412" name="Segnaposto contenuto 7">
            <a:extLst>
              <a:ext uri="{FF2B5EF4-FFF2-40B4-BE49-F238E27FC236}">
                <a16:creationId xmlns:a16="http://schemas.microsoft.com/office/drawing/2014/main" id="{F97CE45B-7C43-2EAB-D692-877E8891D2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276475"/>
            <a:ext cx="2806700" cy="3775075"/>
          </a:xfrm>
        </p:spPr>
      </p:pic>
      <p:sp>
        <p:nvSpPr>
          <p:cNvPr id="17413" name="Segnaposto testo 4">
            <a:extLst>
              <a:ext uri="{FF2B5EF4-FFF2-40B4-BE49-F238E27FC236}">
                <a16:creationId xmlns:a16="http://schemas.microsoft.com/office/drawing/2014/main" id="{C6BB2F96-006F-D6D6-0D68-D12BC3EF75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4932363" y="1535113"/>
            <a:ext cx="3754437" cy="639762"/>
          </a:xfrm>
        </p:spPr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Simple demo</a:t>
            </a:r>
          </a:p>
        </p:txBody>
      </p:sp>
      <p:pic>
        <p:nvPicPr>
          <p:cNvPr id="17414" name="Segnaposto contenuto 8">
            <a:extLst>
              <a:ext uri="{FF2B5EF4-FFF2-40B4-BE49-F238E27FC236}">
                <a16:creationId xmlns:a16="http://schemas.microsoft.com/office/drawing/2014/main" id="{FAAC745F-4C1F-31C3-84FE-FA2148F2EF3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17801" r="17712" b="8002"/>
          <a:stretch>
            <a:fillRect/>
          </a:stretch>
        </p:blipFill>
        <p:spPr>
          <a:xfrm>
            <a:off x="2927350" y="2665413"/>
            <a:ext cx="6108700" cy="320675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>
            <a:extLst>
              <a:ext uri="{FF2B5EF4-FFF2-40B4-BE49-F238E27FC236}">
                <a16:creationId xmlns:a16="http://schemas.microsoft.com/office/drawing/2014/main" id="{8CA2DD2B-0722-31B3-13C1-B0A5C712B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Final Thoughts and Considerations (1)</a:t>
            </a:r>
          </a:p>
        </p:txBody>
      </p:sp>
      <p:sp>
        <p:nvSpPr>
          <p:cNvPr id="18435" name="Segnaposto contenuto 2">
            <a:extLst>
              <a:ext uri="{FF2B5EF4-FFF2-40B4-BE49-F238E27FC236}">
                <a16:creationId xmlns:a16="http://schemas.microsoft.com/office/drawing/2014/main" id="{9465D34B-4AE8-822E-8A7D-034200339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000" u="sng">
                <a:latin typeface="Calibri" panose="020F0502020204030204" pitchFamily="34" charset="0"/>
              </a:rPr>
              <a:t>No numerical results</a:t>
            </a:r>
            <a:r>
              <a:rPr lang="en-GB" altLang="it-IT" sz="2000">
                <a:latin typeface="Calibri" panose="020F0502020204030204" pitchFamily="34" charset="0"/>
              </a:rPr>
              <a:t> on HRI metrics, because the paper is more </a:t>
            </a:r>
            <a:r>
              <a:rPr lang="en-GB" altLang="it-IT" sz="2000" u="sng">
                <a:latin typeface="Calibri" panose="020F0502020204030204" pitchFamily="34" charset="0"/>
              </a:rPr>
              <a:t>investigational</a:t>
            </a:r>
            <a:r>
              <a:rPr lang="en-GB" altLang="it-IT" sz="200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000">
                <a:latin typeface="Calibri" panose="020F0502020204030204" pitchFamily="34" charset="0"/>
              </a:rPr>
              <a:t>On the other side it provides a </a:t>
            </a:r>
            <a:r>
              <a:rPr lang="en-GB" altLang="it-IT" sz="2000" u="sng">
                <a:latin typeface="Calibri" panose="020F0502020204030204" pitchFamily="34" charset="0"/>
              </a:rPr>
              <a:t>good baseline</a:t>
            </a:r>
            <a:r>
              <a:rPr lang="en-GB" altLang="it-IT" sz="2000">
                <a:latin typeface="Calibri" panose="020F0502020204030204" pitchFamily="34" charset="0"/>
              </a:rPr>
              <a:t> to start with Human-Drone Interaction and more related tasks relying on very few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000" u="sng">
                <a:latin typeface="Calibri" panose="020F0502020204030204" pitchFamily="34" charset="0"/>
              </a:rPr>
              <a:t>Point gestures</a:t>
            </a:r>
            <a:r>
              <a:rPr lang="en-GB" altLang="it-IT" sz="2000">
                <a:latin typeface="Calibri" panose="020F0502020204030204" pitchFamily="34" charset="0"/>
              </a:rPr>
              <a:t> were demonstrated to be a good way to indicate targets, because other gestures could be misunderstood based on </a:t>
            </a:r>
            <a:r>
              <a:rPr lang="en-GB" altLang="it-IT" sz="2000" u="sng">
                <a:latin typeface="Calibri" panose="020F0502020204030204" pitchFamily="34" charset="0"/>
              </a:rPr>
              <a:t>sensibility</a:t>
            </a:r>
            <a:r>
              <a:rPr lang="en-GB" altLang="it-IT" sz="2000">
                <a:latin typeface="Calibri" panose="020F0502020204030204" pitchFamily="34" charset="0"/>
              </a:rPr>
              <a:t>, </a:t>
            </a:r>
            <a:r>
              <a:rPr lang="en-GB" altLang="it-IT" sz="2000" u="sng">
                <a:latin typeface="Calibri" panose="020F0502020204030204" pitchFamily="34" charset="0"/>
              </a:rPr>
              <a:t>culture differences</a:t>
            </a:r>
            <a:r>
              <a:rPr lang="en-GB" altLang="it-IT" sz="2000">
                <a:latin typeface="Calibri" panose="020F0502020204030204" pitchFamily="34" charset="0"/>
              </a:rPr>
              <a:t> and other </a:t>
            </a:r>
            <a:r>
              <a:rPr lang="en-GB" altLang="it-IT" sz="2000" u="sng">
                <a:latin typeface="Calibri" panose="020F0502020204030204" pitchFamily="34" charset="0"/>
              </a:rPr>
              <a:t>backgrounds</a:t>
            </a:r>
            <a:r>
              <a:rPr lang="en-GB" altLang="it-IT" sz="2000">
                <a:latin typeface="Calibri" panose="020F0502020204030204" pitchFamily="34" charset="0"/>
              </a:rPr>
              <a:t> between people.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000" b="1">
                <a:latin typeface="Calibri" panose="020F0502020204030204" pitchFamily="34" charset="0"/>
              </a:rPr>
              <a:t>Probable project idea:</a:t>
            </a:r>
            <a:r>
              <a:rPr lang="en-GB" altLang="it-IT" sz="2000">
                <a:latin typeface="Calibri" panose="020F0502020204030204" pitchFamily="34" charset="0"/>
              </a:rPr>
              <a:t> find optimal gestures also for Humanoid Robots for a different task.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>
            <a:extLst>
              <a:ext uri="{FF2B5EF4-FFF2-40B4-BE49-F238E27FC236}">
                <a16:creationId xmlns:a16="http://schemas.microsoft.com/office/drawing/2014/main" id="{8E4B2041-1155-119A-7B50-B2631A504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>
                <a:latin typeface="Calibri" panose="020F0502020204030204" pitchFamily="34" charset="0"/>
              </a:rPr>
              <a:t>Final Thoughts and Considerations (2)</a:t>
            </a:r>
          </a:p>
        </p:txBody>
      </p:sp>
      <p:sp>
        <p:nvSpPr>
          <p:cNvPr id="19459" name="Segnaposto contenuto 2">
            <a:extLst>
              <a:ext uri="{FF2B5EF4-FFF2-40B4-BE49-F238E27FC236}">
                <a16:creationId xmlns:a16="http://schemas.microsoft.com/office/drawing/2014/main" id="{0C091515-F7E1-E263-A90F-324797EA4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000">
                <a:latin typeface="Calibri" panose="020F0502020204030204" pitchFamily="34" charset="0"/>
              </a:rPr>
              <a:t>The procedure only words in </a:t>
            </a:r>
            <a:r>
              <a:rPr lang="en-GB" altLang="it-IT" sz="2000" u="sng">
                <a:latin typeface="Calibri" panose="020F0502020204030204" pitchFamily="34" charset="0"/>
              </a:rPr>
              <a:t>2D</a:t>
            </a:r>
            <a:r>
              <a:rPr lang="en-GB" altLang="it-IT" sz="2000">
                <a:latin typeface="Calibri" panose="020F0502020204030204" pitchFamily="34" charset="0"/>
              </a:rPr>
              <a:t>, which could cause </a:t>
            </a:r>
            <a:r>
              <a:rPr lang="en-GB" altLang="it-IT" sz="2000" u="sng">
                <a:latin typeface="Calibri" panose="020F0502020204030204" pitchFamily="34" charset="0"/>
              </a:rPr>
              <a:t>depth issues</a:t>
            </a:r>
            <a:r>
              <a:rPr lang="en-GB" altLang="it-IT" sz="2000">
                <a:latin typeface="Calibri" panose="020F0502020204030204" pitchFamily="34" charset="0"/>
              </a:rPr>
              <a:t> during the drone </a:t>
            </a:r>
            <a:r>
              <a:rPr lang="en-GB" altLang="it-IT" sz="2000" u="sng">
                <a:latin typeface="Calibri" panose="020F0502020204030204" pitchFamily="34" charset="0"/>
              </a:rPr>
              <a:t>path planning</a:t>
            </a:r>
            <a:r>
              <a:rPr lang="en-GB" altLang="it-IT" sz="2000">
                <a:latin typeface="Calibri" panose="020F0502020204030204" pitchFamily="34" charset="0"/>
              </a:rPr>
              <a:t>. It should be extended to </a:t>
            </a:r>
            <a:r>
              <a:rPr lang="en-GB" altLang="it-IT" sz="2000" u="sng">
                <a:latin typeface="Calibri" panose="020F0502020204030204" pitchFamily="34" charset="0"/>
              </a:rPr>
              <a:t>3D</a:t>
            </a:r>
            <a:r>
              <a:rPr lang="en-GB" altLang="it-IT" sz="2000">
                <a:latin typeface="Calibri" panose="020F0502020204030204" pitchFamily="34" charset="0"/>
              </a:rPr>
              <a:t> or integrate </a:t>
            </a:r>
            <a:r>
              <a:rPr lang="en-GB" altLang="it-IT" sz="2000" u="sng">
                <a:latin typeface="Calibri" panose="020F0502020204030204" pitchFamily="34" charset="0"/>
              </a:rPr>
              <a:t>SLAM</a:t>
            </a:r>
            <a:r>
              <a:rPr lang="en-GB" altLang="it-IT" sz="200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000">
                <a:latin typeface="Calibri" panose="020F0502020204030204" pitchFamily="34" charset="0"/>
              </a:rPr>
              <a:t>The drone relying </a:t>
            </a:r>
            <a:r>
              <a:rPr lang="en-GB" altLang="it-IT" sz="2000" u="sng">
                <a:latin typeface="Calibri" panose="020F0502020204030204" pitchFamily="34" charset="0"/>
              </a:rPr>
              <a:t>only on its camera</a:t>
            </a:r>
            <a:r>
              <a:rPr lang="en-GB" altLang="it-IT" sz="2000">
                <a:latin typeface="Calibri" panose="020F0502020204030204" pitchFamily="34" charset="0"/>
              </a:rPr>
              <a:t> could be problematic in scenarios with </a:t>
            </a:r>
            <a:r>
              <a:rPr lang="en-GB" altLang="it-IT" sz="2000" u="sng">
                <a:latin typeface="Calibri" panose="020F0502020204030204" pitchFamily="34" charset="0"/>
              </a:rPr>
              <a:t>limited visibility</a:t>
            </a:r>
            <a:r>
              <a:rPr lang="en-GB" altLang="it-IT" sz="2000">
                <a:latin typeface="Calibri" panose="020F0502020204030204" pitchFamily="34" charset="0"/>
              </a:rPr>
              <a:t> like fires one. Some other sensors could be added like </a:t>
            </a:r>
            <a:r>
              <a:rPr lang="en-GB" altLang="it-IT" sz="2000" u="sng">
                <a:latin typeface="Calibri" panose="020F0502020204030204" pitchFamily="34" charset="0"/>
              </a:rPr>
              <a:t>microphones</a:t>
            </a:r>
            <a:r>
              <a:rPr lang="en-GB" altLang="it-IT" sz="2000">
                <a:latin typeface="Calibri" panose="020F0502020204030204" pitchFamily="34" charset="0"/>
              </a:rPr>
              <a:t> or </a:t>
            </a:r>
            <a:r>
              <a:rPr lang="en-GB" altLang="it-IT" sz="2000" u="sng">
                <a:latin typeface="Calibri" panose="020F0502020204030204" pitchFamily="34" charset="0"/>
              </a:rPr>
              <a:t>lasers</a:t>
            </a:r>
            <a:r>
              <a:rPr lang="en-GB" altLang="it-IT" sz="200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000">
                <a:latin typeface="Calibri" panose="020F0502020204030204" pitchFamily="34" charset="0"/>
              </a:rPr>
              <a:t>Training YOLO with </a:t>
            </a:r>
            <a:r>
              <a:rPr lang="en-GB" altLang="it-IT" sz="2000" u="sng">
                <a:latin typeface="Calibri" panose="020F0502020204030204" pitchFamily="34" charset="0"/>
              </a:rPr>
              <a:t>only 400 images of windows</a:t>
            </a:r>
            <a:r>
              <a:rPr lang="en-GB" altLang="it-IT" sz="2000">
                <a:latin typeface="Calibri" panose="020F0502020204030204" pitchFamily="34" charset="0"/>
              </a:rPr>
              <a:t> is very </a:t>
            </a:r>
            <a:r>
              <a:rPr lang="en-GB" altLang="it-IT" sz="2000" u="sng">
                <a:latin typeface="Calibri" panose="020F0502020204030204" pitchFamily="34" charset="0"/>
              </a:rPr>
              <a:t>limiting</a:t>
            </a:r>
            <a:r>
              <a:rPr lang="en-GB" altLang="it-IT" sz="2000">
                <a:latin typeface="Calibri" panose="020F0502020204030204" pitchFamily="34" charset="0"/>
              </a:rPr>
              <a:t>. A more robust training should be performed with </a:t>
            </a:r>
            <a:r>
              <a:rPr lang="en-GB" altLang="it-IT" sz="2000" u="sng">
                <a:latin typeface="Calibri" panose="020F0502020204030204" pitchFamily="34" charset="0"/>
              </a:rPr>
              <a:t>more images</a:t>
            </a:r>
            <a:r>
              <a:rPr lang="en-GB" altLang="it-IT" sz="2000">
                <a:latin typeface="Calibri" panose="020F0502020204030204" pitchFamily="34" charset="0"/>
              </a:rPr>
              <a:t> of windows in </a:t>
            </a:r>
            <a:r>
              <a:rPr lang="en-GB" altLang="it-IT" sz="2000" u="sng">
                <a:latin typeface="Calibri" panose="020F0502020204030204" pitchFamily="34" charset="0"/>
              </a:rPr>
              <a:t>different status</a:t>
            </a:r>
            <a:r>
              <a:rPr lang="en-GB" altLang="it-IT" sz="2000">
                <a:latin typeface="Calibri" panose="020F0502020204030204" pitchFamily="34" charset="0"/>
              </a:rPr>
              <a:t> (open, closed, intact, broken, …) and in </a:t>
            </a:r>
            <a:r>
              <a:rPr lang="en-GB" altLang="it-IT" sz="2000" u="sng">
                <a:latin typeface="Calibri" panose="020F0502020204030204" pitchFamily="34" charset="0"/>
              </a:rPr>
              <a:t>different lighting</a:t>
            </a:r>
            <a:r>
              <a:rPr lang="en-GB" altLang="it-IT" sz="2000">
                <a:latin typeface="Calibri" panose="020F0502020204030204" pitchFamily="34" charset="0"/>
              </a:rPr>
              <a:t> (day, night, with fire, with smoke, …).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000">
                <a:latin typeface="Calibri" panose="020F0502020204030204" pitchFamily="34" charset="0"/>
              </a:rPr>
              <a:t>Even if it’s more difficult to synchronize, a little </a:t>
            </a:r>
            <a:r>
              <a:rPr lang="en-GB" altLang="it-IT" sz="2000" u="sng">
                <a:latin typeface="Calibri" panose="020F0502020204030204" pitchFamily="34" charset="0"/>
              </a:rPr>
              <a:t>swarm of drones</a:t>
            </a:r>
            <a:r>
              <a:rPr lang="en-GB" altLang="it-IT" sz="2000">
                <a:latin typeface="Calibri" panose="020F0502020204030204" pitchFamily="34" charset="0"/>
              </a:rPr>
              <a:t> could be used for speed, instead of a single one.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DB3443B1-A5C5-C670-E328-82C913E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DCED1B89-A689-27CA-16BF-C3886E04FA3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7" name="Picture 15" descr="Fondino">
              <a:extLst>
                <a:ext uri="{FF2B5EF4-FFF2-40B4-BE49-F238E27FC236}">
                  <a16:creationId xmlns:a16="http://schemas.microsoft.com/office/drawing/2014/main" id="{E4E893FC-5023-A89E-C217-26EAF945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logo +marchio">
              <a:extLst>
                <a:ext uri="{FF2B5EF4-FFF2-40B4-BE49-F238E27FC236}">
                  <a16:creationId xmlns:a16="http://schemas.microsoft.com/office/drawing/2014/main" id="{7C7BAE62-15FB-DEFF-5581-D46F3D72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6" descr="fascia">
              <a:extLst>
                <a:ext uri="{FF2B5EF4-FFF2-40B4-BE49-F238E27FC236}">
                  <a16:creationId xmlns:a16="http://schemas.microsoft.com/office/drawing/2014/main" id="{69931E7C-0A34-61EF-EAFB-4B5E28621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Titolo 2">
            <a:extLst>
              <a:ext uri="{FF2B5EF4-FFF2-40B4-BE49-F238E27FC236}">
                <a16:creationId xmlns:a16="http://schemas.microsoft.com/office/drawing/2014/main" id="{838C198B-AD35-DECA-116A-5FCF7CE5D9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9D8220C-DBEA-9DA3-9FE0-B2BE2B05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399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0486" name="Sottotitolo 1">
            <a:extLst>
              <a:ext uri="{FF2B5EF4-FFF2-40B4-BE49-F238E27FC236}">
                <a16:creationId xmlns:a16="http://schemas.microsoft.com/office/drawing/2014/main" id="{1A9F12CE-702C-5E61-81A6-FE780AA21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09923CAA-EDB3-33F9-7A54-08C7B1327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8" t="31800" r="19287" b="23400"/>
          <a:stretch/>
        </p:blipFill>
        <p:spPr>
          <a:xfrm>
            <a:off x="2627784" y="2492896"/>
            <a:ext cx="475252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6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(2)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Planning is challenging</a:t>
            </a:r>
            <a:r>
              <a:rPr lang="en-GB" altLang="it-IT" dirty="0">
                <a:latin typeface="Calibri" panose="020F0502020204030204" pitchFamily="34" charset="0"/>
              </a:rPr>
              <a:t>: a model can </a:t>
            </a:r>
            <a:r>
              <a:rPr lang="en-GB" altLang="it-IT" i="1" dirty="0">
                <a:latin typeface="Calibri" panose="020F0502020204030204" pitchFamily="34" charset="0"/>
              </a:rPr>
              <a:t>evaluate</a:t>
            </a:r>
            <a:r>
              <a:rPr lang="en-GB" altLang="it-IT" dirty="0">
                <a:latin typeface="Calibri" panose="020F0502020204030204" pitchFamily="34" charset="0"/>
              </a:rPr>
              <a:t> a plan and </a:t>
            </a:r>
            <a:r>
              <a:rPr lang="en-GB" altLang="it-IT" i="1" dirty="0">
                <a:latin typeface="Calibri" panose="020F0502020204030204" pitchFamily="34" charset="0"/>
              </a:rPr>
              <a:t>execute</a:t>
            </a:r>
            <a:r>
              <a:rPr lang="en-GB" altLang="it-IT" dirty="0">
                <a:latin typeface="Calibri" panose="020F0502020204030204" pitchFamily="34" charset="0"/>
              </a:rPr>
              <a:t> it, but it doesn’t know how to </a:t>
            </a:r>
            <a:r>
              <a:rPr lang="en-GB" altLang="it-IT" i="1" dirty="0">
                <a:latin typeface="Calibri" panose="020F0502020204030204" pitchFamily="34" charset="0"/>
              </a:rPr>
              <a:t>construct</a:t>
            </a:r>
            <a:r>
              <a:rPr lang="en-GB" altLang="it-IT" dirty="0">
                <a:latin typeface="Calibri" panose="020F0502020204030204" pitchFamily="34" charset="0"/>
              </a:rPr>
              <a:t>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i="1" dirty="0">
                <a:latin typeface="Calibri" panose="020F0502020204030204" pitchFamily="34" charset="0"/>
              </a:rPr>
              <a:t>Imagination-based Planner (IBP)</a:t>
            </a:r>
            <a:r>
              <a:rPr lang="en-GB" altLang="it-IT" b="1" dirty="0">
                <a:latin typeface="Calibri" panose="020F0502020204030204" pitchFamily="34" charset="0"/>
              </a:rPr>
              <a:t>:</a:t>
            </a:r>
            <a:r>
              <a:rPr lang="en-GB" altLang="it-IT" dirty="0">
                <a:latin typeface="Calibri" panose="020F0502020204030204" pitchFamily="34" charset="0"/>
              </a:rPr>
              <a:t> model-based agent which can perform the three stages of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IBP is flexible:</a:t>
            </a:r>
            <a:r>
              <a:rPr lang="en-GB" altLang="it-IT" dirty="0">
                <a:latin typeface="Calibri" panose="020F0502020204030204" pitchFamily="34" charset="0"/>
              </a:rPr>
              <a:t> it can deal with discrete or continuous environments.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(1) – Architecture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whole IBP can be seen as a </a:t>
            </a:r>
            <a:r>
              <a:rPr lang="en-GB" altLang="it-IT" sz="1600" i="1" dirty="0">
                <a:latin typeface="Calibri" panose="020F0502020204030204" pitchFamily="34" charset="0"/>
              </a:rPr>
              <a:t>recurrent policy</a:t>
            </a:r>
            <a:r>
              <a:rPr lang="en-GB" altLang="it-IT" sz="1600" dirty="0">
                <a:latin typeface="Calibri" panose="020F0502020204030204" pitchFamily="34" charset="0"/>
              </a:rPr>
              <a:t>, that acts on an environment (</a:t>
            </a:r>
            <a:r>
              <a:rPr lang="en-GB" altLang="it-IT" sz="1600" b="1" dirty="0">
                <a:latin typeface="Calibri" panose="020F0502020204030204" pitchFamily="34" charset="0"/>
              </a:rPr>
              <a:t>world</a:t>
            </a:r>
            <a:r>
              <a:rPr lang="en-GB" altLang="it-IT" sz="1600" dirty="0">
                <a:latin typeface="Calibri" panose="020F0502020204030204" pitchFamily="34" charset="0"/>
              </a:rPr>
              <a:t>) and is able to plan using </a:t>
            </a:r>
            <a:r>
              <a:rPr lang="en-GB" altLang="it-IT" sz="1600" i="1" dirty="0">
                <a:latin typeface="Calibri" panose="020F0502020204030204" pitchFamily="34" charset="0"/>
              </a:rPr>
              <a:t>four</a:t>
            </a:r>
            <a:r>
              <a:rPr lang="en-GB" altLang="it-IT" sz="1600" dirty="0">
                <a:latin typeface="Calibri" panose="020F0502020204030204" pitchFamily="34" charset="0"/>
              </a:rPr>
              <a:t>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memory</a:t>
            </a:r>
            <a:r>
              <a:rPr lang="en-GB" altLang="it-IT" sz="1600" dirty="0">
                <a:latin typeface="Calibri" panose="020F0502020204030204" pitchFamily="34" charset="0"/>
              </a:rPr>
              <a:t> </a:t>
            </a: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1C60DB1-672A-C558-EFA4-AC000A5BB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463" t="33201" r="28738" b="31800"/>
          <a:stretch/>
        </p:blipFill>
        <p:spPr>
          <a:xfrm>
            <a:off x="4972050" y="2845513"/>
            <a:ext cx="3703638" cy="1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(2) – Manager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manager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discrete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route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(3) –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controller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 r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7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(4) – Imaginator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imaginator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model of the environment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predicted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(continue)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/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cross-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entropy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(discrete).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62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(5) –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memory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function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the data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from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iteration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and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old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newly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aggregated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jointly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controller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using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backpropagation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through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time (BTT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3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(6) – Imagination strategies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IBP must have an </a:t>
            </a:r>
            <a:r>
              <a:rPr lang="en-GB" altLang="it-IT" sz="1600" b="1" dirty="0">
                <a:latin typeface="Calibri" panose="020F0502020204030204" pitchFamily="34" charset="0"/>
              </a:rPr>
              <a:t>imagination strategy</a:t>
            </a:r>
            <a:r>
              <a:rPr lang="en-GB" altLang="it-IT" sz="1600" dirty="0">
                <a:latin typeface="Calibri" panose="020F0502020204030204" pitchFamily="34" charset="0"/>
              </a:rPr>
              <a:t> to </a:t>
            </a:r>
            <a:r>
              <a:rPr lang="en-GB" altLang="it-IT" sz="1600" i="1" dirty="0">
                <a:latin typeface="Calibri" panose="020F0502020204030204" pitchFamily="34" charset="0"/>
              </a:rPr>
              <a:t>construct</a:t>
            </a:r>
            <a:r>
              <a:rPr lang="en-GB" altLang="it-IT" sz="1600" b="1" i="1" dirty="0">
                <a:latin typeface="Calibri" panose="020F0502020204030204" pitchFamily="34" charset="0"/>
              </a:rPr>
              <a:t> </a:t>
            </a:r>
            <a:r>
              <a:rPr lang="en-GB" altLang="it-IT" sz="1600" dirty="0">
                <a:latin typeface="Calibri" panose="020F0502020204030204" pitchFamily="34" charset="0"/>
              </a:rPr>
              <a:t>its plans.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three easiest imagination strategies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1-step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n-step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strategy used</a:t>
            </a:r>
            <a:r>
              <a:rPr lang="en-GB" altLang="it-IT" sz="1600" dirty="0">
                <a:latin typeface="Calibri" panose="020F0502020204030204" pitchFamily="34" charset="0"/>
              </a:rPr>
              <a:t>: simpler version of the </a:t>
            </a:r>
            <a:r>
              <a:rPr lang="en-GB" altLang="it-IT" sz="1600" i="1" dirty="0">
                <a:latin typeface="Calibri" panose="020F0502020204030204" pitchFamily="34" charset="0"/>
              </a:rPr>
              <a:t>imagination tree.</a:t>
            </a:r>
            <a:endParaRPr lang="en-GB" altLang="it-IT" sz="1600" b="1" dirty="0">
              <a:latin typeface="Calibri" panose="020F0502020204030204" pitchFamily="34" charset="0"/>
            </a:endParaRP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1863A4D-8917-1187-7BFC-2A00CAFA6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8" t="31800" r="19287" b="23400"/>
          <a:stretch/>
        </p:blipFill>
        <p:spPr>
          <a:xfrm>
            <a:off x="4972050" y="2912148"/>
            <a:ext cx="3703638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5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1395</Words>
  <Application>Microsoft Office PowerPoint</Application>
  <PresentationFormat>Presentazione su schermo (4:3)</PresentationFormat>
  <Paragraphs>116</Paragraphs>
  <Slides>27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Default Theme</vt:lpstr>
      <vt:lpstr>Reinforcement Learning Project 2023/2024  Lorenzo Di Luccio 1797569 Renato Giamba     1816155</vt:lpstr>
      <vt:lpstr>Introduction (1)</vt:lpstr>
      <vt:lpstr>Introduction (2)</vt:lpstr>
      <vt:lpstr>IBP (1) – Architecture</vt:lpstr>
      <vt:lpstr>IBP (2) – Manager</vt:lpstr>
      <vt:lpstr>IBP (3) – Controller</vt:lpstr>
      <vt:lpstr>IBP (4) – Imaginator</vt:lpstr>
      <vt:lpstr>IBP (5) – Memory</vt:lpstr>
      <vt:lpstr>IBP (6) – Imagination strategies</vt:lpstr>
      <vt:lpstr>IBP (7) – Training algorithm</vt:lpstr>
      <vt:lpstr> </vt:lpstr>
      <vt:lpstr>Introduction (1)</vt:lpstr>
      <vt:lpstr>Introduction (2) – Drones making decisions</vt:lpstr>
      <vt:lpstr>Introduction (3) – Gestures</vt:lpstr>
      <vt:lpstr>User Study (1)</vt:lpstr>
      <vt:lpstr>User Study (2) – Environment</vt:lpstr>
      <vt:lpstr>User Study (3) – Results</vt:lpstr>
      <vt:lpstr>Methodology (1) – System architecture</vt:lpstr>
      <vt:lpstr>Methodology (2) – System architecture details</vt:lpstr>
      <vt:lpstr>Methodology (3) – 2D math</vt:lpstr>
      <vt:lpstr>Methodology (4) – 2D math: cases</vt:lpstr>
      <vt:lpstr>Methodology (5) - Resources</vt:lpstr>
      <vt:lpstr>Methodology (6) – Full app </vt:lpstr>
      <vt:lpstr>Final Thoughts and Considerations (1)</vt:lpstr>
      <vt:lpstr>Final Thoughts and Considerations (2)</vt:lpstr>
      <vt:lpstr> 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Di Luccio</cp:lastModifiedBy>
  <cp:revision>78</cp:revision>
  <dcterms:created xsi:type="dcterms:W3CDTF">2006-11-20T16:13:10Z</dcterms:created>
  <dcterms:modified xsi:type="dcterms:W3CDTF">2024-01-25T16:50:11Z</dcterms:modified>
  <cp:category/>
</cp:coreProperties>
</file>