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276" r:id="rId2"/>
    <p:sldId id="292" r:id="rId3"/>
    <p:sldId id="299" r:id="rId4"/>
    <p:sldId id="297" r:id="rId5"/>
    <p:sldId id="300" r:id="rId6"/>
    <p:sldId id="301" r:id="rId7"/>
    <p:sldId id="302" r:id="rId8"/>
    <p:sldId id="303" r:id="rId9"/>
    <p:sldId id="298" r:id="rId10"/>
    <p:sldId id="296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91" r:id="rId19"/>
    <p:sldId id="294" r:id="rId2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30FC67-8250-7505-0ECD-AD7895ED38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F3515D-E738-2C99-4C38-49D32C41F3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3B6FE6A-8CF3-5BE2-CC7E-6DD86C6C6D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64C23B4-3C6F-4901-2498-4BDBD04D6F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497BC3C-E46E-4B59-A615-CDC6A0E6CD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33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1 24575,'-12'1'0,"1"-1"0,-1 2 0,-21 5 0,31-7 0,0 0 0,-1 1 0,1-1 0,0 1 0,0 0 0,0 0 0,0-1 0,0 1 0,0 1 0,0-1 0,0 0 0,0 0 0,0 1 0,1-1 0,-1 1 0,1-1 0,-1 1 0,1 0 0,-1 0 0,1-1 0,0 1 0,0 0 0,0 0 0,0 0 0,0 1 0,-1 2 0,3-3 0,0 0 0,0-1 0,-1 1 0,1-1 0,0 1 0,1-1 0,-1 0 0,0 1 0,0-1 0,1 0 0,-1 0 0,0 0 0,1 0 0,-1 0 0,1 0 0,-1 0 0,1 0 0,0-1 0,-1 1 0,1 0 0,0-1 0,0 0 0,-1 1 0,1-1 0,0 0 0,3 0 0,-4 1 0,1-1 0,0 0 0,-1 1 0,1-1 0,0 0 0,-1 0 0,1 0 0,0 0 0,-1 0 0,1 0 0,0 0 0,-1 0 0,1-1 0,0 1 0,-1-1 0,1 1 0,-1-1 0,1 0 0,-1 0 0,1 1 0,-1-1 0,1 0 0,-1 0 0,0-1 0,0 1 0,2-2 0,-3 1 0,0 1 0,0-1 0,-1 1 0,1-1 0,0 1 0,-1-1 0,0 1 0,1-1 0,-1 1 0,0 0 0,0-1 0,0 1 0,0 0 0,0 0 0,0-1 0,0 1 0,0 0 0,0 0 0,0 0 0,-1 0 0,1 1 0,0-1 0,-3-1 0,-35-16 0,30 14 0,0 2 0,0-1 0,-1 1 0,0 1 0,1-1 0,-1 2 0,0-1 0,-16 3 0,23-2 0,0 1 0,0-1 0,0 1 0,0 0 0,0 0 0,1 0 0,-1 1 0,0-1 0,1 0 0,-1 1 0,1 0 0,0 0 0,-1 0 0,1 0 0,0 0 0,0 0 0,0 0 0,1 1 0,-1-1 0,0 1 0,1-1 0,0 1 0,-1 0 0,1-1 0,0 1 0,0 0 0,1 0 0,-1 0 0,1 0 0,-1 0 0,1 6 0,-1-1 0,1 1 0,0-1 0,0 0 0,1 1 0,0-1 0,0 1 0,1-1 0,0 0 0,4 10 0,-5-16 0,0 0 0,0-1 0,0 1 0,0 0 0,1-1 0,-1 1 0,0 0 0,1-1 0,-1 0 0,1 1 0,0-1 0,-1 0 0,1 0 0,0 0 0,0 0 0,0 0 0,2 1 0,-1-2 0,0 1 0,0-1 0,0 0 0,0 0 0,1 0 0,-1 0 0,0 0 0,0-1 0,0 0 0,0 1 0,0-1 0,0 0 0,0-1 0,4-1 0,-1 0 0,0 0 0,0-1 0,-1 0 0,0 0 0,0 0 0,0-1 0,0 1 0,0-1 0,-1 0 0,0 0 0,0-1 0,4-9 0,2-5 0,-1 0 0,9-30 0,-12 33 0,-5 127 0,-1-108 0,0 1 0,0-1 0,0 0 0,-1 0 0,1 0 0,-1 1 0,0-1 0,1 0 0,-1 0 0,0 0 0,0 0 0,0 0 0,-1 0 0,1 0 0,-3 3 0,3-5 0,0 1 0,0-1 0,0 1 0,0-1 0,0 0 0,0 1 0,0-1 0,0 0 0,0 0 0,1 0 0,-2 1 0,1-1 0,0 0 0,0 0 0,0-1 0,0 1 0,0 0 0,1 0 0,-1 0 0,0-1 0,0 1 0,0 0 0,0-1 0,-1 0 0,-3-2 0,1 0 0,0 0 0,-1-1 0,1 1 0,1-1 0,-1 0 0,0 0 0,1 0 0,0-1 0,0 1 0,-3-6 0,-5-6 0,10 31 0,9 29 0,-7-39 0,0 0 0,0 0 0,0-1 0,0 0 0,1 1 0,-1-1 0,1 0 0,0 0 0,0 0 0,1 0 0,-1 0 0,1 0 0,3 3 0,-5-7 0,-1 1 0,0-1 0,0 0 0,1 0 0,-1 0 0,0 0 0,0 0 0,0 0 0,1 0 0,-1 0 0,0 0 0,0 0 0,1 0 0,-1 0 0,0 0 0,0 0 0,1 0 0,-1 0 0,0 0 0,0 0 0,0 0 0,1-1 0,-1 1 0,0 0 0,0 0 0,0 0 0,1 0 0,-1 0 0,0-1 0,0 1 0,0 0 0,0 0 0,1 0 0,-1 0 0,0-1 0,0 1 0,0 0 0,0 0 0,0 0 0,0-1 0,0 1 0,5-17 0,-2-15 0,-5 6 0,1 21 0,1-1 0,-1 1 0,1-1 0,0 1 0,1-1 0,-1 1 0,1 0 0,0-1 0,0 1 0,3-7 0,-4 11 0,1 1 0,-1-1 0,1 1 0,-1-1 0,1 1 0,-1 0 0,1-1 0,-1 1 0,1 0 0,-1 0 0,1-1 0,-1 1 0,1 0 0,-1 0 0,1 0 0,0 0 0,-1 0 0,1 0 0,-1 0 0,1 0 0,0 0 0,-1 0 0,1 0 0,-1 0 0,1 0 0,0 0 0,-1 0 0,1 1 0,-1-1 0,1 0 0,-1 0 0,1 1 0,-1-1 0,1 0 0,-1 1 0,1-1 0,-1 1 0,1-1 0,-1 0 0,1 1 0,-1-1 0,0 1 0,1-1 0,-1 1 0,0-1 0,0 1 0,1 0 0,-1-1 0,0 1 0,0 0 0,19 35 0,-16-31 0,-1-1 0,0 1 0,1-1 0,-1 0 0,1 0 0,1 0 0,4 5 0,-7-8 0,-1-1 0,0 0 0,1 1 0,-1-1 0,1 0 0,-1 0 0,0 1 0,1-1 0,-1 0 0,1 0 0,-1 1 0,1-1 0,-1 0 0,1 0 0,-1 0 0,1 0 0,-1 0 0,1 0 0,-1 0 0,1 0 0,-1 0 0,1 0 0,-1 0 0,1 0 0,-1 0 0,2-1 0,-1 0 0,-1 0 0,1 0 0,0 0 0,0 0 0,-1 0 0,1 0 0,0 0 0,-1 0 0,1 0 0,-1-1 0,0 1 0,1 0 0,-1 0 0,0-1 0,0 1 0,1-2 0,1-22 0,-1-1 0,-3-33 0,2 53 0,-1 58-1365,1-29-5461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0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24575,'1'3'0,"3"2"0,1 1 0,1 0 0,1 0 0,-1 2 0,1-2 0,-1 1 0,0-1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0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1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1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24575,'0'0'0,"-1"1"0,0-1 0,1 0 0,-1 1 0,1-1 0,-1 1 0,1-1 0,-1 1 0,1-1 0,-1 1 0,1-1 0,-1 1 0,1 0 0,0-1 0,-1 1 0,1 0 0,0-1 0,0 1 0,0 0 0,-1-1 0,1 1 0,0 0 0,0-1 0,0 1 0,0 0 0,0 0 0,0-1 0,0 1 0,0 0 0,0-1 0,1 1 0,-1 0 0,0-1 0,1 2 0,6 26 0,16 4 0,-22-31 0,0 1 0,1 0 0,-1 0 0,1-1 0,0 1 0,-1-1 0,1 1 0,0-1 0,0 0 0,0 1 0,0-1 0,0 0 0,0 0 0,3 0 0,-4-1-2,-1 0 0,0 0 0,1 0 0,-1 0 0,0 0 0,0 0 1,1 0-1,-1 0 0,0 0 0,0 0 0,1 0 0,-1 0 0,0 0 0,0-1 0,0 1 0,1 0 0,-1 0 0,0 0 0,0 0 0,0-1 0,1 1 0,-1 0 0,0 0 0,0-1 0,0 1 0,0 0 0,0 0 0,1 0 0,-1-1 0,0 1 0,0 0 1,0 0-1,0-1 0,0 1 0,0 0 0,0-1 0,0 1 0,0 0 0,0 0 0,0-1 0,-5-15 202,-11-11-1685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2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5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6:41:46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4F12956-068A-606B-27CF-3C0ABFCE09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227288-8501-6A8C-4BD4-6C557900A5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5238752-7D6F-55E0-FB53-87AC498653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9A9FD11-5428-0BC7-C821-7A9741A0F4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B6ED475-D13D-F8A8-A39E-392AE2D03C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23EFA96-449D-AB19-7D10-739292ABE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F3855A-90B8-43DC-BD93-48352A3A351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7A354A2-9CCE-8F94-0CDF-85B02624B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A6732E-DF7A-4946-9DE1-A68577EC0B97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498A392-866B-0842-E831-013990F44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E224BFF-4A42-4FFC-9CC5-9A51190A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5125" name="Segnaposto piè di pagina 1">
            <a:extLst>
              <a:ext uri="{FF2B5EF4-FFF2-40B4-BE49-F238E27FC236}">
                <a16:creationId xmlns:a16="http://schemas.microsoft.com/office/drawing/2014/main" id="{C244DC0B-9207-4B6C-182B-310A64ED36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6" name="Segnaposto data 2">
            <a:extLst>
              <a:ext uri="{FF2B5EF4-FFF2-40B4-BE49-F238E27FC236}">
                <a16:creationId xmlns:a16="http://schemas.microsoft.com/office/drawing/2014/main" id="{31388328-FC50-6996-0929-69FDB8C6DB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F3855A-90B8-43DC-BD93-48352A3A3511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1619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BC0E4CB-1F10-7184-82A0-3482E1019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529030-A2A7-4593-B65C-3F5EB5723014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18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A1006DB-A865-E4C0-76D3-C66A1AD38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9B28B3F-03D2-5FAB-F384-89815223F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</a:endParaRPr>
          </a:p>
        </p:txBody>
      </p:sp>
      <p:sp>
        <p:nvSpPr>
          <p:cNvPr id="21509" name="Segnaposto piè di pagina 1">
            <a:extLst>
              <a:ext uri="{FF2B5EF4-FFF2-40B4-BE49-F238E27FC236}">
                <a16:creationId xmlns:a16="http://schemas.microsoft.com/office/drawing/2014/main" id="{7D760635-474B-99C3-EF6D-EFB18FA8F5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510" name="Segnaposto data 2">
            <a:extLst>
              <a:ext uri="{FF2B5EF4-FFF2-40B4-BE49-F238E27FC236}">
                <a16:creationId xmlns:a16="http://schemas.microsoft.com/office/drawing/2014/main" id="{C5A5A8C3-F930-8729-7882-22C73498B1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7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2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2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9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75743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78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14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0558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6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9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590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628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82A1F41B-2619-7F1B-5D0D-CADB26BA7796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EA5825DF-5C6F-1739-6DC6-3D36560B90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09B9EDFE-8A55-1864-961C-2F060E6FF8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B9338D6D-A9B1-8486-099F-E96F020F8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20FE541-5EE2-EE74-B640-CABCA9223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9E9FDECF-94A4-D0E9-29B8-265C26919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57D96C07-A351-3C09-55AE-07BA0D92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4099" name="Group 17">
            <a:extLst>
              <a:ext uri="{FF2B5EF4-FFF2-40B4-BE49-F238E27FC236}">
                <a16:creationId xmlns:a16="http://schemas.microsoft.com/office/drawing/2014/main" id="{BC9CB966-8236-CC5D-8E35-F1FA440163CF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3" name="Picture 15" descr="Fondino">
              <a:extLst>
                <a:ext uri="{FF2B5EF4-FFF2-40B4-BE49-F238E27FC236}">
                  <a16:creationId xmlns:a16="http://schemas.microsoft.com/office/drawing/2014/main" id="{8605640C-B85B-850F-9BB4-6397C38FC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3" descr="logo +marchio">
              <a:extLst>
                <a:ext uri="{FF2B5EF4-FFF2-40B4-BE49-F238E27FC236}">
                  <a16:creationId xmlns:a16="http://schemas.microsoft.com/office/drawing/2014/main" id="{A89A1EAE-B738-6135-262E-0E3C9AAC6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 descr="fascia">
              <a:extLst>
                <a:ext uri="{FF2B5EF4-FFF2-40B4-BE49-F238E27FC236}">
                  <a16:creationId xmlns:a16="http://schemas.microsoft.com/office/drawing/2014/main" id="{82B5C32E-D823-9C0C-7771-51E77C3BB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0" name="Titolo 2">
            <a:extLst>
              <a:ext uri="{FF2B5EF4-FFF2-40B4-BE49-F238E27FC236}">
                <a16:creationId xmlns:a16="http://schemas.microsoft.com/office/drawing/2014/main" id="{02BF8FCC-2B4D-9862-C3C7-27AE6E3BCF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Reinforcement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Learning Project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2023/2024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Lorenzo Di Luccio 1797569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Renato </a:t>
            </a: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Giamba</a:t>
            </a: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    1816155</a:t>
            </a:r>
          </a:p>
        </p:txBody>
      </p:sp>
      <p:sp>
        <p:nvSpPr>
          <p:cNvPr id="4101" name="CasellaDiTesto 1">
            <a:extLst>
              <a:ext uri="{FF2B5EF4-FFF2-40B4-BE49-F238E27FC236}">
                <a16:creationId xmlns:a16="http://schemas.microsoft.com/office/drawing/2014/main" id="{9AB26FDE-46A7-7ECC-83E6-EA7A6442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1844675"/>
            <a:ext cx="68659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 dirty="0">
                <a:solidFill>
                  <a:srgbClr val="FFFFFF"/>
                </a:solidFill>
              </a:rPr>
              <a:t>«Learning model-</a:t>
            </a:r>
            <a:r>
              <a:rPr lang="it-IT" altLang="it-IT" sz="2800" dirty="0" err="1">
                <a:solidFill>
                  <a:srgbClr val="FFFFFF"/>
                </a:solidFill>
              </a:rPr>
              <a:t>based</a:t>
            </a:r>
            <a:r>
              <a:rPr lang="it-IT" altLang="it-IT" sz="2800" dirty="0">
                <a:solidFill>
                  <a:srgbClr val="FFFFFF"/>
                </a:solidFill>
              </a:rPr>
              <a:t> planning from scratch»</a:t>
            </a:r>
          </a:p>
        </p:txBody>
      </p:sp>
      <p:sp>
        <p:nvSpPr>
          <p:cNvPr id="4102" name="Sottotitolo 1">
            <a:extLst>
              <a:ext uri="{FF2B5EF4-FFF2-40B4-BE49-F238E27FC236}">
                <a16:creationId xmlns:a16="http://schemas.microsoft.com/office/drawing/2014/main" id="{5A9DD22B-522D-FFA5-CFAD-DBBEF802A6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F0DF7-E1AF-0A4F-11E9-E3E6A92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1125538"/>
            <a:ext cx="7416800" cy="504825"/>
          </a:xfrm>
        </p:spPr>
        <p:txBody>
          <a:bodyPr/>
          <a:lstStyle/>
          <a:p>
            <a:r>
              <a:rPr lang="it-IT" dirty="0"/>
              <a:t>IBP (7) – Training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075D2E6-6672-D828-2B81-A28238440197}"/>
              </a:ext>
            </a:extLst>
          </p:cNvPr>
          <p:cNvSpPr/>
          <p:nvPr/>
        </p:nvSpPr>
        <p:spPr bwMode="auto">
          <a:xfrm>
            <a:off x="4283968" y="3284984"/>
            <a:ext cx="134093" cy="13862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11888E-1673-4BDC-368D-4BE9D8AE92D1}"/>
              </a:ext>
            </a:extLst>
          </p:cNvPr>
          <p:cNvSpPr/>
          <p:nvPr/>
        </p:nvSpPr>
        <p:spPr bwMode="auto">
          <a:xfrm>
            <a:off x="4283968" y="3284984"/>
            <a:ext cx="45719" cy="4571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895530E-6107-C4F1-A542-0539DCFE1A3B}"/>
                  </a:ext>
                </a:extLst>
              </p:cNvPr>
              <p:cNvSpPr txBox="1"/>
              <p:nvPr/>
            </p:nvSpPr>
            <p:spPr>
              <a:xfrm>
                <a:off x="7020272" y="3501008"/>
                <a:ext cx="11862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895530E-6107-C4F1-A542-0539DCFE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501008"/>
                <a:ext cx="118622" cy="138499"/>
              </a:xfrm>
              <a:prstGeom prst="rect">
                <a:avLst/>
              </a:prstGeom>
              <a:blipFill>
                <a:blip r:embed="rId2"/>
                <a:stretch>
                  <a:fillRect l="-21053" r="-2631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845BCA7-3700-114E-931A-9806012A516F}"/>
                  </a:ext>
                </a:extLst>
              </p:cNvPr>
              <p:cNvSpPr txBox="1"/>
              <p:nvPr/>
            </p:nvSpPr>
            <p:spPr>
              <a:xfrm>
                <a:off x="4114800" y="2974019"/>
                <a:ext cx="122790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it-IT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845BCA7-3700-114E-931A-9806012A5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4019"/>
                <a:ext cx="1227900" cy="138499"/>
              </a:xfrm>
              <a:prstGeom prst="rect">
                <a:avLst/>
              </a:prstGeom>
              <a:blipFill>
                <a:blip r:embed="rId3"/>
                <a:stretch>
                  <a:fillRect l="-2488" r="-3483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Segnaposto contenuto 3">
            <a:extLst>
              <a:ext uri="{FF2B5EF4-FFF2-40B4-BE49-F238E27FC236}">
                <a16:creationId xmlns:a16="http://schemas.microsoft.com/office/drawing/2014/main" id="{236A548F-4FCE-DBFF-0F96-4D5281D7F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463" t="17800" r="24013" b="22001"/>
          <a:stretch/>
        </p:blipFill>
        <p:spPr>
          <a:xfrm>
            <a:off x="2383594" y="1752600"/>
            <a:ext cx="5167387" cy="41148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34E1AF02-CF15-8151-B0BE-224088E4F7CD}"/>
                  </a:ext>
                </a:extLst>
              </p14:cNvPr>
              <p14:cNvContentPartPr/>
              <p14:nvPr/>
            </p14:nvContentPartPr>
            <p14:xfrm>
              <a:off x="4267262" y="3275200"/>
              <a:ext cx="92880" cy="7668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34E1AF02-CF15-8151-B0BE-224088E4F7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8622" y="3266200"/>
                <a:ext cx="1105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1C3CFF2E-A2BD-9FCA-6B30-0068935A4B30}"/>
              </a:ext>
            </a:extLst>
          </p:cNvPr>
          <p:cNvGrpSpPr/>
          <p:nvPr/>
        </p:nvGrpSpPr>
        <p:grpSpPr>
          <a:xfrm>
            <a:off x="4270810" y="3319501"/>
            <a:ext cx="92160" cy="45000"/>
            <a:chOff x="4270810" y="3319501"/>
            <a:chExt cx="92160" cy="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5C82015F-EF9F-A3BE-1423-4A78879F6973}"/>
                    </a:ext>
                  </a:extLst>
                </p14:cNvPr>
                <p14:cNvContentPartPr/>
                <p14:nvPr/>
              </p14:nvContentPartPr>
              <p14:xfrm>
                <a:off x="4318330" y="3326701"/>
                <a:ext cx="19800" cy="216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5C82015F-EF9F-A3BE-1423-4A78879F69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09690" y="3318061"/>
                  <a:ext cx="37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C81C546A-E39A-6711-9D8F-0E190E72E205}"/>
                    </a:ext>
                  </a:extLst>
                </p14:cNvPr>
                <p14:cNvContentPartPr/>
                <p14:nvPr/>
              </p14:nvContentPartPr>
              <p14:xfrm>
                <a:off x="4351450" y="3359821"/>
                <a:ext cx="360" cy="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C81C546A-E39A-6711-9D8F-0E190E72E2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2450" y="33511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1055D789-FF2C-9640-9F9A-F012F97C24AD}"/>
                    </a:ext>
                  </a:extLst>
                </p14:cNvPr>
                <p14:cNvContentPartPr/>
                <p14:nvPr/>
              </p14:nvContentPartPr>
              <p14:xfrm>
                <a:off x="4351450" y="3359821"/>
                <a:ext cx="360" cy="10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1055D789-FF2C-9640-9F9A-F012F97C24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2450" y="3351181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B021E134-70E3-6045-2BC3-AF5E6C00FDE5}"/>
                    </a:ext>
                  </a:extLst>
                </p14:cNvPr>
                <p14:cNvContentPartPr/>
                <p14:nvPr/>
              </p14:nvContentPartPr>
              <p14:xfrm>
                <a:off x="4270810" y="3326701"/>
                <a:ext cx="24840" cy="378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B021E134-70E3-6045-2BC3-AF5E6C00FD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2170" y="3318061"/>
                  <a:ext cx="42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D7759A15-4655-478D-2869-95949EB1481F}"/>
                    </a:ext>
                  </a:extLst>
                </p14:cNvPr>
                <p14:cNvContentPartPr/>
                <p14:nvPr/>
              </p14:nvContentPartPr>
              <p14:xfrm>
                <a:off x="4281610" y="3341461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D7759A15-4655-478D-2869-95949EB148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72610" y="33328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5ED5B309-681C-C072-CDBB-630FDF9BC826}"/>
                    </a:ext>
                  </a:extLst>
                </p14:cNvPr>
                <p14:cNvContentPartPr/>
                <p14:nvPr/>
              </p14:nvContentPartPr>
              <p14:xfrm>
                <a:off x="4288810" y="3319501"/>
                <a:ext cx="36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5ED5B309-681C-C072-CDBB-630FDF9BC8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80170" y="33105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62C566FC-79F0-6F1F-7562-79401DBFFC15}"/>
                    </a:ext>
                  </a:extLst>
                </p14:cNvPr>
                <p14:cNvContentPartPr/>
                <p14:nvPr/>
              </p14:nvContentPartPr>
              <p14:xfrm>
                <a:off x="4362610" y="3363781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62C566FC-79F0-6F1F-7562-79401DBFFC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3610" y="33547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0121D9A-633C-5C5A-1A45-7D62B9634D63}"/>
                  </a:ext>
                </a:extLst>
              </p:cNvPr>
              <p:cNvSpPr txBox="1"/>
              <p:nvPr/>
            </p:nvSpPr>
            <p:spPr>
              <a:xfrm>
                <a:off x="4122805" y="3243730"/>
                <a:ext cx="430650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0121D9A-633C-5C5A-1A45-7D62B9634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05" y="3243730"/>
                <a:ext cx="430650" cy="14401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7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(8) – Training algorithms: gradients 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??</a:t>
            </a:r>
            <a:endParaRPr lang="en-GB" altLang="it-IT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9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Experimental settings and hyperparameters 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Optimizers:</a:t>
            </a:r>
            <a:r>
              <a:rPr lang="en-GB" altLang="it-IT" dirty="0">
                <a:latin typeface="Calibri" panose="020F0502020204030204" pitchFamily="34" charset="0"/>
              </a:rPr>
              <a:t> 3 ADAM optimizer for manager, imaginator and controller + memory (trained jointly).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Learning rates:</a:t>
            </a:r>
            <a:r>
              <a:rPr lang="en-GB" altLang="it-IT" dirty="0">
                <a:latin typeface="Calibri" panose="020F0502020204030204" pitchFamily="34" charset="0"/>
              </a:rPr>
              <a:t> 0.001 for each optimizer to start then decrease when performances don’t improve.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Gamma factor</a:t>
            </a:r>
            <a:r>
              <a:rPr lang="en-GB" altLang="it-IT" dirty="0">
                <a:latin typeface="Calibri" panose="020F0502020204030204" pitchFamily="34" charset="0"/>
              </a:rPr>
              <a:t>: 0.99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Run:</a:t>
            </a:r>
            <a:r>
              <a:rPr lang="en-GB" altLang="it-IT" sz="2400" dirty="0">
                <a:latin typeface="Calibri" panose="020F0502020204030204" pitchFamily="34" charset="0"/>
              </a:rPr>
              <a:t> 1,000 episodes for each run.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Episode:</a:t>
            </a:r>
            <a:r>
              <a:rPr lang="en-GB" altLang="it-IT" dirty="0">
                <a:latin typeface="Calibri" panose="020F0502020204030204" pitchFamily="34" charset="0"/>
              </a:rPr>
              <a:t> variable number of steps. It stops if the environment terminates or truncates.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Imagination budgets:</a:t>
            </a:r>
            <a:r>
              <a:rPr lang="en-GB" altLang="it-IT" sz="2400" dirty="0">
                <a:latin typeface="Calibri" panose="020F0502020204030204" pitchFamily="34" charset="0"/>
              </a:rPr>
              <a:t> 0, 1 or 2. The models with 1 or 2 are </a:t>
            </a:r>
            <a:r>
              <a:rPr lang="en-GB" altLang="it-IT" sz="2400" i="1" dirty="0">
                <a:latin typeface="Calibri" panose="020F0502020204030204" pitchFamily="34" charset="0"/>
              </a:rPr>
              <a:t>pretrained</a:t>
            </a:r>
            <a:r>
              <a:rPr lang="en-GB" altLang="it-IT" sz="2400" dirty="0">
                <a:latin typeface="Calibri" panose="020F0502020204030204" pitchFamily="34" charset="0"/>
              </a:rPr>
              <a:t> on the model with 0</a:t>
            </a:r>
            <a:r>
              <a:rPr lang="en-GB" altLang="it-IT" dirty="0">
                <a:latin typeface="Calibri" panose="020F0502020204030204" pitchFamily="34" charset="0"/>
              </a:rPr>
              <a:t>.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3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1: </a:t>
            </a:r>
            <a:r>
              <a:rPr lang="it-IT" dirty="0" err="1"/>
              <a:t>CartPole</a:t>
            </a:r>
            <a:r>
              <a:rPr lang="it-IT" dirty="0"/>
              <a:t> (1) – Training</a:t>
            </a:r>
          </a:p>
        </p:txBody>
      </p:sp>
      <p:pic>
        <p:nvPicPr>
          <p:cNvPr id="5" name="Segnaposto contenuto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3B67003-5420-BA0A-25E7-C46091529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257613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1: </a:t>
            </a:r>
            <a:r>
              <a:rPr lang="it-IT" dirty="0" err="1"/>
              <a:t>CartPole</a:t>
            </a:r>
            <a:r>
              <a:rPr lang="it-IT" dirty="0"/>
              <a:t> (2) – Evaluation</a:t>
            </a:r>
          </a:p>
        </p:txBody>
      </p:sp>
      <p:pic>
        <p:nvPicPr>
          <p:cNvPr id="5" name="Segnaposto contenuto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6B7AE0FA-395D-965F-5528-7DC70AD74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36802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2: </a:t>
            </a:r>
            <a:r>
              <a:rPr lang="it-IT" dirty="0" err="1"/>
              <a:t>FrozenLake</a:t>
            </a:r>
            <a:r>
              <a:rPr lang="it-IT" dirty="0"/>
              <a:t> (1) – Training</a:t>
            </a:r>
          </a:p>
        </p:txBody>
      </p:sp>
      <p:pic>
        <p:nvPicPr>
          <p:cNvPr id="5" name="Segnaposto contenuto 4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EF39AC31-A4A9-1D02-EBE5-F82AE87B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306813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8308D-53B7-EAC7-9059-D493421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2: </a:t>
            </a:r>
            <a:r>
              <a:rPr lang="it-IT" dirty="0" err="1"/>
              <a:t>FrozenLake</a:t>
            </a:r>
            <a:r>
              <a:rPr lang="it-IT" dirty="0"/>
              <a:t> (2) – Evaluation</a:t>
            </a:r>
          </a:p>
        </p:txBody>
      </p:sp>
      <p:pic>
        <p:nvPicPr>
          <p:cNvPr id="5" name="Segnaposto contenuto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A70FF6A7-94DD-C1EA-4FC7-B57C6D15D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28" y="1752600"/>
            <a:ext cx="5760720" cy="4114800"/>
          </a:xfrm>
        </p:spPr>
      </p:pic>
    </p:spTree>
    <p:extLst>
      <p:ext uri="{BB962C8B-B14F-4D97-AF65-F5344CB8AC3E}">
        <p14:creationId xmlns:p14="http://schemas.microsoft.com/office/powerpoint/2010/main" val="173946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Final considerations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?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6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>
            <a:extLst>
              <a:ext uri="{FF2B5EF4-FFF2-40B4-BE49-F238E27FC236}">
                <a16:creationId xmlns:a16="http://schemas.microsoft.com/office/drawing/2014/main" id="{DB3443B1-A5C5-C670-E328-82C913E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20483" name="Group 17">
            <a:extLst>
              <a:ext uri="{FF2B5EF4-FFF2-40B4-BE49-F238E27FC236}">
                <a16:creationId xmlns:a16="http://schemas.microsoft.com/office/drawing/2014/main" id="{DCED1B89-A689-27CA-16BF-C3886E04FA37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0487" name="Picture 15" descr="Fondino">
              <a:extLst>
                <a:ext uri="{FF2B5EF4-FFF2-40B4-BE49-F238E27FC236}">
                  <a16:creationId xmlns:a16="http://schemas.microsoft.com/office/drawing/2014/main" id="{E4E893FC-5023-A89E-C217-26EAF9459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3" descr="logo +marchio">
              <a:extLst>
                <a:ext uri="{FF2B5EF4-FFF2-40B4-BE49-F238E27FC236}">
                  <a16:creationId xmlns:a16="http://schemas.microsoft.com/office/drawing/2014/main" id="{7C7BAE62-15FB-DEFF-5581-D46F3D72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16" descr="fascia">
              <a:extLst>
                <a:ext uri="{FF2B5EF4-FFF2-40B4-BE49-F238E27FC236}">
                  <a16:creationId xmlns:a16="http://schemas.microsoft.com/office/drawing/2014/main" id="{69931E7C-0A34-61EF-EAFB-4B5E28621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4" name="Titolo 2">
            <a:extLst>
              <a:ext uri="{FF2B5EF4-FFF2-40B4-BE49-F238E27FC236}">
                <a16:creationId xmlns:a16="http://schemas.microsoft.com/office/drawing/2014/main" id="{838C198B-AD35-DECA-116A-5FCF7CE5D9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0485" name="CasellaDiTesto 1">
            <a:extLst>
              <a:ext uri="{FF2B5EF4-FFF2-40B4-BE49-F238E27FC236}">
                <a16:creationId xmlns:a16="http://schemas.microsoft.com/office/drawing/2014/main" id="{89D8220C-DBEA-9DA3-9FE0-B2BE2B05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3992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FFFF"/>
                </a:solidFill>
              </a:rPr>
              <a:t>Thanks for your attention!</a:t>
            </a:r>
          </a:p>
        </p:txBody>
      </p:sp>
      <p:sp>
        <p:nvSpPr>
          <p:cNvPr id="20486" name="Sottotitolo 1">
            <a:extLst>
              <a:ext uri="{FF2B5EF4-FFF2-40B4-BE49-F238E27FC236}">
                <a16:creationId xmlns:a16="http://schemas.microsoft.com/office/drawing/2014/main" id="{1A9F12CE-702C-5E61-81A6-FE780AA21D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03290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Introduction (1)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Model-based planning: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proposal of a sequence of 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evaluation of such actions with a </a:t>
            </a:r>
            <a:r>
              <a:rPr lang="en-GB" altLang="it-IT" i="1" dirty="0">
                <a:latin typeface="Calibri" panose="020F0502020204030204" pitchFamily="34" charset="0"/>
              </a:rPr>
              <a:t>model</a:t>
            </a:r>
            <a:r>
              <a:rPr lang="en-GB" altLang="it-IT" dirty="0">
                <a:latin typeface="Calibri" panose="020F0502020204030204" pitchFamily="34" charset="0"/>
              </a:rPr>
              <a:t> of the environment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final refinement to optimize expected rewards.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2400" b="1" dirty="0">
                <a:latin typeface="Calibri" panose="020F0502020204030204" pitchFamily="34" charset="0"/>
              </a:rPr>
              <a:t>Main advantages of model-based vs model-free methods:</a:t>
            </a:r>
            <a:endParaRPr lang="en-GB" altLang="it-IT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generalization for never encountered states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better linking between present actions and future rewards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dirty="0">
                <a:latin typeface="Calibri" panose="020F0502020204030204" pitchFamily="34" charset="0"/>
              </a:rPr>
              <a:t>resolution of states with the same values or Q values.</a:t>
            </a:r>
            <a:endParaRPr lang="en-GB" altLang="it-IT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0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>
            <a:extLst>
              <a:ext uri="{FF2B5EF4-FFF2-40B4-BE49-F238E27FC236}">
                <a16:creationId xmlns:a16="http://schemas.microsoft.com/office/drawing/2014/main" id="{C96A94D4-CE41-7C55-0BA5-D2A9D49E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Introduction (2)</a:t>
            </a:r>
          </a:p>
        </p:txBody>
      </p:sp>
      <p:sp>
        <p:nvSpPr>
          <p:cNvPr id="6147" name="Segnaposto contenuto 2">
            <a:extLst>
              <a:ext uri="{FF2B5EF4-FFF2-40B4-BE49-F238E27FC236}">
                <a16:creationId xmlns:a16="http://schemas.microsoft.com/office/drawing/2014/main" id="{B498F578-6628-CEE1-F814-C7957A5EB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Planning is challenging</a:t>
            </a:r>
            <a:r>
              <a:rPr lang="en-GB" altLang="it-IT" dirty="0">
                <a:latin typeface="Calibri" panose="020F0502020204030204" pitchFamily="34" charset="0"/>
              </a:rPr>
              <a:t>: a model can </a:t>
            </a:r>
            <a:r>
              <a:rPr lang="en-GB" altLang="it-IT" i="1" dirty="0">
                <a:latin typeface="Calibri" panose="020F0502020204030204" pitchFamily="34" charset="0"/>
              </a:rPr>
              <a:t>evaluate</a:t>
            </a:r>
            <a:r>
              <a:rPr lang="en-GB" altLang="it-IT" dirty="0">
                <a:latin typeface="Calibri" panose="020F0502020204030204" pitchFamily="34" charset="0"/>
              </a:rPr>
              <a:t> a plan and </a:t>
            </a:r>
            <a:r>
              <a:rPr lang="en-GB" altLang="it-IT" i="1" dirty="0">
                <a:latin typeface="Calibri" panose="020F0502020204030204" pitchFamily="34" charset="0"/>
              </a:rPr>
              <a:t>execute</a:t>
            </a:r>
            <a:r>
              <a:rPr lang="en-GB" altLang="it-IT" dirty="0">
                <a:latin typeface="Calibri" panose="020F0502020204030204" pitchFamily="34" charset="0"/>
              </a:rPr>
              <a:t> it, but it doesn’t know how to </a:t>
            </a:r>
            <a:r>
              <a:rPr lang="en-GB" altLang="it-IT" i="1" dirty="0">
                <a:latin typeface="Calibri" panose="020F0502020204030204" pitchFamily="34" charset="0"/>
              </a:rPr>
              <a:t>construct</a:t>
            </a:r>
            <a:r>
              <a:rPr lang="en-GB" altLang="it-IT" dirty="0">
                <a:latin typeface="Calibri" panose="020F0502020204030204" pitchFamily="34" charset="0"/>
              </a:rPr>
              <a:t>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i="1" dirty="0">
                <a:latin typeface="Calibri" panose="020F0502020204030204" pitchFamily="34" charset="0"/>
              </a:rPr>
              <a:t>Imagination-based Planner (IBP)</a:t>
            </a:r>
            <a:r>
              <a:rPr lang="en-GB" altLang="it-IT" b="1" dirty="0">
                <a:latin typeface="Calibri" panose="020F0502020204030204" pitchFamily="34" charset="0"/>
              </a:rPr>
              <a:t>:</a:t>
            </a:r>
            <a:r>
              <a:rPr lang="en-GB" altLang="it-IT" dirty="0">
                <a:latin typeface="Calibri" panose="020F0502020204030204" pitchFamily="34" charset="0"/>
              </a:rPr>
              <a:t> model-based agent which can perform the three stages of planning.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b="1" dirty="0">
                <a:latin typeface="Calibri" panose="020F0502020204030204" pitchFamily="34" charset="0"/>
              </a:rPr>
              <a:t>IBP is flexible:</a:t>
            </a:r>
            <a:r>
              <a:rPr lang="en-GB" altLang="it-IT" dirty="0">
                <a:latin typeface="Calibri" panose="020F0502020204030204" pitchFamily="34" charset="0"/>
              </a:rPr>
              <a:t> it can deal with discrete or continuous environments.</a:t>
            </a:r>
            <a:endParaRPr lang="en-GB" altLang="it-IT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(1) – Architecture</a:t>
            </a:r>
          </a:p>
        </p:txBody>
      </p:sp>
      <p:sp>
        <p:nvSpPr>
          <p:cNvPr id="8195" name="Segnaposto testo 1">
            <a:extLst>
              <a:ext uri="{FF2B5EF4-FFF2-40B4-BE49-F238E27FC236}">
                <a16:creationId xmlns:a16="http://schemas.microsoft.com/office/drawing/2014/main" id="{F3EE3AB1-553E-2CDC-1CF3-8009751BCF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The whole IBP can be seen as a </a:t>
            </a:r>
            <a:r>
              <a:rPr lang="en-GB" altLang="it-IT" sz="1600" i="1" dirty="0">
                <a:latin typeface="Calibri" panose="020F0502020204030204" pitchFamily="34" charset="0"/>
              </a:rPr>
              <a:t>recurrent policy</a:t>
            </a:r>
            <a:r>
              <a:rPr lang="en-GB" altLang="it-IT" sz="1600" dirty="0">
                <a:latin typeface="Calibri" panose="020F0502020204030204" pitchFamily="34" charset="0"/>
              </a:rPr>
              <a:t>, that acts on an environment (</a:t>
            </a:r>
            <a:r>
              <a:rPr lang="en-GB" altLang="it-IT" sz="1600" b="1" dirty="0">
                <a:latin typeface="Calibri" panose="020F0502020204030204" pitchFamily="34" charset="0"/>
              </a:rPr>
              <a:t>world</a:t>
            </a:r>
            <a:r>
              <a:rPr lang="en-GB" altLang="it-IT" sz="1600" dirty="0">
                <a:latin typeface="Calibri" panose="020F0502020204030204" pitchFamily="34" charset="0"/>
              </a:rPr>
              <a:t>) and is able to plan using </a:t>
            </a:r>
            <a:r>
              <a:rPr lang="en-GB" altLang="it-IT" sz="1600" i="1" dirty="0">
                <a:latin typeface="Calibri" panose="020F0502020204030204" pitchFamily="34" charset="0"/>
              </a:rPr>
              <a:t>four</a:t>
            </a:r>
            <a:r>
              <a:rPr lang="en-GB" altLang="it-IT" sz="1600" dirty="0">
                <a:latin typeface="Calibri" panose="020F0502020204030204" pitchFamily="34" charset="0"/>
              </a:rPr>
              <a:t> components: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memory</a:t>
            </a:r>
            <a:r>
              <a:rPr lang="en-GB" altLang="it-IT" sz="1600" dirty="0">
                <a:latin typeface="Calibri" panose="020F0502020204030204" pitchFamily="34" charset="0"/>
              </a:rPr>
              <a:t> </a:t>
            </a:r>
          </a:p>
          <a:p>
            <a:endParaRPr lang="it-IT" altLang="it-IT" sz="1600" dirty="0">
              <a:latin typeface="Calibri" panose="020F0502020204030204" pitchFamily="34" charset="0"/>
            </a:endParaRP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F1C60DB1-672A-C558-EFA4-AC000A5BBA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463" t="33201" r="28738" b="31800"/>
          <a:stretch/>
        </p:blipFill>
        <p:spPr>
          <a:xfrm>
            <a:off x="4972050" y="2845513"/>
            <a:ext cx="3703638" cy="19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(2) – Manager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manager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discrete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the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route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𝒰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REINFORCE + baseline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algorithm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3607DC-3BB7-2F2E-6C76-773C77001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8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(3) –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controller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the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an action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REINFORCE + baseline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algorithm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 r="-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3607DC-3BB7-2F2E-6C76-773C77001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70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(4) – Imaginator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imaginator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model of the environment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state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an action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predicted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next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and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reward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next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state part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a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smooth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mean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absolute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error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(continue)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/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cross-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entropy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(discrete).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reward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part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a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smooth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mean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absolute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error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loss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2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3607DC-3BB7-2F2E-6C76-773C77001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62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(5) –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altLang="it-IT" sz="1600" dirty="0">
                    <a:latin typeface="Calibri" panose="020F0502020204030204" pitchFamily="34" charset="0"/>
                  </a:rPr>
                  <a:t>The </a:t>
                </a:r>
                <a:r>
                  <a:rPr lang="en-GB" altLang="it-IT" sz="1600" b="1" dirty="0">
                    <a:latin typeface="Calibri" panose="020F0502020204030204" pitchFamily="34" charset="0"/>
                  </a:rPr>
                  <a:t>memory</a:t>
                </a:r>
                <a:r>
                  <a:rPr lang="en-GB" altLang="it-IT" sz="1600" dirty="0">
                    <a:latin typeface="Calibri" panose="020F0502020204030204" pitchFamily="34" charset="0"/>
                  </a:rPr>
                  <a:t> is a function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that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maps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the data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from an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iteration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and an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old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history </a:t>
                </a:r>
                <a14:m>
                  <m:oMath xmlns:m="http://schemas.openxmlformats.org/officeDocument/2006/math"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into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a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newly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aggregated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history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altLang="it-IT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6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it-IT" altLang="it-IT" sz="16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altLang="it-IT" sz="1600" dirty="0" err="1">
                    <a:latin typeface="Calibri" panose="020F0502020204030204" pitchFamily="34" charset="0"/>
                  </a:rPr>
                  <a:t>It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is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trained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jointly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with the controller </a:t>
                </a:r>
                <a:r>
                  <a:rPr lang="it-IT" altLang="it-IT" sz="1600" dirty="0" err="1">
                    <a:latin typeface="Calibri" panose="020F0502020204030204" pitchFamily="34" charset="0"/>
                  </a:rPr>
                  <a:t>using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backpropagation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</a:t>
                </a:r>
                <a:r>
                  <a:rPr lang="it-IT" altLang="it-IT" sz="1600" b="1" dirty="0" err="1">
                    <a:latin typeface="Calibri" panose="020F0502020204030204" pitchFamily="34" charset="0"/>
                  </a:rPr>
                  <a:t>through</a:t>
                </a:r>
                <a:r>
                  <a:rPr lang="it-IT" altLang="it-IT" sz="1600" b="1" dirty="0">
                    <a:latin typeface="Calibri" panose="020F0502020204030204" pitchFamily="34" charset="0"/>
                  </a:rPr>
                  <a:t> time (BTT</a:t>
                </a:r>
                <a:r>
                  <a:rPr lang="it-IT" altLang="it-IT" sz="1600" dirty="0">
                    <a:latin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8195" name="Segnaposto testo 1">
                <a:extLst>
                  <a:ext uri="{FF2B5EF4-FFF2-40B4-BE49-F238E27FC236}">
                    <a16:creationId xmlns:a16="http://schemas.microsoft.com/office/drawing/2014/main" id="{F3EE3AB1-553E-2CDC-1CF3-8009751BC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22375" y="1752600"/>
                <a:ext cx="3597275" cy="4114800"/>
              </a:xfrm>
              <a:blipFill>
                <a:blip r:embed="rId3"/>
                <a:stretch>
                  <a:fillRect l="-678" t="-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3607DC-3BB7-2F2E-6C76-773C77001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12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>
            <a:extLst>
              <a:ext uri="{FF2B5EF4-FFF2-40B4-BE49-F238E27FC236}">
                <a16:creationId xmlns:a16="http://schemas.microsoft.com/office/drawing/2014/main" id="{640EE887-FE8B-55F8-F7BA-577CA7B4D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3488" y="1052513"/>
            <a:ext cx="7416800" cy="504825"/>
          </a:xfrm>
        </p:spPr>
        <p:txBody>
          <a:bodyPr/>
          <a:lstStyle/>
          <a:p>
            <a:r>
              <a:rPr lang="en-GB" altLang="it-IT" dirty="0">
                <a:latin typeface="Calibri" panose="020F0502020204030204" pitchFamily="34" charset="0"/>
              </a:rPr>
              <a:t>IBP (6) – Imagination strategies</a:t>
            </a:r>
          </a:p>
        </p:txBody>
      </p:sp>
      <p:sp>
        <p:nvSpPr>
          <p:cNvPr id="8195" name="Segnaposto testo 1">
            <a:extLst>
              <a:ext uri="{FF2B5EF4-FFF2-40B4-BE49-F238E27FC236}">
                <a16:creationId xmlns:a16="http://schemas.microsoft.com/office/drawing/2014/main" id="{F3EE3AB1-553E-2CDC-1CF3-8009751BCF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75" y="1752600"/>
            <a:ext cx="35972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IBP must have an </a:t>
            </a:r>
            <a:r>
              <a:rPr lang="en-GB" altLang="it-IT" sz="1600" b="1" dirty="0">
                <a:latin typeface="Calibri" panose="020F0502020204030204" pitchFamily="34" charset="0"/>
              </a:rPr>
              <a:t>imagination strategy</a:t>
            </a:r>
            <a:r>
              <a:rPr lang="en-GB" altLang="it-IT" sz="1600" dirty="0">
                <a:latin typeface="Calibri" panose="020F0502020204030204" pitchFamily="34" charset="0"/>
              </a:rPr>
              <a:t> to </a:t>
            </a:r>
            <a:r>
              <a:rPr lang="en-GB" altLang="it-IT" sz="1600" i="1" dirty="0">
                <a:latin typeface="Calibri" panose="020F0502020204030204" pitchFamily="34" charset="0"/>
              </a:rPr>
              <a:t>construct</a:t>
            </a:r>
            <a:r>
              <a:rPr lang="en-GB" altLang="it-IT" sz="1600" b="1" i="1" dirty="0">
                <a:latin typeface="Calibri" panose="020F0502020204030204" pitchFamily="34" charset="0"/>
              </a:rPr>
              <a:t> </a:t>
            </a:r>
            <a:r>
              <a:rPr lang="en-GB" altLang="it-IT" sz="1600" dirty="0">
                <a:latin typeface="Calibri" panose="020F0502020204030204" pitchFamily="34" charset="0"/>
              </a:rPr>
              <a:t>its plans.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1600" dirty="0">
                <a:latin typeface="Calibri" panose="020F0502020204030204" pitchFamily="34" charset="0"/>
              </a:rPr>
              <a:t>The three easiest imagination strategies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1-step imagination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n-step imagination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it-IT" sz="1600" b="1" dirty="0">
                <a:latin typeface="Calibri" panose="020F0502020204030204" pitchFamily="34" charset="0"/>
              </a:rPr>
              <a:t>Imagination strategy used</a:t>
            </a:r>
            <a:r>
              <a:rPr lang="en-GB" altLang="it-IT" sz="1600" dirty="0">
                <a:latin typeface="Calibri" panose="020F0502020204030204" pitchFamily="34" charset="0"/>
              </a:rPr>
              <a:t>: simpler version of the </a:t>
            </a:r>
            <a:r>
              <a:rPr lang="en-GB" altLang="it-IT" sz="1600" i="1" dirty="0">
                <a:latin typeface="Calibri" panose="020F0502020204030204" pitchFamily="34" charset="0"/>
              </a:rPr>
              <a:t>imagination tree.</a:t>
            </a:r>
            <a:endParaRPr lang="en-GB" altLang="it-IT" sz="1600" b="1" dirty="0">
              <a:latin typeface="Calibri" panose="020F0502020204030204" pitchFamily="34" charset="0"/>
            </a:endParaRPr>
          </a:p>
          <a:p>
            <a:endParaRPr lang="it-IT" altLang="it-IT" sz="1600" dirty="0">
              <a:latin typeface="Calibri" panose="020F0502020204030204" pitchFamily="34" charset="0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1863A4D-8917-1187-7BFC-2A00CAFA67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738" t="31800" r="19287" b="23400"/>
          <a:stretch/>
        </p:blipFill>
        <p:spPr>
          <a:xfrm>
            <a:off x="4972050" y="2912148"/>
            <a:ext cx="3703638" cy="17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15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624</Words>
  <Application>Microsoft Office PowerPoint</Application>
  <PresentationFormat>Presentazione su schermo (4:3)</PresentationFormat>
  <Paragraphs>67</Paragraphs>
  <Slides>19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Default Theme</vt:lpstr>
      <vt:lpstr>Reinforcement Learning Project 2023/2024  Lorenzo Di Luccio 1797569 Renato Giamba     1816155</vt:lpstr>
      <vt:lpstr>Introduction (1)</vt:lpstr>
      <vt:lpstr>Introduction (2)</vt:lpstr>
      <vt:lpstr>IBP (1) – Architecture</vt:lpstr>
      <vt:lpstr>IBP (2) – Manager</vt:lpstr>
      <vt:lpstr>IBP (3) – Controller</vt:lpstr>
      <vt:lpstr>IBP (4) – Imaginator</vt:lpstr>
      <vt:lpstr>IBP (5) – Memory</vt:lpstr>
      <vt:lpstr>IBP (6) – Imagination strategies</vt:lpstr>
      <vt:lpstr>IBP (7) – Training algorithm</vt:lpstr>
      <vt:lpstr>IBP (8) – Training algorithms: gradients </vt:lpstr>
      <vt:lpstr>Experimental settings and hyperparameters </vt:lpstr>
      <vt:lpstr>Experiment 1: CartPole (1) – Training</vt:lpstr>
      <vt:lpstr>Experiment 1: CartPole (2) – Evaluation</vt:lpstr>
      <vt:lpstr>Experiment 2: FrozenLake (1) – Training</vt:lpstr>
      <vt:lpstr>Experiment 2: FrozenLake (2) – Evaluation</vt:lpstr>
      <vt:lpstr>Final considerations</vt:lpstr>
      <vt:lpstr> 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Lorenzo Di Luccio</cp:lastModifiedBy>
  <cp:revision>80</cp:revision>
  <dcterms:created xsi:type="dcterms:W3CDTF">2006-11-20T16:13:10Z</dcterms:created>
  <dcterms:modified xsi:type="dcterms:W3CDTF">2024-01-26T13:15:19Z</dcterms:modified>
  <cp:category/>
</cp:coreProperties>
</file>