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Nunito"/>
      <p:regular r:id="rId47"/>
      <p:bold r:id="rId48"/>
      <p:italic r:id="rId49"/>
      <p:boldItalic r:id="rId50"/>
    </p:embeddedFont>
    <p:embeddedFont>
      <p:font typeface="PT Sans Narrow"/>
      <p:regular r:id="rId51"/>
      <p:bold r:id="rId52"/>
    </p:embeddedFont>
    <p:embeddedFont>
      <p:font typeface="Alfa Slab One"/>
      <p:regular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bold.fntdata"/><Relationship Id="rId47" Type="http://schemas.openxmlformats.org/officeDocument/2006/relationships/font" Target="fonts/Nunito-regular.fntdata"/><Relationship Id="rId4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TSansNarrow-regular.fntdata"/><Relationship Id="rId50" Type="http://schemas.openxmlformats.org/officeDocument/2006/relationships/font" Target="fonts/Nunito-boldItalic.fntdata"/><Relationship Id="rId53" Type="http://schemas.openxmlformats.org/officeDocument/2006/relationships/font" Target="fonts/AlfaSlabOne-regular.fntdata"/><Relationship Id="rId52" Type="http://schemas.openxmlformats.org/officeDocument/2006/relationships/font" Target="fonts/PTSansNarrow-bold.fntdata"/><Relationship Id="rId11" Type="http://schemas.openxmlformats.org/officeDocument/2006/relationships/slide" Target="slides/slide6.xml"/><Relationship Id="rId55" Type="http://schemas.openxmlformats.org/officeDocument/2006/relationships/font" Target="fonts/OpenSans-bold.fntdata"/><Relationship Id="rId10" Type="http://schemas.openxmlformats.org/officeDocument/2006/relationships/slide" Target="slides/slide5.xml"/><Relationship Id="rId54" Type="http://schemas.openxmlformats.org/officeDocument/2006/relationships/font" Target="fonts/OpenSans-regular.fntdata"/><Relationship Id="rId13" Type="http://schemas.openxmlformats.org/officeDocument/2006/relationships/slide" Target="slides/slide8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56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e6c4376c7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e6c4376c7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e6c4376c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e6c4376c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e6c4376c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e6c4376c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e6c4376c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e6c4376c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e6c4376c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e6c4376c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e6c4376c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e6c4376c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e6c4376c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e6c4376c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e6c4376c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e6c4376c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e6c4376c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1e6c4376c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e6c4376c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e6c4376c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e6c4376c7_1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e6c4376c7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e6c4376c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e6c4376c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e6c4376c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e6c4376c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e6c4376c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e6c4376c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e6c4376c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1e6c4376c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e6c4376c7_1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e6c4376c7_1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e6c4376c7_1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1e6c4376c7_1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1e6c4376c7_1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1e6c4376c7_1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e6c4376c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1e6c4376c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e6c4376c7_1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e6c4376c7_1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e6c4376c7_1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e6c4376c7_1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e6c4376c7_1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e6c4376c7_1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e6c4376c7_1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1e6c4376c7_1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e6c4376c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1e6c4376c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3518d29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23518d29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23518d29a2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23518d29a2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3518d29a2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3518d29a2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23518d29a2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23518d29a2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3518d29a2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3518d29a2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23518d29a2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23518d29a2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23518d29a2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23518d29a2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23518d29a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23518d29a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e6c4376c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e6c4376c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1e6c4376c7_1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1e6c4376c7_1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23518d29a2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23518d29a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e6c4376c7_1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e6c4376c7_1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e6c4376c7_1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e6c4376c7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e6c4376c7_1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e6c4376c7_1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e6c4376c7_1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e6c4376c7_1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e6c4376c7_1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e6c4376c7_1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hyperlink" Target="https://www.geogebra.org/m/ztefadvz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br.freepik.com/vetores-gratis/monstros-conjunto-de-personagem-de-desenho-animado-isolado-no-fundo-branco_13031453.ht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3"/>
                </a:solidFill>
              </a:rPr>
              <a:t>Introdução à </a:t>
            </a:r>
            <a:r>
              <a:rPr lang="pt-BR">
                <a:solidFill>
                  <a:schemeClr val="accent3"/>
                </a:solidFill>
              </a:rPr>
              <a:t>Álgebra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25175" y="2937225"/>
            <a:ext cx="7737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Pensamento Algébrico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1026000" y="296015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= 5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731800" y="779250"/>
            <a:ext cx="7767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</a:rPr>
              <a:t>+ 				+ 				= 15</a:t>
            </a:r>
            <a:endParaRPr sz="8000"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</a:rPr>
              <a:t>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032025" y="238710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1775825" y="3545100"/>
            <a:ext cx="564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 monstrinho poderia assumir outro valor diferente de 5?</a:t>
            </a:r>
            <a:endParaRPr b="1" sz="2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70416" l="54159" r="29299" t="4987"/>
          <a:stretch/>
        </p:blipFill>
        <p:spPr>
          <a:xfrm>
            <a:off x="852500" y="779239"/>
            <a:ext cx="1084252" cy="1465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70416" l="54159" r="29299" t="4987"/>
          <a:stretch/>
        </p:blipFill>
        <p:spPr>
          <a:xfrm>
            <a:off x="3047900" y="779239"/>
            <a:ext cx="1084252" cy="1465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70416" l="54159" r="29299" t="4987"/>
          <a:stretch/>
        </p:blipFill>
        <p:spPr>
          <a:xfrm>
            <a:off x="5358300" y="779239"/>
            <a:ext cx="1084252" cy="1465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70416" l="54159" r="29299" t="4987"/>
          <a:stretch/>
        </p:blipFill>
        <p:spPr>
          <a:xfrm>
            <a:off x="3872438" y="2960150"/>
            <a:ext cx="423921" cy="57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70472" l="6959" r="72667" t="5112"/>
          <a:stretch/>
        </p:blipFill>
        <p:spPr>
          <a:xfrm>
            <a:off x="3099788" y="967712"/>
            <a:ext cx="2944425" cy="320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1026000" y="296015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731800" y="779250"/>
            <a:ext cx="7767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</a:rPr>
              <a:t>		+ 7 = 11</a:t>
            </a:r>
            <a:endParaRPr sz="8000"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</a:rPr>
              <a:t>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1032025" y="238710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70472" l="6959" r="72667" t="5112"/>
          <a:stretch/>
        </p:blipFill>
        <p:spPr>
          <a:xfrm>
            <a:off x="2266725" y="801938"/>
            <a:ext cx="1257702" cy="13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1026000" y="296015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= 4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731800" y="779250"/>
            <a:ext cx="7767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</a:rPr>
              <a:t>		+ 7 = 11</a:t>
            </a:r>
            <a:endParaRPr sz="8000"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</a:rPr>
              <a:t>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1032025" y="238710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70472" l="6959" r="72667" t="5112"/>
          <a:stretch/>
        </p:blipFill>
        <p:spPr>
          <a:xfrm>
            <a:off x="2266725" y="801938"/>
            <a:ext cx="1257702" cy="13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70472" l="6959" r="72667" t="5112"/>
          <a:stretch/>
        </p:blipFill>
        <p:spPr>
          <a:xfrm>
            <a:off x="3839550" y="2960142"/>
            <a:ext cx="481577" cy="52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25949" l="32257" r="53344" t="53166"/>
          <a:stretch/>
        </p:blipFill>
        <p:spPr>
          <a:xfrm>
            <a:off x="3363325" y="938775"/>
            <a:ext cx="2417352" cy="3187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/>
        </p:nvSpPr>
        <p:spPr>
          <a:xfrm>
            <a:off x="1026000" y="296015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83" name="Google Shape;183;p27"/>
          <p:cNvSpPr txBox="1"/>
          <p:nvPr>
            <p:ph type="title"/>
          </p:nvPr>
        </p:nvSpPr>
        <p:spPr>
          <a:xfrm>
            <a:off x="731800" y="779250"/>
            <a:ext cx="7767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36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-"/>
            </a:pPr>
            <a:r>
              <a:rPr lang="pt-BR" sz="8000">
                <a:solidFill>
                  <a:schemeClr val="dk2"/>
                </a:solidFill>
              </a:rPr>
              <a:t>3</a:t>
            </a:r>
            <a:r>
              <a:rPr lang="pt-BR" sz="8000">
                <a:solidFill>
                  <a:schemeClr val="dk2"/>
                </a:solidFill>
              </a:rPr>
              <a:t> </a:t>
            </a:r>
            <a:r>
              <a:rPr lang="pt-BR" sz="8000">
                <a:solidFill>
                  <a:schemeClr val="dk2"/>
                </a:solidFill>
              </a:rPr>
              <a:t>= 25</a:t>
            </a:r>
            <a:endParaRPr sz="8000"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</a:rPr>
              <a:t>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1032025" y="238710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26107" l="32257" r="53345" t="53167"/>
          <a:stretch/>
        </p:blipFill>
        <p:spPr>
          <a:xfrm>
            <a:off x="2063400" y="872375"/>
            <a:ext cx="909998" cy="1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1032025" y="238710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/>
        </p:nvSpPr>
        <p:spPr>
          <a:xfrm>
            <a:off x="1026000" y="2960150"/>
            <a:ext cx="715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92" name="Google Shape;192;p28"/>
          <p:cNvSpPr txBox="1"/>
          <p:nvPr>
            <p:ph type="title"/>
          </p:nvPr>
        </p:nvSpPr>
        <p:spPr>
          <a:xfrm>
            <a:off x="731800" y="779250"/>
            <a:ext cx="7767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36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-"/>
            </a:pPr>
            <a:r>
              <a:rPr lang="pt-BR" sz="8000">
                <a:solidFill>
                  <a:schemeClr val="dk2"/>
                </a:solidFill>
              </a:rPr>
              <a:t>3 = 25</a:t>
            </a:r>
            <a:endParaRPr sz="8000"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</a:rPr>
              <a:t>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1032025" y="238710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 b="26107" l="32257" r="53345" t="53167"/>
          <a:stretch/>
        </p:blipFill>
        <p:spPr>
          <a:xfrm>
            <a:off x="2063400" y="872375"/>
            <a:ext cx="909998" cy="1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3072000" y="30951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= 28</a:t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 b="25438" l="32257" r="53345" t="53167"/>
          <a:stretch/>
        </p:blipFill>
        <p:spPr>
          <a:xfrm>
            <a:off x="3808200" y="3082375"/>
            <a:ext cx="428964" cy="579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49998" l="75153" r="6237" t="27735"/>
          <a:stretch/>
        </p:blipFill>
        <p:spPr>
          <a:xfrm>
            <a:off x="3208838" y="1088900"/>
            <a:ext cx="2726323" cy="296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/>
        </p:nvSpPr>
        <p:spPr>
          <a:xfrm>
            <a:off x="1026000" y="296015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07" name="Google Shape;207;p30"/>
          <p:cNvSpPr txBox="1"/>
          <p:nvPr>
            <p:ph type="title"/>
          </p:nvPr>
        </p:nvSpPr>
        <p:spPr>
          <a:xfrm>
            <a:off x="731800" y="779250"/>
            <a:ext cx="7767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</a:rPr>
              <a:t>31  -       = 24</a:t>
            </a:r>
            <a:endParaRPr sz="8000"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</a:rPr>
              <a:t>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1032025" y="238710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1032025" y="238710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b="49998" l="76055" r="6654" t="27735"/>
          <a:stretch/>
        </p:blipFill>
        <p:spPr>
          <a:xfrm>
            <a:off x="4283750" y="908225"/>
            <a:ext cx="1098977" cy="128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/>
        </p:nvSpPr>
        <p:spPr>
          <a:xfrm>
            <a:off x="1026000" y="296015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16" name="Google Shape;216;p31"/>
          <p:cNvSpPr txBox="1"/>
          <p:nvPr>
            <p:ph type="title"/>
          </p:nvPr>
        </p:nvSpPr>
        <p:spPr>
          <a:xfrm>
            <a:off x="731800" y="779250"/>
            <a:ext cx="7767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</a:rPr>
              <a:t>31  -       = 24</a:t>
            </a:r>
            <a:endParaRPr sz="8000"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</a:rPr>
              <a:t>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1032025" y="238710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1032025" y="238710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 b="49998" l="76055" r="6654" t="27735"/>
          <a:stretch/>
        </p:blipFill>
        <p:spPr>
          <a:xfrm>
            <a:off x="4283750" y="908225"/>
            <a:ext cx="1098977" cy="12867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/>
        </p:nvSpPr>
        <p:spPr>
          <a:xfrm>
            <a:off x="3115600" y="30371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= 7</a:t>
            </a: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49998" l="76055" r="6654" t="27735"/>
          <a:stretch/>
        </p:blipFill>
        <p:spPr>
          <a:xfrm>
            <a:off x="3656850" y="2999675"/>
            <a:ext cx="537175" cy="62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3"/>
                </a:solidFill>
              </a:rPr>
              <a:t>Introdução à Álgebra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725175" y="2937225"/>
            <a:ext cx="7737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Pensamento Algébrico</a:t>
            </a:r>
            <a:endParaRPr b="1"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5774" l="54020" r="27826" t="75280"/>
          <a:stretch/>
        </p:blipFill>
        <p:spPr>
          <a:xfrm rot="10541761">
            <a:off x="240977" y="-37444"/>
            <a:ext cx="1205021" cy="1143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72404" l="54159" r="29299" t="4987"/>
          <a:stretch/>
        </p:blipFill>
        <p:spPr>
          <a:xfrm>
            <a:off x="7639975" y="2774175"/>
            <a:ext cx="954020" cy="118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72064" l="6959" r="72667" t="5112"/>
          <a:stretch/>
        </p:blipFill>
        <p:spPr>
          <a:xfrm>
            <a:off x="116150" y="4162925"/>
            <a:ext cx="1003791" cy="102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3">
            <a:alphaModFix/>
          </a:blip>
          <a:srcRect b="46888" l="28668" r="49477" t="30288"/>
          <a:stretch/>
        </p:blipFill>
        <p:spPr>
          <a:xfrm>
            <a:off x="836350" y="2060550"/>
            <a:ext cx="1076777" cy="102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72548" l="73999" r="5627" t="7184"/>
          <a:stretch/>
        </p:blipFill>
        <p:spPr>
          <a:xfrm>
            <a:off x="7359625" y="184599"/>
            <a:ext cx="885775" cy="8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29554" l="75031" r="6603" t="51552"/>
          <a:stretch/>
        </p:blipFill>
        <p:spPr>
          <a:xfrm>
            <a:off x="7029025" y="3297425"/>
            <a:ext cx="626524" cy="5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b="27963" l="75448" r="6324" t="50641"/>
          <a:stretch/>
        </p:blipFill>
        <p:spPr>
          <a:xfrm>
            <a:off x="3059332" y="957390"/>
            <a:ext cx="3025352" cy="322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/>
        </p:nvSpPr>
        <p:spPr>
          <a:xfrm>
            <a:off x="1026000" y="296015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2" name="Google Shape;232;p33"/>
          <p:cNvSpPr txBox="1"/>
          <p:nvPr>
            <p:ph type="title"/>
          </p:nvPr>
        </p:nvSpPr>
        <p:spPr>
          <a:xfrm>
            <a:off x="731800" y="779250"/>
            <a:ext cx="7767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</a:rPr>
              <a:t> x 6 </a:t>
            </a:r>
            <a:r>
              <a:rPr lang="pt-BR" sz="8000">
                <a:solidFill>
                  <a:schemeClr val="dk2"/>
                </a:solidFill>
              </a:rPr>
              <a:t> = 24</a:t>
            </a:r>
            <a:endParaRPr sz="8000"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</a:rPr>
              <a:t>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1032025" y="238710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1032025" y="238710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 b="27963" l="75448" r="6324" t="50641"/>
          <a:stretch/>
        </p:blipFill>
        <p:spPr>
          <a:xfrm>
            <a:off x="1963637" y="830166"/>
            <a:ext cx="1231124" cy="131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/>
        </p:nvSpPr>
        <p:spPr>
          <a:xfrm>
            <a:off x="1026000" y="296015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41" name="Google Shape;241;p34"/>
          <p:cNvSpPr txBox="1"/>
          <p:nvPr>
            <p:ph type="title"/>
          </p:nvPr>
        </p:nvSpPr>
        <p:spPr>
          <a:xfrm>
            <a:off x="731800" y="779250"/>
            <a:ext cx="7767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</a:rPr>
              <a:t> x 6  = 24</a:t>
            </a:r>
            <a:endParaRPr sz="8000"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</a:rPr>
              <a:t>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1032025" y="238710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1032025" y="238710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244" name="Google Shape;244;p34"/>
          <p:cNvPicPr preferRelativeResize="0"/>
          <p:nvPr/>
        </p:nvPicPr>
        <p:blipFill rotWithShape="1">
          <a:blip r:embed="rId3">
            <a:alphaModFix/>
          </a:blip>
          <a:srcRect b="27963" l="75448" r="6324" t="50641"/>
          <a:stretch/>
        </p:blipFill>
        <p:spPr>
          <a:xfrm>
            <a:off x="1963637" y="830166"/>
            <a:ext cx="1231124" cy="131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 txBox="1"/>
          <p:nvPr/>
        </p:nvSpPr>
        <p:spPr>
          <a:xfrm>
            <a:off x="3115600" y="30371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= 4</a:t>
            </a:r>
            <a:endParaRPr/>
          </a:p>
        </p:txBody>
      </p:sp>
      <p:pic>
        <p:nvPicPr>
          <p:cNvPr id="246" name="Google Shape;246;p34"/>
          <p:cNvPicPr preferRelativeResize="0"/>
          <p:nvPr/>
        </p:nvPicPr>
        <p:blipFill rotWithShape="1">
          <a:blip r:embed="rId3">
            <a:alphaModFix/>
          </a:blip>
          <a:srcRect b="27963" l="75448" r="6324" t="50641"/>
          <a:stretch/>
        </p:blipFill>
        <p:spPr>
          <a:xfrm>
            <a:off x="3856726" y="3037099"/>
            <a:ext cx="460600" cy="49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5"/>
          <p:cNvPicPr preferRelativeResize="0"/>
          <p:nvPr/>
        </p:nvPicPr>
        <p:blipFill rotWithShape="1">
          <a:blip r:embed="rId3">
            <a:alphaModFix/>
          </a:blip>
          <a:srcRect b="48950" l="51354" r="25624" t="30089"/>
          <a:stretch/>
        </p:blipFill>
        <p:spPr>
          <a:xfrm>
            <a:off x="2812900" y="1115548"/>
            <a:ext cx="3518198" cy="29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/>
        </p:nvSpPr>
        <p:spPr>
          <a:xfrm>
            <a:off x="1026000" y="296015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57" name="Google Shape;257;p36"/>
          <p:cNvSpPr txBox="1"/>
          <p:nvPr>
            <p:ph type="title"/>
          </p:nvPr>
        </p:nvSpPr>
        <p:spPr>
          <a:xfrm>
            <a:off x="731800" y="779250"/>
            <a:ext cx="7767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0">
                <a:solidFill>
                  <a:schemeClr val="dk2"/>
                </a:solidFill>
              </a:rPr>
              <a:t>      </a:t>
            </a:r>
            <a:r>
              <a:rPr lang="pt-BR" sz="7500">
                <a:solidFill>
                  <a:schemeClr val="dk2"/>
                </a:solidFill>
              </a:rPr>
              <a:t>÷</a:t>
            </a:r>
            <a:r>
              <a:rPr lang="pt-BR" sz="6200">
                <a:solidFill>
                  <a:schemeClr val="dk2"/>
                </a:solidFill>
              </a:rPr>
              <a:t>  </a:t>
            </a:r>
            <a:r>
              <a:rPr lang="pt-BR" sz="8000">
                <a:solidFill>
                  <a:schemeClr val="dk2"/>
                </a:solidFill>
              </a:rPr>
              <a:t>5</a:t>
            </a:r>
            <a:r>
              <a:rPr lang="pt-BR" sz="6200">
                <a:solidFill>
                  <a:schemeClr val="dk2"/>
                </a:solidFill>
              </a:rPr>
              <a:t> </a:t>
            </a:r>
            <a:r>
              <a:rPr lang="pt-BR" sz="8000">
                <a:solidFill>
                  <a:schemeClr val="dk2"/>
                </a:solidFill>
              </a:rPr>
              <a:t>	=  10</a:t>
            </a:r>
            <a:r>
              <a:rPr lang="pt-BR" sz="1000">
                <a:solidFill>
                  <a:srgbClr val="666666"/>
                </a:solidFill>
              </a:rPr>
              <a:t>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1032025" y="238710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1032025" y="238710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260" name="Google Shape;260;p36"/>
          <p:cNvPicPr preferRelativeResize="0"/>
          <p:nvPr/>
        </p:nvPicPr>
        <p:blipFill rotWithShape="1">
          <a:blip r:embed="rId3">
            <a:alphaModFix/>
          </a:blip>
          <a:srcRect b="48950" l="51355" r="26534" t="30089"/>
          <a:stretch/>
        </p:blipFill>
        <p:spPr>
          <a:xfrm>
            <a:off x="1519025" y="779250"/>
            <a:ext cx="1642532" cy="1415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/>
        </p:nvSpPr>
        <p:spPr>
          <a:xfrm>
            <a:off x="1026000" y="296015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66" name="Google Shape;266;p37"/>
          <p:cNvSpPr txBox="1"/>
          <p:nvPr>
            <p:ph type="title"/>
          </p:nvPr>
        </p:nvSpPr>
        <p:spPr>
          <a:xfrm>
            <a:off x="731800" y="779250"/>
            <a:ext cx="7767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0">
                <a:solidFill>
                  <a:schemeClr val="dk2"/>
                </a:solidFill>
              </a:rPr>
              <a:t>      ÷</a:t>
            </a:r>
            <a:r>
              <a:rPr lang="pt-BR" sz="6200">
                <a:solidFill>
                  <a:schemeClr val="dk2"/>
                </a:solidFill>
              </a:rPr>
              <a:t>  </a:t>
            </a:r>
            <a:r>
              <a:rPr lang="pt-BR" sz="8000">
                <a:solidFill>
                  <a:schemeClr val="dk2"/>
                </a:solidFill>
              </a:rPr>
              <a:t>5</a:t>
            </a:r>
            <a:r>
              <a:rPr lang="pt-BR" sz="6200">
                <a:solidFill>
                  <a:schemeClr val="dk2"/>
                </a:solidFill>
              </a:rPr>
              <a:t> </a:t>
            </a:r>
            <a:r>
              <a:rPr lang="pt-BR" sz="8000">
                <a:solidFill>
                  <a:schemeClr val="dk2"/>
                </a:solidFill>
              </a:rPr>
              <a:t>	=  10</a:t>
            </a:r>
            <a:r>
              <a:rPr lang="pt-BR" sz="1000">
                <a:solidFill>
                  <a:srgbClr val="666666"/>
                </a:solidFill>
              </a:rPr>
              <a:t>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1032025" y="238710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1032025" y="238710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3115600" y="30371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= 50</a:t>
            </a:r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 rotWithShape="1">
          <a:blip r:embed="rId3">
            <a:alphaModFix/>
          </a:blip>
          <a:srcRect b="48950" l="51355" r="26534" t="30089"/>
          <a:stretch/>
        </p:blipFill>
        <p:spPr>
          <a:xfrm>
            <a:off x="1519025" y="779250"/>
            <a:ext cx="1642532" cy="141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7"/>
          <p:cNvPicPr preferRelativeResize="0"/>
          <p:nvPr/>
        </p:nvPicPr>
        <p:blipFill rotWithShape="1">
          <a:blip r:embed="rId3">
            <a:alphaModFix/>
          </a:blip>
          <a:srcRect b="48950" l="51355" r="26534" t="30089"/>
          <a:stretch/>
        </p:blipFill>
        <p:spPr>
          <a:xfrm>
            <a:off x="3647500" y="3070626"/>
            <a:ext cx="565100" cy="48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8"/>
          <p:cNvPicPr preferRelativeResize="0"/>
          <p:nvPr/>
        </p:nvPicPr>
        <p:blipFill rotWithShape="1">
          <a:blip r:embed="rId3">
            <a:alphaModFix/>
          </a:blip>
          <a:srcRect b="26297" l="53772" r="28713" t="52485"/>
          <a:stretch/>
        </p:blipFill>
        <p:spPr>
          <a:xfrm>
            <a:off x="1075600" y="1318514"/>
            <a:ext cx="2275625" cy="25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8"/>
          <p:cNvSpPr txBox="1"/>
          <p:nvPr>
            <p:ph type="title"/>
          </p:nvPr>
        </p:nvSpPr>
        <p:spPr>
          <a:xfrm>
            <a:off x="3607050" y="1468013"/>
            <a:ext cx="4744200" cy="24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2"/>
                </a:solidFill>
              </a:rPr>
              <a:t>Esse é o Xonival! Se ao invés de usarmos a imagem dele, colocássemos a inicial do seu nome, mudaria algo?</a:t>
            </a:r>
            <a:endParaRPr sz="35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/>
        </p:nvSpPr>
        <p:spPr>
          <a:xfrm>
            <a:off x="1407000" y="257915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83" name="Google Shape;283;p39"/>
          <p:cNvSpPr txBox="1"/>
          <p:nvPr>
            <p:ph type="title"/>
          </p:nvPr>
        </p:nvSpPr>
        <p:spPr>
          <a:xfrm>
            <a:off x="1112800" y="398250"/>
            <a:ext cx="7767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</a:rPr>
              <a:t>     </a:t>
            </a:r>
            <a:r>
              <a:rPr lang="pt-BR" sz="8000">
                <a:solidFill>
                  <a:schemeClr val="dk2"/>
                </a:solidFill>
              </a:rPr>
              <a:t>+ 5 = 15</a:t>
            </a:r>
            <a:endParaRPr/>
          </a:p>
        </p:txBody>
      </p:sp>
      <p:pic>
        <p:nvPicPr>
          <p:cNvPr id="284" name="Google Shape;284;p39"/>
          <p:cNvPicPr preferRelativeResize="0"/>
          <p:nvPr/>
        </p:nvPicPr>
        <p:blipFill rotWithShape="1">
          <a:blip r:embed="rId3">
            <a:alphaModFix/>
          </a:blip>
          <a:srcRect b="26297" l="53772" r="28713" t="52485"/>
          <a:stretch/>
        </p:blipFill>
        <p:spPr>
          <a:xfrm>
            <a:off x="2555575" y="398245"/>
            <a:ext cx="1285309" cy="1415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/>
        </p:nvSpPr>
        <p:spPr>
          <a:xfrm>
            <a:off x="1407000" y="257915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90" name="Google Shape;290;p40"/>
          <p:cNvSpPr txBox="1"/>
          <p:nvPr>
            <p:ph type="title"/>
          </p:nvPr>
        </p:nvSpPr>
        <p:spPr>
          <a:xfrm>
            <a:off x="1112800" y="398250"/>
            <a:ext cx="7767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</a:rPr>
              <a:t>     + 5 = 15</a:t>
            </a:r>
            <a:endParaRPr/>
          </a:p>
        </p:txBody>
      </p:sp>
      <p:pic>
        <p:nvPicPr>
          <p:cNvPr id="291" name="Google Shape;291;p40"/>
          <p:cNvPicPr preferRelativeResize="0"/>
          <p:nvPr/>
        </p:nvPicPr>
        <p:blipFill rotWithShape="1">
          <a:blip r:embed="rId3">
            <a:alphaModFix/>
          </a:blip>
          <a:srcRect b="26297" l="53772" r="28713" t="52485"/>
          <a:stretch/>
        </p:blipFill>
        <p:spPr>
          <a:xfrm>
            <a:off x="2555575" y="398245"/>
            <a:ext cx="1285309" cy="141570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0"/>
          <p:cNvSpPr/>
          <p:nvPr/>
        </p:nvSpPr>
        <p:spPr>
          <a:xfrm>
            <a:off x="1874375" y="1031950"/>
            <a:ext cx="681300" cy="1638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E4C4EA"/>
              </a:gs>
              <a:gs pos="100000">
                <a:srgbClr val="B46AC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/>
        </p:nvSpPr>
        <p:spPr>
          <a:xfrm>
            <a:off x="1407000" y="257915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98" name="Google Shape;298;p41"/>
          <p:cNvSpPr txBox="1"/>
          <p:nvPr>
            <p:ph type="title"/>
          </p:nvPr>
        </p:nvSpPr>
        <p:spPr>
          <a:xfrm>
            <a:off x="1112800" y="398250"/>
            <a:ext cx="7767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</a:rPr>
              <a:t>     + 5 = 15</a:t>
            </a:r>
            <a:endParaRPr/>
          </a:p>
        </p:txBody>
      </p:sp>
      <p:pic>
        <p:nvPicPr>
          <p:cNvPr id="299" name="Google Shape;299;p41"/>
          <p:cNvPicPr preferRelativeResize="0"/>
          <p:nvPr/>
        </p:nvPicPr>
        <p:blipFill rotWithShape="1">
          <a:blip r:embed="rId3">
            <a:alphaModFix/>
          </a:blip>
          <a:srcRect b="26297" l="53772" r="28713" t="52485"/>
          <a:stretch/>
        </p:blipFill>
        <p:spPr>
          <a:xfrm>
            <a:off x="2555575" y="398245"/>
            <a:ext cx="1285309" cy="141570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>
            <p:ph type="title"/>
          </p:nvPr>
        </p:nvSpPr>
        <p:spPr>
          <a:xfrm>
            <a:off x="1069200" y="1871450"/>
            <a:ext cx="7767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</a:rPr>
              <a:t>        </a:t>
            </a:r>
            <a:r>
              <a:rPr lang="pt-BR" sz="8000">
                <a:solidFill>
                  <a:srgbClr val="5157B9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pt-BR" sz="8000">
                <a:solidFill>
                  <a:schemeClr val="dk2"/>
                </a:solidFill>
              </a:rPr>
              <a:t>  + 5 = 15</a:t>
            </a:r>
            <a:endParaRPr/>
          </a:p>
        </p:txBody>
      </p:sp>
      <p:sp>
        <p:nvSpPr>
          <p:cNvPr id="301" name="Google Shape;301;p41"/>
          <p:cNvSpPr/>
          <p:nvPr/>
        </p:nvSpPr>
        <p:spPr>
          <a:xfrm>
            <a:off x="1874375" y="1031950"/>
            <a:ext cx="681300" cy="1638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E4C4EA"/>
              </a:gs>
              <a:gs pos="100000">
                <a:srgbClr val="B46AC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3115" l="52924" r="27825" t="75279"/>
          <a:stretch/>
        </p:blipFill>
        <p:spPr>
          <a:xfrm>
            <a:off x="3176900" y="1093075"/>
            <a:ext cx="2790200" cy="284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/>
        </p:nvSpPr>
        <p:spPr>
          <a:xfrm>
            <a:off x="1407000" y="257915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07" name="Google Shape;307;p42"/>
          <p:cNvSpPr txBox="1"/>
          <p:nvPr>
            <p:ph type="title"/>
          </p:nvPr>
        </p:nvSpPr>
        <p:spPr>
          <a:xfrm>
            <a:off x="1112800" y="398250"/>
            <a:ext cx="7767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</a:rPr>
              <a:t>     + 5 = 15</a:t>
            </a:r>
            <a:endParaRPr/>
          </a:p>
        </p:txBody>
      </p:sp>
      <p:sp>
        <p:nvSpPr>
          <p:cNvPr id="308" name="Google Shape;308;p42"/>
          <p:cNvSpPr txBox="1"/>
          <p:nvPr/>
        </p:nvSpPr>
        <p:spPr>
          <a:xfrm>
            <a:off x="1112800" y="3287150"/>
            <a:ext cx="7150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 e da inicial do seu nome?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309" name="Google Shape;309;p42"/>
          <p:cNvPicPr preferRelativeResize="0"/>
          <p:nvPr/>
        </p:nvPicPr>
        <p:blipFill rotWithShape="1">
          <a:blip r:embed="rId3">
            <a:alphaModFix/>
          </a:blip>
          <a:srcRect b="26297" l="53772" r="28713" t="52485"/>
          <a:stretch/>
        </p:blipFill>
        <p:spPr>
          <a:xfrm>
            <a:off x="2555575" y="398245"/>
            <a:ext cx="1285309" cy="141570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>
            <p:ph type="title"/>
          </p:nvPr>
        </p:nvSpPr>
        <p:spPr>
          <a:xfrm>
            <a:off x="1069200" y="1871450"/>
            <a:ext cx="7767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</a:rPr>
              <a:t>        </a:t>
            </a:r>
            <a:r>
              <a:rPr lang="pt-BR" sz="8000">
                <a:solidFill>
                  <a:srgbClr val="5157B9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pt-BR" sz="8000">
                <a:solidFill>
                  <a:schemeClr val="dk2"/>
                </a:solidFill>
              </a:rPr>
              <a:t>  + 5 = 15</a:t>
            </a:r>
            <a:endParaRPr/>
          </a:p>
        </p:txBody>
      </p:sp>
      <p:sp>
        <p:nvSpPr>
          <p:cNvPr id="311" name="Google Shape;311;p42"/>
          <p:cNvSpPr/>
          <p:nvPr/>
        </p:nvSpPr>
        <p:spPr>
          <a:xfrm>
            <a:off x="1874375" y="1031950"/>
            <a:ext cx="681300" cy="1638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E4C4EA"/>
              </a:gs>
              <a:gs pos="100000">
                <a:srgbClr val="B46AC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/>
        </p:nvSpPr>
        <p:spPr>
          <a:xfrm>
            <a:off x="1407000" y="257915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17" name="Google Shape;317;p43"/>
          <p:cNvSpPr txBox="1"/>
          <p:nvPr>
            <p:ph type="title"/>
          </p:nvPr>
        </p:nvSpPr>
        <p:spPr>
          <a:xfrm>
            <a:off x="1112800" y="398250"/>
            <a:ext cx="7767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</a:rPr>
              <a:t>     + 5 = 15</a:t>
            </a:r>
            <a:endParaRPr/>
          </a:p>
        </p:txBody>
      </p:sp>
      <p:sp>
        <p:nvSpPr>
          <p:cNvPr id="318" name="Google Shape;318;p43"/>
          <p:cNvSpPr txBox="1"/>
          <p:nvPr/>
        </p:nvSpPr>
        <p:spPr>
          <a:xfrm>
            <a:off x="1112800" y="3287150"/>
            <a:ext cx="7150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 e da inicial do seu nome?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319" name="Google Shape;319;p43"/>
          <p:cNvPicPr preferRelativeResize="0"/>
          <p:nvPr/>
        </p:nvPicPr>
        <p:blipFill rotWithShape="1">
          <a:blip r:embed="rId3">
            <a:alphaModFix/>
          </a:blip>
          <a:srcRect b="26297" l="53772" r="28713" t="52485"/>
          <a:stretch/>
        </p:blipFill>
        <p:spPr>
          <a:xfrm>
            <a:off x="2555575" y="398245"/>
            <a:ext cx="1285309" cy="141570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3"/>
          <p:cNvSpPr txBox="1"/>
          <p:nvPr>
            <p:ph type="title"/>
          </p:nvPr>
        </p:nvSpPr>
        <p:spPr>
          <a:xfrm>
            <a:off x="1069200" y="1871450"/>
            <a:ext cx="7767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</a:rPr>
              <a:t>        </a:t>
            </a:r>
            <a:r>
              <a:rPr lang="pt-BR" sz="8000">
                <a:solidFill>
                  <a:srgbClr val="5157B9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pt-BR" sz="8000">
                <a:solidFill>
                  <a:schemeClr val="dk2"/>
                </a:solidFill>
              </a:rPr>
              <a:t>  + 5 = 15</a:t>
            </a:r>
            <a:endParaRPr/>
          </a:p>
        </p:txBody>
      </p:sp>
      <p:sp>
        <p:nvSpPr>
          <p:cNvPr id="321" name="Google Shape;321;p43"/>
          <p:cNvSpPr/>
          <p:nvPr/>
        </p:nvSpPr>
        <p:spPr>
          <a:xfrm>
            <a:off x="1874375" y="1031950"/>
            <a:ext cx="681300" cy="1638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E4C4EA"/>
              </a:gs>
              <a:gs pos="100000">
                <a:srgbClr val="B46AC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3"/>
          <p:cNvSpPr txBox="1"/>
          <p:nvPr/>
        </p:nvSpPr>
        <p:spPr>
          <a:xfrm>
            <a:off x="3050475" y="4279575"/>
            <a:ext cx="212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= 10</a:t>
            </a:r>
            <a:endParaRPr/>
          </a:p>
        </p:txBody>
      </p:sp>
      <p:sp>
        <p:nvSpPr>
          <p:cNvPr id="323" name="Google Shape;323;p43"/>
          <p:cNvSpPr txBox="1"/>
          <p:nvPr/>
        </p:nvSpPr>
        <p:spPr>
          <a:xfrm>
            <a:off x="4014175" y="42795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2600">
                <a:solidFill>
                  <a:srgbClr val="5157B9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lang="pt-BR" sz="2400">
                <a:solidFill>
                  <a:srgbClr val="5157B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= 10</a:t>
            </a:r>
            <a:endParaRPr/>
          </a:p>
        </p:txBody>
      </p:sp>
      <p:pic>
        <p:nvPicPr>
          <p:cNvPr id="324" name="Google Shape;324;p43"/>
          <p:cNvPicPr preferRelativeResize="0"/>
          <p:nvPr/>
        </p:nvPicPr>
        <p:blipFill rotWithShape="1">
          <a:blip r:embed="rId3">
            <a:alphaModFix/>
          </a:blip>
          <a:srcRect b="26297" l="53772" r="28713" t="52485"/>
          <a:stretch/>
        </p:blipFill>
        <p:spPr>
          <a:xfrm>
            <a:off x="3283800" y="4227249"/>
            <a:ext cx="503060" cy="55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1386150" y="1054750"/>
            <a:ext cx="6371700" cy="28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40">
                <a:solidFill>
                  <a:schemeClr val="accent3"/>
                </a:solidFill>
              </a:rPr>
              <a:t>Para não termos o trabalho de desenhar os monstrinhos todas as vezes que tivermos um valor desconhecido, podemos utilizar as </a:t>
            </a:r>
            <a:r>
              <a:rPr lang="pt-BR" sz="2940">
                <a:solidFill>
                  <a:srgbClr val="9900FF"/>
                </a:solidFill>
              </a:rPr>
              <a:t>letras </a:t>
            </a:r>
            <a:r>
              <a:rPr lang="pt-BR" sz="2940">
                <a:solidFill>
                  <a:schemeClr val="accent3"/>
                </a:solidFill>
              </a:rPr>
              <a:t>para fazer essa representação.</a:t>
            </a:r>
            <a:endParaRPr sz="2940">
              <a:solidFill>
                <a:schemeClr val="accent3"/>
              </a:solidFill>
            </a:endParaRPr>
          </a:p>
        </p:txBody>
      </p:sp>
      <p:sp>
        <p:nvSpPr>
          <p:cNvPr id="330" name="Google Shape;330;p44"/>
          <p:cNvSpPr txBox="1"/>
          <p:nvPr>
            <p:ph idx="4294967295" type="subTitle"/>
          </p:nvPr>
        </p:nvSpPr>
        <p:spPr>
          <a:xfrm>
            <a:off x="703200" y="203550"/>
            <a:ext cx="7737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400"/>
              <a:t>Pensamento Algébrico</a:t>
            </a:r>
            <a:endParaRPr b="1" sz="2400"/>
          </a:p>
        </p:txBody>
      </p:sp>
      <p:sp>
        <p:nvSpPr>
          <p:cNvPr id="331" name="Google Shape;331;p44"/>
          <p:cNvSpPr/>
          <p:nvPr/>
        </p:nvSpPr>
        <p:spPr>
          <a:xfrm>
            <a:off x="1386150" y="427200"/>
            <a:ext cx="685800" cy="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4"/>
          <p:cNvSpPr/>
          <p:nvPr/>
        </p:nvSpPr>
        <p:spPr>
          <a:xfrm>
            <a:off x="7072050" y="522600"/>
            <a:ext cx="685800" cy="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type="title"/>
          </p:nvPr>
        </p:nvSpPr>
        <p:spPr>
          <a:xfrm>
            <a:off x="1386150" y="1054750"/>
            <a:ext cx="6371700" cy="28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40">
                <a:solidFill>
                  <a:schemeClr val="accent3"/>
                </a:solidFill>
              </a:rPr>
              <a:t>Para não termos o trabalho de desenhar os monstrinhos todas as vezes que tivermos um valor desconhecido, podemos utilizar as </a:t>
            </a:r>
            <a:r>
              <a:rPr lang="pt-BR" sz="2940">
                <a:solidFill>
                  <a:srgbClr val="9900FF"/>
                </a:solidFill>
              </a:rPr>
              <a:t>letras </a:t>
            </a:r>
            <a:r>
              <a:rPr lang="pt-BR" sz="2940">
                <a:solidFill>
                  <a:schemeClr val="accent3"/>
                </a:solidFill>
              </a:rPr>
              <a:t>para fazer essa representação.</a:t>
            </a:r>
            <a:endParaRPr sz="2940">
              <a:solidFill>
                <a:schemeClr val="accent3"/>
              </a:solidFill>
            </a:endParaRPr>
          </a:p>
        </p:txBody>
      </p:sp>
      <p:sp>
        <p:nvSpPr>
          <p:cNvPr id="338" name="Google Shape;338;p45"/>
          <p:cNvSpPr txBox="1"/>
          <p:nvPr>
            <p:ph idx="4294967295" type="subTitle"/>
          </p:nvPr>
        </p:nvSpPr>
        <p:spPr>
          <a:xfrm>
            <a:off x="703200" y="203550"/>
            <a:ext cx="7737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400"/>
              <a:t>Pensamento Algébrico</a:t>
            </a:r>
            <a:endParaRPr b="1" sz="2400"/>
          </a:p>
        </p:txBody>
      </p:sp>
      <p:sp>
        <p:nvSpPr>
          <p:cNvPr id="339" name="Google Shape;339;p45"/>
          <p:cNvSpPr/>
          <p:nvPr/>
        </p:nvSpPr>
        <p:spPr>
          <a:xfrm>
            <a:off x="1386150" y="427200"/>
            <a:ext cx="685800" cy="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5"/>
          <p:cNvSpPr/>
          <p:nvPr/>
        </p:nvSpPr>
        <p:spPr>
          <a:xfrm>
            <a:off x="7072050" y="522600"/>
            <a:ext cx="685800" cy="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5"/>
          <p:cNvSpPr txBox="1"/>
          <p:nvPr/>
        </p:nvSpPr>
        <p:spPr>
          <a:xfrm rot="-587">
            <a:off x="695275" y="3300178"/>
            <a:ext cx="1756800" cy="12006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 + 3 = 5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>
            <p:ph type="title"/>
          </p:nvPr>
        </p:nvSpPr>
        <p:spPr>
          <a:xfrm>
            <a:off x="1386150" y="1054750"/>
            <a:ext cx="6371700" cy="28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40">
                <a:solidFill>
                  <a:schemeClr val="accent3"/>
                </a:solidFill>
              </a:rPr>
              <a:t>Para não termos o trabalho de desenhar os monstrinhos todas as vezes que tivermos um valor desconhecido, podemos utilizar as </a:t>
            </a:r>
            <a:r>
              <a:rPr lang="pt-BR" sz="2940">
                <a:solidFill>
                  <a:srgbClr val="9900FF"/>
                </a:solidFill>
              </a:rPr>
              <a:t>letras </a:t>
            </a:r>
            <a:r>
              <a:rPr lang="pt-BR" sz="2940">
                <a:solidFill>
                  <a:schemeClr val="accent3"/>
                </a:solidFill>
              </a:rPr>
              <a:t>para fazer essa representação.</a:t>
            </a:r>
            <a:endParaRPr sz="2940">
              <a:solidFill>
                <a:schemeClr val="accent3"/>
              </a:solidFill>
            </a:endParaRPr>
          </a:p>
        </p:txBody>
      </p:sp>
      <p:sp>
        <p:nvSpPr>
          <p:cNvPr id="347" name="Google Shape;347;p46"/>
          <p:cNvSpPr txBox="1"/>
          <p:nvPr>
            <p:ph idx="4294967295" type="subTitle"/>
          </p:nvPr>
        </p:nvSpPr>
        <p:spPr>
          <a:xfrm>
            <a:off x="703200" y="203550"/>
            <a:ext cx="7737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400"/>
              <a:t>Pensamento Algébrico</a:t>
            </a:r>
            <a:endParaRPr b="1" sz="2400"/>
          </a:p>
        </p:txBody>
      </p:sp>
      <p:sp>
        <p:nvSpPr>
          <p:cNvPr id="348" name="Google Shape;348;p46"/>
          <p:cNvSpPr/>
          <p:nvPr/>
        </p:nvSpPr>
        <p:spPr>
          <a:xfrm>
            <a:off x="1386150" y="427200"/>
            <a:ext cx="685800" cy="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6"/>
          <p:cNvSpPr/>
          <p:nvPr/>
        </p:nvSpPr>
        <p:spPr>
          <a:xfrm>
            <a:off x="7072050" y="522600"/>
            <a:ext cx="685800" cy="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6"/>
          <p:cNvSpPr txBox="1"/>
          <p:nvPr/>
        </p:nvSpPr>
        <p:spPr>
          <a:xfrm rot="-587">
            <a:off x="695275" y="3300178"/>
            <a:ext cx="1756800" cy="12006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 + 3 = 5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 = 2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46"/>
          <p:cNvSpPr/>
          <p:nvPr/>
        </p:nvSpPr>
        <p:spPr>
          <a:xfrm>
            <a:off x="1197325" y="4038625"/>
            <a:ext cx="752700" cy="404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1386150" y="1054750"/>
            <a:ext cx="6371700" cy="28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40">
                <a:solidFill>
                  <a:schemeClr val="accent3"/>
                </a:solidFill>
              </a:rPr>
              <a:t>Para não termos o trabalho de desenhar os monstrinhos todas as vezes que tivermos um valor desconhecido, podemos utilizar as </a:t>
            </a:r>
            <a:r>
              <a:rPr lang="pt-BR" sz="2940">
                <a:solidFill>
                  <a:srgbClr val="9900FF"/>
                </a:solidFill>
              </a:rPr>
              <a:t>letras </a:t>
            </a:r>
            <a:r>
              <a:rPr lang="pt-BR" sz="2940">
                <a:solidFill>
                  <a:schemeClr val="accent3"/>
                </a:solidFill>
              </a:rPr>
              <a:t>para fazer essa representação.</a:t>
            </a:r>
            <a:endParaRPr sz="2940">
              <a:solidFill>
                <a:schemeClr val="accent3"/>
              </a:solidFill>
            </a:endParaRPr>
          </a:p>
        </p:txBody>
      </p:sp>
      <p:sp>
        <p:nvSpPr>
          <p:cNvPr id="357" name="Google Shape;357;p47"/>
          <p:cNvSpPr txBox="1"/>
          <p:nvPr>
            <p:ph idx="4294967295" type="subTitle"/>
          </p:nvPr>
        </p:nvSpPr>
        <p:spPr>
          <a:xfrm>
            <a:off x="703200" y="203550"/>
            <a:ext cx="7737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400"/>
              <a:t>Pensamento Algébrico</a:t>
            </a:r>
            <a:endParaRPr b="1" sz="2400"/>
          </a:p>
        </p:txBody>
      </p:sp>
      <p:sp>
        <p:nvSpPr>
          <p:cNvPr id="358" name="Google Shape;358;p47"/>
          <p:cNvSpPr/>
          <p:nvPr/>
        </p:nvSpPr>
        <p:spPr>
          <a:xfrm>
            <a:off x="1386150" y="427200"/>
            <a:ext cx="685800" cy="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7"/>
          <p:cNvSpPr/>
          <p:nvPr/>
        </p:nvSpPr>
        <p:spPr>
          <a:xfrm>
            <a:off x="7072050" y="522600"/>
            <a:ext cx="685800" cy="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7"/>
          <p:cNvSpPr txBox="1"/>
          <p:nvPr/>
        </p:nvSpPr>
        <p:spPr>
          <a:xfrm rot="-587">
            <a:off x="695275" y="3300178"/>
            <a:ext cx="1756800" cy="12006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 + 3 = 5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 = 2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47"/>
          <p:cNvSpPr/>
          <p:nvPr/>
        </p:nvSpPr>
        <p:spPr>
          <a:xfrm>
            <a:off x="1197325" y="4038625"/>
            <a:ext cx="752700" cy="404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7"/>
          <p:cNvSpPr txBox="1"/>
          <p:nvPr/>
        </p:nvSpPr>
        <p:spPr>
          <a:xfrm rot="-587">
            <a:off x="3707275" y="3698565"/>
            <a:ext cx="1756800" cy="12006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9 - d = 2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/>
          <p:nvPr>
            <p:ph type="title"/>
          </p:nvPr>
        </p:nvSpPr>
        <p:spPr>
          <a:xfrm>
            <a:off x="1386150" y="1054750"/>
            <a:ext cx="6371700" cy="28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40">
                <a:solidFill>
                  <a:schemeClr val="accent3"/>
                </a:solidFill>
              </a:rPr>
              <a:t>Para não termos o trabalho de desenhar os monstrinhos todas as vezes que tivermos um valor desconhecido, podemos utilizar as </a:t>
            </a:r>
            <a:r>
              <a:rPr lang="pt-BR" sz="2940">
                <a:solidFill>
                  <a:srgbClr val="9900FF"/>
                </a:solidFill>
              </a:rPr>
              <a:t>letras </a:t>
            </a:r>
            <a:r>
              <a:rPr lang="pt-BR" sz="2940">
                <a:solidFill>
                  <a:schemeClr val="accent3"/>
                </a:solidFill>
              </a:rPr>
              <a:t>para fazer essa representação.</a:t>
            </a:r>
            <a:endParaRPr sz="2940">
              <a:solidFill>
                <a:schemeClr val="accent3"/>
              </a:solidFill>
            </a:endParaRPr>
          </a:p>
        </p:txBody>
      </p:sp>
      <p:sp>
        <p:nvSpPr>
          <p:cNvPr id="368" name="Google Shape;368;p48"/>
          <p:cNvSpPr txBox="1"/>
          <p:nvPr>
            <p:ph idx="4294967295" type="subTitle"/>
          </p:nvPr>
        </p:nvSpPr>
        <p:spPr>
          <a:xfrm>
            <a:off x="703200" y="203550"/>
            <a:ext cx="7737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400"/>
              <a:t>Pensamento Algébrico</a:t>
            </a:r>
            <a:endParaRPr b="1" sz="2400"/>
          </a:p>
        </p:txBody>
      </p:sp>
      <p:sp>
        <p:nvSpPr>
          <p:cNvPr id="369" name="Google Shape;369;p48"/>
          <p:cNvSpPr/>
          <p:nvPr/>
        </p:nvSpPr>
        <p:spPr>
          <a:xfrm>
            <a:off x="1386150" y="427200"/>
            <a:ext cx="685800" cy="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8"/>
          <p:cNvSpPr/>
          <p:nvPr/>
        </p:nvSpPr>
        <p:spPr>
          <a:xfrm>
            <a:off x="7072050" y="522600"/>
            <a:ext cx="685800" cy="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8"/>
          <p:cNvSpPr txBox="1"/>
          <p:nvPr/>
        </p:nvSpPr>
        <p:spPr>
          <a:xfrm rot="-587">
            <a:off x="695275" y="3300178"/>
            <a:ext cx="1756800" cy="12006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 + 3 = 5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 = 2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48"/>
          <p:cNvSpPr/>
          <p:nvPr/>
        </p:nvSpPr>
        <p:spPr>
          <a:xfrm>
            <a:off x="1197325" y="4038625"/>
            <a:ext cx="752700" cy="404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8"/>
          <p:cNvSpPr txBox="1"/>
          <p:nvPr/>
        </p:nvSpPr>
        <p:spPr>
          <a:xfrm rot="-587">
            <a:off x="3707275" y="3698565"/>
            <a:ext cx="1756800" cy="12006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9 - d = 2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 = 7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48"/>
          <p:cNvSpPr/>
          <p:nvPr/>
        </p:nvSpPr>
        <p:spPr>
          <a:xfrm>
            <a:off x="4209325" y="4442713"/>
            <a:ext cx="752700" cy="404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/>
          <p:nvPr>
            <p:ph type="title"/>
          </p:nvPr>
        </p:nvSpPr>
        <p:spPr>
          <a:xfrm>
            <a:off x="1386150" y="1054750"/>
            <a:ext cx="6371700" cy="28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40">
                <a:solidFill>
                  <a:schemeClr val="accent3"/>
                </a:solidFill>
              </a:rPr>
              <a:t>Para não termos o trabalho de desenhar os monstrinhos todas as vezes que tivermos um valor desconhecido, podemos utilizar as </a:t>
            </a:r>
            <a:r>
              <a:rPr lang="pt-BR" sz="2940">
                <a:solidFill>
                  <a:srgbClr val="9900FF"/>
                </a:solidFill>
              </a:rPr>
              <a:t>letras </a:t>
            </a:r>
            <a:r>
              <a:rPr lang="pt-BR" sz="2940">
                <a:solidFill>
                  <a:schemeClr val="accent3"/>
                </a:solidFill>
              </a:rPr>
              <a:t>para fazer essa representação.</a:t>
            </a:r>
            <a:endParaRPr sz="2940">
              <a:solidFill>
                <a:schemeClr val="accent3"/>
              </a:solidFill>
            </a:endParaRPr>
          </a:p>
        </p:txBody>
      </p:sp>
      <p:sp>
        <p:nvSpPr>
          <p:cNvPr id="380" name="Google Shape;380;p49"/>
          <p:cNvSpPr txBox="1"/>
          <p:nvPr>
            <p:ph idx="4294967295" type="subTitle"/>
          </p:nvPr>
        </p:nvSpPr>
        <p:spPr>
          <a:xfrm>
            <a:off x="703200" y="203550"/>
            <a:ext cx="7737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400"/>
              <a:t>Pensamento Algébrico</a:t>
            </a:r>
            <a:endParaRPr b="1" sz="2400"/>
          </a:p>
        </p:txBody>
      </p:sp>
      <p:sp>
        <p:nvSpPr>
          <p:cNvPr id="381" name="Google Shape;381;p49"/>
          <p:cNvSpPr/>
          <p:nvPr/>
        </p:nvSpPr>
        <p:spPr>
          <a:xfrm>
            <a:off x="1386150" y="427200"/>
            <a:ext cx="685800" cy="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9"/>
          <p:cNvSpPr/>
          <p:nvPr/>
        </p:nvSpPr>
        <p:spPr>
          <a:xfrm>
            <a:off x="7072050" y="522600"/>
            <a:ext cx="685800" cy="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9"/>
          <p:cNvSpPr txBox="1"/>
          <p:nvPr/>
        </p:nvSpPr>
        <p:spPr>
          <a:xfrm rot="-587">
            <a:off x="695275" y="3300178"/>
            <a:ext cx="1756800" cy="12006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 + 3 = 5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 = 2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49"/>
          <p:cNvSpPr/>
          <p:nvPr/>
        </p:nvSpPr>
        <p:spPr>
          <a:xfrm>
            <a:off x="1197325" y="4038625"/>
            <a:ext cx="752700" cy="404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9"/>
          <p:cNvSpPr txBox="1"/>
          <p:nvPr/>
        </p:nvSpPr>
        <p:spPr>
          <a:xfrm rot="-587">
            <a:off x="3707275" y="3698565"/>
            <a:ext cx="1756800" cy="12006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9 - d = 2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 = 7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49"/>
          <p:cNvSpPr/>
          <p:nvPr/>
        </p:nvSpPr>
        <p:spPr>
          <a:xfrm>
            <a:off x="4209325" y="4442713"/>
            <a:ext cx="752700" cy="404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9"/>
          <p:cNvSpPr txBox="1"/>
          <p:nvPr/>
        </p:nvSpPr>
        <p:spPr>
          <a:xfrm rot="-587">
            <a:off x="6719275" y="3300165"/>
            <a:ext cx="1756800" cy="12006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 . a = 6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1386150" y="1054750"/>
            <a:ext cx="6371700" cy="28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40">
                <a:solidFill>
                  <a:schemeClr val="accent3"/>
                </a:solidFill>
              </a:rPr>
              <a:t>Para não termos o trabalho de desenhar os monstrinhos todas as vezes que tivermos um valor desconhecido, podemos utilizar as </a:t>
            </a:r>
            <a:r>
              <a:rPr lang="pt-BR" sz="2940">
                <a:solidFill>
                  <a:srgbClr val="9900FF"/>
                </a:solidFill>
              </a:rPr>
              <a:t>letras </a:t>
            </a:r>
            <a:r>
              <a:rPr lang="pt-BR" sz="2940">
                <a:solidFill>
                  <a:schemeClr val="accent3"/>
                </a:solidFill>
              </a:rPr>
              <a:t>para fazer essa representação.</a:t>
            </a:r>
            <a:endParaRPr sz="2940">
              <a:solidFill>
                <a:schemeClr val="accent3"/>
              </a:solidFill>
            </a:endParaRPr>
          </a:p>
        </p:txBody>
      </p:sp>
      <p:sp>
        <p:nvSpPr>
          <p:cNvPr id="393" name="Google Shape;393;p50"/>
          <p:cNvSpPr txBox="1"/>
          <p:nvPr>
            <p:ph idx="4294967295" type="subTitle"/>
          </p:nvPr>
        </p:nvSpPr>
        <p:spPr>
          <a:xfrm>
            <a:off x="703200" y="203550"/>
            <a:ext cx="7737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400"/>
              <a:t>Pensamento Algébrico</a:t>
            </a:r>
            <a:endParaRPr b="1" sz="2400"/>
          </a:p>
        </p:txBody>
      </p:sp>
      <p:sp>
        <p:nvSpPr>
          <p:cNvPr id="394" name="Google Shape;394;p50"/>
          <p:cNvSpPr/>
          <p:nvPr/>
        </p:nvSpPr>
        <p:spPr>
          <a:xfrm>
            <a:off x="1386150" y="427200"/>
            <a:ext cx="685800" cy="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0"/>
          <p:cNvSpPr/>
          <p:nvPr/>
        </p:nvSpPr>
        <p:spPr>
          <a:xfrm>
            <a:off x="7072050" y="522600"/>
            <a:ext cx="685800" cy="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0"/>
          <p:cNvSpPr txBox="1"/>
          <p:nvPr/>
        </p:nvSpPr>
        <p:spPr>
          <a:xfrm rot="-587">
            <a:off x="695275" y="3300178"/>
            <a:ext cx="1756800" cy="12006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 + 3 = 5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 = 2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p50"/>
          <p:cNvSpPr/>
          <p:nvPr/>
        </p:nvSpPr>
        <p:spPr>
          <a:xfrm>
            <a:off x="1197325" y="4038625"/>
            <a:ext cx="752700" cy="404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0"/>
          <p:cNvSpPr txBox="1"/>
          <p:nvPr/>
        </p:nvSpPr>
        <p:spPr>
          <a:xfrm rot="-587">
            <a:off x="3707275" y="3698565"/>
            <a:ext cx="1756800" cy="12006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9 - d = 2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 = 7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p50"/>
          <p:cNvSpPr/>
          <p:nvPr/>
        </p:nvSpPr>
        <p:spPr>
          <a:xfrm>
            <a:off x="4209325" y="4442713"/>
            <a:ext cx="752700" cy="404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0"/>
          <p:cNvSpPr txBox="1"/>
          <p:nvPr/>
        </p:nvSpPr>
        <p:spPr>
          <a:xfrm rot="-587">
            <a:off x="6719275" y="3300165"/>
            <a:ext cx="1756800" cy="12006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 . a = 6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3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50"/>
          <p:cNvSpPr/>
          <p:nvPr/>
        </p:nvSpPr>
        <p:spPr>
          <a:xfrm>
            <a:off x="7221325" y="4038613"/>
            <a:ext cx="752700" cy="404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1"/>
          <p:cNvSpPr txBox="1"/>
          <p:nvPr>
            <p:ph type="title"/>
          </p:nvPr>
        </p:nvSpPr>
        <p:spPr>
          <a:xfrm>
            <a:off x="1071600" y="545150"/>
            <a:ext cx="7000800" cy="1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40"/>
              <a:t>Agora é com vocês! Acessem o link do QR Code abaixo e tentem resolver o desafio “Promoção Imperdível”!</a:t>
            </a:r>
            <a:endParaRPr sz="2740"/>
          </a:p>
        </p:txBody>
      </p:sp>
      <p:pic>
        <p:nvPicPr>
          <p:cNvPr id="407" name="Google Shape;407;p51"/>
          <p:cNvPicPr preferRelativeResize="0"/>
          <p:nvPr/>
        </p:nvPicPr>
        <p:blipFill rotWithShape="1">
          <a:blip r:embed="rId3">
            <a:alphaModFix/>
          </a:blip>
          <a:srcRect b="50994" l="70525" r="9901" t="14728"/>
          <a:stretch/>
        </p:blipFill>
        <p:spPr>
          <a:xfrm>
            <a:off x="3489975" y="1722462"/>
            <a:ext cx="2164051" cy="21307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1"/>
          <p:cNvSpPr txBox="1"/>
          <p:nvPr/>
        </p:nvSpPr>
        <p:spPr>
          <a:xfrm>
            <a:off x="1817250" y="3915925"/>
            <a:ext cx="55095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40">
                <a:solidFill>
                  <a:schemeClr val="accent5"/>
                </a:solidFill>
                <a:uFill>
                  <a:noFill/>
                </a:uFill>
                <a:latin typeface="PT Sans Narrow"/>
                <a:ea typeface="PT Sans Narrow"/>
                <a:cs typeface="PT Sans Narrow"/>
                <a:sym typeface="PT Sans Narr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www.geogebra.org/m/ztefadvz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1873150" y="779250"/>
            <a:ext cx="62319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</a:rPr>
              <a:t>+ 				= 12</a:t>
            </a:r>
            <a:endParaRPr sz="8000"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</a:rPr>
              <a:t>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032025" y="2387100"/>
            <a:ext cx="715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3115" l="52924" r="27825" t="75279"/>
          <a:stretch/>
        </p:blipFill>
        <p:spPr>
          <a:xfrm>
            <a:off x="1801125" y="779250"/>
            <a:ext cx="1387428" cy="141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3115" l="52924" r="27825" t="75279"/>
          <a:stretch/>
        </p:blipFill>
        <p:spPr>
          <a:xfrm>
            <a:off x="4077150" y="779250"/>
            <a:ext cx="1387428" cy="1415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3"/>
                </a:solidFill>
              </a:rPr>
              <a:t>Introdução à Álgebra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14" name="Google Shape;414;p52"/>
          <p:cNvSpPr txBox="1"/>
          <p:nvPr>
            <p:ph idx="1" type="subTitle"/>
          </p:nvPr>
        </p:nvSpPr>
        <p:spPr>
          <a:xfrm>
            <a:off x="725175" y="2937225"/>
            <a:ext cx="7737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Pensamento Algébrico</a:t>
            </a:r>
            <a:endParaRPr b="1"/>
          </a:p>
        </p:txBody>
      </p:sp>
      <p:pic>
        <p:nvPicPr>
          <p:cNvPr id="415" name="Google Shape;415;p52"/>
          <p:cNvPicPr preferRelativeResize="0"/>
          <p:nvPr/>
        </p:nvPicPr>
        <p:blipFill rotWithShape="1">
          <a:blip r:embed="rId3">
            <a:alphaModFix/>
          </a:blip>
          <a:srcRect b="5774" l="54020" r="27826" t="75280"/>
          <a:stretch/>
        </p:blipFill>
        <p:spPr>
          <a:xfrm rot="10541761">
            <a:off x="240977" y="-37444"/>
            <a:ext cx="1205021" cy="1143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2"/>
          <p:cNvPicPr preferRelativeResize="0"/>
          <p:nvPr/>
        </p:nvPicPr>
        <p:blipFill rotWithShape="1">
          <a:blip r:embed="rId3">
            <a:alphaModFix/>
          </a:blip>
          <a:srcRect b="72404" l="54159" r="29299" t="4987"/>
          <a:stretch/>
        </p:blipFill>
        <p:spPr>
          <a:xfrm>
            <a:off x="7639975" y="2774175"/>
            <a:ext cx="954020" cy="118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2"/>
          <p:cNvPicPr preferRelativeResize="0"/>
          <p:nvPr/>
        </p:nvPicPr>
        <p:blipFill rotWithShape="1">
          <a:blip r:embed="rId3">
            <a:alphaModFix/>
          </a:blip>
          <a:srcRect b="72064" l="6959" r="72667" t="5112"/>
          <a:stretch/>
        </p:blipFill>
        <p:spPr>
          <a:xfrm>
            <a:off x="116150" y="4162925"/>
            <a:ext cx="1003791" cy="102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2"/>
          <p:cNvPicPr preferRelativeResize="0"/>
          <p:nvPr/>
        </p:nvPicPr>
        <p:blipFill rotWithShape="1">
          <a:blip r:embed="rId3">
            <a:alphaModFix/>
          </a:blip>
          <a:srcRect b="46888" l="28668" r="49477" t="30288"/>
          <a:stretch/>
        </p:blipFill>
        <p:spPr>
          <a:xfrm>
            <a:off x="836350" y="2060550"/>
            <a:ext cx="1076777" cy="102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2"/>
          <p:cNvPicPr preferRelativeResize="0"/>
          <p:nvPr/>
        </p:nvPicPr>
        <p:blipFill rotWithShape="1">
          <a:blip r:embed="rId3">
            <a:alphaModFix/>
          </a:blip>
          <a:srcRect b="72548" l="73999" r="5627" t="7184"/>
          <a:stretch/>
        </p:blipFill>
        <p:spPr>
          <a:xfrm>
            <a:off x="7359625" y="184599"/>
            <a:ext cx="885775" cy="8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2"/>
          <p:cNvPicPr preferRelativeResize="0"/>
          <p:nvPr/>
        </p:nvPicPr>
        <p:blipFill rotWithShape="1">
          <a:blip r:embed="rId3">
            <a:alphaModFix/>
          </a:blip>
          <a:srcRect b="29554" l="75031" r="6603" t="51552"/>
          <a:stretch/>
        </p:blipFill>
        <p:spPr>
          <a:xfrm>
            <a:off x="7029025" y="3297425"/>
            <a:ext cx="626524" cy="5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3"/>
          <p:cNvSpPr txBox="1"/>
          <p:nvPr/>
        </p:nvSpPr>
        <p:spPr>
          <a:xfrm>
            <a:off x="187900" y="4389475"/>
            <a:ext cx="857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PT Sans Narrow"/>
                <a:ea typeface="PT Sans Narrow"/>
                <a:cs typeface="PT Sans Narrow"/>
                <a:sym typeface="PT Sans Narrow"/>
              </a:rPr>
              <a:t>Imagens disponíveis em: </a:t>
            </a:r>
            <a:endParaRPr sz="10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 u="sng">
                <a:solidFill>
                  <a:schemeClr val="hlink"/>
                </a:solidFill>
                <a:latin typeface="PT Sans Narrow"/>
                <a:ea typeface="PT Sans Narrow"/>
                <a:cs typeface="PT Sans Narrow"/>
                <a:sym typeface="PT Sans Narrow"/>
                <a:hlinkClick r:id="rId3"/>
              </a:rPr>
              <a:t>https://br.freepik.com/vetores-gratis/monstros-conjunto-de-personagem-de-desenho-animado-isolado-no-fundo-branco_13031453.htm</a:t>
            </a:r>
            <a:endParaRPr i="1" sz="11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26" name="Google Shape;426;p53"/>
          <p:cNvSpPr txBox="1"/>
          <p:nvPr/>
        </p:nvSpPr>
        <p:spPr>
          <a:xfrm>
            <a:off x="3621450" y="366325"/>
            <a:ext cx="190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Open Sans"/>
                <a:ea typeface="Open Sans"/>
                <a:cs typeface="Open Sans"/>
                <a:sym typeface="Open Sans"/>
              </a:rPr>
              <a:t>Autores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p53"/>
          <p:cNvSpPr txBox="1"/>
          <p:nvPr/>
        </p:nvSpPr>
        <p:spPr>
          <a:xfrm>
            <a:off x="3192750" y="2467075"/>
            <a:ext cx="27585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Nunito"/>
                <a:ea typeface="Nunito"/>
                <a:cs typeface="Nunito"/>
                <a:sym typeface="Nunito"/>
              </a:rPr>
              <a:t>Aniura Milanés</a:t>
            </a:r>
            <a:r>
              <a:rPr i="1" lang="pt-BR" sz="11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i="1" lang="pt-BR" sz="1100">
                <a:latin typeface="Nunito"/>
                <a:ea typeface="Nunito"/>
                <a:cs typeface="Nunito"/>
                <a:sym typeface="Nunito"/>
              </a:rPr>
              <a:t>Barrientos,</a:t>
            </a:r>
            <a:endParaRPr i="1"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Nunito"/>
                <a:ea typeface="Nunito"/>
                <a:cs typeface="Nunito"/>
                <a:sym typeface="Nunito"/>
              </a:rPr>
              <a:t>Bianca Silva Andrade,</a:t>
            </a:r>
            <a:endParaRPr i="1"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Nunito"/>
                <a:ea typeface="Nunito"/>
                <a:cs typeface="Nunito"/>
                <a:sym typeface="Nunito"/>
              </a:rPr>
              <a:t>Carmen Rosa Giraldo Vergara,</a:t>
            </a:r>
            <a:endParaRPr i="1"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Nunito"/>
                <a:ea typeface="Nunito"/>
                <a:cs typeface="Nunito"/>
                <a:sym typeface="Nunito"/>
              </a:rPr>
              <a:t>Leandro Augusto Rodrigues Araújo,</a:t>
            </a:r>
            <a:endParaRPr i="1"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Nunito"/>
                <a:ea typeface="Nunito"/>
                <a:cs typeface="Nunito"/>
                <a:sym typeface="Nunito"/>
              </a:rPr>
              <a:t>Nora Olinda Cabrera Zúñiga,</a:t>
            </a:r>
            <a:endParaRPr i="1"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latin typeface="Nunito"/>
                <a:ea typeface="Nunito"/>
                <a:cs typeface="Nunito"/>
                <a:sym typeface="Nunito"/>
              </a:rPr>
              <a:t>e Taciany da Silva Pereira Melo.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8" name="Google Shape;42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0669" y="1361350"/>
            <a:ext cx="1689144" cy="71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5350" y="1232625"/>
            <a:ext cx="1984274" cy="8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1873150" y="779250"/>
            <a:ext cx="62319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</a:rPr>
              <a:t>+ 				= 12</a:t>
            </a:r>
            <a:endParaRPr sz="8000"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</a:rPr>
              <a:t>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032025" y="2387100"/>
            <a:ext cx="715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3115" l="52924" r="27825" t="75279"/>
          <a:stretch/>
        </p:blipFill>
        <p:spPr>
          <a:xfrm>
            <a:off x="1801125" y="779250"/>
            <a:ext cx="1387428" cy="141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3115" l="52924" r="27825" t="75279"/>
          <a:stretch/>
        </p:blipFill>
        <p:spPr>
          <a:xfrm>
            <a:off x="4077150" y="779250"/>
            <a:ext cx="1387428" cy="141570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1026000" y="296015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= 6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3115" l="52924" r="27825" t="75279"/>
          <a:stretch/>
        </p:blipFill>
        <p:spPr>
          <a:xfrm>
            <a:off x="3845750" y="2960151"/>
            <a:ext cx="505247" cy="51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873150" y="779250"/>
            <a:ext cx="62319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</a:rPr>
              <a:t>+ 				= 12</a:t>
            </a:r>
            <a:endParaRPr sz="8000"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</a:rPr>
              <a:t>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032025" y="2387100"/>
            <a:ext cx="715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3115" l="52924" r="27825" t="75279"/>
          <a:stretch/>
        </p:blipFill>
        <p:spPr>
          <a:xfrm>
            <a:off x="1801125" y="779250"/>
            <a:ext cx="1387428" cy="141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3115" l="52924" r="27825" t="75279"/>
          <a:stretch/>
        </p:blipFill>
        <p:spPr>
          <a:xfrm>
            <a:off x="4077150" y="779250"/>
            <a:ext cx="1387428" cy="1415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1026000" y="296015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= 6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1775825" y="3545100"/>
            <a:ext cx="564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 monstrinho poderia assumir outro valor diferente de 6?</a:t>
            </a:r>
            <a:endParaRPr b="1" sz="2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3115" l="52924" r="27825" t="75279"/>
          <a:stretch/>
        </p:blipFill>
        <p:spPr>
          <a:xfrm>
            <a:off x="3845750" y="2960151"/>
            <a:ext cx="505247" cy="51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70416" l="54159" r="29299" t="4987"/>
          <a:stretch/>
        </p:blipFill>
        <p:spPr>
          <a:xfrm>
            <a:off x="3320188" y="963162"/>
            <a:ext cx="2503624" cy="3384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731800" y="779250"/>
            <a:ext cx="7767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</a:rPr>
              <a:t>+ 				+ 				= 15</a:t>
            </a:r>
            <a:endParaRPr sz="8000"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</a:rPr>
              <a:t>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032025" y="238710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70416" l="54159" r="29299" t="4987"/>
          <a:stretch/>
        </p:blipFill>
        <p:spPr>
          <a:xfrm>
            <a:off x="852500" y="779239"/>
            <a:ext cx="1084252" cy="1465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70416" l="54159" r="29299" t="4987"/>
          <a:stretch/>
        </p:blipFill>
        <p:spPr>
          <a:xfrm>
            <a:off x="3047900" y="779239"/>
            <a:ext cx="1084252" cy="1465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70416" l="54159" r="29299" t="4987"/>
          <a:stretch/>
        </p:blipFill>
        <p:spPr>
          <a:xfrm>
            <a:off x="5358300" y="779239"/>
            <a:ext cx="1084252" cy="1465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1026000" y="296015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= 5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731800" y="779250"/>
            <a:ext cx="7767600" cy="14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</a:rPr>
              <a:t>+ 				+ 				= 15</a:t>
            </a:r>
            <a:endParaRPr sz="8000"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</a:rPr>
              <a:t>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1032025" y="2387100"/>
            <a:ext cx="71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 é o valor numérico do monstrinho?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70416" l="54159" r="29299" t="4987"/>
          <a:stretch/>
        </p:blipFill>
        <p:spPr>
          <a:xfrm>
            <a:off x="852500" y="779239"/>
            <a:ext cx="1084252" cy="1465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70416" l="54159" r="29299" t="4987"/>
          <a:stretch/>
        </p:blipFill>
        <p:spPr>
          <a:xfrm>
            <a:off x="3047900" y="779239"/>
            <a:ext cx="1084252" cy="1465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70416" l="54159" r="29299" t="4987"/>
          <a:stretch/>
        </p:blipFill>
        <p:spPr>
          <a:xfrm>
            <a:off x="5358300" y="779239"/>
            <a:ext cx="1084252" cy="1465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70416" l="54159" r="29299" t="4987"/>
          <a:stretch/>
        </p:blipFill>
        <p:spPr>
          <a:xfrm>
            <a:off x="3872438" y="2960150"/>
            <a:ext cx="423921" cy="57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