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24"/>
  </p:notesMasterIdLst>
  <p:handoutMasterIdLst>
    <p:handoutMasterId r:id="rId25"/>
  </p:handoutMasterIdLst>
  <p:sldIdLst>
    <p:sldId id="256" r:id="rId4"/>
    <p:sldId id="331" r:id="rId5"/>
    <p:sldId id="340" r:id="rId6"/>
    <p:sldId id="268" r:id="rId7"/>
    <p:sldId id="304" r:id="rId8"/>
    <p:sldId id="343" r:id="rId9"/>
    <p:sldId id="344" r:id="rId10"/>
    <p:sldId id="345" r:id="rId11"/>
    <p:sldId id="341" r:id="rId12"/>
    <p:sldId id="346" r:id="rId13"/>
    <p:sldId id="347" r:id="rId14"/>
    <p:sldId id="342" r:id="rId15"/>
    <p:sldId id="348" r:id="rId16"/>
    <p:sldId id="349" r:id="rId17"/>
    <p:sldId id="336" r:id="rId18"/>
    <p:sldId id="337" r:id="rId19"/>
    <p:sldId id="338" r:id="rId20"/>
    <p:sldId id="339" r:id="rId21"/>
    <p:sldId id="287" r:id="rId22"/>
    <p:sldId id="258" r:id="rId23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167" autoAdjust="0"/>
  </p:normalViewPr>
  <p:slideViewPr>
    <p:cSldViewPr snapToGrid="0" snapToObjects="1"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710" y="-90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04/09/2015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04/09/2015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86458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 smtClean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5941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65006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099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xmlns="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xmlns="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Titolo della Tesi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</a:t>
            </a:r>
            <a:r>
              <a:rPr lang="it-IT" dirty="0" err="1" smtClean="0">
                <a:solidFill>
                  <a:schemeClr val="tx1"/>
                </a:solidFill>
              </a:rPr>
              <a:t>Raffaela</a:t>
            </a:r>
            <a:r>
              <a:rPr lang="it-IT" dirty="0" smtClean="0">
                <a:solidFill>
                  <a:schemeClr val="tx1"/>
                </a:solidFill>
              </a:rPr>
              <a:t>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</a:t>
            </a:r>
            <a:r>
              <a:rPr lang="it-IT" dirty="0" err="1" smtClean="0">
                <a:solidFill>
                  <a:schemeClr val="tx1"/>
                </a:solidFill>
              </a:rPr>
              <a:t>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02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Modello di rete – caratteristiche scenario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711200" y="4648200"/>
            <a:ext cx="4914900" cy="193040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di una struttura di rete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di conoscenza globale della rete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Assenza controlli centralizzati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Mancanza di un </a:t>
            </a:r>
            <a:r>
              <a:rPr lang="it-IT" sz="2000" dirty="0" err="1" smtClean="0">
                <a:solidFill>
                  <a:schemeClr val="tx1"/>
                </a:solidFill>
              </a:rPr>
              <a:t>overlay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Visione locale della </a:t>
            </a:r>
            <a:r>
              <a:rPr lang="it-IT" sz="2000" dirty="0" smtClean="0">
                <a:solidFill>
                  <a:schemeClr val="tx1"/>
                </a:solidFill>
              </a:rPr>
              <a:t>rete</a:t>
            </a:r>
            <a:endParaRPr lang="it-IT" sz="20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C:\Users\Lorenzo\Documents\GitHub\Tesi\LaTeX\Pagliari_Lorenzo_Tesi\Images\reti\grafo_sconness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4375090"/>
            <a:ext cx="3347356" cy="2178110"/>
          </a:xfrm>
          <a:prstGeom prst="rect">
            <a:avLst/>
          </a:prstGeom>
          <a:noFill/>
        </p:spPr>
      </p:pic>
      <p:pic>
        <p:nvPicPr>
          <p:cNvPr id="2051" name="Picture 3" descr="C:\Users\Lorenzo\Documents\GitHub\Tesi\LaTeX\Pagliari_Lorenzo_Tesi\Images\reti\rete_cellula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3399" y="1054100"/>
            <a:ext cx="3313915" cy="2108201"/>
          </a:xfrm>
          <a:prstGeom prst="rect">
            <a:avLst/>
          </a:prstGeom>
          <a:noFill/>
        </p:spPr>
      </p:pic>
      <p:sp>
        <p:nvSpPr>
          <p:cNvPr id="8" name="Segnaposto testo 4"/>
          <p:cNvSpPr txBox="1">
            <a:spLocks/>
          </p:cNvSpPr>
          <p:nvPr/>
        </p:nvSpPr>
        <p:spPr>
          <a:xfrm>
            <a:off x="698500" y="1231899"/>
            <a:ext cx="4914900" cy="2069501"/>
          </a:xfrm>
          <a:prstGeom prst="rect">
            <a:avLst/>
          </a:prstGeom>
        </p:spPr>
        <p:txBody>
          <a:bodyPr vert="horz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Presenza</a:t>
            </a:r>
            <a:r>
              <a:rPr kumimoji="0" lang="it-I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di una struttura di rete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000" dirty="0" smtClean="0">
                <a:latin typeface="+mn-lt"/>
              </a:rPr>
              <a:t>Lo smistamento dei messaggi è completamente in carico alla rete stessa</a:t>
            </a:r>
            <a:endParaRPr lang="it-IT" sz="2000" noProof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Controlli centralizzati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000" dirty="0" smtClean="0">
                <a:latin typeface="+mn-lt"/>
              </a:rPr>
              <a:t>Possibilità di comunicare con qualsiasi dispositivo si conosca (visione globale)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66850" y="854075"/>
            <a:ext cx="26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u="sng" dirty="0" smtClean="0">
                <a:solidFill>
                  <a:srgbClr val="0070C0"/>
                </a:solidFill>
              </a:rPr>
              <a:t>Situazione normale</a:t>
            </a:r>
            <a:endParaRPr lang="it-IT" sz="2000" b="1" i="1" u="sng" dirty="0">
              <a:solidFill>
                <a:srgbClr val="0070C0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390650" y="4248090"/>
            <a:ext cx="321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u="sng" dirty="0" smtClean="0">
                <a:solidFill>
                  <a:srgbClr val="0070C0"/>
                </a:solidFill>
              </a:rPr>
              <a:t>Situazione di emergenza</a:t>
            </a:r>
            <a:endParaRPr lang="it-IT" sz="2000" b="1" i="1" u="sng" dirty="0">
              <a:solidFill>
                <a:srgbClr val="0070C0"/>
              </a:solidFill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4679950" y="3386138"/>
            <a:ext cx="495300" cy="861952"/>
          </a:xfrm>
          <a:prstGeom prst="downArrow">
            <a:avLst>
              <a:gd name="adj1" fmla="val 48485"/>
              <a:gd name="adj2" fmla="val 69946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Modello di rete – </a:t>
            </a:r>
            <a:r>
              <a:rPr lang="it-IT" dirty="0" err="1" smtClean="0"/>
              <a:t>Random</a:t>
            </a:r>
            <a:r>
              <a:rPr lang="it-IT" dirty="0" smtClean="0"/>
              <a:t> </a:t>
            </a:r>
            <a:r>
              <a:rPr lang="it-IT" dirty="0" err="1" smtClean="0"/>
              <a:t>Geometric</a:t>
            </a:r>
            <a:r>
              <a:rPr lang="it-IT" dirty="0" smtClean="0"/>
              <a:t> </a:t>
            </a:r>
            <a:r>
              <a:rPr lang="it-IT" dirty="0" err="1" smtClean="0"/>
              <a:t>Graph</a:t>
            </a:r>
            <a:endParaRPr lang="it-IT" dirty="0" smtClean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>
          <a:xfrm>
            <a:off x="546100" y="1104900"/>
            <a:ext cx="8026400" cy="5066505"/>
          </a:xfrm>
        </p:spPr>
        <p:txBody>
          <a:bodyPr/>
          <a:lstStyle/>
          <a:p>
            <a:r>
              <a:rPr lang="it-IT" sz="2400" dirty="0" err="1" smtClean="0">
                <a:solidFill>
                  <a:schemeClr val="tx1"/>
                </a:solidFill>
              </a:rPr>
              <a:t>Random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Geometric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Graph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i="1" dirty="0" smtClean="0">
                <a:solidFill>
                  <a:schemeClr val="tx1"/>
                </a:solidFill>
              </a:rPr>
              <a:t>G(N,</a:t>
            </a:r>
            <a:r>
              <a:rPr lang="el-GR" sz="2400" i="1" dirty="0" smtClean="0">
                <a:solidFill>
                  <a:schemeClr val="tx1"/>
                </a:solidFill>
                <a:latin typeface="Calibri"/>
              </a:rPr>
              <a:t>ρ</a:t>
            </a:r>
            <a:r>
              <a:rPr lang="it-IT" sz="2400" i="1" dirty="0" smtClean="0">
                <a:solidFill>
                  <a:schemeClr val="tx1"/>
                </a:solidFill>
              </a:rPr>
              <a:t>)</a:t>
            </a:r>
            <a:r>
              <a:rPr lang="it-IT" sz="2400" b="1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Modello di rete P2P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Distanza </a:t>
            </a:r>
            <a:r>
              <a:rPr lang="it-IT" sz="2000" dirty="0" err="1" smtClean="0">
                <a:solidFill>
                  <a:schemeClr val="tx1"/>
                </a:solidFill>
              </a:rPr>
              <a:t>geomentrica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el-GR" sz="2000" dirty="0" smtClean="0">
                <a:solidFill>
                  <a:schemeClr val="tx1"/>
                </a:solidFill>
              </a:rPr>
              <a:t>ρ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Adatto a modellare reti wireless o reti ad hoc in cui la distanza fisica tra i dispositivi è un parametro significativo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Alta </a:t>
            </a:r>
            <a:r>
              <a:rPr lang="it-IT" sz="2000" dirty="0" err="1" smtClean="0">
                <a:solidFill>
                  <a:schemeClr val="tx1"/>
                </a:solidFill>
              </a:rPr>
              <a:t>edge-dependency</a:t>
            </a:r>
            <a:endParaRPr lang="it-IT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Bassa </a:t>
            </a:r>
            <a:r>
              <a:rPr lang="it-IT" sz="2000" dirty="0" err="1" smtClean="0">
                <a:solidFill>
                  <a:schemeClr val="tx1"/>
                </a:solidFill>
              </a:rPr>
              <a:t>degree</a:t>
            </a:r>
            <a:r>
              <a:rPr lang="it-IT" sz="2000" dirty="0" smtClean="0">
                <a:solidFill>
                  <a:schemeClr val="tx1"/>
                </a:solidFill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</a:rPr>
              <a:t>variance</a:t>
            </a:r>
            <a:endParaRPr lang="it-IT" sz="2000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000" i="1" dirty="0" smtClean="0">
                <a:solidFill>
                  <a:schemeClr val="tx1"/>
                </a:solidFill>
              </a:rPr>
              <a:t>Sinergia con BLE</a:t>
            </a:r>
            <a:endParaRPr lang="it-IT" sz="2000" i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C:\Users\Lorenzo\Documents\GitHub\Tesi\LaTeX\Pagliari_Lorenzo_Tesi\Images\reti\RandomGeometric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3210" y="3200400"/>
            <a:ext cx="5223915" cy="297100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Gossip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Modelli nati per lo studio della diffusione delle epidemie. Infatti questi metodi sono chiamati anche “epidemici”</a:t>
            </a:r>
          </a:p>
          <a:p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Adatti anche allo studio della diffusione delle informazioni in maniera virale. (</a:t>
            </a:r>
            <a:r>
              <a:rPr lang="it-IT" sz="2400" dirty="0" err="1" smtClean="0">
                <a:solidFill>
                  <a:schemeClr val="tx1"/>
                </a:solidFill>
              </a:rPr>
              <a:t>a.e.</a:t>
            </a:r>
            <a:r>
              <a:rPr lang="it-IT" sz="2400" dirty="0" smtClean="0">
                <a:solidFill>
                  <a:schemeClr val="tx1"/>
                </a:solidFill>
              </a:rPr>
              <a:t> Social Network</a:t>
            </a:r>
            <a:r>
              <a:rPr lang="it-IT" sz="2400" dirty="0" smtClean="0"/>
              <a:t>)</a:t>
            </a:r>
          </a:p>
          <a:p>
            <a:endParaRPr lang="it-IT" sz="2400" dirty="0" smtClean="0"/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Possibili stati in un modello epidemico: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Suscettibile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Contagiato</a:t>
            </a:r>
          </a:p>
          <a:p>
            <a:pPr lvl="1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Rimosso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Gossip - categorizzazione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/>
            <a:r>
              <a:rPr lang="it-IT" sz="2400" dirty="0" smtClean="0">
                <a:solidFill>
                  <a:schemeClr val="tx1"/>
                </a:solidFill>
              </a:rPr>
              <a:t>Le classi degli algoritmi di gossip sono: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Suscettible</a:t>
            </a:r>
            <a:r>
              <a:rPr lang="it-IT" sz="2400" dirty="0" smtClean="0">
                <a:solidFill>
                  <a:schemeClr val="tx1"/>
                </a:solidFill>
              </a:rPr>
              <a:t> – </a:t>
            </a:r>
            <a:r>
              <a:rPr lang="it-IT" sz="2400" dirty="0" err="1" smtClean="0">
                <a:solidFill>
                  <a:schemeClr val="tx1"/>
                </a:solidFill>
              </a:rPr>
              <a:t>Infected</a:t>
            </a:r>
            <a:r>
              <a:rPr lang="it-IT" sz="2400" dirty="0" smtClean="0">
                <a:solidFill>
                  <a:schemeClr val="tx1"/>
                </a:solidFill>
              </a:rPr>
              <a:t> (SI)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Sucettible</a:t>
            </a:r>
            <a:r>
              <a:rPr lang="it-IT" sz="2400" dirty="0" smtClean="0">
                <a:solidFill>
                  <a:schemeClr val="tx1"/>
                </a:solidFill>
              </a:rPr>
              <a:t> – </a:t>
            </a:r>
            <a:r>
              <a:rPr lang="it-IT" sz="2400" dirty="0" err="1" smtClean="0">
                <a:solidFill>
                  <a:schemeClr val="tx1"/>
                </a:solidFill>
              </a:rPr>
              <a:t>Infected</a:t>
            </a:r>
            <a:r>
              <a:rPr lang="it-IT" sz="2400" dirty="0" smtClean="0">
                <a:solidFill>
                  <a:schemeClr val="tx1"/>
                </a:solidFill>
              </a:rPr>
              <a:t> – </a:t>
            </a:r>
            <a:r>
              <a:rPr lang="it-IT" sz="2400" dirty="0" err="1" smtClean="0">
                <a:solidFill>
                  <a:schemeClr val="tx1"/>
                </a:solidFill>
              </a:rPr>
              <a:t>Removed</a:t>
            </a:r>
            <a:r>
              <a:rPr lang="it-IT" sz="2400" dirty="0" smtClean="0">
                <a:solidFill>
                  <a:schemeClr val="tx1"/>
                </a:solidFill>
              </a:rPr>
              <a:t> (SIR)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Suscettible</a:t>
            </a:r>
            <a:r>
              <a:rPr lang="it-IT" sz="2400" dirty="0" smtClean="0">
                <a:solidFill>
                  <a:schemeClr val="tx1"/>
                </a:solidFill>
              </a:rPr>
              <a:t> – </a:t>
            </a:r>
            <a:r>
              <a:rPr lang="it-IT" sz="2400" dirty="0" err="1" smtClean="0">
                <a:solidFill>
                  <a:schemeClr val="tx1"/>
                </a:solidFill>
              </a:rPr>
              <a:t>Infected</a:t>
            </a:r>
            <a:r>
              <a:rPr lang="it-IT" sz="2400" dirty="0" smtClean="0">
                <a:solidFill>
                  <a:schemeClr val="tx1"/>
                </a:solidFill>
              </a:rPr>
              <a:t> – </a:t>
            </a:r>
            <a:r>
              <a:rPr lang="it-IT" sz="2400" dirty="0" err="1" smtClean="0">
                <a:solidFill>
                  <a:schemeClr val="tx1"/>
                </a:solidFill>
              </a:rPr>
              <a:t>Suscettible</a:t>
            </a:r>
            <a:r>
              <a:rPr lang="it-IT" sz="2400" dirty="0" smtClean="0">
                <a:solidFill>
                  <a:schemeClr val="tx1"/>
                </a:solidFill>
              </a:rPr>
              <a:t> (SIS)</a:t>
            </a:r>
          </a:p>
          <a:p>
            <a:pPr>
              <a:buFont typeface="Arial" pitchFamily="34" charset="0"/>
              <a:buChar char="•"/>
            </a:pPr>
            <a:endParaRPr lang="it-IT" sz="2400" dirty="0" smtClean="0">
              <a:solidFill>
                <a:schemeClr val="tx1"/>
              </a:solidFill>
            </a:endParaRPr>
          </a:p>
          <a:p>
            <a:r>
              <a:rPr lang="it-IT" sz="2400" dirty="0" smtClean="0">
                <a:solidFill>
                  <a:schemeClr val="tx1"/>
                </a:solidFill>
              </a:rPr>
              <a:t>Metodi di diffusione dell’informazione sono: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Pull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Push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Pull&amp;Push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Conclusioni</a:t>
            </a:r>
            <a:endParaRPr lang="it-IT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6204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9545"/>
    </mc:Choice>
    <mc:Fallback>
      <p:transition spd="slow" advTm="954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Conclusioni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4080" y="1759480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520" y="4425805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8281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26194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7542"/>
    </mc:Choice>
    <mc:Fallback>
      <p:transition spd="slow" advTm="14754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1"/>
          </p:nvPr>
        </p:nvSpPr>
        <p:spPr>
          <a:xfrm>
            <a:off x="420914" y="873327"/>
            <a:ext cx="7745186" cy="3583585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Il Bluetooth Low Energy: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Rilasciata nel 2010, in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Niente suddivisione in </a:t>
            </a:r>
            <a:r>
              <a:rPr lang="it-IT" sz="2400" dirty="0" err="1" smtClean="0">
                <a:solidFill>
                  <a:schemeClr val="tx1"/>
                </a:solidFill>
              </a:rPr>
              <a:t>calssi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Ottimizzata per la trasmissione di piccole informazioni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Vasto insieme di applicazioni sul mercato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Retrocompatibilità</a:t>
            </a:r>
            <a:r>
              <a:rPr lang="it-IT" sz="2400" dirty="0" smtClean="0">
                <a:solidFill>
                  <a:schemeClr val="tx1"/>
                </a:solidFill>
              </a:rPr>
              <a:t>:  prodotti in Smart e Smart </a:t>
            </a:r>
            <a:r>
              <a:rPr lang="it-IT" sz="2400" dirty="0" err="1" smtClean="0">
                <a:solidFill>
                  <a:schemeClr val="tx1"/>
                </a:solidFill>
              </a:rPr>
              <a:t>Ready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orenzo\Documents\GitHub\Tesi\LaTeX\Pagliari_Lorenzo_Tesi\Images\bt\bt_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600" y="4456912"/>
            <a:ext cx="5524500" cy="2008175"/>
          </a:xfrm>
          <a:prstGeom prst="rect">
            <a:avLst/>
          </a:prstGeom>
          <a:noFill/>
        </p:spPr>
      </p:pic>
      <p:pic>
        <p:nvPicPr>
          <p:cNvPr id="27" name="Immagine 26" descr="bl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1823" y="1228927"/>
            <a:ext cx="1976541" cy="1145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Consumo Energetico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/>
          </p:nvPr>
        </p:nvSpPr>
        <p:spPr>
          <a:xfrm>
            <a:off x="3528844" y="4406900"/>
            <a:ext cx="4732223" cy="1981200"/>
          </a:xfrm>
        </p:spPr>
        <p:txBody>
          <a:bodyPr/>
          <a:lstStyle/>
          <a:p>
            <a:r>
              <a:rPr lang="it-IT" sz="2000" dirty="0" smtClean="0">
                <a:solidFill>
                  <a:schemeClr val="tx1"/>
                </a:solidFill>
              </a:rPr>
              <a:t>Distanza: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Dipende dal trasmettitore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Rilevazioni sperimentali: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  <a:latin typeface="Calibri"/>
              </a:rPr>
              <a:t>~</a:t>
            </a:r>
            <a:r>
              <a:rPr lang="it-IT" sz="1600" dirty="0" smtClean="0">
                <a:solidFill>
                  <a:schemeClr val="tx1"/>
                </a:solidFill>
              </a:rPr>
              <a:t>15m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</a:rPr>
              <a:t>~50m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</a:rPr>
              <a:t>≥ 100m (in campo aperto)</a:t>
            </a:r>
          </a:p>
          <a:p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258762" y="1435298"/>
          <a:ext cx="3808857" cy="169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2857"/>
                <a:gridCol w="972000"/>
                <a:gridCol w="972000"/>
                <a:gridCol w="972000"/>
              </a:tblGrid>
              <a:tr h="370840">
                <a:tc>
                  <a:txBody>
                    <a:bodyPr/>
                    <a:lstStyle/>
                    <a:p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Potenza (</a:t>
                      </a:r>
                      <a:r>
                        <a:rPr lang="it-IT" sz="1600" dirty="0" err="1" smtClean="0">
                          <a:latin typeface="+mn-lt"/>
                        </a:rPr>
                        <a:t>mW</a:t>
                      </a:r>
                      <a:r>
                        <a:rPr lang="it-IT" sz="1600" dirty="0" smtClean="0">
                          <a:latin typeface="+mn-lt"/>
                        </a:rPr>
                        <a:t>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Potenza (</a:t>
                      </a:r>
                      <a:r>
                        <a:rPr lang="it-IT" sz="1600" dirty="0" err="1" smtClean="0">
                          <a:latin typeface="+mn-lt"/>
                        </a:rPr>
                        <a:t>dBm</a:t>
                      </a:r>
                      <a:r>
                        <a:rPr lang="it-IT" sz="1600" dirty="0" smtClean="0">
                          <a:latin typeface="+mn-lt"/>
                        </a:rPr>
                        <a:t>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Distanza (m)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100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20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~100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2</a:t>
                      </a:r>
                      <a:endParaRPr lang="it-IT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2.5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4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3</a:t>
                      </a:r>
                      <a:endParaRPr lang="it-IT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1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533400" y="923250"/>
            <a:ext cx="344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</a:t>
            </a:r>
            <a:r>
              <a:rPr lang="it-IT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Classic</a:t>
            </a:r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it-IT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≤v</a:t>
            </a:r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.3)</a:t>
            </a:r>
            <a:endParaRPr lang="it-IT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3722406" y="3615372"/>
          <a:ext cx="492475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2758"/>
                <a:gridCol w="24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Potenza  </a:t>
                      </a:r>
                      <a:r>
                        <a:rPr lang="it-IT" sz="1600" dirty="0" err="1" smtClean="0"/>
                        <a:t>masima</a:t>
                      </a:r>
                      <a:r>
                        <a:rPr lang="it-IT" sz="1600" baseline="0" dirty="0" smtClean="0"/>
                        <a:t> all’output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Potenza</a:t>
                      </a:r>
                      <a:r>
                        <a:rPr lang="it-IT" sz="1600" baseline="0" dirty="0" smtClean="0"/>
                        <a:t> minima all’output</a:t>
                      </a:r>
                      <a:endParaRPr lang="it-I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 </a:t>
                      </a:r>
                      <a:r>
                        <a:rPr lang="it-IT" sz="1600" dirty="0" err="1" smtClean="0"/>
                        <a:t>mW</a:t>
                      </a:r>
                      <a:r>
                        <a:rPr lang="it-IT" sz="1600" dirty="0" smtClean="0"/>
                        <a:t> (10 </a:t>
                      </a:r>
                      <a:r>
                        <a:rPr lang="it-IT" sz="1600" dirty="0" err="1" smtClean="0"/>
                        <a:t>dBm</a:t>
                      </a:r>
                      <a:r>
                        <a:rPr lang="it-IT" sz="1600" dirty="0" smtClean="0"/>
                        <a:t>) 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0.01 </a:t>
                      </a:r>
                      <a:r>
                        <a:rPr lang="it-IT" sz="1600" dirty="0" err="1" smtClean="0"/>
                        <a:t>mW</a:t>
                      </a:r>
                      <a:r>
                        <a:rPr lang="it-IT" sz="1600" dirty="0" smtClean="0"/>
                        <a:t> (-20 </a:t>
                      </a:r>
                      <a:r>
                        <a:rPr lang="it-IT" sz="1600" dirty="0" err="1" smtClean="0"/>
                        <a:t>dBm</a:t>
                      </a:r>
                      <a:r>
                        <a:rPr lang="it-IT" sz="1600" dirty="0" smtClean="0"/>
                        <a:t>)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4400267" y="3177738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Low Energy (v.4)</a:t>
            </a:r>
            <a:endParaRPr lang="it-IT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Freccia angolare in su 10"/>
          <p:cNvSpPr/>
          <p:nvPr/>
        </p:nvSpPr>
        <p:spPr>
          <a:xfrm flipV="1">
            <a:off x="4203585" y="1967428"/>
            <a:ext cx="1981200" cy="825500"/>
          </a:xfrm>
          <a:prstGeom prst="bentUpArrow">
            <a:avLst>
              <a:gd name="adj1" fmla="val 15769"/>
              <a:gd name="adj2" fmla="val 17308"/>
              <a:gd name="adj3" fmla="val 34231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Link </a:t>
            </a:r>
            <a:r>
              <a:rPr lang="it-IT" dirty="0" err="1" smtClean="0"/>
              <a:t>Layer</a:t>
            </a:r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>
          <a:xfrm>
            <a:off x="698500" y="1358900"/>
            <a:ext cx="7061200" cy="4991101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Macchina a stati: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Standby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Scanning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Advertising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Initiating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Connection</a:t>
            </a:r>
          </a:p>
          <a:p>
            <a:pPr lvl="1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1"/>
                </a:solidFill>
              </a:rPr>
              <a:t>Master</a:t>
            </a:r>
          </a:p>
          <a:p>
            <a:pPr lvl="1">
              <a:buFont typeface="Wingdings" pitchFamily="2" charset="2"/>
              <a:buChar char="§"/>
            </a:pPr>
            <a:r>
              <a:rPr lang="it-IT" sz="2000" dirty="0" smtClean="0">
                <a:solidFill>
                  <a:schemeClr val="tx1"/>
                </a:solidFill>
              </a:rPr>
              <a:t>Slave</a:t>
            </a:r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orenzo\Documents\GitHub\Tesi\LaTeX\Pagliari_Lorenzo_Tesi\Images\bt\bt_fs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1699" y="1609030"/>
            <a:ext cx="5257953" cy="396627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6713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12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560</Words>
  <Application>Microsoft Office PowerPoint</Application>
  <PresentationFormat>Presentazione su schermo (4:3)</PresentationFormat>
  <Paragraphs>191</Paragraphs>
  <Slides>20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Intro</vt:lpstr>
      <vt:lpstr>PoliMi_TESI_Scribd</vt:lpstr>
      <vt:lpstr>1_Intro</vt:lpstr>
      <vt:lpstr>Titolo della Tesi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</cp:lastModifiedBy>
  <cp:revision>60</cp:revision>
  <dcterms:created xsi:type="dcterms:W3CDTF">2014-04-15T14:07:28Z</dcterms:created>
  <dcterms:modified xsi:type="dcterms:W3CDTF">2015-09-04T13:29:29Z</dcterms:modified>
  <cp:category/>
</cp:coreProperties>
</file>