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9"/>
  </p:notesMasterIdLst>
  <p:handoutMasterIdLst>
    <p:handoutMasterId r:id="rId30"/>
  </p:handoutMasterIdLst>
  <p:sldIdLst>
    <p:sldId id="256" r:id="rId4"/>
    <p:sldId id="259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73" r:id="rId13"/>
    <p:sldId id="274" r:id="rId14"/>
    <p:sldId id="275" r:id="rId15"/>
    <p:sldId id="265" r:id="rId16"/>
    <p:sldId id="276" r:id="rId17"/>
    <p:sldId id="280" r:id="rId18"/>
    <p:sldId id="281" r:id="rId19"/>
    <p:sldId id="282" r:id="rId20"/>
    <p:sldId id="266" r:id="rId21"/>
    <p:sldId id="277" r:id="rId22"/>
    <p:sldId id="279" r:id="rId23"/>
    <p:sldId id="283" r:id="rId24"/>
    <p:sldId id="284" r:id="rId25"/>
    <p:sldId id="267" r:id="rId26"/>
    <p:sldId id="285" r:id="rId27"/>
    <p:sldId id="258" r:id="rId28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1" autoAdjust="0"/>
  </p:normalViewPr>
  <p:slideViewPr>
    <p:cSldViewPr snapToGrid="0" snapToObjects="1">
      <p:cViewPr varScale="1">
        <p:scale>
          <a:sx n="69" d="100"/>
          <a:sy n="69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20/09/2015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20/09/2015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22987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Raffaela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produzione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Distanza coperta dipendente dal trasmettitore</a:t>
            </a:r>
            <a:endParaRPr lang="it-IT" dirty="0" smtClean="0"/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711662" y="534125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</a:t>
                      </a:r>
                      <a:r>
                        <a:rPr lang="it-IT" sz="2000" dirty="0" err="1" smtClean="0"/>
                        <a:t>masima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(10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(-20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2050" name="Picture 2" descr="C:\Users\Lorenzo\Documents\GitHub\Tesi\img\studio_energetico\cons_en_sing_tx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987" y="888319"/>
            <a:ext cx="6773807" cy="56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0201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3078" name="Picture 6" descr="C:\Users\Lorenzo\Documents\GitHub\Tesi\img\studio_energetico\numero_trasmissioni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556" y="889559"/>
            <a:ext cx="4592874" cy="3816000"/>
          </a:xfrm>
          <a:prstGeom prst="rect">
            <a:avLst/>
          </a:prstGeom>
          <a:noFill/>
        </p:spPr>
      </p:pic>
      <p:pic>
        <p:nvPicPr>
          <p:cNvPr id="3077" name="Picture 5" descr="C:\Users\Lorenzo\Documents\GitHub\Tesi\img\studio_energetico\durata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4" y="2556782"/>
            <a:ext cx="4536000" cy="3775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fixed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fanout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Push&amp;Pull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counter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blind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err="1" smtClean="0"/>
              <a:t>Dynamyc</a:t>
            </a:r>
            <a:r>
              <a:rPr lang="it-IT" sz="2800" i="1" dirty="0" smtClean="0"/>
              <a:t> </a:t>
            </a:r>
            <a:r>
              <a:rPr lang="it-IT" sz="2800" i="1" dirty="0" err="1" smtClean="0"/>
              <a:t>Fanout</a:t>
            </a:r>
            <a:r>
              <a:rPr lang="it-IT" sz="2800" i="1" dirty="0" smtClean="0"/>
              <a:t>, Advertising </a:t>
            </a:r>
            <a:r>
              <a:rPr lang="it-IT" sz="2800" i="1" dirty="0" err="1" smtClean="0"/>
              <a:t>Limit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DF=</a:t>
            </a:r>
            <a:r>
              <a:rPr lang="it-IT" sz="2400" dirty="0" smtClean="0"/>
              <a:t> limite trasmissioni, AL = limite </a:t>
            </a:r>
            <a:r>
              <a:rPr lang="it-IT" sz="2400" dirty="0" err="1" smtClean="0"/>
              <a:t>pubbicità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5" name="Fumetto 2 4"/>
          <p:cNvSpPr/>
          <p:nvPr/>
        </p:nvSpPr>
        <p:spPr>
          <a:xfrm>
            <a:off x="1246907" y="3962400"/>
            <a:ext cx="7453745" cy="2387601"/>
          </a:xfrm>
          <a:prstGeom prst="wedgeRoundRectCallout">
            <a:avLst>
              <a:gd name="adj1" fmla="val -573"/>
              <a:gd name="adj2" fmla="val -725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Blind</a:t>
            </a:r>
            <a:r>
              <a:rPr lang="it-IT" sz="2000" dirty="0" smtClean="0">
                <a:solidFill>
                  <a:schemeClr val="tx2"/>
                </a:solidFill>
              </a:rPr>
              <a:t>: la decisione dipende solo dallo stato del dispositivo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r>
              <a:rPr lang="it-IT" sz="2000" dirty="0" smtClean="0">
                <a:solidFill>
                  <a:schemeClr val="tx2"/>
                </a:solidFill>
              </a:rPr>
              <a:t>: termina quando il contatore raggiunge una certa soglia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Feedback</a:t>
            </a:r>
            <a:r>
              <a:rPr lang="it-IT" sz="2000" dirty="0" smtClean="0">
                <a:solidFill>
                  <a:schemeClr val="tx2"/>
                </a:solidFill>
              </a:rPr>
              <a:t>: in base alla risposta del dispositivo contattato, viene presa una decisione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Coin</a:t>
            </a:r>
            <a:r>
              <a:rPr lang="it-IT" sz="2000" dirty="0" smtClean="0">
                <a:solidFill>
                  <a:schemeClr val="tx2"/>
                </a:solidFill>
              </a:rPr>
              <a:t>: si termina con una probabilità 1/k, dove k è il numero di dispositivi contattati</a:t>
            </a:r>
          </a:p>
        </p:txBody>
      </p:sp>
      <p:sp>
        <p:nvSpPr>
          <p:cNvPr id="7" name="Fumetto 2 6"/>
          <p:cNvSpPr/>
          <p:nvPr/>
        </p:nvSpPr>
        <p:spPr>
          <a:xfrm>
            <a:off x="2686627" y="3297378"/>
            <a:ext cx="5723082" cy="1939637"/>
          </a:xfrm>
          <a:prstGeom prst="wedgeRoundRectCallout">
            <a:avLst>
              <a:gd name="adj1" fmla="val 470"/>
              <a:gd name="adj2" fmla="val -72327"/>
              <a:gd name="adj3" fmla="val 16667"/>
            </a:avLst>
          </a:prstGeom>
          <a:blipFill dpi="0" rotWithShape="1">
            <a:blip r:embed="rId2" cstate="print">
              <a:lum/>
            </a:blip>
            <a:srcRect/>
            <a:stretch>
              <a:fillRect l="3000" t="26000" r="3000" b="5000"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umetto 2 3"/>
          <p:cNvSpPr/>
          <p:nvPr/>
        </p:nvSpPr>
        <p:spPr>
          <a:xfrm>
            <a:off x="1607125" y="2937161"/>
            <a:ext cx="7453745" cy="1496291"/>
          </a:xfrm>
          <a:prstGeom prst="wedgeRoundRectCallout">
            <a:avLst>
              <a:gd name="adj1" fmla="val 9279"/>
              <a:gd name="adj2" fmla="val -772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di tipo </a:t>
            </a:r>
            <a:r>
              <a:rPr lang="it-IT" sz="2000" i="1" dirty="0" smtClean="0">
                <a:solidFill>
                  <a:srgbClr val="C00000"/>
                </a:solidFill>
              </a:rPr>
              <a:t>Rumor </a:t>
            </a:r>
            <a:r>
              <a:rPr lang="it-IT" sz="2000" i="1" dirty="0" err="1" smtClean="0">
                <a:solidFill>
                  <a:srgbClr val="C00000"/>
                </a:solidFill>
              </a:rPr>
              <a:t>Mongering</a:t>
            </a:r>
            <a:r>
              <a:rPr lang="it-IT" sz="2000" i="1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>
                <a:solidFill>
                  <a:schemeClr val="tx2"/>
                </a:solidFill>
              </a:rPr>
              <a:t>(diffusione del rumore)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Esegue un numero prefissato di trasmissioni: </a:t>
            </a:r>
            <a:r>
              <a:rPr lang="it-IT" sz="2000" i="1" dirty="0" err="1" smtClean="0">
                <a:solidFill>
                  <a:srgbClr val="C00000"/>
                </a:solidFill>
              </a:rPr>
              <a:t>fanout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Criterio di terminazione di tipo </a:t>
            </a: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</a:t>
            </a:r>
            <a:r>
              <a:rPr lang="it-IT" sz="2000" i="1" dirty="0" smtClean="0">
                <a:solidFill>
                  <a:srgbClr val="C00000"/>
                </a:solidFill>
              </a:rPr>
              <a:t>statico</a:t>
            </a:r>
            <a:r>
              <a:rPr lang="it-IT" sz="2000" dirty="0" smtClean="0">
                <a:solidFill>
                  <a:schemeClr val="tx2"/>
                </a:solidFill>
              </a:rPr>
              <a:t>, non si adatta ai cambiamenti esterni/interni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DF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244" y="1896331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DF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AL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r>
              <a:rPr lang="it-IT" dirty="0" smtClean="0"/>
              <a:t>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752773" cy="5246687"/>
          </a:xfrm>
        </p:spPr>
        <p:txBody>
          <a:bodyPr/>
          <a:lstStyle/>
          <a:p>
            <a:r>
              <a:rPr lang="it-IT" sz="2800" b="1" dirty="0" smtClean="0"/>
              <a:t>Conclusioni: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BLE, offre un 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Gossip, lavora bene con lo standard BLE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soluzione si adatta bene ai cambiamenti esterni/interni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Efficienza stabile e buona fino a densità relativamente basse</a:t>
            </a:r>
            <a:endParaRPr lang="it-IT" b="1" dirty="0" smtClean="0"/>
          </a:p>
          <a:p>
            <a:r>
              <a:rPr lang="it-IT" sz="2800" b="1" dirty="0" smtClean="0"/>
              <a:t>Sviluppi futuri</a:t>
            </a:r>
            <a:r>
              <a:rPr lang="it-IT" sz="2800" b="1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Mobilità dei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Migliore distribuzione dei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Più connessioni per singolo Master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 gestione dei messaggi (TTL)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Nuovi algoritmi più efficienti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Ambito di studio: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Situazioni di emergenza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Dispositivi mobili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Bluetooth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Algoritmi per la diffusione virale di informazioni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della rete da parte della rete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3916314" cy="5246687"/>
          </a:xfrm>
        </p:spPr>
        <p:txBody>
          <a:bodyPr/>
          <a:lstStyle/>
          <a:p>
            <a:r>
              <a:rPr lang="it-IT" dirty="0" smtClean="0"/>
              <a:t>Cause: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Dissestamenti</a:t>
            </a:r>
            <a:r>
              <a:rPr lang="it-IT" sz="2400" dirty="0" smtClean="0"/>
              <a:t> 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Disabilitazioni</a:t>
            </a:r>
            <a:r>
              <a:rPr lang="it-IT" sz="2400" dirty="0" smtClean="0"/>
              <a:t> volontaria</a:t>
            </a:r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492" y="874474"/>
            <a:ext cx="3042858" cy="1521429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3116" y="2123662"/>
            <a:ext cx="2785918" cy="1877709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492" y="3387015"/>
            <a:ext cx="2463273" cy="1847455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180" y="4925099"/>
            <a:ext cx="2645854" cy="1587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controlli centralizzati e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dirty="0" smtClean="0"/>
              <a:t>visione locale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Peer-to-Peer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Indipendenza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r>
              <a:rPr lang="it-IT" sz="2400" b="1" i="1" dirty="0" smtClean="0"/>
              <a:t>,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Tablet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  <p:sp>
        <p:nvSpPr>
          <p:cNvPr id="6" name="Fumetto 2 5"/>
          <p:cNvSpPr/>
          <p:nvPr/>
        </p:nvSpPr>
        <p:spPr>
          <a:xfrm>
            <a:off x="740058" y="3380511"/>
            <a:ext cx="7267863" cy="2673932"/>
          </a:xfrm>
          <a:prstGeom prst="wedgeRoundRectCallout">
            <a:avLst>
              <a:gd name="adj1" fmla="val 35062"/>
              <a:gd name="adj2" fmla="val -671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Paradigma di diffusione informazioni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Scopo: diffondere informazioni, senza saturare i canali di comunicazione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Diverse applicazioni: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dei dati in sistemi replicati o distribuiti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Diffusione di aggiornamenti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di un </a:t>
            </a:r>
            <a:r>
              <a:rPr lang="it-IT" sz="2000" dirty="0" err="1" smtClean="0">
                <a:solidFill>
                  <a:schemeClr val="tx2"/>
                </a:solidFill>
              </a:rPr>
              <a:t>overlay</a:t>
            </a:r>
            <a:endParaRPr lang="it-IT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701</Words>
  <Application>Microsoft Office PowerPoint</Application>
  <PresentationFormat>Presentazione su schermo (4:3)</PresentationFormat>
  <Paragraphs>165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25</vt:i4>
      </vt:variant>
    </vt:vector>
  </HeadingPairs>
  <TitlesOfParts>
    <vt:vector size="28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161</cp:revision>
  <dcterms:created xsi:type="dcterms:W3CDTF">2014-04-15T14:07:28Z</dcterms:created>
  <dcterms:modified xsi:type="dcterms:W3CDTF">2015-09-20T10:54:51Z</dcterms:modified>
  <cp:category/>
</cp:coreProperties>
</file>