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9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3" r:id="rId13"/>
    <p:sldId id="274" r:id="rId14"/>
    <p:sldId id="275" r:id="rId15"/>
    <p:sldId id="265" r:id="rId16"/>
    <p:sldId id="276" r:id="rId17"/>
    <p:sldId id="281" r:id="rId18"/>
    <p:sldId id="282" r:id="rId19"/>
    <p:sldId id="266" r:id="rId20"/>
    <p:sldId id="277" r:id="rId21"/>
    <p:sldId id="279" r:id="rId22"/>
    <p:sldId id="283" r:id="rId23"/>
    <p:sldId id="284" r:id="rId24"/>
    <p:sldId id="267" r:id="rId25"/>
    <p:sldId id="285" r:id="rId26"/>
    <p:sldId id="258" r:id="rId27"/>
    <p:sldId id="286" r:id="rId28"/>
    <p:sldId id="287" r:id="rId29"/>
    <p:sldId id="288" r:id="rId30"/>
    <p:sldId id="289" r:id="rId31"/>
    <p:sldId id="280" r:id="rId32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860" autoAdjust="0"/>
  </p:normalViewPr>
  <p:slideViewPr>
    <p:cSldViewPr snapToGrid="0" snapToObjects="1"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22/09/2015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400" dirty="0" smtClean="0"/>
              <a:t>Simulatore </a:t>
            </a:r>
            <a:r>
              <a:rPr lang="it-IT" sz="1400" dirty="0" smtClean="0">
                <a:sym typeface="Wingdings" pitchFamily="2" charset="2"/>
              </a:rPr>
              <a:t> OMNeT++</a:t>
            </a:r>
          </a:p>
          <a:p>
            <a:endParaRPr lang="it-IT" sz="1400" dirty="0" smtClean="0"/>
          </a:p>
          <a:p>
            <a:r>
              <a:rPr lang="it-IT" sz="1400" dirty="0" smtClean="0"/>
              <a:t>d=0.02 n/m2</a:t>
            </a:r>
            <a:r>
              <a:rPr lang="it-IT" sz="1400" baseline="0" dirty="0" smtClean="0"/>
              <a:t>  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Roma</a:t>
            </a:r>
            <a:endParaRPr lang="it-IT" sz="1400" dirty="0" smtClean="0"/>
          </a:p>
          <a:p>
            <a:r>
              <a:rPr lang="it-IT" sz="1400" dirty="0" smtClean="0"/>
              <a:t>d=0.008</a:t>
            </a:r>
            <a:r>
              <a:rPr lang="it-IT" sz="1400" baseline="0" dirty="0" smtClean="0"/>
              <a:t> n/m2  </a:t>
            </a:r>
            <a:r>
              <a:rPr lang="it-IT" sz="1400" baseline="0" dirty="0" err="1" smtClean="0"/>
              <a:t>--</a:t>
            </a:r>
            <a:r>
              <a:rPr lang="it-IT" sz="1400" baseline="0" dirty="0" smtClean="0"/>
              <a:t> Milano</a:t>
            </a:r>
          </a:p>
          <a:p>
            <a:r>
              <a:rPr lang="it-IT" sz="1400" baseline="0" dirty="0" smtClean="0"/>
              <a:t>d=0.0001 n/m2 – paesino di campagna simile </a:t>
            </a:r>
            <a:r>
              <a:rPr lang="it-IT" sz="1400" baseline="0" dirty="0" err="1" smtClean="0"/>
              <a:t>Piadena</a:t>
            </a:r>
            <a:r>
              <a:rPr lang="it-IT" sz="1400" baseline="0" dirty="0" smtClean="0"/>
              <a:t> (0.000181)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Fare clic sull'icona per inserire un clip multimediale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dirty="0" smtClean="0"/>
              <a:t>Trascinare l'immagine su un segnaposto o fare clic sull'icona per aggiungerla</a:t>
            </a:r>
            <a:endParaRPr lang="it-IT" dirty="0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adattativi per il risparmio energetico di sistemi broadcast via Bluetooth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Raffaela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Bluetooth Low Energy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Rilasciato nel 2010, con la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 dotazione su tutti i dispositivi mobili di recente produzione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Distanza coperta dipendente dal trasmettitore</a:t>
            </a:r>
            <a:endParaRPr lang="it-IT" dirty="0" smtClean="0"/>
          </a:p>
        </p:txBody>
      </p:sp>
      <p:pic>
        <p:nvPicPr>
          <p:cNvPr id="4" name="Immagine 3" descr="bl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1429" y="1103314"/>
            <a:ext cx="1976541" cy="1145973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443057" y="5341257"/>
          <a:ext cx="6271195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9750"/>
                <a:gridCol w="3071445"/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  massima</a:t>
                      </a:r>
                      <a:r>
                        <a:rPr lang="it-IT" sz="2000" baseline="0" dirty="0" smtClean="0"/>
                        <a:t> all’output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Potenza</a:t>
                      </a:r>
                      <a:r>
                        <a:rPr lang="it-IT" sz="2000" baseline="0" dirty="0" smtClean="0"/>
                        <a:t> minima all’output</a:t>
                      </a:r>
                      <a:endParaRPr lang="it-IT" sz="2000" dirty="0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10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(10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 </a:t>
                      </a:r>
                      <a:endParaRPr lang="it-I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0.01 </a:t>
                      </a:r>
                      <a:r>
                        <a:rPr lang="it-IT" sz="2000" dirty="0" err="1" smtClean="0"/>
                        <a:t>mW</a:t>
                      </a:r>
                      <a:r>
                        <a:rPr lang="it-IT" sz="2000" dirty="0" smtClean="0"/>
                        <a:t> (-20 </a:t>
                      </a:r>
                      <a:r>
                        <a:rPr lang="it-IT" sz="2000" dirty="0" err="1" smtClean="0"/>
                        <a:t>dBm</a:t>
                      </a:r>
                      <a:r>
                        <a:rPr lang="it-IT" sz="2000" dirty="0" smtClean="0"/>
                        <a:t>)</a:t>
                      </a:r>
                      <a:endParaRPr lang="it-IT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pic>
        <p:nvPicPr>
          <p:cNvPr id="2050" name="Picture 2" descr="C:\Users\Lorenzo\Documents\GitHub\Tesi\img\studio_energetico\cons_en_sing_tx_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9987" y="888319"/>
            <a:ext cx="6773807" cy="565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352133" y="1020185"/>
            <a:ext cx="4273425" cy="1792286"/>
          </a:xfrm>
        </p:spPr>
        <p:txBody>
          <a:bodyPr/>
          <a:lstStyle/>
          <a:p>
            <a:r>
              <a:rPr lang="it-IT" sz="2400" dirty="0" smtClean="0"/>
              <a:t>Impatto sugli smartphone: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Numero trasmissioni possibili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Durata</a:t>
            </a:r>
          </a:p>
        </p:txBody>
      </p:sp>
      <p:pic>
        <p:nvPicPr>
          <p:cNvPr id="3078" name="Picture 6" descr="C:\Users\Lorenzo\Documents\GitHub\Tesi\img\studio_energetico\numero_trasmissioni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556" y="889559"/>
            <a:ext cx="4592874" cy="3816000"/>
          </a:xfrm>
          <a:prstGeom prst="rect">
            <a:avLst/>
          </a:prstGeom>
          <a:noFill/>
        </p:spPr>
      </p:pic>
      <p:pic>
        <p:nvPicPr>
          <p:cNvPr id="3077" name="Picture 5" descr="C:\Users\Lorenzo\Documents\GitHub\Tesi\img\studio_energetico\durata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4" y="2556782"/>
            <a:ext cx="4536000" cy="3775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Algoritmo di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Si basa sulla tecnologia </a:t>
            </a:r>
            <a:r>
              <a:rPr lang="it-IT" sz="2400" b="1" dirty="0" smtClean="0">
                <a:solidFill>
                  <a:srgbClr val="C00000"/>
                </a:solidFill>
              </a:rPr>
              <a:t>Bluetooth Low Energy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Estensione dell’algoritmo di gossip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fixed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fanout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Metodo di trasmissione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Push&amp;Pull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Criteri di terminazione: mix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tra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counter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e</a:t>
            </a:r>
            <a:r>
              <a:rPr lang="it-IT" sz="2400" b="1" i="1" dirty="0" smtClean="0">
                <a:solidFill>
                  <a:srgbClr val="C00000"/>
                </a:solidFill>
              </a:rPr>
              <a:t>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blind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b="1" i="1" dirty="0" smtClean="0">
              <a:solidFill>
                <a:srgbClr val="C00000"/>
              </a:solidFill>
            </a:endParaRPr>
          </a:p>
          <a:p>
            <a:r>
              <a:rPr lang="it-IT" sz="2800" i="1" dirty="0" err="1" smtClean="0"/>
              <a:t>Dynamyc</a:t>
            </a:r>
            <a:r>
              <a:rPr lang="it-IT" sz="2800" i="1" dirty="0" smtClean="0"/>
              <a:t> </a:t>
            </a:r>
            <a:r>
              <a:rPr lang="it-IT" sz="2800" i="1" dirty="0" err="1" smtClean="0"/>
              <a:t>Fanout</a:t>
            </a:r>
            <a:r>
              <a:rPr lang="it-IT" sz="2800" i="1" dirty="0" smtClean="0"/>
              <a:t>, Advertising </a:t>
            </a:r>
            <a:r>
              <a:rPr lang="it-IT" sz="2800" i="1" dirty="0" err="1" smtClean="0"/>
              <a:t>Limit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DF=</a:t>
            </a:r>
            <a:r>
              <a:rPr lang="it-IT" sz="2400" dirty="0" smtClean="0"/>
              <a:t> limite trasmissioni, AL = limite </a:t>
            </a:r>
            <a:r>
              <a:rPr lang="it-IT" sz="2400" dirty="0" err="1" smtClean="0"/>
              <a:t>pubbicità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Parametri dinamici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cambiamenti esterni e 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Compromesso tra risparmio energetico ed efficienza</a:t>
            </a:r>
          </a:p>
        </p:txBody>
      </p:sp>
      <p:sp>
        <p:nvSpPr>
          <p:cNvPr id="5" name="Fumetto 2 4"/>
          <p:cNvSpPr/>
          <p:nvPr/>
        </p:nvSpPr>
        <p:spPr>
          <a:xfrm>
            <a:off x="1353587" y="3962400"/>
            <a:ext cx="7453745" cy="2387601"/>
          </a:xfrm>
          <a:prstGeom prst="wedgeRoundRectCallout">
            <a:avLst>
              <a:gd name="adj1" fmla="val -573"/>
              <a:gd name="adj2" fmla="val -72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Blind</a:t>
            </a:r>
            <a:r>
              <a:rPr lang="it-IT" sz="2000" dirty="0" smtClean="0">
                <a:solidFill>
                  <a:schemeClr val="tx2"/>
                </a:solidFill>
              </a:rPr>
              <a:t>: la decisione dipende solo dallo stato del dispositivo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r>
              <a:rPr lang="it-IT" sz="2000" dirty="0" smtClean="0">
                <a:solidFill>
                  <a:schemeClr val="tx2"/>
                </a:solidFill>
              </a:rPr>
              <a:t>: termina quando il contatore raggiunge una certa soglia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Feedback</a:t>
            </a:r>
            <a:r>
              <a:rPr lang="it-IT" sz="2000" dirty="0" smtClean="0">
                <a:solidFill>
                  <a:schemeClr val="tx2"/>
                </a:solidFill>
              </a:rPr>
              <a:t>: in base alla risposta del dispositivo contattato, viene presa una decisione</a:t>
            </a:r>
          </a:p>
          <a:p>
            <a:pPr marL="360363" indent="-360363">
              <a:buFont typeface="Wingdings" pitchFamily="2" charset="2"/>
              <a:buChar char="Ø"/>
            </a:pPr>
            <a:r>
              <a:rPr lang="it-IT" sz="2000" i="1" dirty="0" smtClean="0">
                <a:solidFill>
                  <a:srgbClr val="C00000"/>
                </a:solidFill>
              </a:rPr>
              <a:t>Coin</a:t>
            </a:r>
            <a:r>
              <a:rPr lang="it-IT" sz="2000" dirty="0" smtClean="0">
                <a:solidFill>
                  <a:schemeClr val="tx2"/>
                </a:solidFill>
              </a:rPr>
              <a:t>: si termina con una probabilità 1/k, dove k è il numero di dispositivi contattati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582485" y="3337560"/>
            <a:ext cx="5723082" cy="1939637"/>
          </a:xfrm>
          <a:prstGeom prst="wedgeRoundRectCallout">
            <a:avLst>
              <a:gd name="adj1" fmla="val 470"/>
              <a:gd name="adj2" fmla="val -72327"/>
              <a:gd name="adj3" fmla="val 16667"/>
            </a:avLst>
          </a:prstGeom>
          <a:blipFill dpi="0" rotWithShape="1">
            <a:blip r:embed="rId2" cstate="print">
              <a:lum/>
            </a:blip>
            <a:srcRect/>
            <a:stretch>
              <a:fillRect l="3000" t="26000" r="3000" b="5000"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umetto 2 3"/>
          <p:cNvSpPr/>
          <p:nvPr/>
        </p:nvSpPr>
        <p:spPr>
          <a:xfrm>
            <a:off x="1536467" y="2923309"/>
            <a:ext cx="7453745" cy="1496291"/>
          </a:xfrm>
          <a:prstGeom prst="wedgeRoundRectCallout">
            <a:avLst>
              <a:gd name="adj1" fmla="val 10710"/>
              <a:gd name="adj2" fmla="val -772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di tipo </a:t>
            </a:r>
            <a:r>
              <a:rPr lang="it-IT" sz="2000" i="1" dirty="0" smtClean="0">
                <a:solidFill>
                  <a:srgbClr val="C00000"/>
                </a:solidFill>
              </a:rPr>
              <a:t>Rumor </a:t>
            </a:r>
            <a:r>
              <a:rPr lang="it-IT" sz="2000" i="1" dirty="0" err="1" smtClean="0">
                <a:solidFill>
                  <a:srgbClr val="C00000"/>
                </a:solidFill>
              </a:rPr>
              <a:t>Mongering</a:t>
            </a:r>
            <a:r>
              <a:rPr lang="it-IT" sz="2000" i="1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>
                <a:solidFill>
                  <a:schemeClr val="tx2"/>
                </a:solidFill>
              </a:rPr>
              <a:t>(diffusione del rumore)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Esegue un numero prefissato di trasmissioni: </a:t>
            </a:r>
            <a:r>
              <a:rPr lang="it-IT" sz="2000" i="1" dirty="0" err="1" smtClean="0">
                <a:solidFill>
                  <a:srgbClr val="C00000"/>
                </a:solidFill>
              </a:rPr>
              <a:t>fanout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Criterio di terminazione di tipo </a:t>
            </a:r>
            <a:r>
              <a:rPr lang="it-IT" sz="2000" i="1" dirty="0" err="1" smtClean="0">
                <a:solidFill>
                  <a:srgbClr val="C00000"/>
                </a:solidFill>
              </a:rPr>
              <a:t>counter</a:t>
            </a:r>
            <a:endParaRPr lang="it-IT" sz="2000" i="1" dirty="0" smtClean="0">
              <a:solidFill>
                <a:srgbClr val="C00000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Algoritmo </a:t>
            </a:r>
            <a:r>
              <a:rPr lang="it-IT" sz="2000" i="1" dirty="0" smtClean="0">
                <a:solidFill>
                  <a:srgbClr val="C00000"/>
                </a:solidFill>
              </a:rPr>
              <a:t>statico</a:t>
            </a:r>
            <a:r>
              <a:rPr lang="it-IT" sz="2000" dirty="0" smtClean="0">
                <a:solidFill>
                  <a:schemeClr val="tx2"/>
                </a:solidFill>
              </a:rPr>
              <a:t>, non si adatta ai cambiamenti esterni/interni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C:\Users\Lorenzo\Documents\GitHub\Tesi\img\grafici_usati\DF_tot_no_a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316" y="1855788"/>
            <a:ext cx="5863684" cy="4680000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3013" name="Picture 5" descr="C:\Users\Lorenzo\Documents\GitHub\Tesi\img\formule_presentazione\DF_t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35" y="884238"/>
            <a:ext cx="7242175" cy="971550"/>
          </a:xfrm>
          <a:prstGeom prst="rect">
            <a:avLst/>
          </a:prstGeom>
          <a:noFill/>
        </p:spPr>
      </p:pic>
      <p:pic>
        <p:nvPicPr>
          <p:cNvPr id="6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789" y="2969088"/>
            <a:ext cx="2408052" cy="718992"/>
          </a:xfrm>
          <a:prstGeom prst="rect">
            <a:avLst/>
          </a:prstGeom>
          <a:noFill/>
        </p:spPr>
      </p:pic>
      <p:pic>
        <p:nvPicPr>
          <p:cNvPr id="7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789" y="3922080"/>
            <a:ext cx="1980839" cy="468000"/>
          </a:xfrm>
          <a:prstGeom prst="rect">
            <a:avLst/>
          </a:prstGeom>
          <a:noFill/>
        </p:spPr>
      </p:pic>
      <p:pic>
        <p:nvPicPr>
          <p:cNvPr id="1026" name="Picture 2" descr="C:\Users\Lorenzo\Documents\GitHub\Tesi\img\immagini_presentazione\DF_asintot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2789" y="4640141"/>
            <a:ext cx="2880000" cy="31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Advertising </a:t>
            </a:r>
            <a:r>
              <a:rPr lang="it-IT" dirty="0" err="1" smtClean="0"/>
              <a:t>Limit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4034" name="Picture 2" descr="C:\Users\Lorenzo\Documents\GitHub\Tesi\img\formule_presentazione\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3" y="987424"/>
            <a:ext cx="2619749" cy="536575"/>
          </a:xfrm>
          <a:prstGeom prst="rect">
            <a:avLst/>
          </a:prstGeom>
          <a:noFill/>
        </p:spPr>
      </p:pic>
      <p:pic>
        <p:nvPicPr>
          <p:cNvPr id="44035" name="Picture 3" descr="C:\Users\Lorenzo\Documents\GitHub\Tesi\img\grafici_usati\AL_so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245" y="1523999"/>
            <a:ext cx="6187210" cy="4931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renzo\Documents\GitHub\Tesi\img\reti\RandomGeometric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96" y="3435582"/>
            <a:ext cx="5137187" cy="2921679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Modello di Rete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690757" cy="5246687"/>
          </a:xfrm>
        </p:spPr>
        <p:txBody>
          <a:bodyPr/>
          <a:lstStyle/>
          <a:p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r>
              <a:rPr lang="it-IT" dirty="0" smtClean="0"/>
              <a:t> (N,</a:t>
            </a:r>
            <a:r>
              <a:rPr lang="el-GR" dirty="0" smtClean="0">
                <a:latin typeface="Calibri"/>
              </a:rPr>
              <a:t>ρ</a:t>
            </a:r>
            <a:r>
              <a:rPr lang="it-IT" dirty="0" smtClean="0">
                <a:latin typeface="Calibri"/>
              </a:rPr>
              <a:t>)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alibri"/>
              </a:rPr>
              <a:t>ρ</a:t>
            </a:r>
            <a:r>
              <a:rPr lang="it-IT" sz="2400" dirty="0" smtClean="0">
                <a:latin typeface="Calibri"/>
              </a:rPr>
              <a:t>: distanza entro la quale sono possibili collegamenti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Modello adatto per reti wireless o ad hoc, dove è importante la distanza fisica tra i nodi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Sinergia con il Bluetooth </a:t>
            </a:r>
            <a:endParaRPr lang="it-IT" sz="2400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Simulazioni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Parametri di simulazione: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</a:rPr>
              <a:t>Numero di nodi: </a:t>
            </a:r>
            <a:r>
              <a:rPr lang="it-IT" sz="2400" i="1" dirty="0" smtClean="0">
                <a:latin typeface="Calibri"/>
              </a:rPr>
              <a:t> </a:t>
            </a:r>
            <a:r>
              <a:rPr lang="it-IT" sz="2400" b="1" dirty="0" smtClean="0">
                <a:latin typeface="Calibri"/>
              </a:rPr>
              <a:t>2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 1000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Densità di nodi: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0.02 nodi/mq    0.0001 nodi/mq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latin typeface="Calibri"/>
                <a:sym typeface="Wingdings" pitchFamily="2" charset="2"/>
              </a:rPr>
              <a:t>Raggio d’azione </a:t>
            </a:r>
            <a:r>
              <a:rPr lang="el-GR" sz="2400" dirty="0" smtClean="0">
                <a:latin typeface="Calibri"/>
                <a:sym typeface="Wingdings" pitchFamily="2" charset="2"/>
              </a:rPr>
              <a:t>ρ</a:t>
            </a:r>
            <a:r>
              <a:rPr lang="it-IT" sz="2400" dirty="0" smtClean="0">
                <a:latin typeface="Calibri"/>
                <a:sym typeface="Wingdings" pitchFamily="2" charset="2"/>
              </a:rPr>
              <a:t>:  </a:t>
            </a:r>
            <a:r>
              <a:rPr lang="it-IT" sz="2400" b="1" dirty="0" smtClean="0">
                <a:latin typeface="Calibri"/>
                <a:sym typeface="Wingdings" pitchFamily="2" charset="2"/>
              </a:rPr>
              <a:t>15m, 50m</a:t>
            </a:r>
          </a:p>
          <a:p>
            <a:pPr>
              <a:buFont typeface="Arial" pitchFamily="34" charset="0"/>
              <a:buChar char="•"/>
            </a:pPr>
            <a:endParaRPr lang="it-IT" sz="2400" b="1" dirty="0" smtClean="0">
              <a:latin typeface="Calibri"/>
              <a:sym typeface="Wingdings" pitchFamily="2" charset="2"/>
            </a:endParaRPr>
          </a:p>
          <a:p>
            <a:pPr lvl="0">
              <a:defRPr/>
            </a:pPr>
            <a:r>
              <a:rPr lang="it-IT" dirty="0" smtClean="0"/>
              <a:t>Dati raccolti: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Copertura della rete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Tempo totale richiesto per la rispettiva copertura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it-IT" sz="2400" dirty="0" smtClean="0"/>
              <a:t>Efficienza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5058" name="Picture 2" descr="C:\Users\Lorenzo\Documents\GitHub\Tesi\img\risultati\tempo_tot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214" y="2752792"/>
            <a:ext cx="4490044" cy="3746267"/>
          </a:xfrm>
          <a:prstGeom prst="rect">
            <a:avLst/>
          </a:prstGeom>
          <a:noFill/>
        </p:spPr>
      </p:pic>
      <p:pic>
        <p:nvPicPr>
          <p:cNvPr id="45060" name="Picture 4" descr="C:\Users\Lorenzo\Documents\GitHub\Tesi\img\risultati\coper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0" y="883761"/>
            <a:ext cx="4644000" cy="3824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Prove sperimentali – Risultati</a:t>
            </a:r>
          </a:p>
        </p:txBody>
      </p:sp>
      <p:pic>
        <p:nvPicPr>
          <p:cNvPr id="46082" name="Picture 2" descr="C:\Users\Lorenzo\Documents\GitHub\Tesi\img\risultati\fattore di efficienza_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2" y="900791"/>
            <a:ext cx="6813406" cy="5610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Risultati ottenuti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Conclusioni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98499" y="1103314"/>
            <a:ext cx="7752773" cy="5246687"/>
          </a:xfrm>
        </p:spPr>
        <p:txBody>
          <a:bodyPr/>
          <a:lstStyle/>
          <a:p>
            <a:r>
              <a:rPr lang="it-IT" sz="2800" b="1" dirty="0" smtClean="0"/>
              <a:t>Conclusioni: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BLE, </a:t>
            </a:r>
            <a:r>
              <a:rPr lang="it-IT" sz="2400" dirty="0" smtClean="0"/>
              <a:t>consumo energetico molto basso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Gossip, lavora bene con lo standard BLE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Buon adattamento ai </a:t>
            </a:r>
            <a:r>
              <a:rPr lang="it-IT" sz="2400" dirty="0" smtClean="0"/>
              <a:t>cambiamenti esterni/interni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Buona efficienza fino a densità relativamente basse</a:t>
            </a:r>
          </a:p>
          <a:p>
            <a:endParaRPr lang="it-IT" sz="1600" b="1" dirty="0" smtClean="0"/>
          </a:p>
          <a:p>
            <a:r>
              <a:rPr lang="it-IT" sz="2800" b="1" dirty="0" smtClean="0"/>
              <a:t>Sviluppi futuri: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Mobilità </a:t>
            </a:r>
            <a:r>
              <a:rPr lang="it-IT" sz="2400" smtClean="0"/>
              <a:t>dei </a:t>
            </a:r>
            <a:r>
              <a:rPr lang="it-IT" sz="2400" smtClean="0"/>
              <a:t>nodi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Migliore distribuzione dei </a:t>
            </a:r>
            <a:r>
              <a:rPr lang="it-IT" sz="2400" dirty="0" smtClean="0"/>
              <a:t>nodi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Più connessioni per singolo Master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Miglior gestione dei messaggi (TTL)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Nuovi algoritmi </a:t>
            </a:r>
            <a:r>
              <a:rPr lang="it-IT" sz="2400" dirty="0" smtClean="0"/>
              <a:t>di gossip più </a:t>
            </a:r>
            <a:r>
              <a:rPr lang="it-IT" sz="2400" dirty="0" smtClean="0"/>
              <a:t>efficienti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2984" y="1787236"/>
          <a:ext cx="8496302" cy="4422771"/>
        </p:xfrm>
        <a:graphic>
          <a:graphicData uri="http://schemas.openxmlformats.org/drawingml/2006/table">
            <a:tbl>
              <a:tblPr/>
              <a:tblGrid>
                <a:gridCol w="1403639"/>
                <a:gridCol w="1091912"/>
                <a:gridCol w="1148646"/>
                <a:gridCol w="655136"/>
                <a:gridCol w="655136"/>
                <a:gridCol w="808684"/>
                <a:gridCol w="542535"/>
                <a:gridCol w="501590"/>
                <a:gridCol w="317332"/>
                <a:gridCol w="327569"/>
                <a:gridCol w="348041"/>
                <a:gridCol w="348041"/>
                <a:gridCol w="348041"/>
              </a:tblGrid>
              <a:tr h="402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Batteria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t-IT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Consumi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192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capacità [</a:t>
                      </a:r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mAh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Wh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Autonomia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load</a:t>
                      </a: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[w]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5342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Standby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3G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LTE [h]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0192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250 - 330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8754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5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Dati batteria smartphone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Numero di trasmissioni possibili</a:t>
            </a:r>
            <a:endParaRPr lang="it-IT" b="1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329049" y="1968501"/>
          <a:ext cx="8495998" cy="3779997"/>
        </p:xfrm>
        <a:graphic>
          <a:graphicData uri="http://schemas.openxmlformats.org/drawingml/2006/table">
            <a:tbl>
              <a:tblPr/>
              <a:tblGrid>
                <a:gridCol w="1727212"/>
                <a:gridCol w="793586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  <a:gridCol w="746900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Studio di fattibilità – Studio energetico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/>
          </p:nvPr>
        </p:nvSpPr>
        <p:spPr>
          <a:xfrm>
            <a:off x="698500" y="1103315"/>
            <a:ext cx="7785100" cy="712786"/>
          </a:xfrm>
        </p:spPr>
        <p:txBody>
          <a:bodyPr/>
          <a:lstStyle/>
          <a:p>
            <a:pPr algn="ctr"/>
            <a:r>
              <a:rPr lang="it-IT" b="1" dirty="0" smtClean="0"/>
              <a:t>Autonomia dispositivi</a:t>
            </a:r>
            <a:endParaRPr lang="it-IT" b="1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324425" y="1966188"/>
          <a:ext cx="8496002" cy="3779997"/>
        </p:xfrm>
        <a:graphic>
          <a:graphicData uri="http://schemas.openxmlformats.org/drawingml/2006/table">
            <a:tbl>
              <a:tblPr/>
              <a:tblGrid>
                <a:gridCol w="1727185"/>
                <a:gridCol w="793561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  <a:gridCol w="746907"/>
              </a:tblGrid>
              <a:tr h="29076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kB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 MB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GB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Samsung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Galaxy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LG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 plus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Google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Nexus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930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769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Nokia 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Lumia 1020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Soluzione proposta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Fanout</a:t>
            </a:r>
            <a:endParaRPr lang="it-IT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5129" name="Picture 9" descr="C:\Users\Lorenzo\Documents\GitHub\Tesi\img\grafici_usati\DF_battery_fa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69539"/>
            <a:ext cx="4629281" cy="3658918"/>
          </a:xfrm>
          <a:prstGeom prst="rect">
            <a:avLst/>
          </a:prstGeom>
          <a:noFill/>
        </p:spPr>
      </p:pic>
      <p:pic>
        <p:nvPicPr>
          <p:cNvPr id="5128" name="Picture 8" descr="C:\Users\Lorenzo\Documents\GitHub\Tesi\img\grafici_usati\DF_andamento_teori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64" y="2792413"/>
            <a:ext cx="4684952" cy="3744458"/>
          </a:xfrm>
          <a:prstGeom prst="rect">
            <a:avLst/>
          </a:prstGeom>
          <a:noFill/>
        </p:spPr>
      </p:pic>
      <p:pic>
        <p:nvPicPr>
          <p:cNvPr id="5130" name="Picture 10" descr="C:\Users\Lorenzo\Documents\GitHub\Tesi\img\formule_presentazione\DF_F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0509" y="1287305"/>
            <a:ext cx="2408052" cy="718992"/>
          </a:xfrm>
          <a:prstGeom prst="rect">
            <a:avLst/>
          </a:prstGeom>
          <a:noFill/>
        </p:spPr>
      </p:pic>
      <p:pic>
        <p:nvPicPr>
          <p:cNvPr id="5131" name="Picture 11" descr="C:\Users\Lorenzo\Documents\GitHub\Tesi\img\formule_presentazione\DF_F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125" y="5485315"/>
            <a:ext cx="1980839" cy="46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b="1" dirty="0" smtClean="0"/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Ambito di studio: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Situazioni di emergenza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Dispositivi mobili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Risparmio </a:t>
            </a:r>
            <a:r>
              <a:rPr lang="it-IT" dirty="0" smtClean="0"/>
              <a:t>energetico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Bluetooth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Algoritmi per la diffusione virale di informazioni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nomale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Situazione normale: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una struttura di </a:t>
            </a:r>
            <a:r>
              <a:rPr lang="it-IT" sz="2400" dirty="0" smtClean="0"/>
              <a:t>rete di comunicazione</a:t>
            </a: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La diffusione dei messaggi è in carico all’infrastruttura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Presenza di controlli e sistemi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Visione globale </a:t>
            </a:r>
            <a:r>
              <a:rPr lang="it-IT" sz="2400" dirty="0" smtClean="0"/>
              <a:t>dei dispositivi da </a:t>
            </a:r>
            <a:r>
              <a:rPr lang="it-IT" sz="2400" dirty="0" smtClean="0"/>
              <a:t>parte </a:t>
            </a:r>
            <a:r>
              <a:rPr lang="it-IT" sz="2400" dirty="0" smtClean="0"/>
              <a:t>dell’infrastruttura di rete</a:t>
            </a:r>
            <a:endParaRPr lang="it-IT" sz="2400" dirty="0"/>
          </a:p>
        </p:txBody>
      </p:sp>
      <p:pic>
        <p:nvPicPr>
          <p:cNvPr id="4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6582" y="3793184"/>
            <a:ext cx="4142507" cy="2635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499" y="874474"/>
            <a:ext cx="7061201" cy="5475527"/>
          </a:xfrm>
        </p:spPr>
        <p:txBody>
          <a:bodyPr/>
          <a:lstStyle/>
          <a:p>
            <a:r>
              <a:rPr lang="it-IT" sz="2800" b="1" u="sng" dirty="0" smtClean="0"/>
              <a:t>Mancanza di </a:t>
            </a:r>
            <a:r>
              <a:rPr lang="it-IT" sz="2800" b="1" u="sng" dirty="0" smtClean="0"/>
              <a:t>reti di comunicazione</a:t>
            </a:r>
            <a:endParaRPr lang="it-IT" sz="2800" dirty="0" smtClean="0"/>
          </a:p>
          <a:p>
            <a:r>
              <a:rPr lang="it-IT" sz="2800" dirty="0" smtClean="0"/>
              <a:t>Cause</a:t>
            </a:r>
            <a:r>
              <a:rPr lang="it-IT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Nubifragi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nevicate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Dissestamenti</a:t>
            </a:r>
            <a:r>
              <a:rPr lang="it-IT" sz="2400" dirty="0" smtClean="0"/>
              <a:t> idrogeologici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Esondazioni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Trombe d’aria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Forti eventi atmosferici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err="1" smtClean="0"/>
              <a:t>Disabilitazione</a:t>
            </a:r>
            <a:r>
              <a:rPr lang="it-IT" sz="2400" dirty="0" smtClean="0"/>
              <a:t> volontaria</a:t>
            </a:r>
            <a:endParaRPr lang="it-IT" sz="2400" dirty="0" smtClean="0"/>
          </a:p>
        </p:txBody>
      </p:sp>
      <p:pic>
        <p:nvPicPr>
          <p:cNvPr id="1026" name="Picture 2" descr="C:\Users\Lorenzo\Documents\GitHub\Tesi\img\fenomeni_naturali\alluvione_01_geno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308168" y="874474"/>
            <a:ext cx="2728887" cy="1364444"/>
          </a:xfrm>
          <a:prstGeom prst="rect">
            <a:avLst/>
          </a:prstGeom>
          <a:noFill/>
        </p:spPr>
      </p:pic>
      <p:pic>
        <p:nvPicPr>
          <p:cNvPr id="1027" name="Picture 3" descr="C:\Users\Lorenzo\Documents\GitHub\Tesi\img\fenomeni_naturali\rischio_idrogeologic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95" y="2103120"/>
            <a:ext cx="2622908" cy="1767840"/>
          </a:xfrm>
          <a:prstGeom prst="rect">
            <a:avLst/>
          </a:prstGeom>
          <a:noFill/>
        </p:spPr>
      </p:pic>
      <p:pic>
        <p:nvPicPr>
          <p:cNvPr id="1028" name="Picture 4" descr="C:\Users\Lorenzo\Documents\GitHub\Tesi\img\fenomeni_naturali\straripamento_01_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7520" y="3577318"/>
            <a:ext cx="2163816" cy="1622862"/>
          </a:xfrm>
          <a:prstGeom prst="rect">
            <a:avLst/>
          </a:prstGeom>
          <a:noFill/>
        </p:spPr>
      </p:pic>
      <p:pic>
        <p:nvPicPr>
          <p:cNvPr id="1029" name="Picture 5" descr="C:\Users\Lorenzo\Documents\GitHub\Tesi\img\fenomeni_naturali\manifestazione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1359" y="4971331"/>
            <a:ext cx="2568801" cy="154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07" y="3570513"/>
            <a:ext cx="4003891" cy="2605315"/>
          </a:xfrm>
          <a:prstGeom prst="rect">
            <a:avLst/>
          </a:prstGeom>
          <a:noFill/>
        </p:spPr>
      </p:pic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</p:spPr>
        <p:txBody>
          <a:bodyPr/>
          <a:lstStyle/>
          <a:p>
            <a:r>
              <a:rPr lang="it-IT" dirty="0" smtClean="0"/>
              <a:t>Situazione di emergenza: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Possibile assenza della rete elettrica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Assenza controlli centralizzati e di autenticazione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 nodi possono avere solo una </a:t>
            </a:r>
            <a:br>
              <a:rPr lang="it-IT" sz="2400" dirty="0" smtClean="0"/>
            </a:br>
            <a:r>
              <a:rPr lang="it-IT" sz="2400" dirty="0" smtClean="0"/>
              <a:t>visione locale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Sono possibili solo</a:t>
            </a:r>
            <a:br>
              <a:rPr lang="it-IT" sz="2400" dirty="0" smtClean="0"/>
            </a:br>
            <a:r>
              <a:rPr lang="it-IT" sz="2400" dirty="0" smtClean="0"/>
              <a:t>comunicazioni Peer-to-Peer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 – Scenario di emergenza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98501" y="1103314"/>
            <a:ext cx="7531100" cy="5246687"/>
          </a:xfrm>
        </p:spPr>
        <p:txBody>
          <a:bodyPr/>
          <a:lstStyle/>
          <a:p>
            <a:r>
              <a:rPr lang="it-IT" dirty="0" smtClean="0"/>
              <a:t>Soluzione proposta: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Indipendenza dalle reti di comunicazione: </a:t>
            </a:r>
            <a:r>
              <a:rPr lang="it-IT" sz="2400" b="1" i="1" dirty="0" smtClean="0">
                <a:solidFill>
                  <a:srgbClr val="C00000"/>
                </a:solidFill>
              </a:rPr>
              <a:t>Bluetooth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Dispositivi di comune utilizzo: </a:t>
            </a:r>
            <a:r>
              <a:rPr lang="it-IT" sz="2400" b="1" i="1" dirty="0" smtClean="0">
                <a:solidFill>
                  <a:srgbClr val="C00000"/>
                </a:solidFill>
              </a:rPr>
              <a:t>Smartphone</a:t>
            </a:r>
            <a:r>
              <a:rPr lang="it-IT" sz="2400" b="1" i="1" dirty="0" smtClean="0"/>
              <a:t>, </a:t>
            </a:r>
            <a:r>
              <a:rPr lang="it-IT" sz="2400" b="1" i="1" dirty="0" err="1" smtClean="0">
                <a:solidFill>
                  <a:srgbClr val="C00000"/>
                </a:solidFill>
              </a:rPr>
              <a:t>Tablet</a:t>
            </a:r>
            <a:endParaRPr lang="it-IT" sz="2400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Regole per la diffusione delle informazioni: </a:t>
            </a:r>
            <a:r>
              <a:rPr lang="it-IT" sz="2400" b="1" i="1" dirty="0" smtClean="0">
                <a:solidFill>
                  <a:srgbClr val="C00000"/>
                </a:solidFill>
              </a:rPr>
              <a:t>Gossip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Deve tenere conto del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Adattamento ai  cambiamenti </a:t>
            </a:r>
            <a:br>
              <a:rPr lang="it-IT" sz="2400" dirty="0" smtClean="0"/>
            </a:br>
            <a:r>
              <a:rPr lang="it-IT" sz="2400" dirty="0" smtClean="0"/>
              <a:t>esterni e interni al dispositivo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</p:txBody>
      </p:sp>
      <p:pic>
        <p:nvPicPr>
          <p:cNvPr id="5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29" y="3575531"/>
            <a:ext cx="3996179" cy="2600297"/>
          </a:xfrm>
          <a:prstGeom prst="rect">
            <a:avLst/>
          </a:prstGeom>
          <a:noFill/>
        </p:spPr>
      </p:pic>
      <p:sp>
        <p:nvSpPr>
          <p:cNvPr id="6" name="Fumetto 2 5"/>
          <p:cNvSpPr/>
          <p:nvPr/>
        </p:nvSpPr>
        <p:spPr>
          <a:xfrm>
            <a:off x="740058" y="3380511"/>
            <a:ext cx="7267863" cy="2673932"/>
          </a:xfrm>
          <a:prstGeom prst="wedgeRoundRectCallout">
            <a:avLst>
              <a:gd name="adj1" fmla="val 35062"/>
              <a:gd name="adj2" fmla="val -671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Paradigma di diffusione </a:t>
            </a:r>
            <a:r>
              <a:rPr lang="it-IT" sz="2000" dirty="0" smtClean="0">
                <a:solidFill>
                  <a:schemeClr val="tx2"/>
                </a:solidFill>
              </a:rPr>
              <a:t>virale delle informazioni</a:t>
            </a:r>
            <a:endParaRPr lang="it-IT" sz="2000" dirty="0" smtClean="0">
              <a:solidFill>
                <a:schemeClr val="tx2"/>
              </a:solidFill>
            </a:endParaRP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Scopo: </a:t>
            </a:r>
            <a:r>
              <a:rPr lang="it-IT" sz="2000" dirty="0" smtClean="0">
                <a:solidFill>
                  <a:schemeClr val="tx2"/>
                </a:solidFill>
              </a:rPr>
              <a:t>diffondere rapidamente </a:t>
            </a:r>
            <a:r>
              <a:rPr lang="it-IT" sz="2000" dirty="0" smtClean="0">
                <a:solidFill>
                  <a:schemeClr val="tx2"/>
                </a:solidFill>
              </a:rPr>
              <a:t>informazioni, senza saturare i canali di comunicazione come il broadcast puro</a:t>
            </a:r>
          </a:p>
          <a:p>
            <a:pPr marL="360363" indent="-360363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2"/>
                </a:solidFill>
              </a:rPr>
              <a:t>Diverse applicazioni: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dei dati in sistemi replicati o distribuiti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Studio della diffusione di epidemie</a:t>
            </a:r>
          </a:p>
          <a:p>
            <a:pPr marL="817563" lvl="1" indent="-360363">
              <a:buFont typeface="Courier New" pitchFamily="49" charset="0"/>
              <a:buChar char="o"/>
            </a:pPr>
            <a:r>
              <a:rPr lang="it-IT" sz="2000" dirty="0" smtClean="0">
                <a:solidFill>
                  <a:schemeClr val="tx2"/>
                </a:solidFill>
              </a:rPr>
              <a:t>Mantenimento di un </a:t>
            </a:r>
            <a:r>
              <a:rPr lang="it-IT" sz="2000" dirty="0" err="1" smtClean="0">
                <a:solidFill>
                  <a:schemeClr val="tx2"/>
                </a:solidFill>
              </a:rPr>
              <a:t>overlay</a:t>
            </a:r>
            <a:r>
              <a:rPr lang="it-IT" sz="2000" dirty="0" smtClean="0">
                <a:solidFill>
                  <a:schemeClr val="tx2"/>
                </a:solidFill>
              </a:rPr>
              <a:t> di rete (</a:t>
            </a:r>
            <a:r>
              <a:rPr lang="it-IT" sz="2000" dirty="0" err="1" smtClean="0">
                <a:solidFill>
                  <a:schemeClr val="tx2"/>
                </a:solidFill>
              </a:rPr>
              <a:t>routing</a:t>
            </a:r>
            <a:r>
              <a:rPr lang="it-IT" sz="2000" dirty="0" smtClean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mtClean="0"/>
              <a:t>Sommario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>
              <a:buFont typeface="Arial" pitchFamily="34" charset="0"/>
              <a:buChar char="•"/>
            </a:pPr>
            <a:r>
              <a:rPr lang="it-IT" b="1" dirty="0" smtClean="0"/>
              <a:t>Studio di fattibilità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Soluzione proposta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Prove sperimentali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1328</Words>
  <Application>Microsoft Office PowerPoint</Application>
  <PresentationFormat>Presentazione su schermo (4:3)</PresentationFormat>
  <Paragraphs>612</Paragraphs>
  <Slides>29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29</vt:i4>
      </vt:variant>
    </vt:vector>
  </HeadingPairs>
  <TitlesOfParts>
    <vt:vector size="32" baseType="lpstr">
      <vt:lpstr>Intro</vt:lpstr>
      <vt:lpstr>PoliMi_TESI_Scribd</vt:lpstr>
      <vt:lpstr>1_Intro</vt:lpstr>
      <vt:lpstr>Algoritmi adattativi per il risparmio energetico di sistemi broadcast via Bluetooth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194</cp:revision>
  <dcterms:created xsi:type="dcterms:W3CDTF">2014-04-15T14:07:28Z</dcterms:created>
  <dcterms:modified xsi:type="dcterms:W3CDTF">2015-09-22T10:19:27Z</dcterms:modified>
  <cp:category/>
</cp:coreProperties>
</file>