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24"/>
  </p:notesMasterIdLst>
  <p:handoutMasterIdLst>
    <p:handoutMasterId r:id="rId25"/>
  </p:handoutMasterIdLst>
  <p:sldIdLst>
    <p:sldId id="256" r:id="rId4"/>
    <p:sldId id="331" r:id="rId5"/>
    <p:sldId id="340" r:id="rId6"/>
    <p:sldId id="268" r:id="rId7"/>
    <p:sldId id="304" r:id="rId8"/>
    <p:sldId id="343" r:id="rId9"/>
    <p:sldId id="344" r:id="rId10"/>
    <p:sldId id="345" r:id="rId11"/>
    <p:sldId id="341" r:id="rId12"/>
    <p:sldId id="346" r:id="rId13"/>
    <p:sldId id="347" r:id="rId14"/>
    <p:sldId id="342" r:id="rId15"/>
    <p:sldId id="348" r:id="rId16"/>
    <p:sldId id="349" r:id="rId17"/>
    <p:sldId id="336" r:id="rId18"/>
    <p:sldId id="337" r:id="rId19"/>
    <p:sldId id="338" r:id="rId20"/>
    <p:sldId id="339" r:id="rId21"/>
    <p:sldId id="287" r:id="rId22"/>
    <p:sldId id="258" r:id="rId23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167" autoAdjust="0"/>
  </p:normalViewPr>
  <p:slideViewPr>
    <p:cSldViewPr snapToGrid="0" snapToObjects="1"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-1710" y="-90"/>
      </p:cViewPr>
      <p:guideLst>
        <p:guide orient="horz" pos="2140"/>
        <p:guide pos="31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F1C6-8193-4D58-BB28-44CF9C7F83D5}" type="datetimeFigureOut">
              <a:rPr lang="it-IT" smtClean="0"/>
              <a:pPr/>
              <a:t>08/09/2015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54029-6297-4612-BA0F-B2F0F9CC1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pPr/>
              <a:t>08/09/2015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22987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50065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50065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50065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50065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864582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 smtClean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59415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50065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50065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50065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Fare clic sull'icona per inserire un clip multimediale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Trascinare l'immagine su un segnaposto o fare clic sull'icona per aggiungerla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Fare clic sull'icona per inserire un clip multimediale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Trascinare l'immagine su un segnaposto o fare clic sull'icona per aggiungerla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=""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3"/>
            <a:ext cx="5032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3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- Lorenzo Pagliari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rgbClr val="003F6E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=""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Algoritmi adattativi per il risparmio energetico di sistemi broadcast via Bluetooth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601" y="5175252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Candidato: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 Lorenzo Pagliari </a:t>
            </a:r>
            <a:r>
              <a:rPr lang="it-IT" sz="1400" dirty="0" smtClean="0">
                <a:solidFill>
                  <a:srgbClr val="000000"/>
                </a:solidFill>
              </a:rPr>
              <a:t>(798273)</a:t>
            </a:r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1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Relatore: </a:t>
            </a:r>
            <a:r>
              <a:rPr lang="it-IT" dirty="0" smtClean="0">
                <a:solidFill>
                  <a:schemeClr val="tx1"/>
                </a:solidFill>
              </a:rPr>
              <a:t>Prof. </a:t>
            </a:r>
            <a:r>
              <a:rPr lang="it-IT" dirty="0" err="1" smtClean="0">
                <a:solidFill>
                  <a:schemeClr val="tx1"/>
                </a:solidFill>
              </a:rPr>
              <a:t>Raffaela</a:t>
            </a:r>
            <a:r>
              <a:rPr lang="it-IT" dirty="0" smtClean="0">
                <a:solidFill>
                  <a:schemeClr val="tx1"/>
                </a:solidFill>
              </a:rPr>
              <a:t> Mirandola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Correlatore: </a:t>
            </a:r>
            <a:r>
              <a:rPr lang="it-IT" dirty="0" smtClean="0">
                <a:solidFill>
                  <a:schemeClr val="tx1"/>
                </a:solidFill>
              </a:rPr>
              <a:t>Dott. Diego </a:t>
            </a:r>
            <a:r>
              <a:rPr lang="it-IT" dirty="0" err="1" smtClean="0">
                <a:solidFill>
                  <a:schemeClr val="tx1"/>
                </a:solidFill>
              </a:rPr>
              <a:t>Perez</a:t>
            </a:r>
            <a:endParaRPr lang="it-IT" dirty="0" smtClean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4" y="95251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</a:t>
            </a:r>
            <a:r>
              <a:rPr lang="it-IT" sz="1600" dirty="0" smtClean="0"/>
              <a:t>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Corso di Laurea Magistrale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Ingegneria Informatica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 smtClean="0"/>
              <a:t>Anno Accademico 2014 – 2015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2" y="5175252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20226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9458"/>
    </mc:Choice>
    <mc:Fallback>
      <p:transition spd="slow" advTm="194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Modello di rete – caratteristiche scenario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711200" y="4648200"/>
            <a:ext cx="4914900" cy="193040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Assenza di una 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Assenza di conoscenza globale della rete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Assenza controlli centralizzati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Mancanza di un </a:t>
            </a:r>
            <a:r>
              <a:rPr lang="it-IT" sz="2000" dirty="0" err="1" smtClean="0">
                <a:solidFill>
                  <a:schemeClr val="tx1"/>
                </a:solidFill>
              </a:rPr>
              <a:t>overlay</a:t>
            </a:r>
            <a:endParaRPr lang="it-IT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Visione locale della rete</a:t>
            </a:r>
          </a:p>
        </p:txBody>
      </p:sp>
      <p:pic>
        <p:nvPicPr>
          <p:cNvPr id="2050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6100" y="4375090"/>
            <a:ext cx="3347356" cy="2178110"/>
          </a:xfrm>
          <a:prstGeom prst="rect">
            <a:avLst/>
          </a:prstGeom>
          <a:noFill/>
        </p:spPr>
      </p:pic>
      <p:pic>
        <p:nvPicPr>
          <p:cNvPr id="2051" name="Picture 3" descr="C:\Users\Lorenzo\Documents\GitHub\Tesi\LaTeX\Pagliari_Lorenzo_Tesi\Images\reti\rete_cellula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3399" y="1054100"/>
            <a:ext cx="3313915" cy="2108201"/>
          </a:xfrm>
          <a:prstGeom prst="rect">
            <a:avLst/>
          </a:prstGeom>
          <a:noFill/>
        </p:spPr>
      </p:pic>
      <p:sp>
        <p:nvSpPr>
          <p:cNvPr id="8" name="Segnaposto testo 4"/>
          <p:cNvSpPr txBox="1">
            <a:spLocks/>
          </p:cNvSpPr>
          <p:nvPr/>
        </p:nvSpPr>
        <p:spPr>
          <a:xfrm>
            <a:off x="698500" y="1231899"/>
            <a:ext cx="4914900" cy="2069501"/>
          </a:xfrm>
          <a:prstGeom prst="rect">
            <a:avLst/>
          </a:prstGeom>
        </p:spPr>
        <p:txBody>
          <a:bodyPr vert="horz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Presenza</a:t>
            </a:r>
            <a:r>
              <a:rPr kumimoji="0" lang="it-IT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di una struttura di rete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sz="2000" dirty="0" smtClean="0">
                <a:latin typeface="+mn-lt"/>
              </a:rPr>
              <a:t>Lo smistamento dei messaggi è completamente in carico alla rete stessa</a:t>
            </a:r>
            <a:endParaRPr lang="it-IT" sz="2000" noProof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Controlli centralizzati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sz="2000" dirty="0" smtClean="0">
                <a:latin typeface="+mn-lt"/>
              </a:rPr>
              <a:t>Possibilità di comunicare con qualsiasi dispositivo si conosca (visione globale)</a:t>
            </a: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466850" y="854075"/>
            <a:ext cx="26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i="1" u="sng" dirty="0" smtClean="0">
                <a:solidFill>
                  <a:srgbClr val="0070C0"/>
                </a:solidFill>
              </a:rPr>
              <a:t>Situazione normale</a:t>
            </a:r>
            <a:endParaRPr lang="it-IT" sz="2000" b="1" i="1" u="sng" dirty="0">
              <a:solidFill>
                <a:srgbClr val="0070C0"/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390650" y="4248090"/>
            <a:ext cx="321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i="1" u="sng" dirty="0" smtClean="0">
                <a:solidFill>
                  <a:srgbClr val="0070C0"/>
                </a:solidFill>
              </a:rPr>
              <a:t>Situazione di emergenza</a:t>
            </a:r>
            <a:endParaRPr lang="it-IT" sz="2000" b="1" i="1" u="sng" dirty="0">
              <a:solidFill>
                <a:srgbClr val="0070C0"/>
              </a:solidFill>
            </a:endParaRPr>
          </a:p>
        </p:txBody>
      </p:sp>
      <p:sp>
        <p:nvSpPr>
          <p:cNvPr id="13" name="Freccia in giù 12"/>
          <p:cNvSpPr/>
          <p:nvPr/>
        </p:nvSpPr>
        <p:spPr>
          <a:xfrm>
            <a:off x="4679950" y="3386138"/>
            <a:ext cx="495300" cy="861952"/>
          </a:xfrm>
          <a:prstGeom prst="downArrow">
            <a:avLst>
              <a:gd name="adj1" fmla="val 48485"/>
              <a:gd name="adj2" fmla="val 69946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tx1"/>
                </a:solidFill>
              </a:ln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671343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Modello di rete – </a:t>
            </a:r>
            <a:r>
              <a:rPr lang="it-IT" dirty="0" err="1" smtClean="0"/>
              <a:t>Random</a:t>
            </a:r>
            <a:r>
              <a:rPr lang="it-IT" dirty="0" smtClean="0"/>
              <a:t> </a:t>
            </a:r>
            <a:r>
              <a:rPr lang="it-IT" dirty="0" err="1" smtClean="0"/>
              <a:t>Geometric</a:t>
            </a:r>
            <a:r>
              <a:rPr lang="it-IT" dirty="0" smtClean="0"/>
              <a:t> </a:t>
            </a:r>
            <a:r>
              <a:rPr lang="it-IT" dirty="0" err="1" smtClean="0"/>
              <a:t>Graph</a:t>
            </a:r>
            <a:endParaRPr lang="it-IT" dirty="0" smtClean="0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1"/>
          </p:nvPr>
        </p:nvSpPr>
        <p:spPr>
          <a:xfrm>
            <a:off x="546100" y="1104900"/>
            <a:ext cx="8026400" cy="5066505"/>
          </a:xfrm>
        </p:spPr>
        <p:txBody>
          <a:bodyPr/>
          <a:lstStyle/>
          <a:p>
            <a:r>
              <a:rPr lang="it-IT" sz="2400" dirty="0" err="1" smtClean="0">
                <a:solidFill>
                  <a:schemeClr val="tx1"/>
                </a:solidFill>
              </a:rPr>
              <a:t>Random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Geometric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Graph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i="1" dirty="0" smtClean="0">
                <a:solidFill>
                  <a:schemeClr val="tx1"/>
                </a:solidFill>
              </a:rPr>
              <a:t>G(N,</a:t>
            </a:r>
            <a:r>
              <a:rPr lang="el-GR" sz="2400" i="1" dirty="0" smtClean="0">
                <a:solidFill>
                  <a:schemeClr val="tx1"/>
                </a:solidFill>
                <a:latin typeface="Calibri"/>
              </a:rPr>
              <a:t>ρ</a:t>
            </a:r>
            <a:r>
              <a:rPr lang="it-IT" sz="2400" i="1" dirty="0" smtClean="0">
                <a:solidFill>
                  <a:schemeClr val="tx1"/>
                </a:solidFill>
              </a:rPr>
              <a:t>)</a:t>
            </a:r>
            <a:r>
              <a:rPr lang="it-IT" sz="2400" b="1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Modello di rete P2P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Distanza </a:t>
            </a:r>
            <a:r>
              <a:rPr lang="it-IT" sz="2000" dirty="0" err="1" smtClean="0">
                <a:solidFill>
                  <a:schemeClr val="tx1"/>
                </a:solidFill>
              </a:rPr>
              <a:t>geomentrica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smtClean="0">
                <a:solidFill>
                  <a:schemeClr val="tx1"/>
                </a:solidFill>
              </a:rPr>
              <a:t>ρ</a:t>
            </a:r>
            <a:endParaRPr lang="it-IT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Adatto a modellare reti wireless o reti ad hoc in cui la distanza fisica tra i dispositivi è un parametro significativo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Alta </a:t>
            </a:r>
            <a:r>
              <a:rPr lang="it-IT" sz="2000" dirty="0" err="1" smtClean="0">
                <a:solidFill>
                  <a:schemeClr val="tx1"/>
                </a:solidFill>
              </a:rPr>
              <a:t>edge-dependency</a:t>
            </a:r>
            <a:endParaRPr lang="it-IT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Bassa </a:t>
            </a:r>
            <a:r>
              <a:rPr lang="it-IT" sz="2000" dirty="0" err="1" smtClean="0">
                <a:solidFill>
                  <a:schemeClr val="tx1"/>
                </a:solidFill>
              </a:rPr>
              <a:t>degree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variance</a:t>
            </a:r>
            <a:endParaRPr lang="it-IT" sz="2000" i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000" i="1" dirty="0" smtClean="0">
                <a:solidFill>
                  <a:schemeClr val="tx1"/>
                </a:solidFill>
              </a:rPr>
              <a:t>Sinergia con BLE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 descr="C:\Users\Lorenzo\Documents\GitHub\Tesi\LaTeX\Pagliari_Lorenzo_Tesi\Images\reti\RandomGeometricGrap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3210" y="3200400"/>
            <a:ext cx="5223915" cy="2971005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671343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870856"/>
            <a:ext cx="7937501" cy="5646057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Stato dell’arte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Bluetooth Low Energy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Modello di rete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b="1" dirty="0" smtClean="0">
                <a:solidFill>
                  <a:srgbClr val="0070C0"/>
                </a:solidFill>
              </a:rPr>
              <a:t>Gossip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Gossip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Modelli nati per lo studio della diffusione delle epidemie. Infatti questi metodi sono chiamati anche “epidemici”</a:t>
            </a:r>
          </a:p>
          <a:p>
            <a:endParaRPr lang="it-IT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Adatti anche allo studio della diffusione delle informazioni in maniera virale. (</a:t>
            </a:r>
            <a:r>
              <a:rPr lang="it-IT" sz="2400" dirty="0" err="1" smtClean="0">
                <a:solidFill>
                  <a:schemeClr val="tx1"/>
                </a:solidFill>
              </a:rPr>
              <a:t>a.e.</a:t>
            </a:r>
            <a:r>
              <a:rPr lang="it-IT" sz="2400" dirty="0" smtClean="0">
                <a:solidFill>
                  <a:schemeClr val="tx1"/>
                </a:solidFill>
              </a:rPr>
              <a:t> Social Network</a:t>
            </a:r>
            <a:r>
              <a:rPr lang="it-IT" sz="2400" dirty="0" smtClean="0"/>
              <a:t>)</a:t>
            </a:r>
          </a:p>
          <a:p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Possibili stati in un modello epidemico:</a:t>
            </a:r>
          </a:p>
          <a:p>
            <a:pPr lvl="1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Suscettibile</a:t>
            </a:r>
          </a:p>
          <a:p>
            <a:pPr lvl="1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Contagiato</a:t>
            </a:r>
          </a:p>
          <a:p>
            <a:pPr lvl="1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Rimosso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671343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Gossip - categorizzazione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/>
            <a:r>
              <a:rPr lang="it-IT" sz="2400" dirty="0" smtClean="0">
                <a:solidFill>
                  <a:schemeClr val="tx1"/>
                </a:solidFill>
              </a:rPr>
              <a:t>Le classi degli algoritmi di gossip sono: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 smtClean="0">
                <a:solidFill>
                  <a:schemeClr val="tx1"/>
                </a:solidFill>
              </a:rPr>
              <a:t>Suscettible</a:t>
            </a:r>
            <a:r>
              <a:rPr lang="it-IT" sz="2400" dirty="0" smtClean="0">
                <a:solidFill>
                  <a:schemeClr val="tx1"/>
                </a:solidFill>
              </a:rPr>
              <a:t> – </a:t>
            </a:r>
            <a:r>
              <a:rPr lang="it-IT" sz="2400" dirty="0" err="1" smtClean="0">
                <a:solidFill>
                  <a:schemeClr val="tx1"/>
                </a:solidFill>
              </a:rPr>
              <a:t>Infected</a:t>
            </a:r>
            <a:r>
              <a:rPr lang="it-IT" sz="2400" dirty="0" smtClean="0">
                <a:solidFill>
                  <a:schemeClr val="tx1"/>
                </a:solidFill>
              </a:rPr>
              <a:t> (SI)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 smtClean="0">
                <a:solidFill>
                  <a:schemeClr val="tx1"/>
                </a:solidFill>
              </a:rPr>
              <a:t>Sucettible</a:t>
            </a:r>
            <a:r>
              <a:rPr lang="it-IT" sz="2400" dirty="0" smtClean="0">
                <a:solidFill>
                  <a:schemeClr val="tx1"/>
                </a:solidFill>
              </a:rPr>
              <a:t> – </a:t>
            </a:r>
            <a:r>
              <a:rPr lang="it-IT" sz="2400" dirty="0" err="1" smtClean="0">
                <a:solidFill>
                  <a:schemeClr val="tx1"/>
                </a:solidFill>
              </a:rPr>
              <a:t>Infected</a:t>
            </a:r>
            <a:r>
              <a:rPr lang="it-IT" sz="2400" dirty="0" smtClean="0">
                <a:solidFill>
                  <a:schemeClr val="tx1"/>
                </a:solidFill>
              </a:rPr>
              <a:t> – </a:t>
            </a:r>
            <a:r>
              <a:rPr lang="it-IT" sz="2400" dirty="0" err="1" smtClean="0">
                <a:solidFill>
                  <a:schemeClr val="tx1"/>
                </a:solidFill>
              </a:rPr>
              <a:t>Removed</a:t>
            </a:r>
            <a:r>
              <a:rPr lang="it-IT" sz="2400" dirty="0" smtClean="0">
                <a:solidFill>
                  <a:schemeClr val="tx1"/>
                </a:solidFill>
              </a:rPr>
              <a:t> (SIR)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 smtClean="0">
                <a:solidFill>
                  <a:schemeClr val="tx1"/>
                </a:solidFill>
              </a:rPr>
              <a:t>Suscettible</a:t>
            </a:r>
            <a:r>
              <a:rPr lang="it-IT" sz="2400" dirty="0" smtClean="0">
                <a:solidFill>
                  <a:schemeClr val="tx1"/>
                </a:solidFill>
              </a:rPr>
              <a:t> – </a:t>
            </a:r>
            <a:r>
              <a:rPr lang="it-IT" sz="2400" dirty="0" err="1" smtClean="0">
                <a:solidFill>
                  <a:schemeClr val="tx1"/>
                </a:solidFill>
              </a:rPr>
              <a:t>Infected</a:t>
            </a:r>
            <a:r>
              <a:rPr lang="it-IT" sz="2400" dirty="0" smtClean="0">
                <a:solidFill>
                  <a:schemeClr val="tx1"/>
                </a:solidFill>
              </a:rPr>
              <a:t> – </a:t>
            </a:r>
            <a:r>
              <a:rPr lang="it-IT" sz="2400" dirty="0" err="1" smtClean="0">
                <a:solidFill>
                  <a:schemeClr val="tx1"/>
                </a:solidFill>
              </a:rPr>
              <a:t>Suscettible</a:t>
            </a:r>
            <a:r>
              <a:rPr lang="it-IT" sz="2400" dirty="0" smtClean="0">
                <a:solidFill>
                  <a:schemeClr val="tx1"/>
                </a:solidFill>
              </a:rPr>
              <a:t> (SIS)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Metodi di diffusione dell’informazione sono: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Pull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 smtClean="0">
                <a:solidFill>
                  <a:schemeClr val="tx1"/>
                </a:solidFill>
              </a:rPr>
              <a:t>Push</a:t>
            </a:r>
            <a:endParaRPr lang="it-IT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err="1" smtClean="0">
                <a:solidFill>
                  <a:schemeClr val="tx1"/>
                </a:solidFill>
              </a:rPr>
              <a:t>Pull&amp;Push</a:t>
            </a:r>
            <a:endParaRPr lang="it-IT" sz="2400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671343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582057"/>
            <a:ext cx="7937501" cy="4281714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582057"/>
            <a:ext cx="7937501" cy="4281714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582057"/>
            <a:ext cx="7937501" cy="4281714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582057"/>
            <a:ext cx="7937501" cy="4281714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Conclusioni</a:t>
            </a:r>
            <a:endParaRPr lang="it-IT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5620473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9545"/>
    </mc:Choice>
    <mc:Fallback>
      <p:transition spd="slow" advTm="954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393371"/>
            <a:ext cx="7937501" cy="4470400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Conclusioni</a:t>
            </a:r>
            <a:endParaRPr lang="it-IT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80" y="1759480"/>
            <a:ext cx="2075845" cy="207584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652520" y="4425805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 smtClean="0"/>
              <a:t>Grazie!</a:t>
            </a:r>
            <a:endParaRPr lang="it-IT" sz="4000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FINE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9828163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275"/>
    </mc:Choice>
    <mc:Fallback>
      <p:transition spd="slow" advTm="527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393371"/>
            <a:ext cx="7937501" cy="4470400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7261943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47542"/>
    </mc:Choice>
    <mc:Fallback>
      <p:transition spd="slow" advTm="14754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870856"/>
            <a:ext cx="7937501" cy="5646057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Stato dell’arte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b="1" dirty="0" smtClean="0">
                <a:solidFill>
                  <a:srgbClr val="0070C0"/>
                </a:solidFill>
              </a:rPr>
              <a:t>Bluetooth Low Energy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Modello di rete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Gossip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Bluetooth Low Energy</a:t>
            </a:r>
            <a:endParaRPr lang="it-IT" dirty="0"/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11"/>
          </p:nvPr>
        </p:nvSpPr>
        <p:spPr>
          <a:xfrm>
            <a:off x="420914" y="873327"/>
            <a:ext cx="7745186" cy="3583585"/>
          </a:xfrm>
        </p:spPr>
        <p:txBody>
          <a:bodyPr/>
          <a:lstStyle/>
          <a:p>
            <a:r>
              <a:rPr lang="it-IT" sz="2400" dirty="0" smtClean="0">
                <a:solidFill>
                  <a:schemeClr val="tx1"/>
                </a:solidFill>
              </a:rPr>
              <a:t>Il Bluetooth Low Energy: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Rilasciata nel 2010, in versione v4.0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Niente suddivisione in </a:t>
            </a:r>
            <a:r>
              <a:rPr lang="it-IT" sz="2400" dirty="0" err="1" smtClean="0">
                <a:solidFill>
                  <a:schemeClr val="tx1"/>
                </a:solidFill>
              </a:rPr>
              <a:t>calssi</a:t>
            </a:r>
            <a:endParaRPr lang="it-IT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Basso 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Bassa latenza di trasmissione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Ottimizzata per la trasmissione di piccole informazioni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Vasto insieme di applicazioni sul mercato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 smtClean="0">
                <a:solidFill>
                  <a:schemeClr val="tx1"/>
                </a:solidFill>
              </a:rPr>
              <a:t>Retrocompatibilità</a:t>
            </a:r>
            <a:r>
              <a:rPr lang="it-IT" sz="2400" dirty="0" smtClean="0">
                <a:solidFill>
                  <a:schemeClr val="tx1"/>
                </a:solidFill>
              </a:rPr>
              <a:t>:  prodotti in Smart e Smart </a:t>
            </a:r>
            <a:r>
              <a:rPr lang="it-IT" sz="2400" dirty="0" err="1" smtClean="0">
                <a:solidFill>
                  <a:schemeClr val="tx1"/>
                </a:solidFill>
              </a:rPr>
              <a:t>Ready</a:t>
            </a:r>
            <a:endParaRPr lang="it-IT" sz="24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C:\Users\Lorenzo\Documents\GitHub\Tesi\LaTeX\Pagliari_Lorenzo_Tesi\Images\bt\bt_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1600" y="4456912"/>
            <a:ext cx="5524500" cy="2008175"/>
          </a:xfrm>
          <a:prstGeom prst="rect">
            <a:avLst/>
          </a:prstGeom>
          <a:noFill/>
        </p:spPr>
      </p:pic>
      <p:pic>
        <p:nvPicPr>
          <p:cNvPr id="27" name="Immagine 26" descr="ble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51823" y="1228927"/>
            <a:ext cx="1976541" cy="11459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671343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BLE – Consumo Energetico</a:t>
            </a:r>
            <a:endParaRPr lang="it-IT" dirty="0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1"/>
          </p:nvPr>
        </p:nvSpPr>
        <p:spPr>
          <a:xfrm>
            <a:off x="3528844" y="4406900"/>
            <a:ext cx="4732223" cy="1981200"/>
          </a:xfrm>
        </p:spPr>
        <p:txBody>
          <a:bodyPr/>
          <a:lstStyle/>
          <a:p>
            <a:r>
              <a:rPr lang="it-IT" sz="2000" dirty="0" smtClean="0">
                <a:solidFill>
                  <a:schemeClr val="tx1"/>
                </a:solidFill>
              </a:rPr>
              <a:t>Distanza: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Dipende dal trasmettitore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Rilevazioni sperimentali:</a:t>
            </a:r>
          </a:p>
          <a:p>
            <a:pPr lvl="1">
              <a:buFont typeface="Wingdings" pitchFamily="2" charset="2"/>
              <a:buChar char="§"/>
            </a:pPr>
            <a:r>
              <a:rPr lang="it-IT" sz="1600" dirty="0" smtClean="0">
                <a:solidFill>
                  <a:schemeClr val="tx1"/>
                </a:solidFill>
                <a:latin typeface="Calibri"/>
              </a:rPr>
              <a:t>~</a:t>
            </a:r>
            <a:r>
              <a:rPr lang="it-IT" sz="1600" dirty="0" smtClean="0">
                <a:solidFill>
                  <a:schemeClr val="tx1"/>
                </a:solidFill>
              </a:rPr>
              <a:t>15m</a:t>
            </a:r>
          </a:p>
          <a:p>
            <a:pPr lvl="1">
              <a:buFont typeface="Wingdings" pitchFamily="2" charset="2"/>
              <a:buChar char="§"/>
            </a:pPr>
            <a:r>
              <a:rPr lang="it-IT" sz="1600" dirty="0" smtClean="0">
                <a:solidFill>
                  <a:schemeClr val="tx1"/>
                </a:solidFill>
              </a:rPr>
              <a:t>~50m</a:t>
            </a:r>
          </a:p>
          <a:p>
            <a:pPr lvl="1">
              <a:buFont typeface="Wingdings" pitchFamily="2" charset="2"/>
              <a:buChar char="§"/>
            </a:pPr>
            <a:r>
              <a:rPr lang="it-IT" sz="1600" dirty="0" smtClean="0">
                <a:solidFill>
                  <a:schemeClr val="tx1"/>
                </a:solidFill>
              </a:rPr>
              <a:t>≥ 100m (in campo aperto)</a:t>
            </a:r>
          </a:p>
          <a:p>
            <a:endParaRPr lang="it-IT" dirty="0"/>
          </a:p>
        </p:txBody>
      </p:sp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258762" y="1435298"/>
          <a:ext cx="3808857" cy="1691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92857"/>
                <a:gridCol w="972000"/>
                <a:gridCol w="972000"/>
                <a:gridCol w="972000"/>
              </a:tblGrid>
              <a:tr h="370840">
                <a:tc>
                  <a:txBody>
                    <a:bodyPr/>
                    <a:lstStyle/>
                    <a:p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Potenza (</a:t>
                      </a:r>
                      <a:r>
                        <a:rPr lang="it-IT" sz="1600" dirty="0" err="1" smtClean="0">
                          <a:latin typeface="+mn-lt"/>
                        </a:rPr>
                        <a:t>mW</a:t>
                      </a:r>
                      <a:r>
                        <a:rPr lang="it-IT" sz="1600" dirty="0" smtClean="0">
                          <a:latin typeface="+mn-lt"/>
                        </a:rPr>
                        <a:t>)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Potenza (</a:t>
                      </a:r>
                      <a:r>
                        <a:rPr lang="it-IT" sz="1600" dirty="0" err="1" smtClean="0">
                          <a:latin typeface="+mn-lt"/>
                        </a:rPr>
                        <a:t>dBm</a:t>
                      </a:r>
                      <a:r>
                        <a:rPr lang="it-IT" sz="1600" dirty="0" smtClean="0">
                          <a:latin typeface="+mn-lt"/>
                        </a:rPr>
                        <a:t>)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Distanza (m)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b="1" dirty="0" smtClean="0">
                          <a:latin typeface="+mn-lt"/>
                        </a:rPr>
                        <a:t>Classe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100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20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~100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b="1" dirty="0" smtClean="0">
                          <a:latin typeface="+mn-lt"/>
                        </a:rPr>
                        <a:t>Classe 2</a:t>
                      </a:r>
                      <a:endParaRPr lang="it-IT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2.5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4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~10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b="1" dirty="0" smtClean="0">
                          <a:latin typeface="+mn-lt"/>
                        </a:rPr>
                        <a:t>Classe 3</a:t>
                      </a:r>
                      <a:endParaRPr lang="it-IT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1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0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~1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533400" y="923250"/>
            <a:ext cx="344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Bluetooth </a:t>
            </a:r>
            <a:r>
              <a:rPr lang="it-IT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Classic</a:t>
            </a:r>
            <a:r>
              <a:rPr lang="it-IT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it-IT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≤v</a:t>
            </a:r>
            <a:r>
              <a:rPr lang="it-IT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.3)</a:t>
            </a:r>
            <a:endParaRPr lang="it-IT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9" name="Tabella 8"/>
          <p:cNvGraphicFramePr>
            <a:graphicFrameLocks noGrp="1"/>
          </p:cNvGraphicFramePr>
          <p:nvPr/>
        </p:nvGraphicFramePr>
        <p:xfrm>
          <a:off x="3722406" y="3615372"/>
          <a:ext cx="4924758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12758"/>
                <a:gridCol w="241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Potenza  </a:t>
                      </a:r>
                      <a:r>
                        <a:rPr lang="it-IT" sz="1600" dirty="0" err="1" smtClean="0"/>
                        <a:t>masima</a:t>
                      </a:r>
                      <a:r>
                        <a:rPr lang="it-IT" sz="1600" baseline="0" dirty="0" smtClean="0"/>
                        <a:t> all’output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Potenza</a:t>
                      </a:r>
                      <a:r>
                        <a:rPr lang="it-IT" sz="1600" baseline="0" dirty="0" smtClean="0"/>
                        <a:t> minima all’output</a:t>
                      </a:r>
                      <a:endParaRPr lang="it-I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10 </a:t>
                      </a:r>
                      <a:r>
                        <a:rPr lang="it-IT" sz="1600" dirty="0" err="1" smtClean="0"/>
                        <a:t>mW</a:t>
                      </a:r>
                      <a:r>
                        <a:rPr lang="it-IT" sz="1600" dirty="0" smtClean="0"/>
                        <a:t> (10 </a:t>
                      </a:r>
                      <a:r>
                        <a:rPr lang="it-IT" sz="1600" dirty="0" err="1" smtClean="0"/>
                        <a:t>dBm</a:t>
                      </a:r>
                      <a:r>
                        <a:rPr lang="it-IT" sz="1600" dirty="0" smtClean="0"/>
                        <a:t>) 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0.01 </a:t>
                      </a:r>
                      <a:r>
                        <a:rPr lang="it-IT" sz="1600" dirty="0" err="1" smtClean="0"/>
                        <a:t>mW</a:t>
                      </a:r>
                      <a:r>
                        <a:rPr lang="it-IT" sz="1600" dirty="0" smtClean="0"/>
                        <a:t> (-20 </a:t>
                      </a:r>
                      <a:r>
                        <a:rPr lang="it-IT" sz="1600" dirty="0" err="1" smtClean="0"/>
                        <a:t>dBm</a:t>
                      </a:r>
                      <a:r>
                        <a:rPr lang="it-IT" sz="1600" dirty="0" smtClean="0"/>
                        <a:t>)</a:t>
                      </a:r>
                      <a:endParaRPr lang="it-IT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asellaDiTesto 9"/>
          <p:cNvSpPr txBox="1"/>
          <p:nvPr/>
        </p:nvSpPr>
        <p:spPr>
          <a:xfrm>
            <a:off x="4400267" y="3177738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Bluetooth Low Energy (v.4)</a:t>
            </a:r>
            <a:endParaRPr lang="it-IT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Freccia angolare in su 10"/>
          <p:cNvSpPr/>
          <p:nvPr/>
        </p:nvSpPr>
        <p:spPr>
          <a:xfrm flipV="1">
            <a:off x="4203585" y="1967428"/>
            <a:ext cx="1981200" cy="825500"/>
          </a:xfrm>
          <a:prstGeom prst="bentUpArrow">
            <a:avLst>
              <a:gd name="adj1" fmla="val 15769"/>
              <a:gd name="adj2" fmla="val 17308"/>
              <a:gd name="adj3" fmla="val 34231"/>
            </a:avLst>
          </a:prstGeom>
          <a:noFill/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671343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BLE – Link </a:t>
            </a:r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1"/>
          </p:nvPr>
        </p:nvSpPr>
        <p:spPr>
          <a:xfrm>
            <a:off x="698500" y="1358900"/>
            <a:ext cx="7061200" cy="4991101"/>
          </a:xfrm>
        </p:spPr>
        <p:txBody>
          <a:bodyPr/>
          <a:lstStyle/>
          <a:p>
            <a:r>
              <a:rPr lang="it-IT" sz="2400" dirty="0" smtClean="0">
                <a:solidFill>
                  <a:schemeClr val="tx1"/>
                </a:solidFill>
              </a:rPr>
              <a:t>Macchina a stati: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Standby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Scanning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Advertising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 smtClean="0">
                <a:solidFill>
                  <a:schemeClr val="tx1"/>
                </a:solidFill>
              </a:rPr>
              <a:t>Initiating</a:t>
            </a:r>
            <a:endParaRPr lang="it-IT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Connection</a:t>
            </a:r>
          </a:p>
          <a:p>
            <a:pPr lvl="1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1"/>
                </a:solidFill>
              </a:rPr>
              <a:t>Master</a:t>
            </a:r>
          </a:p>
          <a:p>
            <a:pPr lvl="1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1"/>
                </a:solidFill>
              </a:rPr>
              <a:t>Slave</a:t>
            </a:r>
            <a:endParaRPr lang="it-IT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Lorenzo\Documents\GitHub\Tesi\LaTeX\Pagliari_Lorenzo_Tesi\Images\bt\bt_fs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1699" y="1609030"/>
            <a:ext cx="5257953" cy="396627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671343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870856"/>
            <a:ext cx="7937501" cy="5646057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Stato dell’arte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Bluetooth Low Energy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b="1" dirty="0" smtClean="0">
                <a:solidFill>
                  <a:srgbClr val="0070C0"/>
                </a:solidFill>
              </a:rPr>
              <a:t>Modello di rete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Gossip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"/>
</p:tagLst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0</TotalTime>
  <Words>568</Words>
  <Application>Microsoft Office PowerPoint</Application>
  <PresentationFormat>Presentazione su schermo (4:3)</PresentationFormat>
  <Paragraphs>191</Paragraphs>
  <Slides>20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20</vt:i4>
      </vt:variant>
    </vt:vector>
  </HeadingPairs>
  <TitlesOfParts>
    <vt:vector size="23" baseType="lpstr">
      <vt:lpstr>Intro</vt:lpstr>
      <vt:lpstr>PoliMi_TESI_Scribd</vt:lpstr>
      <vt:lpstr>1_Intro</vt:lpstr>
      <vt:lpstr>Algoritmi adattativi per il risparmio energetico di sistemi broadcast via Bluetooth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</vt:vector>
  </TitlesOfParts>
  <Manager/>
  <Company>Politecnico di Milano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 Loreno Pagliari</dc:title>
  <dc:subject/>
  <dc:creator>Lorenzo Pagliari</dc:creator>
  <cp:keywords/>
  <dc:description/>
  <cp:lastModifiedBy>Lorenzo</cp:lastModifiedBy>
  <cp:revision>61</cp:revision>
  <dcterms:created xsi:type="dcterms:W3CDTF">2014-04-15T14:07:28Z</dcterms:created>
  <dcterms:modified xsi:type="dcterms:W3CDTF">2015-09-08T09:24:25Z</dcterms:modified>
  <cp:category/>
</cp:coreProperties>
</file>