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76" r:id="rId2"/>
    <p:sldMasterId id="2147483681" r:id="rId3"/>
  </p:sldMasterIdLst>
  <p:notesMasterIdLst>
    <p:notesMasterId r:id="rId30"/>
  </p:notesMasterIdLst>
  <p:handoutMasterIdLst>
    <p:handoutMasterId r:id="rId31"/>
  </p:handoutMasterIdLst>
  <p:sldIdLst>
    <p:sldId id="256" r:id="rId4"/>
    <p:sldId id="331" r:id="rId5"/>
    <p:sldId id="340" r:id="rId6"/>
    <p:sldId id="268" r:id="rId7"/>
    <p:sldId id="325" r:id="rId8"/>
    <p:sldId id="269" r:id="rId9"/>
    <p:sldId id="304" r:id="rId10"/>
    <p:sldId id="343" r:id="rId11"/>
    <p:sldId id="344" r:id="rId12"/>
    <p:sldId id="345" r:id="rId13"/>
    <p:sldId id="341" r:id="rId14"/>
    <p:sldId id="342" r:id="rId15"/>
    <p:sldId id="336" r:id="rId16"/>
    <p:sldId id="337" r:id="rId17"/>
    <p:sldId id="338" r:id="rId18"/>
    <p:sldId id="339" r:id="rId19"/>
    <p:sldId id="270" r:id="rId20"/>
    <p:sldId id="329" r:id="rId21"/>
    <p:sldId id="326" r:id="rId22"/>
    <p:sldId id="318" r:id="rId23"/>
    <p:sldId id="279" r:id="rId24"/>
    <p:sldId id="327" r:id="rId25"/>
    <p:sldId id="282" r:id="rId26"/>
    <p:sldId id="328" r:id="rId27"/>
    <p:sldId id="287" r:id="rId28"/>
    <p:sldId id="258" r:id="rId29"/>
  </p:sldIdLst>
  <p:sldSz cx="9144000" cy="6858000" type="screen4x3"/>
  <p:notesSz cx="9906000" cy="6794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67" autoAdjust="0"/>
  </p:normalViewPr>
  <p:slideViewPr>
    <p:cSldViewPr snapToGrid="0" snapToObjects="1">
      <p:cViewPr>
        <p:scale>
          <a:sx n="75" d="100"/>
          <a:sy n="75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-1710" y="-90"/>
      </p:cViewPr>
      <p:guideLst>
        <p:guide orient="horz" pos="2140"/>
        <p:guide pos="312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F1C6-8193-4D58-BB28-44CF9C7F83D5}" type="datetimeFigureOut">
              <a:rPr lang="it-IT" smtClean="0"/>
              <a:pPr/>
              <a:t>27/08/2015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54029-6297-4612-BA0F-B2F0F9CC178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55084-1CB9-CF40-93F3-663EB9ADEB9C}" type="datetimeFigureOut">
              <a:rPr lang="it-IT" smtClean="0"/>
              <a:pPr/>
              <a:t>27/08/2015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611813" y="6453188"/>
            <a:ext cx="42926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FAA4-C87D-1545-9F8E-F35BF2220A9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8360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229878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647631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647631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baseline="0" dirty="0" smtClean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590524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59318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987704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864582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 smtClean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5941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baseline="0" dirty="0" smtClean="0">
              <a:sym typeface="Wingding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5941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0992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254375" y="509588"/>
            <a:ext cx="3397250" cy="254793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b="0" dirty="0" smtClean="0">
              <a:solidFill>
                <a:schemeClr val="tx1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CFAA4-C87D-1545-9F8E-F35BF2220A9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65006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95599" y="267969"/>
            <a:ext cx="5984430" cy="1106835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7430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19177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163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risorsa multimediale 7"/>
          <p:cNvSpPr>
            <a:spLocks noGrp="1" noChangeAspect="1"/>
          </p:cNvSpPr>
          <p:nvPr>
            <p:ph type="media" sz="quarter" idx="10"/>
          </p:nvPr>
        </p:nvSpPr>
        <p:spPr>
          <a:xfrm>
            <a:off x="972002" y="1011599"/>
            <a:ext cx="7199996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Fare clic sull'icona per inserire un clip multimediale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47392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/>
          <p:cNvSpPr>
            <a:spLocks noGrp="1" noChangeAspect="1"/>
          </p:cNvSpPr>
          <p:nvPr>
            <p:ph type="pic" sz="quarter" idx="10"/>
          </p:nvPr>
        </p:nvSpPr>
        <p:spPr>
          <a:xfrm>
            <a:off x="972000" y="997643"/>
            <a:ext cx="7200000" cy="5400000"/>
          </a:xfrm>
          <a:prstGeom prst="rect">
            <a:avLst/>
          </a:prstGeom>
        </p:spPr>
        <p:txBody>
          <a:bodyPr vert="horz"/>
          <a:lstStyle/>
          <a:p>
            <a:r>
              <a:rPr lang="it-IT" smtClean="0"/>
              <a:t>Trascinare l'immagine su un segnaposto o fare clic sull'icona per aggiungerla</a:t>
            </a:r>
            <a:endParaRPr lang="it-IT"/>
          </a:p>
        </p:txBody>
      </p:sp>
      <p:sp>
        <p:nvSpPr>
          <p:cNvPr id="3" name="Segnaposto tes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68123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</p:spTree>
    <p:extLst>
      <p:ext uri="{BB962C8B-B14F-4D97-AF65-F5344CB8AC3E}">
        <p14:creationId xmlns="" xmlns:p14="http://schemas.microsoft.com/office/powerpoint/2010/main" val="172446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11"/>
          <p:cNvSpPr>
            <a:spLocks noGrp="1"/>
          </p:cNvSpPr>
          <p:nvPr>
            <p:ph type="body" sz="quarter" idx="10" hasCustomPrompt="1"/>
          </p:nvPr>
        </p:nvSpPr>
        <p:spPr>
          <a:xfrm>
            <a:off x="698500" y="163513"/>
            <a:ext cx="7061200" cy="512763"/>
          </a:xfrm>
          <a:prstGeom prst="rect">
            <a:avLst/>
          </a:prstGeom>
        </p:spPr>
        <p:txBody>
          <a:bodyPr vert="horz"/>
          <a:lstStyle>
            <a:lvl1pPr>
              <a:defRPr sz="2400" b="1" i="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 dirty="0" smtClean="0"/>
              <a:t>Titolo Diapositiva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698500" y="1103314"/>
            <a:ext cx="7061200" cy="52466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259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7896374" y="136313"/>
            <a:ext cx="5032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1CDB333-FA78-9A4C-B721-917CC43D15DE}" type="slidenum">
              <a:rPr lang="it-IT" sz="1400">
                <a:solidFill>
                  <a:srgbClr val="FF6600"/>
                </a:solidFill>
              </a:rPr>
              <a:pPr>
                <a:spcBef>
                  <a:spcPct val="50000"/>
                </a:spcBef>
              </a:pPr>
              <a:t>‹N›</a:t>
            </a:fld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28600" y="6583363"/>
            <a:ext cx="449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6E"/>
                </a:solidFill>
                <a:effectLst/>
                <a:uLnTx/>
                <a:uFillTx/>
              </a:rPr>
              <a:t>Tesi di Laurea Magistrale - Lorenzo Pagliari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rgbClr val="003F6E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64" r:id="rId5"/>
    <p:sldLayoutId id="2147483675" r:id="rId6"/>
    <p:sldLayoutId id="2147483665" r:id="rId7"/>
    <p:sldLayoutId id="2147483666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5" descr="powerpoint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"/>
            <a:ext cx="9169400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Arial" charset="0"/>
              <a:ea typeface="+mn-ea"/>
            </a:endParaRPr>
          </a:p>
        </p:txBody>
      </p:sp>
      <p:sp>
        <p:nvSpPr>
          <p:cNvPr id="2052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2895600" y="3530218"/>
            <a:ext cx="5984431" cy="136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Titolo </a:t>
            </a:r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2053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95601" y="5103087"/>
            <a:ext cx="5984431" cy="135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il testo</a:t>
            </a:r>
          </a:p>
          <a:p>
            <a:pPr lvl="1"/>
            <a:r>
              <a:rPr lang="it-IT" dirty="0"/>
              <a:t>Testo</a:t>
            </a:r>
          </a:p>
          <a:p>
            <a:pPr lvl="2"/>
            <a:r>
              <a:rPr lang="it-IT" dirty="0"/>
              <a:t>Testo</a:t>
            </a:r>
          </a:p>
          <a:p>
            <a:pPr lvl="3"/>
            <a:r>
              <a:rPr lang="it-IT" dirty="0"/>
              <a:t>testo</a:t>
            </a:r>
          </a:p>
        </p:txBody>
      </p:sp>
    </p:spTree>
    <p:extLst>
      <p:ext uri="{BB962C8B-B14F-4D97-AF65-F5344CB8AC3E}">
        <p14:creationId xmlns="" xmlns:p14="http://schemas.microsoft.com/office/powerpoint/2010/main" val="40486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 baseline="0">
          <a:solidFill>
            <a:srgbClr val="003F6E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charset="0"/>
        <a:buChar char="§"/>
        <a:defRPr sz="2000">
          <a:solidFill>
            <a:schemeClr val="tx2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4D82"/>
        </a:buClr>
        <a:buChar char="•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4C80"/>
        </a:buClr>
        <a:buChar char="–"/>
        <a:defRPr sz="2000">
          <a:solidFill>
            <a:schemeClr val="tx2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Titolo della Tesi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895601" y="5175252"/>
            <a:ext cx="6089651" cy="1248833"/>
          </a:xfrm>
        </p:spPr>
        <p:txBody>
          <a:bodyPr/>
          <a:lstStyle/>
          <a:p>
            <a:pPr marL="0" indent="0">
              <a:buNone/>
            </a:pPr>
            <a:r>
              <a:rPr lang="it-IT" b="1" dirty="0">
                <a:solidFill>
                  <a:srgbClr val="000000"/>
                </a:solidFill>
              </a:rPr>
              <a:t>Candidato: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 Lorenzo Pagliari </a:t>
            </a:r>
            <a:r>
              <a:rPr lang="it-IT" sz="1400" dirty="0" smtClean="0">
                <a:solidFill>
                  <a:srgbClr val="000000"/>
                </a:solidFill>
              </a:rPr>
              <a:t>(798273)</a:t>
            </a:r>
            <a:endParaRPr lang="it-IT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it-IT" sz="1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Relatore: </a:t>
            </a:r>
            <a:r>
              <a:rPr lang="it-IT" dirty="0" smtClean="0">
                <a:solidFill>
                  <a:schemeClr val="tx1"/>
                </a:solidFill>
              </a:rPr>
              <a:t>Prof. </a:t>
            </a:r>
            <a:r>
              <a:rPr lang="it-IT" dirty="0" err="1" smtClean="0">
                <a:solidFill>
                  <a:schemeClr val="tx1"/>
                </a:solidFill>
              </a:rPr>
              <a:t>Raffaela</a:t>
            </a:r>
            <a:r>
              <a:rPr lang="it-IT" dirty="0" smtClean="0">
                <a:solidFill>
                  <a:schemeClr val="tx1"/>
                </a:solidFill>
              </a:rPr>
              <a:t> Mirandola</a:t>
            </a:r>
          </a:p>
          <a:p>
            <a:pPr marL="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Correlatore: </a:t>
            </a:r>
            <a:r>
              <a:rPr lang="it-IT" dirty="0" smtClean="0">
                <a:solidFill>
                  <a:schemeClr val="tx1"/>
                </a:solidFill>
              </a:rPr>
              <a:t>Dott. Diego </a:t>
            </a:r>
            <a:r>
              <a:rPr lang="it-IT" dirty="0" err="1" smtClean="0">
                <a:solidFill>
                  <a:schemeClr val="tx1"/>
                </a:solidFill>
              </a:rPr>
              <a:t>Perez</a:t>
            </a:r>
            <a:endParaRPr lang="it-IT" dirty="0" smtClean="0">
              <a:solidFill>
                <a:srgbClr val="00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sz="quarter" idx="10"/>
          </p:nvPr>
        </p:nvSpPr>
        <p:spPr>
          <a:xfrm>
            <a:off x="2804584" y="95251"/>
            <a:ext cx="6339417" cy="15240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it-IT" sz="1600" dirty="0"/>
              <a:t>Scuola di Ingegneria Industriale e </a:t>
            </a:r>
            <a:r>
              <a:rPr lang="it-IT" sz="1600" dirty="0" smtClean="0"/>
              <a:t>dell'Informazione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Corso di Laurea Magistrale in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it-IT" sz="1800" dirty="0" smtClean="0"/>
              <a:t>Ingegneria Informatica</a:t>
            </a:r>
          </a:p>
          <a:p>
            <a:pPr marL="0" indent="0" algn="ctr">
              <a:lnSpc>
                <a:spcPct val="90000"/>
              </a:lnSpc>
              <a:buNone/>
            </a:pPr>
            <a:endParaRPr lang="it-IT" sz="1000" dirty="0" smtClean="0"/>
          </a:p>
          <a:p>
            <a:pPr marL="0" indent="0" algn="ctr">
              <a:lnSpc>
                <a:spcPct val="90000"/>
              </a:lnSpc>
              <a:buNone/>
            </a:pPr>
            <a:r>
              <a:rPr lang="it-IT" sz="1400" dirty="0" smtClean="0"/>
              <a:t>Anno Accademico 2014 – 2015</a:t>
            </a:r>
          </a:p>
        </p:txBody>
      </p:sp>
      <p:pic>
        <p:nvPicPr>
          <p:cNvPr id="8" name="Immagine 7" descr="logoPoliMi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5175252"/>
            <a:ext cx="1248833" cy="12488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2022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9458"/>
    </mc:Choice>
    <mc:Fallback>
      <p:transition spd="slow" advTm="1945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Link </a:t>
            </a:r>
            <a:r>
              <a:rPr lang="it-IT" dirty="0" err="1" smtClean="0"/>
              <a:t>L</a:t>
            </a:r>
            <a:r>
              <a:rPr lang="it-IT" dirty="0" err="1" smtClean="0"/>
              <a:t>ayer</a:t>
            </a:r>
            <a:endParaRPr lang="it-IT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Modello </a:t>
            </a:r>
            <a:r>
              <a:rPr lang="it-IT" sz="2400" b="1" dirty="0" smtClean="0">
                <a:solidFill>
                  <a:srgbClr val="0070C0"/>
                </a:solidFill>
              </a:rPr>
              <a:t>di </a:t>
            </a:r>
            <a:r>
              <a:rPr lang="it-IT" sz="2400" b="1" dirty="0" smtClean="0">
                <a:solidFill>
                  <a:srgbClr val="0070C0"/>
                </a:solidFill>
              </a:rPr>
              <a:t>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Gossip</a:t>
            </a:r>
            <a:endParaRPr lang="it-IT" sz="2400" dirty="0" smtClean="0">
              <a:solidFill>
                <a:schemeClr val="tx1"/>
              </a:solidFill>
            </a:endParaRP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582057"/>
            <a:ext cx="7937501" cy="428171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582057"/>
            <a:ext cx="7937501" cy="428171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582057"/>
            <a:ext cx="7937501" cy="428171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582057"/>
            <a:ext cx="7937501" cy="4281714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Conclusioni</a:t>
            </a:r>
            <a:endParaRPr lang="it-IT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Setup Sperimentale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41642" y="5174236"/>
            <a:ext cx="12378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Immagine2</a:t>
            </a:r>
            <a:endParaRPr lang="it-IT" b="1" dirty="0"/>
          </a:p>
        </p:txBody>
      </p:sp>
      <p:pic>
        <p:nvPicPr>
          <p:cNvPr id="5" name="Immagine 4" descr="Tecnica motore banco prova 1b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48" y="2131821"/>
            <a:ext cx="4248912" cy="2667000"/>
          </a:xfrm>
          <a:prstGeom prst="rect">
            <a:avLst/>
          </a:prstGeom>
        </p:spPr>
      </p:pic>
      <p:pic>
        <p:nvPicPr>
          <p:cNvPr id="6" name="Immagine 5" descr="image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93" y="2131821"/>
            <a:ext cx="3555999" cy="2667000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1665798" y="5195472"/>
            <a:ext cx="12378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Immagine1</a:t>
            </a:r>
            <a:endParaRPr lang="it-IT" b="1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097564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4523"/>
    </mc:Choice>
    <mc:Fallback>
      <p:transition spd="slow" advTm="5452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244664" y="3105835"/>
            <a:ext cx="46165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Testo/immagini/grafici dei risultati sperimentali</a:t>
            </a:r>
            <a:endParaRPr lang="it-IT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983209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4523"/>
    </mc:Choice>
    <mc:Fallback>
      <p:transition spd="slow" advTm="5452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671651"/>
            <a:ext cx="7937501" cy="3514699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Parte 1 (es. Prove Sperimentali)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/>
              <a:t>Simulazioni Numeriche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Parte 3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Conclusioni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044732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Conclusioni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Scelte di Modellazione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34831" y="3165699"/>
            <a:ext cx="3954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/>
              <a:t>Obiettivo1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Obiettivo2</a:t>
            </a: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Obiettivo3</a:t>
            </a: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Obiettivo4</a:t>
            </a:r>
            <a:endParaRPr lang="it-IT" sz="1600" dirty="0"/>
          </a:p>
        </p:txBody>
      </p:sp>
      <p:sp>
        <p:nvSpPr>
          <p:cNvPr id="4" name="Freccia destra 3"/>
          <p:cNvSpPr/>
          <p:nvPr/>
        </p:nvSpPr>
        <p:spPr>
          <a:xfrm flipV="1">
            <a:off x="3688993" y="2785783"/>
            <a:ext cx="1506508" cy="183376"/>
          </a:xfrm>
          <a:prstGeom prst="rightArrow">
            <a:avLst>
              <a:gd name="adj1" fmla="val 37434"/>
              <a:gd name="adj2" fmla="val 6403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508581" y="3164364"/>
            <a:ext cx="35348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/>
              <a:t>Scelta1</a:t>
            </a:r>
            <a:endParaRPr lang="it-IT" sz="1600" b="1" dirty="0" smtClean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Scelta2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Scelta3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Scelta4</a:t>
            </a:r>
          </a:p>
          <a:p>
            <a:pPr marL="285750" indent="-285750">
              <a:buFont typeface="Arial"/>
              <a:buChar char="•"/>
            </a:pP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Ipotesi1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Ipotesi2</a:t>
            </a:r>
            <a:endParaRPr lang="it-IT" sz="16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459494" y="2627603"/>
            <a:ext cx="13131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tx2"/>
                </a:solidFill>
              </a:rPr>
              <a:t>OBIETTIVI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508581" y="2628229"/>
            <a:ext cx="224503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tx2"/>
                </a:solidFill>
              </a:rPr>
              <a:t>SCELTE e IPOTESI</a:t>
            </a:r>
            <a:endParaRPr lang="it-IT" b="1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6266141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6330"/>
    </mc:Choice>
    <mc:Fallback>
      <p:transition spd="slow" advTm="146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00" y="1495103"/>
            <a:ext cx="4096969" cy="3382383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6414387" y="5133002"/>
            <a:ext cx="121615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ESEMPIO2</a:t>
            </a:r>
            <a:endParaRPr lang="it-IT" sz="1600" b="1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Esempio Grafici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6" y="1495103"/>
            <a:ext cx="4096970" cy="3382383"/>
          </a:xfrm>
          <a:prstGeom prst="rect">
            <a:avLst/>
          </a:prstGeom>
        </p:spPr>
      </p:pic>
      <p:sp>
        <p:nvSpPr>
          <p:cNvPr id="18" name="CasellaDiTesto 17"/>
          <p:cNvSpPr txBox="1"/>
          <p:nvPr/>
        </p:nvSpPr>
        <p:spPr>
          <a:xfrm>
            <a:off x="1901219" y="5133002"/>
            <a:ext cx="114154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ESEMPIO1</a:t>
            </a:r>
            <a:endParaRPr lang="it-IT" sz="1600" b="1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098952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1212"/>
    </mc:Choice>
    <mc:Fallback>
      <p:transition spd="slow" advTm="51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671651"/>
            <a:ext cx="7937501" cy="3514699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Parte 1 (es. Prove Sperimentali)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Simulazioni Numeriche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/>
              <a:t>Parte 3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Conclusioni</a:t>
            </a:r>
            <a:endParaRPr lang="it-IT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13455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Parte 3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555662" y="32443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Contenuto parte 3</a:t>
            </a:r>
            <a:endParaRPr lang="it-IT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098101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1149"/>
    </mc:Choice>
    <mc:Fallback>
      <p:transition spd="slow" advTm="51149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671651"/>
            <a:ext cx="7937501" cy="3514699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Introduzione e Obiettivi del Lavoro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Parte 1 (es. Prove Sperimentali)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Simulazioni Numeriche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dirty="0" smtClean="0">
                <a:solidFill>
                  <a:schemeClr val="tx1"/>
                </a:solidFill>
              </a:rPr>
              <a:t>Parte 3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/>
              <a:t>Conclusioni</a:t>
            </a:r>
            <a:endParaRPr lang="it-IT" sz="2800" b="1" dirty="0"/>
          </a:p>
        </p:txBody>
      </p:sp>
    </p:spTree>
    <p:extLst>
      <p:ext uri="{BB962C8B-B14F-4D97-AF65-F5344CB8AC3E}">
        <p14:creationId xmlns="" xmlns:p14="http://schemas.microsoft.com/office/powerpoint/2010/main" val="35084418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33" y="3422268"/>
            <a:ext cx="3178592" cy="305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/>
          <p:cNvSpPr txBox="1"/>
          <p:nvPr/>
        </p:nvSpPr>
        <p:spPr>
          <a:xfrm>
            <a:off x="1791470" y="1646095"/>
            <a:ext cx="556106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Risultato1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Risultato2</a:t>
            </a:r>
            <a:endParaRPr lang="it-IT" sz="1600" dirty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Risultato3</a:t>
            </a:r>
            <a:endParaRPr lang="it-IT" sz="1600" dirty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Risultato4</a:t>
            </a:r>
            <a:endParaRPr lang="it-IT" sz="1600" dirty="0"/>
          </a:p>
        </p:txBody>
      </p:sp>
      <p:sp useBgFill="1">
        <p:nvSpPr>
          <p:cNvPr id="9" name="CasellaDiTesto 8"/>
          <p:cNvSpPr txBox="1"/>
          <p:nvPr/>
        </p:nvSpPr>
        <p:spPr>
          <a:xfrm>
            <a:off x="3326540" y="1103225"/>
            <a:ext cx="249092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Risultati Scientifici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1649010" y="4854817"/>
            <a:ext cx="249092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Risultati Industriali</a:t>
            </a:r>
          </a:p>
          <a:p>
            <a:pPr algn="ctr"/>
            <a:r>
              <a:rPr lang="it-IT" sz="2000" dirty="0" smtClean="0"/>
              <a:t>e/o Sviluppi Futuri</a:t>
            </a:r>
          </a:p>
        </p:txBody>
      </p:sp>
      <p:sp>
        <p:nvSpPr>
          <p:cNvPr id="16" name="CasellaDiTesto 15"/>
          <p:cNvSpPr txBox="1"/>
          <p:nvPr/>
        </p:nvSpPr>
        <p:spPr>
          <a:xfrm rot="21433596">
            <a:off x="4498473" y="4124245"/>
            <a:ext cx="2465271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Risultato1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 smtClean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Risultato2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  <a:p>
            <a:pPr marL="285750" indent="-28575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1600" dirty="0" smtClean="0"/>
              <a:t>Risultato3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it-IT" sz="10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62047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9545"/>
    </mc:Choice>
    <mc:Fallback>
      <p:transition spd="slow" advTm="9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logoPoliM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80" y="1759480"/>
            <a:ext cx="2075845" cy="207584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652520" y="4425805"/>
            <a:ext cx="1838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 smtClean="0"/>
              <a:t>Grazie!</a:t>
            </a:r>
            <a:endParaRPr lang="it-IT" sz="4000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FINE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9828163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275"/>
    </mc:Choice>
    <mc:Fallback>
      <p:transition spd="slow" advTm="527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1393371"/>
            <a:ext cx="7937501" cy="4470400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Stato dell’arte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790027" y="5251964"/>
            <a:ext cx="210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Struttura ad albero</a:t>
            </a:r>
            <a:endParaRPr lang="it-IT" sz="16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964213" y="3287411"/>
            <a:ext cx="1820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/>
              <a:t>Testo Item 1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Testo Item </a:t>
            </a:r>
            <a:r>
              <a:rPr lang="it-IT" sz="1600" dirty="0" smtClean="0"/>
              <a:t>2</a:t>
            </a:r>
            <a:endParaRPr lang="it-IT" sz="1600" dirty="0"/>
          </a:p>
          <a:p>
            <a:pPr marL="285750" indent="-285750">
              <a:buFont typeface="Arial"/>
              <a:buChar char="•"/>
            </a:pPr>
            <a:r>
              <a:rPr lang="it-IT" sz="1600" dirty="0"/>
              <a:t>Testo Item 3</a:t>
            </a:r>
          </a:p>
        </p:txBody>
      </p:sp>
      <p:cxnSp>
        <p:nvCxnSpPr>
          <p:cNvPr id="6" name="Connettore 2 5"/>
          <p:cNvCxnSpPr>
            <a:stCxn id="8" idx="3"/>
            <a:endCxn id="20" idx="1"/>
          </p:cNvCxnSpPr>
          <p:nvPr/>
        </p:nvCxnSpPr>
        <p:spPr>
          <a:xfrm flipV="1">
            <a:off x="2895129" y="5206879"/>
            <a:ext cx="717686" cy="21436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8" idx="3"/>
            <a:endCxn id="21" idx="1"/>
          </p:cNvCxnSpPr>
          <p:nvPr/>
        </p:nvCxnSpPr>
        <p:spPr>
          <a:xfrm>
            <a:off x="2895129" y="5421241"/>
            <a:ext cx="717686" cy="14496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3612815" y="5037602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Opzione1</a:t>
            </a:r>
            <a:endParaRPr lang="it-IT" sz="1600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3612815" y="5396926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/>
              <a:t>Opzione2</a:t>
            </a:r>
            <a:endParaRPr lang="it-IT" sz="16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5545536" y="5366147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1F497D"/>
                </a:solidFill>
              </a:rPr>
              <a:t>Grandezza di Interesse</a:t>
            </a:r>
            <a:endParaRPr lang="it-IT" dirty="0">
              <a:solidFill>
                <a:srgbClr val="1F497D"/>
              </a:solidFill>
            </a:endParaRPr>
          </a:p>
        </p:txBody>
      </p:sp>
      <p:cxnSp>
        <p:nvCxnSpPr>
          <p:cNvPr id="23" name="Connettore 2 22"/>
          <p:cNvCxnSpPr>
            <a:stCxn id="21" idx="3"/>
            <a:endCxn id="22" idx="1"/>
          </p:cNvCxnSpPr>
          <p:nvPr/>
        </p:nvCxnSpPr>
        <p:spPr>
          <a:xfrm flipV="1">
            <a:off x="4674324" y="5550813"/>
            <a:ext cx="871212" cy="153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70485759"/>
              </p:ext>
            </p:extLst>
          </p:nvPr>
        </p:nvGraphicFramePr>
        <p:xfrm>
          <a:off x="5439014" y="3349943"/>
          <a:ext cx="2313108" cy="100584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246423"/>
                <a:gridCol w="1066685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smtClean="0">
                          <a:solidFill>
                            <a:schemeClr val="tx2"/>
                          </a:solidFill>
                        </a:rPr>
                        <a:t>Velocità</a:t>
                      </a:r>
                      <a:endParaRPr lang="it-IT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baseline="0" dirty="0" smtClean="0">
                          <a:solidFill>
                            <a:schemeClr val="tx2"/>
                          </a:solidFill>
                        </a:rPr>
                        <a:t>Coppia</a:t>
                      </a:r>
                      <a:endParaRPr lang="it-IT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150 km/h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90 Nm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300 km/h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140 Nm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CasellaDiTesto 17"/>
          <p:cNvSpPr txBox="1"/>
          <p:nvPr/>
        </p:nvSpPr>
        <p:spPr>
          <a:xfrm>
            <a:off x="1964215" y="1222195"/>
            <a:ext cx="17385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Titoletto – 18pt</a:t>
            </a:r>
            <a:endParaRPr lang="it-IT" b="1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439017" y="1222194"/>
            <a:ext cx="15373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Titoletto – 16pt</a:t>
            </a:r>
            <a:endParaRPr lang="it-IT" sz="1600" b="1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964215" y="2768756"/>
            <a:ext cx="153733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Elenco Puntato</a:t>
            </a:r>
            <a:endParaRPr lang="it-IT" sz="1600" b="1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439015" y="2768756"/>
            <a:ext cx="86926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Tabella</a:t>
            </a:r>
            <a:endParaRPr lang="it-IT" sz="1600" b="1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26194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7542"/>
    </mc:Choice>
    <mc:Fallback>
      <p:transition spd="slow" advTm="14754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698503" y="1029885"/>
            <a:ext cx="17385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Dimensioni Font</a:t>
            </a:r>
            <a:endParaRPr lang="it-IT" b="1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698502" y="1573001"/>
            <a:ext cx="322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600" dirty="0" smtClean="0"/>
              <a:t>Testo: minimo 16pt</a:t>
            </a:r>
            <a:endParaRPr lang="it-IT" sz="1600" b="1" dirty="0"/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Immagini: minimo 14pt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Grafici e </a:t>
            </a:r>
            <a:r>
              <a:rPr lang="it-IT" sz="1600" dirty="0" err="1" smtClean="0"/>
              <a:t>Matlab</a:t>
            </a:r>
            <a:r>
              <a:rPr lang="it-IT" sz="1600" dirty="0" smtClean="0"/>
              <a:t>: minimo 14pt</a:t>
            </a:r>
            <a:endParaRPr lang="it-IT" sz="16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4633494" y="1430226"/>
            <a:ext cx="425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1600" dirty="0" smtClean="0"/>
              <a:t>set</a:t>
            </a:r>
            <a:r>
              <a:rPr lang="tr-TR" sz="1600" dirty="0"/>
              <a:t>(gca,'FontSize',16);</a:t>
            </a:r>
          </a:p>
          <a:p>
            <a:pPr marL="285750" indent="-285750">
              <a:buFont typeface="Arial"/>
              <a:buChar char="•"/>
            </a:pPr>
            <a:r>
              <a:rPr lang="it-IT" sz="1600" dirty="0" smtClean="0"/>
              <a:t>set</a:t>
            </a:r>
            <a:r>
              <a:rPr lang="it-IT" sz="1600" dirty="0"/>
              <a:t>(</a:t>
            </a:r>
            <a:r>
              <a:rPr lang="it-IT" sz="1600" dirty="0" err="1"/>
              <a:t>findall</a:t>
            </a:r>
            <a:r>
              <a:rPr lang="it-IT" sz="1600" dirty="0"/>
              <a:t>(</a:t>
            </a:r>
            <a:r>
              <a:rPr lang="it-IT" sz="1600" dirty="0" err="1"/>
              <a:t>gcf</a:t>
            </a:r>
            <a:r>
              <a:rPr lang="it-IT" sz="1600" dirty="0"/>
              <a:t>,'</a:t>
            </a:r>
            <a:r>
              <a:rPr lang="it-IT" sz="1600" dirty="0" err="1"/>
              <a:t>type</a:t>
            </a:r>
            <a:r>
              <a:rPr lang="it-IT" sz="1600" dirty="0"/>
              <a:t>','text'),'FontSize',16)</a:t>
            </a:r>
            <a:r>
              <a:rPr lang="it-IT" sz="1600" dirty="0" smtClean="0"/>
              <a:t>;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3784593" y="1007114"/>
            <a:ext cx="5230531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 smtClean="0"/>
              <a:t>MatLab</a:t>
            </a:r>
            <a:r>
              <a:rPr lang="it-IT" sz="1600" dirty="0" smtClean="0"/>
              <a:t>: comandi utili per modificare il </a:t>
            </a:r>
            <a:r>
              <a:rPr lang="it-IT" sz="1600" dirty="0" err="1" smtClean="0"/>
              <a:t>FontSize</a:t>
            </a:r>
            <a:r>
              <a:rPr lang="it-IT" sz="1600" dirty="0" smtClean="0"/>
              <a:t> nelle </a:t>
            </a:r>
            <a:r>
              <a:rPr lang="it-IT" sz="1600" dirty="0" err="1" smtClean="0"/>
              <a:t>Figures</a:t>
            </a:r>
            <a:endParaRPr lang="it-IT" sz="16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79281" y="3512399"/>
            <a:ext cx="393499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handle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=figure;</a:t>
            </a:r>
          </a:p>
          <a:p>
            <a:r>
              <a:rPr lang="it-IT" sz="1600" dirty="0">
                <a:solidFill>
                  <a:srgbClr val="0000FF"/>
                </a:solidFill>
                <a:latin typeface="Lucida Grande"/>
              </a:rPr>
              <a:t>...</a:t>
            </a:r>
          </a:p>
          <a:p>
            <a:r>
              <a:rPr lang="it-IT" sz="1600" dirty="0">
                <a:solidFill>
                  <a:srgbClr val="000000"/>
                </a:solidFill>
                <a:latin typeface="Lucida Grande"/>
              </a:rPr>
              <a:t>salva_2formati(</a:t>
            </a:r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handle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,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 err="1">
                <a:solidFill>
                  <a:srgbClr val="A020F0"/>
                </a:solidFill>
                <a:latin typeface="Lucida Grande"/>
              </a:rPr>
              <a:t>Nome_Figura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);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2490099" y="2953579"/>
            <a:ext cx="41638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 err="1" smtClean="0"/>
              <a:t>MatLab</a:t>
            </a:r>
            <a:r>
              <a:rPr lang="it-IT" dirty="0" smtClean="0"/>
              <a:t>: comandi utili per salvare le figure</a:t>
            </a:r>
            <a:endParaRPr lang="it-IT" b="1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4428682" y="3512399"/>
            <a:ext cx="4221628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0000FF"/>
                </a:solidFill>
                <a:latin typeface="Lucida Grande"/>
              </a:rPr>
              <a:t>function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 []=salva_2formati(</a:t>
            </a:r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handle,nome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)</a:t>
            </a:r>
          </a:p>
          <a:p>
            <a:r>
              <a:rPr lang="it-IT" sz="1600" dirty="0">
                <a:solidFill>
                  <a:srgbClr val="000000"/>
                </a:solidFill>
                <a:latin typeface="Lucida Grande"/>
              </a:rPr>
              <a:t> </a:t>
            </a: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 FIG</a:t>
            </a:r>
          </a:p>
          <a:p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saveas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(handle,nome,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 err="1">
                <a:solidFill>
                  <a:srgbClr val="A020F0"/>
                </a:solidFill>
                <a:latin typeface="Lucida Grande"/>
              </a:rPr>
              <a:t>fig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)</a:t>
            </a:r>
            <a:r>
              <a:rPr lang="it-IT" sz="1600" dirty="0" smtClean="0">
                <a:solidFill>
                  <a:srgbClr val="000000"/>
                </a:solidFill>
                <a:latin typeface="Lucida Grande"/>
              </a:rPr>
              <a:t>;</a:t>
            </a:r>
            <a:endParaRPr lang="it-IT" sz="1600" dirty="0">
              <a:solidFill>
                <a:srgbClr val="000000"/>
              </a:solidFill>
              <a:latin typeface="Lucida Grande"/>
            </a:endParaRP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</a:t>
            </a:r>
            <a:endParaRPr lang="it-IT" sz="1600" dirty="0" smtClean="0">
              <a:solidFill>
                <a:srgbClr val="228B22"/>
              </a:solidFill>
              <a:latin typeface="Lucida Grande"/>
            </a:endParaRPr>
          </a:p>
          <a:p>
            <a:r>
              <a:rPr lang="it-IT" sz="1600" dirty="0" smtClean="0">
                <a:solidFill>
                  <a:srgbClr val="228B22"/>
                </a:solidFill>
                <a:latin typeface="Lucida Grande"/>
              </a:rPr>
              <a:t>% </a:t>
            </a:r>
            <a:r>
              <a:rPr lang="it-IT" sz="1600" dirty="0">
                <a:solidFill>
                  <a:srgbClr val="228B22"/>
                </a:solidFill>
                <a:latin typeface="Lucida Grande"/>
              </a:rPr>
              <a:t>EPS</a:t>
            </a:r>
          </a:p>
          <a:p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print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(</a:t>
            </a:r>
            <a:r>
              <a:rPr lang="it-IT" sz="1600" dirty="0" err="1">
                <a:solidFill>
                  <a:srgbClr val="000000"/>
                </a:solidFill>
                <a:latin typeface="Lucida Grande"/>
              </a:rPr>
              <a:t>handle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,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'-</a:t>
            </a:r>
            <a:r>
              <a:rPr lang="it-IT" sz="1600" dirty="0" err="1">
                <a:solidFill>
                  <a:srgbClr val="A020F0"/>
                </a:solidFill>
                <a:latin typeface="Lucida Grande"/>
              </a:rPr>
              <a:t>depsc</a:t>
            </a:r>
            <a:r>
              <a:rPr lang="it-IT" sz="1600" dirty="0">
                <a:solidFill>
                  <a:srgbClr val="A020F0"/>
                </a:solidFill>
                <a:latin typeface="Lucida Grande"/>
              </a:rPr>
              <a:t>'</a:t>
            </a:r>
            <a:r>
              <a:rPr lang="it-IT" sz="1600" dirty="0">
                <a:solidFill>
                  <a:srgbClr val="000000"/>
                </a:solidFill>
                <a:latin typeface="Lucida Grande"/>
              </a:rPr>
              <a:t>,nome)</a:t>
            </a:r>
            <a:r>
              <a:rPr lang="it-IT" sz="1600" dirty="0" smtClean="0">
                <a:solidFill>
                  <a:srgbClr val="000000"/>
                </a:solidFill>
                <a:latin typeface="Lucida Grande"/>
              </a:rPr>
              <a:t>;</a:t>
            </a:r>
          </a:p>
          <a:p>
            <a:r>
              <a:rPr lang="it-IT" sz="1600" dirty="0" smtClean="0">
                <a:solidFill>
                  <a:srgbClr val="228B22"/>
                </a:solidFill>
                <a:latin typeface="Lucida Grande"/>
              </a:rPr>
              <a:t>%</a:t>
            </a:r>
            <a:endParaRPr lang="it-IT" sz="1600" dirty="0">
              <a:solidFill>
                <a:srgbClr val="228B22"/>
              </a:solidFill>
              <a:latin typeface="Lucida Grande"/>
            </a:endParaRP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 JPEG</a:t>
            </a:r>
          </a:p>
          <a:p>
            <a:r>
              <a:rPr lang="it-IT" sz="1600" dirty="0">
                <a:solidFill>
                  <a:srgbClr val="228B22"/>
                </a:solidFill>
                <a:latin typeface="Lucida Grande"/>
              </a:rPr>
              <a:t>%</a:t>
            </a:r>
            <a:r>
              <a:rPr lang="it-IT" sz="1600" dirty="0" err="1">
                <a:solidFill>
                  <a:srgbClr val="228B22"/>
                </a:solidFill>
                <a:latin typeface="Lucida Grande"/>
              </a:rPr>
              <a:t>print</a:t>
            </a:r>
            <a:r>
              <a:rPr lang="it-IT" sz="1600" dirty="0">
                <a:solidFill>
                  <a:srgbClr val="228B22"/>
                </a:solidFill>
                <a:latin typeface="Lucida Grande"/>
              </a:rPr>
              <a:t>(handle,'-djpeg90',nome);</a:t>
            </a:r>
          </a:p>
          <a:p>
            <a:r>
              <a:rPr lang="it-IT" sz="1600" dirty="0" smtClean="0">
                <a:solidFill>
                  <a:srgbClr val="228B22"/>
                </a:solidFill>
                <a:latin typeface="Lucida Grande"/>
              </a:rPr>
              <a:t>%</a:t>
            </a:r>
            <a:endParaRPr lang="it-IT" sz="1600" dirty="0">
              <a:solidFill>
                <a:srgbClr val="228B22"/>
              </a:solidFill>
              <a:latin typeface="Lucida Grande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98502" y="5016745"/>
            <a:ext cx="260555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Ideale figure in formato vettoriale (</a:t>
            </a:r>
            <a:r>
              <a:rPr lang="it-IT" dirty="0" smtClean="0">
                <a:solidFill>
                  <a:schemeClr val="tx2"/>
                </a:solidFill>
              </a:rPr>
              <a:t>EPS</a:t>
            </a:r>
            <a:r>
              <a:rPr lang="it-IT" dirty="0" smtClean="0"/>
              <a:t>)</a:t>
            </a:r>
            <a:endParaRPr lang="it-IT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589687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47542"/>
    </mc:Choice>
    <mc:Fallback>
      <p:transition spd="slow" advTm="147542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/>
          <p:cNvSpPr/>
          <p:nvPr/>
        </p:nvSpPr>
        <p:spPr>
          <a:xfrm>
            <a:off x="3796665" y="1026583"/>
            <a:ext cx="5196417" cy="1238251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116418" y="1026583"/>
            <a:ext cx="5196417" cy="1238251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Esempio di Animazione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253999" y="1238249"/>
            <a:ext cx="2963334" cy="7408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Prove Sperimentali di tipo 1</a:t>
            </a: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53999" y="2401667"/>
            <a:ext cx="407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SzPct val="150000"/>
              <a:buFont typeface="Lucida Grande"/>
              <a:buChar char="✔"/>
            </a:pPr>
            <a:r>
              <a:rPr lang="it-IT" sz="1600" dirty="0" smtClean="0"/>
              <a:t>Vantaggio1</a:t>
            </a:r>
          </a:p>
        </p:txBody>
      </p:sp>
      <p:sp>
        <p:nvSpPr>
          <p:cNvPr id="13" name="Freccia giù 12"/>
          <p:cNvSpPr/>
          <p:nvPr/>
        </p:nvSpPr>
        <p:spPr>
          <a:xfrm>
            <a:off x="4366474" y="2264835"/>
            <a:ext cx="411057" cy="2142524"/>
          </a:xfrm>
          <a:prstGeom prst="downArrow">
            <a:avLst>
              <a:gd name="adj1" fmla="val 16843"/>
              <a:gd name="adj2" fmla="val 58289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3980391" y="1344086"/>
            <a:ext cx="1183218" cy="634999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smtClean="0"/>
              <a:t>SIM</a:t>
            </a:r>
            <a:endParaRPr lang="it-IT" sz="2400" dirty="0"/>
          </a:p>
        </p:txBody>
      </p:sp>
      <p:sp>
        <p:nvSpPr>
          <p:cNvPr id="21" name="Ovale 20"/>
          <p:cNvSpPr/>
          <p:nvPr/>
        </p:nvSpPr>
        <p:spPr>
          <a:xfrm>
            <a:off x="5920315" y="1238249"/>
            <a:ext cx="2963334" cy="7408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Prove Sperimentali di tipo 2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53999" y="2803141"/>
            <a:ext cx="3542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 smtClean="0"/>
              <a:t>Svantaggio1</a:t>
            </a:r>
          </a:p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 smtClean="0"/>
              <a:t>Svantaggio2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5340985" y="2401667"/>
            <a:ext cx="3678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8000"/>
              </a:buClr>
              <a:buSzPct val="150000"/>
              <a:buFont typeface="Lucida Grande"/>
              <a:buChar char="✔"/>
            </a:pPr>
            <a:r>
              <a:rPr lang="it-IT" sz="1600" dirty="0"/>
              <a:t>V</a:t>
            </a:r>
            <a:r>
              <a:rPr lang="it-IT" sz="1600" dirty="0" smtClean="0"/>
              <a:t>antaggio1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5340985" y="2803141"/>
            <a:ext cx="3803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 smtClean="0"/>
              <a:t>Svantaggio1</a:t>
            </a:r>
          </a:p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 smtClean="0"/>
              <a:t>Svantaggio2</a:t>
            </a:r>
          </a:p>
          <a:p>
            <a:pPr marL="285750" indent="-285750">
              <a:buClr>
                <a:srgbClr val="FF0000"/>
              </a:buClr>
              <a:buSzPct val="150000"/>
              <a:buFont typeface="Lucida Grande"/>
              <a:buChar char="✘"/>
            </a:pPr>
            <a:r>
              <a:rPr lang="it-IT" sz="1600" dirty="0" smtClean="0"/>
              <a:t>Svantaggio3</a:t>
            </a:r>
            <a:endParaRPr lang="it-IT" sz="16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084212" y="4548359"/>
            <a:ext cx="497559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Obiettivo Generale (es. Simulazione numerica di …)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698500" y="5190502"/>
            <a:ext cx="6053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charset="2"/>
              <a:buChar char="Ø"/>
            </a:pPr>
            <a:r>
              <a:rPr lang="it-IT" sz="1600" dirty="0" smtClean="0">
                <a:sym typeface="Wingdings"/>
              </a:rPr>
              <a:t>Obiettivo particolare 1</a:t>
            </a:r>
            <a:endParaRPr lang="it-IT" sz="1600" b="1" dirty="0" smtClean="0">
              <a:sym typeface="Wingdings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98502" y="5873036"/>
            <a:ext cx="6282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charset="2"/>
              <a:buChar char="Ø"/>
            </a:pPr>
            <a:r>
              <a:rPr lang="it-IT" sz="1600" dirty="0">
                <a:sym typeface="Wingdings"/>
              </a:rPr>
              <a:t>Obiettivo particolare </a:t>
            </a:r>
            <a:r>
              <a:rPr lang="it-IT" sz="1600" dirty="0" smtClean="0">
                <a:sym typeface="Wingdings"/>
              </a:rPr>
              <a:t>2</a:t>
            </a:r>
            <a:endParaRPr lang="it-IT" sz="1600" b="1" dirty="0">
              <a:sym typeface="Wingdings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6751825" y="5190502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ym typeface="Wingdings"/>
              </a:rPr>
              <a:t> Settore di Impatto 1</a:t>
            </a:r>
            <a:endParaRPr lang="it-IT" sz="16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751824" y="5873036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ym typeface="Wingdings"/>
              </a:rPr>
              <a:t> Settore di Impatto </a:t>
            </a:r>
            <a:r>
              <a:rPr lang="it-IT" sz="1600" b="1" dirty="0" smtClean="0">
                <a:sym typeface="Wingdings"/>
              </a:rPr>
              <a:t>2</a:t>
            </a:r>
            <a:endParaRPr lang="it-IT" sz="16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9" grpId="1" animBg="1"/>
      <p:bldP spid="10" grpId="0"/>
      <p:bldP spid="13" grpId="0" animBg="1"/>
      <p:bldP spid="19" grpId="0" animBg="1"/>
      <p:bldP spid="23" grpId="0"/>
      <p:bldP spid="24" grpId="0"/>
      <p:bldP spid="25" grpId="0"/>
      <p:bldP spid="3" grpId="0" animBg="1"/>
      <p:bldP spid="5" grpId="0"/>
      <p:bldP spid="17" grpId="0"/>
      <p:bldP spid="6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Sommario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1"/>
          </p:nvPr>
        </p:nvSpPr>
        <p:spPr>
          <a:xfrm>
            <a:off x="603252" y="870856"/>
            <a:ext cx="7937501" cy="5646057"/>
          </a:xfrm>
        </p:spPr>
        <p:txBody>
          <a:bodyPr/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Introduzione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800" b="1" dirty="0" smtClean="0">
                <a:solidFill>
                  <a:srgbClr val="0070C0"/>
                </a:solidFill>
              </a:rPr>
              <a:t>Stato dell’arte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b="1" dirty="0" smtClean="0">
                <a:solidFill>
                  <a:srgbClr val="0070C0"/>
                </a:solidFill>
              </a:rPr>
              <a:t>Bluetooth Low Energy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Modello di rete</a:t>
            </a:r>
          </a:p>
          <a:p>
            <a:pPr marL="857250" lvl="1" indent="-457200">
              <a:lnSpc>
                <a:spcPct val="140000"/>
              </a:lnSpc>
              <a:buFont typeface="Wingdings" pitchFamily="2" charset="2"/>
              <a:buChar char="§"/>
            </a:pPr>
            <a:r>
              <a:rPr lang="it-IT" sz="2400" dirty="0" smtClean="0">
                <a:solidFill>
                  <a:schemeClr val="tx1"/>
                </a:solidFill>
              </a:rPr>
              <a:t>Gossip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Analisi </a:t>
            </a: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di fattibilità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Architettura della soluzione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Simulazioni e risultati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it-IT" sz="2400" dirty="0" smtClean="0">
                <a:solidFill>
                  <a:schemeClr val="bg1">
                    <a:lumMod val="50000"/>
                  </a:schemeClr>
                </a:solidFill>
              </a:rPr>
              <a:t>Conclusioni</a:t>
            </a:r>
            <a:endParaRPr lang="it-IT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126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5932"/>
    </mc:Choice>
    <mc:Fallback>
      <p:transition spd="slow" advTm="2593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Bluetooth Low Energy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1"/>
          </p:nvPr>
        </p:nvSpPr>
        <p:spPr>
          <a:xfrm>
            <a:off x="420914" y="873327"/>
            <a:ext cx="7745186" cy="3583585"/>
          </a:xfrm>
        </p:spPr>
        <p:txBody>
          <a:bodyPr/>
          <a:lstStyle/>
          <a:p>
            <a:r>
              <a:rPr lang="it-IT" sz="2400" dirty="0" smtClean="0">
                <a:solidFill>
                  <a:schemeClr val="tx1"/>
                </a:solidFill>
              </a:rPr>
              <a:t>Il Bluetooth Low Energy: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Rilasciata nel 2010, in versione v4.0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Niente suddivisione in </a:t>
            </a:r>
            <a:r>
              <a:rPr lang="it-IT" sz="2400" dirty="0" err="1" smtClean="0">
                <a:solidFill>
                  <a:schemeClr val="tx1"/>
                </a:solidFill>
              </a:rPr>
              <a:t>calssi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Basso consumo energetico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Bassa latenza di trasmissione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Ottimizzata per la trasmissione di piccole informazioni</a:t>
            </a:r>
            <a:endParaRPr lang="it-IT" sz="24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it-IT" sz="2400" dirty="0" smtClean="0">
                <a:solidFill>
                  <a:schemeClr val="tx1"/>
                </a:solidFill>
              </a:rPr>
              <a:t>Vasto insieme di applicazioni sul mercato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err="1" smtClean="0">
                <a:solidFill>
                  <a:schemeClr val="tx1"/>
                </a:solidFill>
              </a:rPr>
              <a:t>Retrocompatibilità</a:t>
            </a:r>
            <a:r>
              <a:rPr lang="it-IT" sz="2400" dirty="0" smtClean="0">
                <a:solidFill>
                  <a:schemeClr val="tx1"/>
                </a:solidFill>
              </a:rPr>
              <a:t>:  prodotti in Smart e Smart </a:t>
            </a:r>
            <a:r>
              <a:rPr lang="it-IT" sz="2400" dirty="0" err="1" smtClean="0">
                <a:solidFill>
                  <a:schemeClr val="tx1"/>
                </a:solidFill>
              </a:rPr>
              <a:t>Ready</a:t>
            </a:r>
            <a:endParaRPr lang="it-IT" sz="2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C:\Users\Lorenzo\Documents\GitHub\Tesi\LaTeX\Pagliari_Lorenzo_Tesi\Images\bt\bt_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1600" y="4456912"/>
            <a:ext cx="5524500" cy="2008175"/>
          </a:xfrm>
          <a:prstGeom prst="rect">
            <a:avLst/>
          </a:prstGeom>
          <a:noFill/>
        </p:spPr>
      </p:pic>
      <p:pic>
        <p:nvPicPr>
          <p:cNvPr id="27" name="Immagine 26" descr="bl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51823" y="1228927"/>
            <a:ext cx="1976541" cy="11459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BLE – Consumo Energetico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1"/>
          </p:nvPr>
        </p:nvSpPr>
        <p:spPr>
          <a:xfrm>
            <a:off x="3528844" y="4406900"/>
            <a:ext cx="4732223" cy="1981200"/>
          </a:xfrm>
        </p:spPr>
        <p:txBody>
          <a:bodyPr/>
          <a:lstStyle/>
          <a:p>
            <a:r>
              <a:rPr lang="it-IT" sz="2000" dirty="0" smtClean="0">
                <a:solidFill>
                  <a:schemeClr val="tx1"/>
                </a:solidFill>
              </a:rPr>
              <a:t>Distanza: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Dipende dal trasmettitore</a:t>
            </a:r>
          </a:p>
          <a:p>
            <a:pPr>
              <a:buFont typeface="Arial" pitchFamily="34" charset="0"/>
              <a:buChar char="•"/>
            </a:pPr>
            <a:r>
              <a:rPr lang="it-IT" sz="2000" dirty="0" smtClean="0">
                <a:solidFill>
                  <a:schemeClr val="tx1"/>
                </a:solidFill>
              </a:rPr>
              <a:t>Rilevazioni sperimentali: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  <a:latin typeface="Calibri"/>
              </a:rPr>
              <a:t>~</a:t>
            </a:r>
            <a:r>
              <a:rPr lang="it-IT" sz="1600" dirty="0" smtClean="0">
                <a:solidFill>
                  <a:schemeClr val="tx1"/>
                </a:solidFill>
              </a:rPr>
              <a:t>15m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</a:rPr>
              <a:t>~50m</a:t>
            </a:r>
          </a:p>
          <a:p>
            <a:pPr lvl="1">
              <a:buFont typeface="Wingdings" pitchFamily="2" charset="2"/>
              <a:buChar char="§"/>
            </a:pPr>
            <a:r>
              <a:rPr lang="it-IT" sz="1600" dirty="0" smtClean="0">
                <a:solidFill>
                  <a:schemeClr val="tx1"/>
                </a:solidFill>
              </a:rPr>
              <a:t>≥ 100m (in campo aperto)</a:t>
            </a:r>
          </a:p>
          <a:p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/>
        </p:nvGraphicFramePr>
        <p:xfrm>
          <a:off x="258762" y="1435298"/>
          <a:ext cx="3808857" cy="1691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2857"/>
                <a:gridCol w="972000"/>
                <a:gridCol w="972000"/>
                <a:gridCol w="972000"/>
              </a:tblGrid>
              <a:tr h="370840">
                <a:tc>
                  <a:txBody>
                    <a:bodyPr/>
                    <a:lstStyle/>
                    <a:p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Potenza (</a:t>
                      </a:r>
                      <a:r>
                        <a:rPr lang="it-IT" sz="1600" dirty="0" err="1" smtClean="0">
                          <a:latin typeface="+mn-lt"/>
                        </a:rPr>
                        <a:t>mW</a:t>
                      </a:r>
                      <a:r>
                        <a:rPr lang="it-IT" sz="1600" dirty="0" smtClean="0">
                          <a:latin typeface="+mn-lt"/>
                        </a:rPr>
                        <a:t>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Potenza (</a:t>
                      </a:r>
                      <a:r>
                        <a:rPr lang="it-IT" sz="1600" dirty="0" err="1" smtClean="0">
                          <a:latin typeface="+mn-lt"/>
                        </a:rPr>
                        <a:t>dBm</a:t>
                      </a:r>
                      <a:r>
                        <a:rPr lang="it-IT" sz="1600" dirty="0" smtClean="0">
                          <a:latin typeface="+mn-lt"/>
                        </a:rPr>
                        <a:t>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Distanza (m)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100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20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~100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2</a:t>
                      </a:r>
                      <a:endParaRPr lang="it-IT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2.5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4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</a:t>
                      </a:r>
                      <a:r>
                        <a:rPr lang="it-IT" sz="1600" dirty="0" smtClean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b="1" dirty="0" smtClean="0">
                          <a:latin typeface="+mn-lt"/>
                        </a:rPr>
                        <a:t>Classe 3</a:t>
                      </a:r>
                      <a:endParaRPr lang="it-IT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1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0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>
                          <a:latin typeface="+mn-lt"/>
                        </a:rPr>
                        <a:t>~</a:t>
                      </a:r>
                      <a:r>
                        <a:rPr lang="it-IT" sz="1600" dirty="0" smtClean="0">
                          <a:latin typeface="+mn-lt"/>
                        </a:rPr>
                        <a:t>1</a:t>
                      </a:r>
                      <a:endParaRPr lang="it-IT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533400" y="923250"/>
            <a:ext cx="344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</a:t>
            </a:r>
            <a:r>
              <a:rPr lang="it-IT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Classic</a:t>
            </a:r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it-IT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≤v</a:t>
            </a:r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.3)</a:t>
            </a:r>
            <a:endParaRPr lang="it-IT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9" name="Tabella 8"/>
          <p:cNvGraphicFramePr>
            <a:graphicFrameLocks noGrp="1"/>
          </p:cNvGraphicFramePr>
          <p:nvPr/>
        </p:nvGraphicFramePr>
        <p:xfrm>
          <a:off x="3722406" y="3615372"/>
          <a:ext cx="4924758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12758"/>
                <a:gridCol w="241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Potenza  </a:t>
                      </a:r>
                      <a:r>
                        <a:rPr lang="it-IT" sz="1600" dirty="0" err="1" smtClean="0"/>
                        <a:t>masima</a:t>
                      </a:r>
                      <a:r>
                        <a:rPr lang="it-IT" sz="1600" baseline="0" dirty="0" smtClean="0"/>
                        <a:t> all’output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Potenza</a:t>
                      </a:r>
                      <a:r>
                        <a:rPr lang="it-IT" sz="1600" baseline="0" dirty="0" smtClean="0"/>
                        <a:t> minima all’output</a:t>
                      </a:r>
                      <a:endParaRPr lang="it-IT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10 </a:t>
                      </a:r>
                      <a:r>
                        <a:rPr lang="it-IT" sz="1600" dirty="0" err="1" smtClean="0"/>
                        <a:t>mW</a:t>
                      </a:r>
                      <a:r>
                        <a:rPr lang="it-IT" sz="1600" dirty="0" smtClean="0"/>
                        <a:t> (10 </a:t>
                      </a:r>
                      <a:r>
                        <a:rPr lang="it-IT" sz="1600" dirty="0" err="1" smtClean="0"/>
                        <a:t>dBm</a:t>
                      </a:r>
                      <a:r>
                        <a:rPr lang="it-IT" sz="1600" dirty="0" smtClean="0"/>
                        <a:t>) 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0.01 </a:t>
                      </a:r>
                      <a:r>
                        <a:rPr lang="it-IT" sz="1600" dirty="0" err="1" smtClean="0"/>
                        <a:t>mW</a:t>
                      </a:r>
                      <a:r>
                        <a:rPr lang="it-IT" sz="1600" dirty="0" smtClean="0"/>
                        <a:t> (-20 </a:t>
                      </a:r>
                      <a:r>
                        <a:rPr lang="it-IT" sz="1600" dirty="0" err="1" smtClean="0"/>
                        <a:t>dBm</a:t>
                      </a:r>
                      <a:r>
                        <a:rPr lang="it-IT" sz="1600" dirty="0" smtClean="0"/>
                        <a:t>)</a:t>
                      </a:r>
                      <a:endParaRPr lang="it-IT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sellaDiTesto 9"/>
          <p:cNvSpPr txBox="1"/>
          <p:nvPr/>
        </p:nvSpPr>
        <p:spPr>
          <a:xfrm>
            <a:off x="4400267" y="3177738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 Low Energy (v.4)</a:t>
            </a:r>
            <a:endParaRPr lang="it-IT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Freccia angolare in su 10"/>
          <p:cNvSpPr/>
          <p:nvPr/>
        </p:nvSpPr>
        <p:spPr>
          <a:xfrm flipV="1">
            <a:off x="4203585" y="1967428"/>
            <a:ext cx="1981200" cy="825500"/>
          </a:xfrm>
          <a:prstGeom prst="bentUpArrow">
            <a:avLst>
              <a:gd name="adj1" fmla="val 15769"/>
              <a:gd name="adj2" fmla="val 17308"/>
              <a:gd name="adj3" fmla="val 34231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3434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57969"/>
    </mc:Choice>
    <mc:Fallback>
      <p:transition spd="slow" advTm="15796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|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|25.6|4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29.9|30.2|10.6|27.6|2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1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|36.6|27.1"/>
</p:tagLst>
</file>

<file path=ppt/theme/theme1.xml><?xml version="1.0" encoding="utf-8"?>
<a:theme xmlns:a="http://schemas.openxmlformats.org/drawingml/2006/main" name="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liMi_TESI_Scrib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Intr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1_Int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ntr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ntro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PoliMi_TESI_unofficial.thmx</Template>
  <TotalTime>0</TotalTime>
  <Words>637</Words>
  <Application>Microsoft Office PowerPoint</Application>
  <PresentationFormat>Presentazione su schermo (4:3)</PresentationFormat>
  <Paragraphs>261</Paragraphs>
  <Slides>26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26</vt:i4>
      </vt:variant>
    </vt:vector>
  </HeadingPairs>
  <TitlesOfParts>
    <vt:vector size="29" baseType="lpstr">
      <vt:lpstr>Intro</vt:lpstr>
      <vt:lpstr>PoliMi_TESI_Scribd</vt:lpstr>
      <vt:lpstr>1_Intro</vt:lpstr>
      <vt:lpstr>Titolo della Tesi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Manager/>
  <Company>Politecnico di Milano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PresentazioneTesi Loreno Pagliari</dc:title>
  <dc:subject/>
  <dc:creator>Lorenzo Pagliari</dc:creator>
  <cp:keywords/>
  <dc:description/>
  <cp:lastModifiedBy>Lorenzo</cp:lastModifiedBy>
  <cp:revision>35</cp:revision>
  <dcterms:created xsi:type="dcterms:W3CDTF">2014-04-15T14:07:28Z</dcterms:created>
  <dcterms:modified xsi:type="dcterms:W3CDTF">2015-08-27T16:26:23Z</dcterms:modified>
  <cp:category/>
</cp:coreProperties>
</file>