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6" r:id="rId2"/>
    <p:sldMasterId id="2147483681" r:id="rId3"/>
  </p:sldMasterIdLst>
  <p:notesMasterIdLst>
    <p:notesMasterId r:id="rId35"/>
  </p:notesMasterIdLst>
  <p:handoutMasterIdLst>
    <p:handoutMasterId r:id="rId36"/>
  </p:handoutMasterIdLst>
  <p:sldIdLst>
    <p:sldId id="256" r:id="rId4"/>
    <p:sldId id="259" r:id="rId5"/>
    <p:sldId id="263" r:id="rId6"/>
    <p:sldId id="268" r:id="rId7"/>
    <p:sldId id="269" r:id="rId8"/>
    <p:sldId id="270" r:id="rId9"/>
    <p:sldId id="271" r:id="rId10"/>
    <p:sldId id="272" r:id="rId11"/>
    <p:sldId id="264" r:id="rId12"/>
    <p:sldId id="273" r:id="rId13"/>
    <p:sldId id="274" r:id="rId14"/>
    <p:sldId id="275" r:id="rId15"/>
    <p:sldId id="265" r:id="rId16"/>
    <p:sldId id="276" r:id="rId17"/>
    <p:sldId id="281" r:id="rId18"/>
    <p:sldId id="282" r:id="rId19"/>
    <p:sldId id="266" r:id="rId20"/>
    <p:sldId id="277" r:id="rId21"/>
    <p:sldId id="279" r:id="rId22"/>
    <p:sldId id="283" r:id="rId23"/>
    <p:sldId id="284" r:id="rId24"/>
    <p:sldId id="267" r:id="rId25"/>
    <p:sldId id="285" r:id="rId26"/>
    <p:sldId id="258" r:id="rId27"/>
    <p:sldId id="286" r:id="rId28"/>
    <p:sldId id="287" r:id="rId29"/>
    <p:sldId id="288" r:id="rId30"/>
    <p:sldId id="289" r:id="rId31"/>
    <p:sldId id="280" r:id="rId32"/>
    <p:sldId id="290" r:id="rId33"/>
    <p:sldId id="291" r:id="rId34"/>
  </p:sldIdLst>
  <p:sldSz cx="9144000" cy="6858000" type="screen4x3"/>
  <p:notesSz cx="9906000" cy="67945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0860" autoAdjust="0"/>
  </p:normalViewPr>
  <p:slideViewPr>
    <p:cSldViewPr snapToGrid="0" snapToObjects="1">
      <p:cViewPr varScale="1">
        <p:scale>
          <a:sx n="62" d="100"/>
          <a:sy n="62" d="100"/>
        </p:scale>
        <p:origin x="-151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-1710" y="-90"/>
      </p:cViewPr>
      <p:guideLst>
        <p:guide orient="horz" pos="2140"/>
        <p:guide pos="312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2F1C6-8193-4D58-BB28-44CF9C7F83D5}" type="datetimeFigureOut">
              <a:rPr lang="it-IT" smtClean="0"/>
              <a:pPr/>
              <a:t>22/09/2015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54029-6297-4612-BA0F-B2F0F9CC1783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5084-1CB9-CF40-93F3-663EB9ADEB9C}" type="datetimeFigureOut">
              <a:rPr lang="it-IT" smtClean="0"/>
              <a:pPr/>
              <a:t>22/09/2015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90600" y="3227388"/>
            <a:ext cx="7924800" cy="3057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CFAA4-C87D-1545-9F8E-F35BF2220A99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98360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229878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5</a:t>
            </a:fld>
            <a:endParaRPr lang="it-IT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sz="1400" dirty="0" smtClean="0"/>
              <a:t>Simulatore </a:t>
            </a:r>
            <a:r>
              <a:rPr lang="it-IT" sz="1400" dirty="0" smtClean="0">
                <a:sym typeface="Wingdings" pitchFamily="2" charset="2"/>
              </a:rPr>
              <a:t> OMNeT++</a:t>
            </a:r>
          </a:p>
          <a:p>
            <a:endParaRPr lang="it-IT" sz="1400" dirty="0" smtClean="0"/>
          </a:p>
          <a:p>
            <a:r>
              <a:rPr lang="it-IT" sz="1400" dirty="0" smtClean="0"/>
              <a:t>d=0.02 n/m2</a:t>
            </a:r>
            <a:r>
              <a:rPr lang="it-IT" sz="1400" baseline="0" dirty="0" smtClean="0"/>
              <a:t>    </a:t>
            </a:r>
            <a:r>
              <a:rPr lang="it-IT" sz="1400" baseline="0" dirty="0" err="1" smtClean="0"/>
              <a:t>--</a:t>
            </a:r>
            <a:r>
              <a:rPr lang="it-IT" sz="1400" baseline="0" dirty="0" smtClean="0"/>
              <a:t> Roma</a:t>
            </a:r>
            <a:endParaRPr lang="it-IT" sz="1400" dirty="0" smtClean="0"/>
          </a:p>
          <a:p>
            <a:r>
              <a:rPr lang="it-IT" sz="1400" dirty="0" smtClean="0"/>
              <a:t>d=0.008</a:t>
            </a:r>
            <a:r>
              <a:rPr lang="it-IT" sz="1400" baseline="0" dirty="0" smtClean="0"/>
              <a:t> n/m2  </a:t>
            </a:r>
            <a:r>
              <a:rPr lang="it-IT" sz="1400" baseline="0" dirty="0" err="1" smtClean="0"/>
              <a:t>--</a:t>
            </a:r>
            <a:r>
              <a:rPr lang="it-IT" sz="1400" baseline="0" dirty="0" smtClean="0"/>
              <a:t> Milano</a:t>
            </a:r>
          </a:p>
          <a:p>
            <a:r>
              <a:rPr lang="it-IT" sz="1400" baseline="0" dirty="0" smtClean="0"/>
              <a:t>d=0.0001 n/m2 – paesino di campagna simile </a:t>
            </a:r>
            <a:r>
              <a:rPr lang="it-IT" sz="1400" baseline="0" dirty="0" err="1" smtClean="0"/>
              <a:t>Piadena</a:t>
            </a:r>
            <a:r>
              <a:rPr lang="it-IT" sz="1400" baseline="0" dirty="0" smtClean="0"/>
              <a:t> (0.000181)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19</a:t>
            </a:fld>
            <a:endParaRPr lang="it-IT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69"/>
            <a:ext cx="5984430" cy="1106835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743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dirty="0" smtClean="0"/>
              <a:t>Fare clic sull'icona per inserire un clip multimediale</a:t>
            </a:r>
            <a:endParaRPr lang="it-IT" dirty="0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xmlns="" val="147392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3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dirty="0" smtClean="0"/>
              <a:t>Trascinare l'immagine su un segnaposto o fare clic sull'icona per aggiungerla</a:t>
            </a:r>
            <a:endParaRPr lang="it-IT" dirty="0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xmlns="" val="1681231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69"/>
            <a:ext cx="5984430" cy="1106835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7430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191776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7163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19177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7163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xmlns="" val="172446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4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82592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dirty="0" smtClean="0"/>
              <a:t>Fare clic sull'icona per inserire un clip multimediale</a:t>
            </a:r>
            <a:endParaRPr lang="it-IT" dirty="0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xmlns="" val="147392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3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dirty="0" smtClean="0"/>
              <a:t>Trascinare l'immagine su un segnaposto o fare clic sull'icona per aggiungerla</a:t>
            </a:r>
            <a:endParaRPr lang="it-IT" dirty="0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xmlns="" val="168123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xmlns="" val="172446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4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82592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1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dirty="0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600" y="3530218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</a:t>
            </a:r>
            <a:r>
              <a:rPr lang="it-IT" dirty="0" smtClean="0"/>
              <a:t>Presentazione</a:t>
            </a:r>
            <a:endParaRPr lang="it-IT" dirty="0"/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601" y="5103087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xmlns="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4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896374" y="136313"/>
            <a:ext cx="5032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1CDB333-FA78-9A4C-B721-917CC43D15DE}" type="slidenum">
              <a:rPr lang="it-IT" sz="1400">
                <a:solidFill>
                  <a:srgbClr val="FF6600"/>
                </a:solidFill>
              </a:rPr>
              <a:pPr>
                <a:spcBef>
                  <a:spcPct val="50000"/>
                </a:spcBef>
              </a:pPr>
              <a:t>‹N›</a:t>
            </a:fld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8600" y="6583363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Tesi di Laurea Magistrale - Lorenzo Pagliari</a:t>
            </a:r>
            <a:endParaRPr kumimoji="0" lang="it-IT" sz="1200" b="0" i="0" u="none" strike="noStrike" kern="0" cap="none" spc="0" normalizeH="0" baseline="0" noProof="0" dirty="0">
              <a:ln>
                <a:noFill/>
              </a:ln>
              <a:solidFill>
                <a:srgbClr val="003F6E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64" r:id="rId5"/>
    <p:sldLayoutId id="2147483675" r:id="rId6"/>
    <p:sldLayoutId id="2147483665" r:id="rId7"/>
    <p:sldLayoutId id="2147483666" r:id="rId8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1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dirty="0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600" y="3530218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</a:t>
            </a:r>
            <a:r>
              <a:rPr lang="it-IT" dirty="0" smtClean="0"/>
              <a:t>Presentazione</a:t>
            </a:r>
            <a:endParaRPr lang="it-IT" dirty="0"/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601" y="5103087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xmlns="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Algoritmi adattativi per il risparmio energetico di sistemi broadcast via Bluetooth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2895601" y="5175252"/>
            <a:ext cx="6089651" cy="1248833"/>
          </a:xfrm>
        </p:spPr>
        <p:txBody>
          <a:bodyPr/>
          <a:lstStyle/>
          <a:p>
            <a:pPr marL="0" indent="0">
              <a:buNone/>
            </a:pPr>
            <a:r>
              <a:rPr lang="it-IT" b="1" dirty="0">
                <a:solidFill>
                  <a:srgbClr val="000000"/>
                </a:solidFill>
              </a:rPr>
              <a:t>Candidato: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smtClean="0">
                <a:solidFill>
                  <a:srgbClr val="000000"/>
                </a:solidFill>
              </a:rPr>
              <a:t> Lorenzo Pagliari </a:t>
            </a:r>
            <a:r>
              <a:rPr lang="it-IT" sz="1400" dirty="0" smtClean="0">
                <a:solidFill>
                  <a:srgbClr val="000000"/>
                </a:solidFill>
              </a:rPr>
              <a:t>(798273)</a:t>
            </a:r>
            <a:endParaRPr lang="it-IT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it-IT" sz="10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b="1" dirty="0" smtClean="0">
                <a:solidFill>
                  <a:schemeClr val="tx1"/>
                </a:solidFill>
              </a:rPr>
              <a:t>Relatore: </a:t>
            </a:r>
            <a:r>
              <a:rPr lang="it-IT" dirty="0" smtClean="0">
                <a:solidFill>
                  <a:schemeClr val="tx1"/>
                </a:solidFill>
              </a:rPr>
              <a:t>Prof. Raffaela Mirandola</a:t>
            </a:r>
          </a:p>
          <a:p>
            <a:pPr marL="0" indent="0">
              <a:buNone/>
            </a:pPr>
            <a:r>
              <a:rPr lang="it-IT" b="1" dirty="0" smtClean="0">
                <a:solidFill>
                  <a:schemeClr val="tx1"/>
                </a:solidFill>
              </a:rPr>
              <a:t>Correlatore: </a:t>
            </a:r>
            <a:r>
              <a:rPr lang="it-IT" dirty="0" smtClean="0">
                <a:solidFill>
                  <a:schemeClr val="tx1"/>
                </a:solidFill>
              </a:rPr>
              <a:t>Dott. Diego Perez</a:t>
            </a:r>
            <a:endParaRPr lang="it-IT" dirty="0" smtClean="0">
              <a:solidFill>
                <a:srgbClr val="000000"/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04584" y="95251"/>
            <a:ext cx="6339417" cy="15240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it-IT" sz="1600" dirty="0"/>
              <a:t>Scuola di Ingegneria Industriale e </a:t>
            </a:r>
            <a:r>
              <a:rPr lang="it-IT" sz="1600" dirty="0" smtClean="0"/>
              <a:t>dell'Informazione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 smtClean="0"/>
              <a:t>Corso di Laurea Magistrale in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 smtClean="0"/>
              <a:t>Ingegneria Informatica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400" dirty="0" smtClean="0"/>
              <a:t>Anno Accademico 2014 – 2015</a:t>
            </a:r>
          </a:p>
        </p:txBody>
      </p:sp>
      <p:pic>
        <p:nvPicPr>
          <p:cNvPr id="8" name="Immagine 7" descr="logoPoliMi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8002" y="5175252"/>
            <a:ext cx="1248833" cy="12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2022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9458"/>
    </mc:Choice>
    <mc:Fallback>
      <p:transition spd="slow" advTm="1945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Bluetooth Low Energy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Bluetooth Low Energy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Rilasciato nel 2010, con la versione v4.0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Basso consumo energetico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Bassa latenza di trasmissione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Ottimizzata per la trasmissione di piccole informazioni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In dotazione su tutti i dispositivi mobili di recente </a:t>
            </a:r>
            <a:r>
              <a:rPr lang="it-IT" sz="2400" dirty="0" smtClean="0"/>
              <a:t>produzione</a:t>
            </a:r>
            <a:endParaRPr lang="it-IT" sz="2400" dirty="0" smtClean="0"/>
          </a:p>
        </p:txBody>
      </p:sp>
      <p:pic>
        <p:nvPicPr>
          <p:cNvPr id="4" name="Immagine 3" descr="ble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71429" y="1103314"/>
            <a:ext cx="1976541" cy="1145973"/>
          </a:xfrm>
          <a:prstGeom prst="rect">
            <a:avLst/>
          </a:prstGeom>
        </p:spPr>
      </p:pic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1443057" y="5082177"/>
          <a:ext cx="6271195" cy="792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99750"/>
                <a:gridCol w="3071445"/>
              </a:tblGrid>
              <a:tr h="359229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smtClean="0"/>
                        <a:t>Potenza  massima</a:t>
                      </a:r>
                      <a:r>
                        <a:rPr lang="it-IT" sz="2000" baseline="0" dirty="0" smtClean="0"/>
                        <a:t> all’output</a:t>
                      </a:r>
                      <a:endParaRPr lang="it-I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smtClean="0"/>
                        <a:t>Potenza</a:t>
                      </a:r>
                      <a:r>
                        <a:rPr lang="it-IT" sz="2000" baseline="0" dirty="0" smtClean="0"/>
                        <a:t> minima all’output</a:t>
                      </a:r>
                      <a:endParaRPr lang="it-IT" sz="2000" dirty="0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smtClean="0"/>
                        <a:t>10 </a:t>
                      </a:r>
                      <a:r>
                        <a:rPr lang="it-IT" sz="2000" dirty="0" err="1" smtClean="0"/>
                        <a:t>mW</a:t>
                      </a:r>
                      <a:r>
                        <a:rPr lang="it-IT" sz="2000" dirty="0" smtClean="0"/>
                        <a:t> (10 </a:t>
                      </a:r>
                      <a:r>
                        <a:rPr lang="it-IT" sz="2000" dirty="0" err="1" smtClean="0"/>
                        <a:t>dBm</a:t>
                      </a:r>
                      <a:r>
                        <a:rPr lang="it-IT" sz="2000" dirty="0" smtClean="0"/>
                        <a:t>) </a:t>
                      </a:r>
                      <a:endParaRPr lang="it-I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smtClean="0"/>
                        <a:t>0.01 </a:t>
                      </a:r>
                      <a:r>
                        <a:rPr lang="it-IT" sz="2000" dirty="0" err="1" smtClean="0"/>
                        <a:t>mW</a:t>
                      </a:r>
                      <a:r>
                        <a:rPr lang="it-IT" sz="2000" dirty="0" smtClean="0"/>
                        <a:t> (-20 </a:t>
                      </a:r>
                      <a:r>
                        <a:rPr lang="it-IT" sz="2000" dirty="0" err="1" smtClean="0"/>
                        <a:t>dBm</a:t>
                      </a:r>
                      <a:r>
                        <a:rPr lang="it-IT" sz="2000" dirty="0" smtClean="0"/>
                        <a:t>)</a:t>
                      </a:r>
                      <a:endParaRPr lang="it-IT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Studio energetico</a:t>
            </a:r>
            <a:endParaRPr lang="it-IT" dirty="0"/>
          </a:p>
        </p:txBody>
      </p:sp>
      <p:pic>
        <p:nvPicPr>
          <p:cNvPr id="2050" name="Picture 2" descr="C:\Users\Lorenzo\Documents\GitHub\Tesi\img\studio_energetico\cons_en_sing_tx_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9987" y="888319"/>
            <a:ext cx="6773807" cy="565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Studio energetico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>
          <a:xfrm>
            <a:off x="352133" y="1020185"/>
            <a:ext cx="4273425" cy="1792286"/>
          </a:xfrm>
        </p:spPr>
        <p:txBody>
          <a:bodyPr/>
          <a:lstStyle/>
          <a:p>
            <a:r>
              <a:rPr lang="it-IT" sz="2400" dirty="0" smtClean="0"/>
              <a:t>Impatto sugli smartphone: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Numero trasmissioni possibili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Durata</a:t>
            </a:r>
          </a:p>
        </p:txBody>
      </p:sp>
      <p:pic>
        <p:nvPicPr>
          <p:cNvPr id="3078" name="Picture 6" descr="C:\Users\Lorenzo\Documents\GitHub\Tesi\img\studio_energetico\numero_trasmissioni_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8556" y="889559"/>
            <a:ext cx="4592874" cy="3816000"/>
          </a:xfrm>
          <a:prstGeom prst="rect">
            <a:avLst/>
          </a:prstGeom>
          <a:noFill/>
        </p:spPr>
      </p:pic>
      <p:pic>
        <p:nvPicPr>
          <p:cNvPr id="3077" name="Picture 5" descr="C:\Users\Lorenzo\Documents\GitHub\Tesi\img\studio_energetico\durata_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54" y="2556782"/>
            <a:ext cx="4536000" cy="37753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b="1" dirty="0" smtClean="0"/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Prove sperimentali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Algoritmo di </a:t>
            </a:r>
            <a:r>
              <a:rPr lang="it-IT" dirty="0" err="1" smtClean="0"/>
              <a:t>Dynamic</a:t>
            </a:r>
            <a:r>
              <a:rPr lang="it-IT" dirty="0" smtClean="0"/>
              <a:t> </a:t>
            </a:r>
            <a:r>
              <a:rPr lang="it-IT" dirty="0" err="1" smtClean="0"/>
              <a:t>Fanout</a:t>
            </a: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Si basa sulla tecnologia </a:t>
            </a:r>
            <a:r>
              <a:rPr lang="it-IT" sz="2400" b="1" dirty="0" smtClean="0">
                <a:solidFill>
                  <a:srgbClr val="C00000"/>
                </a:solidFill>
              </a:rPr>
              <a:t>Bluetooth Low Energy</a:t>
            </a: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Estensione dell’algoritmo di gossip </a:t>
            </a:r>
            <a:r>
              <a:rPr lang="it-IT" sz="2400" b="1" i="1" dirty="0" err="1" smtClean="0">
                <a:solidFill>
                  <a:srgbClr val="C00000"/>
                </a:solidFill>
              </a:rPr>
              <a:t>fixed</a:t>
            </a:r>
            <a:r>
              <a:rPr lang="it-IT" sz="2400" b="1" i="1" dirty="0" smtClean="0">
                <a:solidFill>
                  <a:srgbClr val="C00000"/>
                </a:solidFill>
              </a:rPr>
              <a:t> </a:t>
            </a:r>
            <a:r>
              <a:rPr lang="it-IT" sz="2400" b="1" i="1" dirty="0" err="1" smtClean="0">
                <a:solidFill>
                  <a:srgbClr val="C00000"/>
                </a:solidFill>
              </a:rPr>
              <a:t>fanout</a:t>
            </a:r>
            <a:endParaRPr lang="it-IT" sz="2400" b="1" i="1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Metodo di trasmissione </a:t>
            </a:r>
            <a:r>
              <a:rPr lang="it-IT" sz="2400" b="1" i="1" dirty="0" err="1" smtClean="0">
                <a:solidFill>
                  <a:srgbClr val="C00000"/>
                </a:solidFill>
              </a:rPr>
              <a:t>Push&amp;Pull</a:t>
            </a:r>
            <a:endParaRPr lang="it-IT" sz="2400" b="1" i="1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Criteri di terminazione: mix</a:t>
            </a:r>
            <a:r>
              <a:rPr lang="it-IT" sz="2400" b="1" i="1" dirty="0" smtClean="0">
                <a:solidFill>
                  <a:srgbClr val="C00000"/>
                </a:solidFill>
              </a:rPr>
              <a:t> </a:t>
            </a:r>
            <a:r>
              <a:rPr lang="it-IT" sz="2400" dirty="0" smtClean="0"/>
              <a:t>tra</a:t>
            </a:r>
            <a:r>
              <a:rPr lang="it-IT" sz="2400" b="1" i="1" dirty="0" smtClean="0">
                <a:solidFill>
                  <a:srgbClr val="C00000"/>
                </a:solidFill>
              </a:rPr>
              <a:t> </a:t>
            </a:r>
            <a:r>
              <a:rPr lang="it-IT" sz="2400" b="1" i="1" dirty="0" err="1" smtClean="0">
                <a:solidFill>
                  <a:srgbClr val="C00000"/>
                </a:solidFill>
              </a:rPr>
              <a:t>counter</a:t>
            </a:r>
            <a:r>
              <a:rPr lang="it-IT" sz="2400" b="1" i="1" dirty="0" smtClean="0">
                <a:solidFill>
                  <a:srgbClr val="C00000"/>
                </a:solidFill>
              </a:rPr>
              <a:t> </a:t>
            </a:r>
            <a:r>
              <a:rPr lang="it-IT" sz="2400" dirty="0" smtClean="0"/>
              <a:t>e</a:t>
            </a:r>
            <a:r>
              <a:rPr lang="it-IT" sz="2400" b="1" i="1" dirty="0" smtClean="0">
                <a:solidFill>
                  <a:srgbClr val="C00000"/>
                </a:solidFill>
              </a:rPr>
              <a:t> </a:t>
            </a:r>
            <a:r>
              <a:rPr lang="it-IT" sz="2400" b="1" i="1" dirty="0" err="1" smtClean="0">
                <a:solidFill>
                  <a:srgbClr val="C00000"/>
                </a:solidFill>
              </a:rPr>
              <a:t>blind</a:t>
            </a:r>
            <a:endParaRPr lang="it-IT" sz="2400" b="1" i="1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it-IT" sz="2400" b="1" i="1" dirty="0" smtClean="0">
              <a:solidFill>
                <a:srgbClr val="C00000"/>
              </a:solidFill>
            </a:endParaRPr>
          </a:p>
          <a:p>
            <a:r>
              <a:rPr lang="it-IT" sz="2800" i="1" dirty="0" err="1" smtClean="0"/>
              <a:t>Dynamyc</a:t>
            </a:r>
            <a:r>
              <a:rPr lang="it-IT" sz="2800" i="1" dirty="0" smtClean="0"/>
              <a:t> </a:t>
            </a:r>
            <a:r>
              <a:rPr lang="it-IT" sz="2800" i="1" dirty="0" err="1" smtClean="0"/>
              <a:t>Fanout</a:t>
            </a:r>
            <a:r>
              <a:rPr lang="it-IT" sz="2800" i="1" dirty="0" smtClean="0"/>
              <a:t>, Advertising </a:t>
            </a:r>
            <a:r>
              <a:rPr lang="it-IT" sz="2800" i="1" dirty="0" err="1" smtClean="0"/>
              <a:t>Limit</a:t>
            </a: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err="1" smtClean="0"/>
              <a:t>DF=</a:t>
            </a:r>
            <a:r>
              <a:rPr lang="it-IT" sz="2400" dirty="0" smtClean="0"/>
              <a:t> limite trasmissioni, AL = limite </a:t>
            </a:r>
            <a:r>
              <a:rPr lang="it-IT" sz="2400" dirty="0" err="1" smtClean="0"/>
              <a:t>pubbicità</a:t>
            </a: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Parametri dinamici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Adattamento ai cambiamenti esterni e interni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Compromesso tra risparmio energetico ed efficienza</a:t>
            </a:r>
          </a:p>
        </p:txBody>
      </p:sp>
      <p:sp>
        <p:nvSpPr>
          <p:cNvPr id="5" name="Fumetto 2 4"/>
          <p:cNvSpPr/>
          <p:nvPr/>
        </p:nvSpPr>
        <p:spPr>
          <a:xfrm>
            <a:off x="1359179" y="3962401"/>
            <a:ext cx="7453745" cy="1021080"/>
          </a:xfrm>
          <a:prstGeom prst="wedgeRoundRectCallout">
            <a:avLst>
              <a:gd name="adj1" fmla="val -785"/>
              <a:gd name="adj2" fmla="val -8640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60363" indent="-360363">
              <a:buFont typeface="Wingdings" pitchFamily="2" charset="2"/>
              <a:buChar char="Ø"/>
            </a:pPr>
            <a:r>
              <a:rPr lang="it-IT" sz="2000" i="1" dirty="0" err="1" smtClean="0">
                <a:solidFill>
                  <a:srgbClr val="C00000"/>
                </a:solidFill>
              </a:rPr>
              <a:t>Blind</a:t>
            </a:r>
            <a:r>
              <a:rPr lang="it-IT" sz="2000" dirty="0" smtClean="0">
                <a:solidFill>
                  <a:schemeClr val="tx2"/>
                </a:solidFill>
              </a:rPr>
              <a:t>: la decisione dipende solo dallo stato </a:t>
            </a:r>
            <a:r>
              <a:rPr lang="it-IT" sz="2000" dirty="0" smtClean="0">
                <a:solidFill>
                  <a:schemeClr val="tx2"/>
                </a:solidFill>
              </a:rPr>
              <a:t>interno del </a:t>
            </a:r>
            <a:r>
              <a:rPr lang="it-IT" sz="2000" dirty="0" smtClean="0">
                <a:solidFill>
                  <a:schemeClr val="tx2"/>
                </a:solidFill>
              </a:rPr>
              <a:t>dispositivo</a:t>
            </a:r>
          </a:p>
          <a:p>
            <a:pPr marL="360363" indent="-360363">
              <a:buFont typeface="Wingdings" pitchFamily="2" charset="2"/>
              <a:buChar char="Ø"/>
            </a:pPr>
            <a:r>
              <a:rPr lang="it-IT" sz="2000" i="1" dirty="0" err="1" smtClean="0">
                <a:solidFill>
                  <a:srgbClr val="C00000"/>
                </a:solidFill>
              </a:rPr>
              <a:t>Counter</a:t>
            </a:r>
            <a:r>
              <a:rPr lang="it-IT" sz="2000" dirty="0" smtClean="0">
                <a:solidFill>
                  <a:schemeClr val="tx2"/>
                </a:solidFill>
              </a:rPr>
              <a:t>: termina quando il contatore raggiunge una certa </a:t>
            </a:r>
            <a:r>
              <a:rPr lang="it-IT" sz="2000" dirty="0" smtClean="0">
                <a:solidFill>
                  <a:schemeClr val="tx2"/>
                </a:solidFill>
              </a:rPr>
              <a:t>soglia</a:t>
            </a:r>
            <a:endParaRPr lang="it-IT" sz="2000" dirty="0" smtClean="0">
              <a:solidFill>
                <a:schemeClr val="tx2"/>
              </a:solidFill>
            </a:endParaRPr>
          </a:p>
        </p:txBody>
      </p:sp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</a:t>
            </a:r>
            <a:endParaRPr lang="it-IT" dirty="0"/>
          </a:p>
        </p:txBody>
      </p:sp>
      <p:sp>
        <p:nvSpPr>
          <p:cNvPr id="7" name="Fumetto 2 6"/>
          <p:cNvSpPr/>
          <p:nvPr/>
        </p:nvSpPr>
        <p:spPr>
          <a:xfrm>
            <a:off x="2182243" y="3339368"/>
            <a:ext cx="5723082" cy="1939637"/>
          </a:xfrm>
          <a:prstGeom prst="wedgeRoundRectCallout">
            <a:avLst>
              <a:gd name="adj1" fmla="val 470"/>
              <a:gd name="adj2" fmla="val -72327"/>
              <a:gd name="adj3" fmla="val 16667"/>
            </a:avLst>
          </a:prstGeom>
          <a:blipFill dpi="0" rotWithShape="1">
            <a:blip r:embed="rId2" cstate="print">
              <a:lum/>
            </a:blip>
            <a:srcRect/>
            <a:stretch>
              <a:fillRect l="3000" t="26000" r="3000" b="5000"/>
            </a:stretch>
          </a:blip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Fumetto 2 3"/>
          <p:cNvSpPr/>
          <p:nvPr/>
        </p:nvSpPr>
        <p:spPr>
          <a:xfrm>
            <a:off x="1548361" y="2869327"/>
            <a:ext cx="7453745" cy="1496291"/>
          </a:xfrm>
          <a:prstGeom prst="wedgeRoundRectCallout">
            <a:avLst>
              <a:gd name="adj1" fmla="val 8806"/>
              <a:gd name="adj2" fmla="val -6992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Algoritmo di tipo </a:t>
            </a:r>
            <a:r>
              <a:rPr lang="it-IT" sz="2000" i="1" dirty="0" smtClean="0">
                <a:solidFill>
                  <a:srgbClr val="C00000"/>
                </a:solidFill>
              </a:rPr>
              <a:t>Rumor </a:t>
            </a:r>
            <a:r>
              <a:rPr lang="it-IT" sz="2000" i="1" dirty="0" err="1" smtClean="0">
                <a:solidFill>
                  <a:srgbClr val="C00000"/>
                </a:solidFill>
              </a:rPr>
              <a:t>Mongering</a:t>
            </a:r>
            <a:r>
              <a:rPr lang="it-IT" sz="2000" i="1" dirty="0" smtClean="0">
                <a:solidFill>
                  <a:srgbClr val="C00000"/>
                </a:solidFill>
              </a:rPr>
              <a:t> </a:t>
            </a:r>
            <a:r>
              <a:rPr lang="it-IT" sz="2000" dirty="0" smtClean="0">
                <a:solidFill>
                  <a:schemeClr val="tx2"/>
                </a:solidFill>
              </a:rPr>
              <a:t>(diffusione del rumore)</a:t>
            </a:r>
          </a:p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Esegue un numero prefissato di trasmissioni: </a:t>
            </a:r>
            <a:r>
              <a:rPr lang="it-IT" sz="2000" i="1" dirty="0" err="1" smtClean="0">
                <a:solidFill>
                  <a:srgbClr val="C00000"/>
                </a:solidFill>
              </a:rPr>
              <a:t>fanout</a:t>
            </a:r>
            <a:endParaRPr lang="it-IT" sz="2000" i="1" dirty="0" smtClean="0">
              <a:solidFill>
                <a:srgbClr val="C00000"/>
              </a:solidFill>
            </a:endParaRPr>
          </a:p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Criterio di terminazione di tipo </a:t>
            </a:r>
            <a:r>
              <a:rPr lang="it-IT" sz="2000" i="1" dirty="0" err="1" smtClean="0">
                <a:solidFill>
                  <a:srgbClr val="C00000"/>
                </a:solidFill>
              </a:rPr>
              <a:t>counter</a:t>
            </a:r>
            <a:endParaRPr lang="it-IT" sz="2000" i="1" dirty="0" smtClean="0">
              <a:solidFill>
                <a:srgbClr val="C00000"/>
              </a:solidFill>
            </a:endParaRPr>
          </a:p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Algoritmo </a:t>
            </a:r>
            <a:r>
              <a:rPr lang="it-IT" sz="2000" i="1" dirty="0" smtClean="0">
                <a:solidFill>
                  <a:srgbClr val="C00000"/>
                </a:solidFill>
              </a:rPr>
              <a:t>statico</a:t>
            </a:r>
            <a:r>
              <a:rPr lang="it-IT" sz="2000" dirty="0" smtClean="0">
                <a:solidFill>
                  <a:schemeClr val="tx2"/>
                </a:solidFill>
              </a:rPr>
              <a:t>, non si adatta ai cambiamenti esterni/interni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4" grpId="0" animBg="1"/>
      <p:bldP spid="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 descr="C:\Users\Lorenzo\Documents\GitHub\Tesi\img\grafici_usati\DF_tot_no_ar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0316" y="1855788"/>
            <a:ext cx="5863684" cy="4680000"/>
          </a:xfrm>
          <a:prstGeom prst="rect">
            <a:avLst/>
          </a:prstGeom>
          <a:noFill/>
        </p:spPr>
      </p:pic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 – </a:t>
            </a:r>
            <a:r>
              <a:rPr lang="it-IT" dirty="0" err="1" smtClean="0"/>
              <a:t>Dynamic</a:t>
            </a:r>
            <a:r>
              <a:rPr lang="it-IT" dirty="0" smtClean="0"/>
              <a:t> </a:t>
            </a:r>
            <a:r>
              <a:rPr lang="it-IT" dirty="0" err="1" smtClean="0"/>
              <a:t>Fanout</a:t>
            </a:r>
            <a:endParaRPr lang="it-IT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43013" name="Picture 5" descr="C:\Users\Lorenzo\Documents\GitHub\Tesi\img\formule_presentazione\DF_t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4035" y="884238"/>
            <a:ext cx="7242175" cy="971550"/>
          </a:xfrm>
          <a:prstGeom prst="rect">
            <a:avLst/>
          </a:prstGeom>
          <a:noFill/>
        </p:spPr>
      </p:pic>
      <p:pic>
        <p:nvPicPr>
          <p:cNvPr id="6" name="Picture 10" descr="C:\Users\Lorenzo\Documents\GitHub\Tesi\img\formule_presentazione\DF_F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789" y="2969088"/>
            <a:ext cx="2408052" cy="718992"/>
          </a:xfrm>
          <a:prstGeom prst="rect">
            <a:avLst/>
          </a:prstGeom>
          <a:noFill/>
        </p:spPr>
      </p:pic>
      <p:pic>
        <p:nvPicPr>
          <p:cNvPr id="7" name="Picture 11" descr="C:\Users\Lorenzo\Documents\GitHub\Tesi\img\formule_presentazione\DF_FC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2789" y="3922080"/>
            <a:ext cx="1980839" cy="468000"/>
          </a:xfrm>
          <a:prstGeom prst="rect">
            <a:avLst/>
          </a:prstGeom>
          <a:noFill/>
        </p:spPr>
      </p:pic>
      <p:pic>
        <p:nvPicPr>
          <p:cNvPr id="1026" name="Picture 2" descr="C:\Users\Lorenzo\Documents\GitHub\Tesi\img\immagini_presentazione\DF_asintot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2789" y="4640141"/>
            <a:ext cx="2880000" cy="3174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 – Advertising </a:t>
            </a:r>
            <a:r>
              <a:rPr lang="it-IT" dirty="0" err="1" smtClean="0"/>
              <a:t>Limit</a:t>
            </a:r>
            <a:endParaRPr lang="it-IT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44034" name="Picture 2" descr="C:\Users\Lorenzo\Documents\GitHub\Tesi\img\formule_presentazione\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4013" y="987424"/>
            <a:ext cx="2619749" cy="536575"/>
          </a:xfrm>
          <a:prstGeom prst="rect">
            <a:avLst/>
          </a:prstGeom>
          <a:noFill/>
        </p:spPr>
      </p:pic>
      <p:pic>
        <p:nvPicPr>
          <p:cNvPr id="44035" name="Picture 3" descr="C:\Users\Lorenzo\Documents\GitHub\Tesi\img\grafici_usati\AL_sol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4245" y="1523999"/>
            <a:ext cx="6187210" cy="4931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b="1" dirty="0" smtClean="0"/>
              <a:t>Prove sperimentali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orenzo\Documents\GitHub\Tesi\img\reti\RandomGeometricGrap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8696" y="3435582"/>
            <a:ext cx="5137187" cy="2921679"/>
          </a:xfrm>
          <a:prstGeom prst="rect">
            <a:avLst/>
          </a:prstGeom>
          <a:noFill/>
        </p:spPr>
      </p:pic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Prove sperimentali – Modello di Rete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499" y="1103314"/>
            <a:ext cx="7690757" cy="5246687"/>
          </a:xfrm>
        </p:spPr>
        <p:txBody>
          <a:bodyPr/>
          <a:lstStyle/>
          <a:p>
            <a:r>
              <a:rPr lang="it-IT" dirty="0" err="1" smtClean="0"/>
              <a:t>Random</a:t>
            </a:r>
            <a:r>
              <a:rPr lang="it-IT" dirty="0" smtClean="0"/>
              <a:t> </a:t>
            </a:r>
            <a:r>
              <a:rPr lang="it-IT" dirty="0" err="1" smtClean="0"/>
              <a:t>Geometric</a:t>
            </a:r>
            <a:r>
              <a:rPr lang="it-IT" dirty="0" smtClean="0"/>
              <a:t> </a:t>
            </a:r>
            <a:r>
              <a:rPr lang="it-IT" dirty="0" err="1" smtClean="0"/>
              <a:t>Graph</a:t>
            </a:r>
            <a:r>
              <a:rPr lang="it-IT" dirty="0" smtClean="0"/>
              <a:t> (N,</a:t>
            </a:r>
            <a:r>
              <a:rPr lang="el-GR" dirty="0" smtClean="0">
                <a:latin typeface="Calibri"/>
              </a:rPr>
              <a:t>ρ</a:t>
            </a:r>
            <a:r>
              <a:rPr lang="it-IT" dirty="0" smtClean="0">
                <a:latin typeface="Calibri"/>
              </a:rPr>
              <a:t>)</a:t>
            </a:r>
            <a:r>
              <a:rPr lang="it-IT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Modello di rete P2P</a:t>
            </a:r>
          </a:p>
          <a:p>
            <a:pPr>
              <a:buFont typeface="Arial" pitchFamily="34" charset="0"/>
              <a:buChar char="•"/>
            </a:pPr>
            <a:r>
              <a:rPr lang="el-GR" sz="2400" dirty="0" smtClean="0">
                <a:latin typeface="Calibri"/>
              </a:rPr>
              <a:t>ρ</a:t>
            </a:r>
            <a:r>
              <a:rPr lang="it-IT" sz="2400" dirty="0" smtClean="0">
                <a:latin typeface="Calibri"/>
              </a:rPr>
              <a:t>: distanza entro la quale sono possibili collegamenti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</a:rPr>
              <a:t>Modello adatto per reti wireless o ad hoc, dove è importante la distanza fisica tra i nodi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</a:rPr>
              <a:t>Sinergia con il Bluetooth </a:t>
            </a:r>
            <a:endParaRPr lang="it-IT" sz="2400" dirty="0" smtClean="0">
              <a:latin typeface="Calibri"/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</a:rPr>
              <a:t>Alta </a:t>
            </a:r>
            <a:r>
              <a:rPr lang="it-IT" sz="2400" dirty="0" err="1" smtClean="0">
                <a:latin typeface="Calibri"/>
              </a:rPr>
              <a:t>edge-dependency</a:t>
            </a:r>
            <a:endParaRPr lang="it-IT" sz="2400" dirty="0" smtClean="0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Prove sperimentali – Simulazioni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Parametri di simulazione: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</a:rPr>
              <a:t>Numero di nodi: </a:t>
            </a:r>
            <a:r>
              <a:rPr lang="it-IT" sz="2400" i="1" dirty="0" smtClean="0">
                <a:latin typeface="Calibri"/>
              </a:rPr>
              <a:t> </a:t>
            </a:r>
            <a:r>
              <a:rPr lang="it-IT" sz="2400" b="1" dirty="0" smtClean="0">
                <a:latin typeface="Calibri"/>
              </a:rPr>
              <a:t>2 </a:t>
            </a:r>
            <a:r>
              <a:rPr lang="it-IT" sz="2400" b="1" dirty="0" smtClean="0">
                <a:latin typeface="Calibri"/>
                <a:sym typeface="Wingdings" pitchFamily="2" charset="2"/>
              </a:rPr>
              <a:t> 1000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  <a:sym typeface="Wingdings" pitchFamily="2" charset="2"/>
              </a:rPr>
              <a:t>Densità di nodi:  </a:t>
            </a:r>
            <a:r>
              <a:rPr lang="it-IT" sz="2400" b="1" dirty="0" smtClean="0">
                <a:latin typeface="Calibri"/>
                <a:sym typeface="Wingdings" pitchFamily="2" charset="2"/>
              </a:rPr>
              <a:t>0.02 nodi/mq    0.0001 nodi/mq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  <a:sym typeface="Wingdings" pitchFamily="2" charset="2"/>
              </a:rPr>
              <a:t>Raggio d’azione </a:t>
            </a:r>
            <a:r>
              <a:rPr lang="el-GR" sz="2400" dirty="0" smtClean="0">
                <a:latin typeface="Calibri"/>
                <a:sym typeface="Wingdings" pitchFamily="2" charset="2"/>
              </a:rPr>
              <a:t>ρ</a:t>
            </a:r>
            <a:r>
              <a:rPr lang="it-IT" sz="2400" dirty="0" smtClean="0">
                <a:latin typeface="Calibri"/>
                <a:sym typeface="Wingdings" pitchFamily="2" charset="2"/>
              </a:rPr>
              <a:t>:  </a:t>
            </a:r>
            <a:r>
              <a:rPr lang="it-IT" sz="2400" b="1" dirty="0" smtClean="0">
                <a:latin typeface="Calibri"/>
                <a:sym typeface="Wingdings" pitchFamily="2" charset="2"/>
              </a:rPr>
              <a:t>15m, 50m</a:t>
            </a:r>
          </a:p>
          <a:p>
            <a:pPr>
              <a:buFont typeface="Arial" pitchFamily="34" charset="0"/>
              <a:buChar char="•"/>
            </a:pPr>
            <a:endParaRPr lang="it-IT" sz="2400" b="1" dirty="0" smtClean="0">
              <a:latin typeface="Calibri"/>
              <a:sym typeface="Wingdings" pitchFamily="2" charset="2"/>
            </a:endParaRPr>
          </a:p>
          <a:p>
            <a:pPr lvl="0">
              <a:defRPr/>
            </a:pPr>
            <a:r>
              <a:rPr lang="it-IT" dirty="0" smtClean="0"/>
              <a:t>Dati raccolti: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it-IT" sz="2400" dirty="0" smtClean="0"/>
              <a:t>Copertura della rete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it-IT" sz="2400" dirty="0" smtClean="0"/>
              <a:t>Tempo totale richiesto per la rispettiva copertura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it-IT" sz="2400" dirty="0" smtClean="0"/>
              <a:t>Efficienza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dirty="0" smtClean="0"/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Prove sperimentali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Conclusioni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Prove sperimentali – Risultati</a:t>
            </a:r>
          </a:p>
        </p:txBody>
      </p:sp>
      <p:pic>
        <p:nvPicPr>
          <p:cNvPr id="45058" name="Picture 2" descr="C:\Users\Lorenzo\Documents\GitHub\Tesi\img\risultati\tempo_tota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9214" y="2752792"/>
            <a:ext cx="4490044" cy="3746267"/>
          </a:xfrm>
          <a:prstGeom prst="rect">
            <a:avLst/>
          </a:prstGeom>
          <a:noFill/>
        </p:spPr>
      </p:pic>
      <p:pic>
        <p:nvPicPr>
          <p:cNvPr id="45060" name="Picture 4" descr="C:\Users\Lorenzo\Documents\GitHub\Tesi\img\risultati\copertur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60" y="883761"/>
            <a:ext cx="4644000" cy="38243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Prove sperimentali – Risultati</a:t>
            </a:r>
          </a:p>
        </p:txBody>
      </p:sp>
      <p:pic>
        <p:nvPicPr>
          <p:cNvPr id="46082" name="Picture 2" descr="C:\Users\Lorenzo\Documents\GitHub\Tesi\img\risultati\fattore di efficienza_lo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812" y="900791"/>
            <a:ext cx="6813406" cy="56108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Risultati ottenuti</a:t>
            </a:r>
          </a:p>
          <a:p>
            <a:pPr>
              <a:buFont typeface="Arial" pitchFamily="34" charset="0"/>
              <a:buChar char="•"/>
            </a:pPr>
            <a:r>
              <a:rPr lang="it-IT" b="1" dirty="0" smtClean="0"/>
              <a:t>Conclusioni</a:t>
            </a:r>
            <a:endParaRPr lang="it-I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Conclusioni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>
          <a:xfrm>
            <a:off x="698499" y="1103314"/>
            <a:ext cx="7752773" cy="5246687"/>
          </a:xfrm>
        </p:spPr>
        <p:txBody>
          <a:bodyPr/>
          <a:lstStyle/>
          <a:p>
            <a:r>
              <a:rPr lang="it-IT" sz="2800" b="1" dirty="0" smtClean="0"/>
              <a:t>Conclusioni: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BLE, consumo energetico molto basso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Il gossip, lavora bene </a:t>
            </a:r>
            <a:r>
              <a:rPr lang="it-IT" sz="2400" dirty="0" smtClean="0"/>
              <a:t>con lo standard BLE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L’algoritmo si adatta bene ai </a:t>
            </a:r>
            <a:r>
              <a:rPr lang="it-IT" sz="2400" dirty="0" smtClean="0"/>
              <a:t>cambiamenti esterni/interni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L’algoritmo ha una buona efficienza di diffusione</a:t>
            </a:r>
            <a:endParaRPr lang="it-IT" sz="2400" dirty="0" smtClean="0"/>
          </a:p>
          <a:p>
            <a:endParaRPr lang="it-IT" sz="1600" b="1" dirty="0" smtClean="0"/>
          </a:p>
          <a:p>
            <a:r>
              <a:rPr lang="it-IT" sz="2800" b="1" dirty="0" smtClean="0"/>
              <a:t>Sviluppi futuri: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Mobilità dei nodi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Migliore distribuzione dei nodi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Più connessioni per singolo Master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Miglior gestione dei messaggi (TTL)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Nuovi algoritmi di gossip più efficienti</a:t>
            </a:r>
            <a:endParaRPr lang="it-IT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logoPoliMi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34080" y="1759480"/>
            <a:ext cx="2075845" cy="207584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3652520" y="4425805"/>
            <a:ext cx="1838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 smtClean="0"/>
              <a:t>Grazie!</a:t>
            </a:r>
            <a:endParaRPr lang="it-IT" sz="4000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FINE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982816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275"/>
    </mc:Choice>
    <mc:Fallback>
      <p:transition spd="slow" advTm="5275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Studio energetico</a:t>
            </a:r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/>
        </p:nvGraphicFramePr>
        <p:xfrm>
          <a:off x="322984" y="1787236"/>
          <a:ext cx="8496302" cy="4422771"/>
        </p:xfrm>
        <a:graphic>
          <a:graphicData uri="http://schemas.openxmlformats.org/drawingml/2006/table">
            <a:tbl>
              <a:tblPr/>
              <a:tblGrid>
                <a:gridCol w="1403639"/>
                <a:gridCol w="1091912"/>
                <a:gridCol w="1148646"/>
                <a:gridCol w="655136"/>
                <a:gridCol w="655136"/>
                <a:gridCol w="808684"/>
                <a:gridCol w="542535"/>
                <a:gridCol w="501590"/>
                <a:gridCol w="317332"/>
                <a:gridCol w="327569"/>
                <a:gridCol w="348041"/>
                <a:gridCol w="348041"/>
                <a:gridCol w="348041"/>
              </a:tblGrid>
              <a:tr h="40255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Smartphone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Bluetooth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Batteria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it-IT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Consumi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0192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capacità [</a:t>
                      </a:r>
                      <a:r>
                        <a:rPr lang="it-IT" sz="12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mAh</a:t>
                      </a:r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t-IT" sz="12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Wh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Autonomia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it-IT" sz="12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[w]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t-IT" sz="12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load</a:t>
                      </a:r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[w]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253421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Standby [h]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3G [h]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LTE [h]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  <a:endParaRPr lang="it-IT" sz="105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Galaxy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10,78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3019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Galaxy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9,88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Galaxy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7,98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it-IT" sz="12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iPhone</a:t>
                      </a:r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 plus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it-IT" sz="12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iPhone</a:t>
                      </a:r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6,91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it-IT" sz="12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iPhone</a:t>
                      </a:r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Google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Nexus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Google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Nexus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250 - 330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10,9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Nokia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Lumia 930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Nokia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Lumia 1020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sp>
        <p:nvSpPr>
          <p:cNvPr id="5" name="Segnaposto testo 5"/>
          <p:cNvSpPr>
            <a:spLocks noGrp="1"/>
          </p:cNvSpPr>
          <p:nvPr>
            <p:ph type="body" sz="quarter" idx="11"/>
          </p:nvPr>
        </p:nvSpPr>
        <p:spPr>
          <a:xfrm>
            <a:off x="698500" y="1103315"/>
            <a:ext cx="7785100" cy="712786"/>
          </a:xfrm>
        </p:spPr>
        <p:txBody>
          <a:bodyPr/>
          <a:lstStyle/>
          <a:p>
            <a:pPr algn="ctr"/>
            <a:r>
              <a:rPr lang="it-IT" b="1" dirty="0" smtClean="0"/>
              <a:t>Dati batteria smartphone</a:t>
            </a:r>
            <a:endParaRPr lang="it-I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Studio energetico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1"/>
          </p:nvPr>
        </p:nvSpPr>
        <p:spPr>
          <a:xfrm>
            <a:off x="698500" y="1103315"/>
            <a:ext cx="7785100" cy="712786"/>
          </a:xfrm>
        </p:spPr>
        <p:txBody>
          <a:bodyPr/>
          <a:lstStyle/>
          <a:p>
            <a:pPr algn="ctr"/>
            <a:r>
              <a:rPr lang="it-IT" b="1" dirty="0" smtClean="0"/>
              <a:t>Numero di trasmissioni possibili</a:t>
            </a:r>
            <a:endParaRPr lang="it-IT" b="1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/>
        </p:nvGraphicFramePr>
        <p:xfrm>
          <a:off x="329049" y="1968501"/>
          <a:ext cx="8495998" cy="3779997"/>
        </p:xfrm>
        <a:graphic>
          <a:graphicData uri="http://schemas.openxmlformats.org/drawingml/2006/table">
            <a:tbl>
              <a:tblPr/>
              <a:tblGrid>
                <a:gridCol w="1727212"/>
                <a:gridCol w="793586"/>
                <a:gridCol w="746900"/>
                <a:gridCol w="746900"/>
                <a:gridCol w="746900"/>
                <a:gridCol w="746900"/>
                <a:gridCol w="746900"/>
                <a:gridCol w="746900"/>
                <a:gridCol w="746900"/>
                <a:gridCol w="746900"/>
              </a:tblGrid>
              <a:tr h="290769">
                <a:tc>
                  <a:txBody>
                    <a:bodyPr/>
                    <a:lstStyle/>
                    <a:p>
                      <a:pPr algn="l" fontAlgn="b"/>
                      <a:endParaRPr lang="it-IT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 </a:t>
                      </a:r>
                      <a:r>
                        <a:rPr lang="it-IT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kB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800 </a:t>
                      </a:r>
                      <a:r>
                        <a:rPr lang="it-IT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kB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 GB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 GB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Galaxy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Galaxy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Galaxy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it-IT" sz="12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iPhone</a:t>
                      </a:r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 plus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it-IT" sz="12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iPhone</a:t>
                      </a:r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it-IT" sz="12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iPhone</a:t>
                      </a:r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Google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Nexus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Google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Nexus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Nokia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Lumia 930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Nokia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Lumia 1020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Studio energetico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1"/>
          </p:nvPr>
        </p:nvSpPr>
        <p:spPr>
          <a:xfrm>
            <a:off x="698500" y="1103315"/>
            <a:ext cx="7785100" cy="712786"/>
          </a:xfrm>
        </p:spPr>
        <p:txBody>
          <a:bodyPr/>
          <a:lstStyle/>
          <a:p>
            <a:pPr algn="ctr"/>
            <a:r>
              <a:rPr lang="it-IT" b="1" dirty="0" smtClean="0"/>
              <a:t>Autonomia dispositivi</a:t>
            </a:r>
            <a:endParaRPr lang="it-IT" b="1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324425" y="1966188"/>
          <a:ext cx="8496002" cy="3779997"/>
        </p:xfrm>
        <a:graphic>
          <a:graphicData uri="http://schemas.openxmlformats.org/drawingml/2006/table">
            <a:tbl>
              <a:tblPr/>
              <a:tblGrid>
                <a:gridCol w="1727185"/>
                <a:gridCol w="793561"/>
                <a:gridCol w="746907"/>
                <a:gridCol w="746907"/>
                <a:gridCol w="746907"/>
                <a:gridCol w="746907"/>
                <a:gridCol w="746907"/>
                <a:gridCol w="746907"/>
                <a:gridCol w="746907"/>
                <a:gridCol w="746907"/>
              </a:tblGrid>
              <a:tr h="290769">
                <a:tc>
                  <a:txBody>
                    <a:bodyPr/>
                    <a:lstStyle/>
                    <a:p>
                      <a:pPr algn="l" fontAlgn="b"/>
                      <a:endParaRPr lang="it-IT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 </a:t>
                      </a:r>
                      <a:r>
                        <a:rPr lang="it-IT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kB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800 </a:t>
                      </a:r>
                      <a:r>
                        <a:rPr lang="it-IT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kB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 GB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 GB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Samsung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Galaxy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Galaxy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Galaxy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0,97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2,99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2,98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0,71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it-IT" sz="12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iPhone</a:t>
                      </a:r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 plus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it-IT" sz="12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iPhone</a:t>
                      </a:r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it-IT" sz="12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iPhone</a:t>
                      </a:r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0,77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Google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Nexus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1,83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0,87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Google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Nexus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2,53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Nokia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Lumia 930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1,83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Nokia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Lumia 1020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 – </a:t>
            </a:r>
            <a:r>
              <a:rPr lang="it-IT" dirty="0" err="1" smtClean="0"/>
              <a:t>Dynamic</a:t>
            </a:r>
            <a:r>
              <a:rPr lang="it-IT" dirty="0" smtClean="0"/>
              <a:t> </a:t>
            </a:r>
            <a:r>
              <a:rPr lang="it-IT" dirty="0" err="1" smtClean="0"/>
              <a:t>Fanout</a:t>
            </a:r>
            <a:endParaRPr lang="it-IT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5129" name="Picture 9" descr="C:\Users\Lorenzo\Documents\GitHub\Tesi\img\grafici_usati\DF_battery_fac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869539"/>
            <a:ext cx="4629281" cy="3658918"/>
          </a:xfrm>
          <a:prstGeom prst="rect">
            <a:avLst/>
          </a:prstGeom>
          <a:noFill/>
        </p:spPr>
      </p:pic>
      <p:pic>
        <p:nvPicPr>
          <p:cNvPr id="5128" name="Picture 8" descr="C:\Users\Lorenzo\Documents\GitHub\Tesi\img\grafici_usati\DF_andamento_teoric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1964" y="2792413"/>
            <a:ext cx="4684952" cy="3744458"/>
          </a:xfrm>
          <a:prstGeom prst="rect">
            <a:avLst/>
          </a:prstGeom>
          <a:noFill/>
        </p:spPr>
      </p:pic>
      <p:pic>
        <p:nvPicPr>
          <p:cNvPr id="5130" name="Picture 10" descr="C:\Users\Lorenzo\Documents\GitHub\Tesi\img\formule_presentazione\DF_F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0509" y="1287305"/>
            <a:ext cx="2408052" cy="718992"/>
          </a:xfrm>
          <a:prstGeom prst="rect">
            <a:avLst/>
          </a:prstGeom>
          <a:noFill/>
        </p:spPr>
      </p:pic>
      <p:pic>
        <p:nvPicPr>
          <p:cNvPr id="5131" name="Picture 11" descr="C:\Users\Lorenzo\Documents\GitHub\Tesi\img\formule_presentazione\DF_FC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91125" y="5485315"/>
            <a:ext cx="1980839" cy="46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b="1" dirty="0" smtClean="0"/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Prove sperimentali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Prove sperimentali </a:t>
            </a:r>
            <a:r>
              <a:rPr lang="it-IT" smtClean="0"/>
              <a:t>– </a:t>
            </a:r>
            <a:r>
              <a:rPr lang="it-IT" smtClean="0"/>
              <a:t>Complessità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4"/>
            <a:ext cx="7531100" cy="5246687"/>
          </a:xfrm>
        </p:spPr>
        <p:txBody>
          <a:bodyPr/>
          <a:lstStyle/>
          <a:p>
            <a:r>
              <a:rPr lang="it-IT" dirty="0" smtClean="0"/>
              <a:t>Complessità: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Difficile stabilire la complessità con questi parametri variabili</a:t>
            </a:r>
            <a:endParaRPr lang="it-IT" sz="2400" dirty="0" smtClean="0"/>
          </a:p>
          <a:p>
            <a:pPr>
              <a:buFont typeface="Arial" pitchFamily="34" charset="0"/>
              <a:buChar char="•"/>
            </a:pPr>
            <a:endParaRPr lang="it-IT" sz="2400" dirty="0" smtClean="0"/>
          </a:p>
          <a:p>
            <a:pPr>
              <a:buFont typeface="Arial" pitchFamily="34" charset="0"/>
              <a:buChar char="•"/>
            </a:pP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Nel caso teorico di:</a:t>
            </a:r>
          </a:p>
          <a:p>
            <a:pPr lvl="1">
              <a:buFont typeface="Arial" pitchFamily="34" charset="0"/>
              <a:buChar char="•"/>
            </a:pPr>
            <a:r>
              <a:rPr lang="it-IT" sz="2000" dirty="0" smtClean="0"/>
              <a:t>Batteria sempre carica</a:t>
            </a:r>
          </a:p>
          <a:p>
            <a:pPr lvl="1">
              <a:buFont typeface="Arial" pitchFamily="34" charset="0"/>
              <a:buChar char="•"/>
            </a:pPr>
            <a:r>
              <a:rPr lang="it-IT" sz="2000" dirty="0" smtClean="0"/>
              <a:t>Tutti i nodi connessi allo stesso grafo</a:t>
            </a:r>
          </a:p>
          <a:p>
            <a:pPr lvl="1">
              <a:buFont typeface="Arial" pitchFamily="34" charset="0"/>
              <a:buChar char="•"/>
            </a:pPr>
            <a:r>
              <a:rPr lang="it-IT" sz="2000" dirty="0" smtClean="0"/>
              <a:t>Strategia </a:t>
            </a:r>
            <a:r>
              <a:rPr lang="it-IT" sz="2000" dirty="0" err="1" smtClean="0"/>
              <a:t>Push&amp;Pull</a:t>
            </a:r>
            <a:endParaRPr lang="it-IT" sz="2000" dirty="0" smtClean="0"/>
          </a:p>
          <a:p>
            <a:endParaRPr lang="it-IT" sz="1200" dirty="0" smtClean="0"/>
          </a:p>
          <a:p>
            <a:pPr>
              <a:buFont typeface="Wingdings"/>
              <a:buChar char="à"/>
            </a:pPr>
            <a:r>
              <a:rPr lang="it-IT" sz="2400" dirty="0" smtClean="0">
                <a:sym typeface="Wingdings" pitchFamily="2" charset="2"/>
              </a:rPr>
              <a:t>Tempo totale di contagio:  </a:t>
            </a:r>
            <a:r>
              <a:rPr lang="it-IT" sz="2400" b="1" i="1" dirty="0" smtClean="0">
                <a:sym typeface="Wingdings" pitchFamily="2" charset="2"/>
              </a:rPr>
              <a:t>O(</a:t>
            </a:r>
            <a:r>
              <a:rPr lang="it-IT" sz="2400" b="1" i="1" dirty="0" err="1" smtClean="0">
                <a:sym typeface="Wingdings" pitchFamily="2" charset="2"/>
              </a:rPr>
              <a:t>ln</a:t>
            </a:r>
            <a:r>
              <a:rPr lang="it-IT" sz="2400" b="1" i="1" dirty="0" smtClean="0">
                <a:sym typeface="Wingdings" pitchFamily="2" charset="2"/>
              </a:rPr>
              <a:t> n)</a:t>
            </a:r>
            <a:r>
              <a:rPr lang="it-IT" sz="2400" i="1" dirty="0" smtClean="0">
                <a:sym typeface="Wingdings" pitchFamily="2" charset="2"/>
              </a:rPr>
              <a:t> </a:t>
            </a:r>
            <a:r>
              <a:rPr lang="it-IT" sz="2400" dirty="0" smtClean="0">
                <a:sym typeface="Wingdings" pitchFamily="2" charset="2"/>
              </a:rPr>
              <a:t>cicli</a:t>
            </a:r>
          </a:p>
          <a:p>
            <a:r>
              <a:rPr lang="it-IT" sz="2400" dirty="0" smtClean="0">
                <a:sym typeface="Wingdings" pitchFamily="2" charset="2"/>
              </a:rPr>
              <a:t> La copertura richiede almeno </a:t>
            </a:r>
            <a:r>
              <a:rPr lang="it-IT" sz="2400" b="1" i="1" dirty="0" smtClean="0">
                <a:sym typeface="Wingdings" pitchFamily="2" charset="2"/>
              </a:rPr>
              <a:t>O(</a:t>
            </a:r>
            <a:r>
              <a:rPr lang="it-IT" sz="2400" b="1" i="1" dirty="0" err="1" smtClean="0">
                <a:sym typeface="Wingdings" pitchFamily="2" charset="2"/>
              </a:rPr>
              <a:t>n*loglog</a:t>
            </a:r>
            <a:r>
              <a:rPr lang="it-IT" sz="2400" b="1" i="1" dirty="0" smtClean="0">
                <a:sym typeface="Wingdings" pitchFamily="2" charset="2"/>
              </a:rPr>
              <a:t> n)</a:t>
            </a:r>
            <a:r>
              <a:rPr lang="it-IT" sz="2400" dirty="0" smtClean="0">
                <a:sym typeface="Wingdings" pitchFamily="2" charset="2"/>
              </a:rPr>
              <a:t> messaggi</a:t>
            </a:r>
            <a:endParaRPr lang="it-IT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BLE – Link </a:t>
            </a:r>
            <a:r>
              <a:rPr lang="it-IT" dirty="0" err="1" smtClean="0"/>
              <a:t>Layer</a:t>
            </a:r>
            <a:endParaRPr lang="it-IT" dirty="0"/>
          </a:p>
        </p:txBody>
      </p:sp>
      <p:pic>
        <p:nvPicPr>
          <p:cNvPr id="1026" name="Picture 2" descr="C:\Users\Lorenzo\Documents\GitHub\Tesi\img\bt\bt_fs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8840" y="881664"/>
            <a:ext cx="7412037" cy="5591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Ambito di studio: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Situazioni di emergenza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Dispositivi mobili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Risparmio energetico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Bluetooth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Algoritmi per la diffusione virale di informazioni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– Scenario nomale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Situazione normale: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Presenza di una struttura di rete di comunicazione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La diffusione </a:t>
            </a:r>
            <a:r>
              <a:rPr lang="it-IT" sz="2400" dirty="0" smtClean="0"/>
              <a:t>dei messaggi è in carico all’infrastruttura di rete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Presenza di controlli e sistemi di autenticazione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Visione globale dei dispositivi da parte dell’infrastruttura di rete</a:t>
            </a:r>
            <a:endParaRPr lang="it-IT" sz="2400" dirty="0"/>
          </a:p>
        </p:txBody>
      </p:sp>
      <p:pic>
        <p:nvPicPr>
          <p:cNvPr id="4" name="Picture 3" descr="C:\Users\Lorenzo\Documents\GitHub\Tesi\LaTeX\Pagliari_Lorenzo_Tesi\Images\reti\rete_cellula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6582" y="3793184"/>
            <a:ext cx="4142507" cy="26353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– Scenario di emergenza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499" y="874474"/>
            <a:ext cx="7061201" cy="5475527"/>
          </a:xfrm>
        </p:spPr>
        <p:txBody>
          <a:bodyPr/>
          <a:lstStyle/>
          <a:p>
            <a:r>
              <a:rPr lang="it-IT" sz="2800" b="1" u="sng" dirty="0" smtClean="0"/>
              <a:t>Mancanza di reti di comunicazione</a:t>
            </a:r>
            <a:endParaRPr lang="it-IT" sz="2800" dirty="0" smtClean="0"/>
          </a:p>
          <a:p>
            <a:r>
              <a:rPr lang="it-IT" sz="2800" dirty="0" smtClean="0"/>
              <a:t>Cause</a:t>
            </a:r>
            <a:r>
              <a:rPr lang="it-IT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Nubifragi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Forti nevicate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err="1" smtClean="0"/>
              <a:t>Dissestamenti</a:t>
            </a:r>
            <a:r>
              <a:rPr lang="it-IT" sz="2400" dirty="0" smtClean="0"/>
              <a:t> idrogeologici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Esondazioni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Trombe d’aria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Forti eventi atmosferici</a:t>
            </a:r>
          </a:p>
          <a:p>
            <a:endParaRPr lang="it-IT" sz="2400" dirty="0" smtClean="0"/>
          </a:p>
          <a:p>
            <a:pPr>
              <a:buFont typeface="Arial" pitchFamily="34" charset="0"/>
              <a:buChar char="•"/>
            </a:pP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err="1" smtClean="0"/>
              <a:t>Disabilitazione</a:t>
            </a:r>
            <a:r>
              <a:rPr lang="it-IT" sz="2400" dirty="0" smtClean="0"/>
              <a:t> volontaria</a:t>
            </a:r>
          </a:p>
        </p:txBody>
      </p:sp>
      <p:pic>
        <p:nvPicPr>
          <p:cNvPr id="1026" name="Picture 2" descr="C:\Users\Lorenzo\Documents\GitHub\Tesi\img\fenomeni_naturali\alluvione_01_genov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6308168" y="874474"/>
            <a:ext cx="2728887" cy="1364444"/>
          </a:xfrm>
          <a:prstGeom prst="rect">
            <a:avLst/>
          </a:prstGeom>
          <a:noFill/>
        </p:spPr>
      </p:pic>
      <p:pic>
        <p:nvPicPr>
          <p:cNvPr id="1027" name="Picture 3" descr="C:\Users\Lorenzo\Documents\GitHub\Tesi\img\fenomeni_naturali\rischio_idrogeologico_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3495" y="2103120"/>
            <a:ext cx="2622908" cy="1767840"/>
          </a:xfrm>
          <a:prstGeom prst="rect">
            <a:avLst/>
          </a:prstGeom>
          <a:noFill/>
        </p:spPr>
      </p:pic>
      <p:pic>
        <p:nvPicPr>
          <p:cNvPr id="1028" name="Picture 4" descr="C:\Users\Lorenzo\Documents\GitHub\Tesi\img\fenomeni_naturali\straripamento_01_p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27520" y="3577318"/>
            <a:ext cx="2163816" cy="1622862"/>
          </a:xfrm>
          <a:prstGeom prst="rect">
            <a:avLst/>
          </a:prstGeom>
          <a:noFill/>
        </p:spPr>
      </p:pic>
      <p:pic>
        <p:nvPicPr>
          <p:cNvPr id="1029" name="Picture 5" descr="C:\Users\Lorenzo\Documents\GitHub\Tesi\img\fenomeni_naturali\manifestazione_0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31359" y="4971331"/>
            <a:ext cx="2568801" cy="15412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Lorenzo\Documents\GitHub\Tesi\LaTeX\Pagliari_Lorenzo_Tesi\Images\reti\grafo_sconness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407" y="3570513"/>
            <a:ext cx="4003891" cy="2605315"/>
          </a:xfrm>
          <a:prstGeom prst="rect">
            <a:avLst/>
          </a:prstGeom>
          <a:noFill/>
        </p:spPr>
      </p:pic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– Scenario di emergenza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500" y="1103314"/>
            <a:ext cx="7061200" cy="5246687"/>
          </a:xfrm>
        </p:spPr>
        <p:txBody>
          <a:bodyPr/>
          <a:lstStyle/>
          <a:p>
            <a:r>
              <a:rPr lang="it-IT" dirty="0" smtClean="0"/>
              <a:t>Situazione di emergenza: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Possibile assenza della rete elettrica</a:t>
            </a: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Assenza di una struttura di rete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Assenza di conoscenza globale della rete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Assenza controlli centralizzati e di </a:t>
            </a:r>
            <a:r>
              <a:rPr lang="it-IT" sz="2400" dirty="0" smtClean="0"/>
              <a:t>autenticazione</a:t>
            </a: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I nodi possono avere solo una </a:t>
            </a:r>
            <a:br>
              <a:rPr lang="it-IT" sz="2400" dirty="0" smtClean="0"/>
            </a:br>
            <a:r>
              <a:rPr lang="it-IT" sz="2400" dirty="0" smtClean="0"/>
              <a:t>visione locale della rete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Sono possibili solo</a:t>
            </a:r>
            <a:br>
              <a:rPr lang="it-IT" sz="2400" dirty="0" smtClean="0"/>
            </a:br>
            <a:r>
              <a:rPr lang="it-IT" sz="2400" dirty="0" smtClean="0"/>
              <a:t>comunicazioni </a:t>
            </a:r>
            <a:r>
              <a:rPr lang="it-IT" sz="2400" dirty="0" smtClean="0"/>
              <a:t>Peer-to-Peer</a:t>
            </a:r>
            <a:br>
              <a:rPr lang="it-IT" sz="2400" dirty="0" smtClean="0"/>
            </a:br>
            <a:r>
              <a:rPr lang="it-IT" sz="2400" dirty="0" smtClean="0"/>
              <a:t>tra nodi vicini</a:t>
            </a:r>
            <a:endParaRPr lang="it-IT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– Scenario di emergenza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501" y="1103314"/>
            <a:ext cx="7531100" cy="5246687"/>
          </a:xfrm>
        </p:spPr>
        <p:txBody>
          <a:bodyPr/>
          <a:lstStyle/>
          <a:p>
            <a:r>
              <a:rPr lang="it-IT" dirty="0" smtClean="0"/>
              <a:t>Soluzione proposta: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Indipendente dalle </a:t>
            </a:r>
            <a:r>
              <a:rPr lang="it-IT" sz="2400" dirty="0" smtClean="0"/>
              <a:t>reti di comunicazione: </a:t>
            </a:r>
            <a:r>
              <a:rPr lang="it-IT" sz="2400" b="1" i="1" dirty="0" smtClean="0">
                <a:solidFill>
                  <a:srgbClr val="C00000"/>
                </a:solidFill>
              </a:rPr>
              <a:t>Bluetooth</a:t>
            </a:r>
            <a:endParaRPr lang="it-IT" sz="2400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Utilizza dispositivi di </a:t>
            </a:r>
            <a:r>
              <a:rPr lang="it-IT" sz="2400" dirty="0" smtClean="0"/>
              <a:t>comune utilizzo: </a:t>
            </a:r>
            <a:r>
              <a:rPr lang="it-IT" sz="2400" b="1" i="1" dirty="0" smtClean="0">
                <a:solidFill>
                  <a:srgbClr val="C00000"/>
                </a:solidFill>
              </a:rPr>
              <a:t>Smartphone</a:t>
            </a:r>
            <a:endParaRPr lang="it-IT" sz="2400" b="1" i="1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Usa regole </a:t>
            </a:r>
            <a:r>
              <a:rPr lang="it-IT" sz="2400" dirty="0" smtClean="0"/>
              <a:t>per la diffusione delle informazioni: </a:t>
            </a:r>
            <a:r>
              <a:rPr lang="it-IT" sz="2400" b="1" i="1" dirty="0" smtClean="0">
                <a:solidFill>
                  <a:srgbClr val="C00000"/>
                </a:solidFill>
              </a:rPr>
              <a:t>Gossip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Deve tenere conto del consumo energetico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Adattamento ai  cambiamenti </a:t>
            </a:r>
            <a:br>
              <a:rPr lang="it-IT" sz="2400" dirty="0" smtClean="0"/>
            </a:br>
            <a:r>
              <a:rPr lang="it-IT" sz="2400" dirty="0" smtClean="0"/>
              <a:t>esterni e interni al dispositivo</a:t>
            </a:r>
          </a:p>
          <a:p>
            <a:pPr>
              <a:buFont typeface="Arial" pitchFamily="34" charset="0"/>
              <a:buChar char="•"/>
            </a:pPr>
            <a:endParaRPr lang="it-IT" sz="2400" dirty="0" smtClean="0"/>
          </a:p>
        </p:txBody>
      </p:sp>
      <p:pic>
        <p:nvPicPr>
          <p:cNvPr id="5" name="Picture 2" descr="C:\Users\Lorenzo\Documents\GitHub\Tesi\LaTeX\Pagliari_Lorenzo_Tesi\Images\reti\grafo_sconness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7429" y="3575531"/>
            <a:ext cx="3996179" cy="2600297"/>
          </a:xfrm>
          <a:prstGeom prst="rect">
            <a:avLst/>
          </a:prstGeom>
          <a:noFill/>
        </p:spPr>
      </p:pic>
      <p:sp>
        <p:nvSpPr>
          <p:cNvPr id="6" name="Fumetto 2 5"/>
          <p:cNvSpPr/>
          <p:nvPr/>
        </p:nvSpPr>
        <p:spPr>
          <a:xfrm>
            <a:off x="740058" y="3380511"/>
            <a:ext cx="7267863" cy="2673932"/>
          </a:xfrm>
          <a:prstGeom prst="wedgeRoundRectCallout">
            <a:avLst>
              <a:gd name="adj1" fmla="val 35062"/>
              <a:gd name="adj2" fmla="val -6711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Paradigma di diffusione virale delle informazioni</a:t>
            </a:r>
          </a:p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Scopo: diffondere rapidamente informazioni, senza saturare i canali di comunicazione come il broadcast puro</a:t>
            </a:r>
          </a:p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Diverse applicazioni:</a:t>
            </a:r>
          </a:p>
          <a:p>
            <a:pPr marL="817563" lvl="1" indent="-360363">
              <a:buFont typeface="Courier New" pitchFamily="49" charset="0"/>
              <a:buChar char="o"/>
            </a:pPr>
            <a:r>
              <a:rPr lang="it-IT" sz="2000" dirty="0" smtClean="0">
                <a:solidFill>
                  <a:schemeClr val="tx2"/>
                </a:solidFill>
              </a:rPr>
              <a:t>Mantenimento dei dati in sistemi replicati o distribuiti</a:t>
            </a:r>
          </a:p>
          <a:p>
            <a:pPr marL="817563" lvl="1" indent="-360363">
              <a:buFont typeface="Courier New" pitchFamily="49" charset="0"/>
              <a:buChar char="o"/>
            </a:pPr>
            <a:r>
              <a:rPr lang="it-IT" sz="2000" dirty="0" smtClean="0">
                <a:solidFill>
                  <a:schemeClr val="tx2"/>
                </a:solidFill>
              </a:rPr>
              <a:t>Studio della diffusione di epidemie</a:t>
            </a:r>
          </a:p>
          <a:p>
            <a:pPr marL="817563" lvl="1" indent="-360363">
              <a:buFont typeface="Courier New" pitchFamily="49" charset="0"/>
              <a:buChar char="o"/>
            </a:pPr>
            <a:r>
              <a:rPr lang="it-IT" sz="2000" dirty="0" smtClean="0">
                <a:solidFill>
                  <a:schemeClr val="tx2"/>
                </a:solidFill>
              </a:rPr>
              <a:t>Mantenimento di un </a:t>
            </a:r>
            <a:r>
              <a:rPr lang="it-IT" sz="2000" dirty="0" err="1" smtClean="0">
                <a:solidFill>
                  <a:schemeClr val="tx2"/>
                </a:solidFill>
              </a:rPr>
              <a:t>overlay</a:t>
            </a:r>
            <a:r>
              <a:rPr lang="it-IT" sz="2000" dirty="0" smtClean="0">
                <a:solidFill>
                  <a:schemeClr val="tx2"/>
                </a:solidFill>
              </a:rPr>
              <a:t> di rete (</a:t>
            </a:r>
            <a:r>
              <a:rPr lang="it-IT" sz="2000" dirty="0" err="1" smtClean="0">
                <a:solidFill>
                  <a:schemeClr val="tx2"/>
                </a:solidFill>
              </a:rPr>
              <a:t>routing</a:t>
            </a:r>
            <a:r>
              <a:rPr lang="it-IT" sz="2000" dirty="0" smtClean="0">
                <a:solidFill>
                  <a:schemeClr val="tx2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b="1" dirty="0" smtClean="0"/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Prove sperimentali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liMi_TESI_Scrib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PoliMi_TESI_unofficial.thmx</Template>
  <TotalTime>0</TotalTime>
  <Words>1351</Words>
  <Application>Microsoft Office PowerPoint</Application>
  <PresentationFormat>Presentazione su schermo (4:3)</PresentationFormat>
  <Paragraphs>623</Paragraphs>
  <Slides>31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Titoli diapositive</vt:lpstr>
      </vt:variant>
      <vt:variant>
        <vt:i4>31</vt:i4>
      </vt:variant>
    </vt:vector>
  </HeadingPairs>
  <TitlesOfParts>
    <vt:vector size="34" baseType="lpstr">
      <vt:lpstr>Intro</vt:lpstr>
      <vt:lpstr>PoliMi_TESI_Scribd</vt:lpstr>
      <vt:lpstr>1_Intro</vt:lpstr>
      <vt:lpstr>Algoritmi adattativi per il risparmio energetico di sistemi broadcast via Bluetooth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</vt:vector>
  </TitlesOfParts>
  <Manager/>
  <Company>Politecnico di Milano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PresentazioneTesi Loreno Pagliari</dc:title>
  <dc:subject/>
  <dc:creator>Lorenzo Pagliari</dc:creator>
  <cp:keywords/>
  <dc:description/>
  <cp:lastModifiedBy>Lorenzo</cp:lastModifiedBy>
  <cp:revision>201</cp:revision>
  <dcterms:created xsi:type="dcterms:W3CDTF">2014-04-15T14:07:28Z</dcterms:created>
  <dcterms:modified xsi:type="dcterms:W3CDTF">2015-09-22T17:56:41Z</dcterms:modified>
  <cp:category/>
</cp:coreProperties>
</file>