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9" r:id="rId5"/>
    <p:sldId id="263" r:id="rId6"/>
    <p:sldId id="269" r:id="rId7"/>
    <p:sldId id="270" r:id="rId8"/>
    <p:sldId id="271" r:id="rId9"/>
    <p:sldId id="272" r:id="rId10"/>
    <p:sldId id="264" r:id="rId11"/>
    <p:sldId id="273" r:id="rId12"/>
    <p:sldId id="274" r:id="rId13"/>
    <p:sldId id="275" r:id="rId14"/>
    <p:sldId id="265" r:id="rId15"/>
    <p:sldId id="276" r:id="rId16"/>
    <p:sldId id="281" r:id="rId17"/>
    <p:sldId id="282" r:id="rId18"/>
    <p:sldId id="266" r:id="rId19"/>
    <p:sldId id="277" r:id="rId20"/>
    <p:sldId id="279" r:id="rId21"/>
    <p:sldId id="283" r:id="rId22"/>
    <p:sldId id="284" r:id="rId23"/>
    <p:sldId id="267" r:id="rId24"/>
    <p:sldId id="285" r:id="rId25"/>
    <p:sldId id="292" r:id="rId26"/>
    <p:sldId id="258" r:id="rId27"/>
    <p:sldId id="286" r:id="rId28"/>
    <p:sldId id="287" r:id="rId29"/>
    <p:sldId id="288" r:id="rId30"/>
    <p:sldId id="289" r:id="rId31"/>
    <p:sldId id="280" r:id="rId32"/>
    <p:sldId id="294" r:id="rId33"/>
    <p:sldId id="290" r:id="rId34"/>
    <p:sldId id="291" r:id="rId35"/>
    <p:sldId id="293" r:id="rId36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79211" autoAdjust="0"/>
  </p:normalViewPr>
  <p:slideViewPr>
    <p:cSldViewPr snapToGrid="0" snapToObjects="1">
      <p:cViewPr varScale="1">
        <p:scale>
          <a:sx n="53" d="100"/>
          <a:sy n="53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788" y="-96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29/09/2015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29/09/2015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baseline="0" dirty="0" smtClean="0"/>
              <a:t>Algoritmi adattativi</a:t>
            </a:r>
          </a:p>
          <a:p>
            <a:r>
              <a:rPr lang="it-IT" b="0" baseline="0" dirty="0" smtClean="0"/>
              <a:t>Per il risparmio energetico</a:t>
            </a:r>
          </a:p>
          <a:p>
            <a:r>
              <a:rPr lang="it-IT" b="0" baseline="0" dirty="0" smtClean="0"/>
              <a:t>Di sistemi broadcast </a:t>
            </a:r>
          </a:p>
          <a:p>
            <a:r>
              <a:rPr lang="it-IT" b="0" baseline="0" dirty="0" smtClean="0"/>
              <a:t>Via BT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AL</a:t>
            </a:r>
            <a:r>
              <a:rPr lang="it-IT" baseline="0" dirty="0" smtClean="0"/>
              <a:t>:</a:t>
            </a:r>
          </a:p>
          <a:p>
            <a:pPr>
              <a:buFontTx/>
              <a:buChar char="-"/>
            </a:pPr>
            <a:r>
              <a:rPr lang="it-IT" baseline="0" dirty="0" smtClean="0"/>
              <a:t> Creato per aggiungere intelligenza all’algoritmo</a:t>
            </a:r>
          </a:p>
          <a:p>
            <a:pPr>
              <a:buFontTx/>
              <a:buChar char="-"/>
            </a:pPr>
            <a:r>
              <a:rPr lang="it-IT" baseline="0" dirty="0" smtClean="0"/>
              <a:t> Serve a far capire lo stato dei nodi vicini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15</a:t>
            </a:fld>
            <a:endParaRPr lang="it-I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Milano</a:t>
            </a:r>
          </a:p>
          <a:p>
            <a:r>
              <a:rPr lang="it-IT" sz="1400" baseline="0" dirty="0" smtClean="0"/>
              <a:t>d=0.0001 n/m2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paesino di campagna simile Piadena (0.000181)</a:t>
            </a:r>
          </a:p>
          <a:p>
            <a:endParaRPr lang="it-IT" sz="1400" baseline="0" dirty="0" smtClean="0"/>
          </a:p>
          <a:p>
            <a:r>
              <a:rPr lang="it-IT" sz="1400" baseline="0" dirty="0" smtClean="0"/>
              <a:t>L’EFFICIENZA l’abbiamo definita noi come COPERTURA/TEMPO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Evita la ritrasmissione </a:t>
            </a:r>
            <a:r>
              <a:rPr lang="it-IT" dirty="0" smtClean="0">
                <a:sym typeface="Wingdings" pitchFamily="2" charset="2"/>
              </a:rPr>
              <a:t>  no</a:t>
            </a:r>
            <a:r>
              <a:rPr lang="it-IT" baseline="0" dirty="0" smtClean="0">
                <a:sym typeface="Wingdings" pitchFamily="2" charset="2"/>
              </a:rPr>
              <a:t> trasmissioni inutili, no saturazione canali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Mobilità</a:t>
            </a:r>
            <a:r>
              <a:rPr lang="it-IT" baseline="0" dirty="0" smtClean="0"/>
              <a:t> dei nodi </a:t>
            </a:r>
            <a:r>
              <a:rPr lang="it-IT" baseline="0" dirty="0" smtClean="0">
                <a:sym typeface="Wingdings" pitchFamily="2" charset="2"/>
              </a:rPr>
              <a:t> contro la presenza di sottoreti e nodi isolati</a:t>
            </a:r>
          </a:p>
          <a:p>
            <a:endParaRPr lang="it-IT" dirty="0" smtClean="0"/>
          </a:p>
          <a:p>
            <a:r>
              <a:rPr lang="it-IT" dirty="0" smtClean="0"/>
              <a:t>TTL</a:t>
            </a:r>
            <a:r>
              <a:rPr lang="it-IT" baseline="0" dirty="0" smtClean="0"/>
              <a:t> </a:t>
            </a:r>
            <a:r>
              <a:rPr lang="it-IT" baseline="0" dirty="0" smtClean="0">
                <a:sym typeface="Wingdings" pitchFamily="2" charset="2"/>
              </a:rPr>
              <a:t> per estendere l’algoritmo con nuove caratteristiche di gossip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modello da noi creato</a:t>
            </a:r>
            <a:r>
              <a:rPr lang="it-IT" baseline="0" dirty="0" smtClean="0"/>
              <a:t> è composto da tre fattori.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FB che rappresenta la dipendenza dal livello della batteria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FC che va a correggere la monotona crescita delle curve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L’asintoto per valori elevati di numero di nodi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30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nostro obiettivo è stato quello di ricercare e progettare una possibile soluzione</a:t>
            </a:r>
            <a:r>
              <a:rPr lang="it-IT" sz="1200" baseline="0" dirty="0" smtClean="0"/>
              <a:t> che permetta di diffondere informazioni tra le persone, in situazioni particolari nelle quali le normali reti di comunicazione non sono disponibili</a:t>
            </a:r>
            <a:endParaRPr lang="it-IT" sz="1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Visione globale: permette</a:t>
            </a:r>
            <a:r>
              <a:rPr lang="it-IT" baseline="0" dirty="0" smtClean="0"/>
              <a:t> ad ogni nodo di trasmettere messaggi verso un altro qualsiasi nodo indipendentemente dalla layout dell’infrastruttura, basta che il destinatario sia connesso alla rete.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Smarphone</a:t>
            </a:r>
            <a:r>
              <a:rPr lang="it-IT" dirty="0" smtClean="0"/>
              <a:t>:</a:t>
            </a:r>
            <a:r>
              <a:rPr lang="it-IT" baseline="0" dirty="0" smtClean="0"/>
              <a:t> dispositivi a batteria, soggetti ad autonomia  e limitata operatività.</a:t>
            </a:r>
          </a:p>
          <a:p>
            <a:r>
              <a:rPr lang="it-IT" baseline="0" dirty="0" smtClean="0"/>
              <a:t>Consumo energetico: necessario dovuto all’uso di sistemi a batteria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baseline="0" dirty="0" smtClean="0"/>
              <a:t> Serve a capire quanto grava, in termini di consumo energetico, trasmettere informazioni tramite BT</a:t>
            </a:r>
          </a:p>
          <a:p>
            <a:pPr>
              <a:buFontTx/>
              <a:buChar char="-"/>
            </a:pPr>
            <a:r>
              <a:rPr lang="it-IT" baseline="0" dirty="0" smtClean="0"/>
              <a:t> Lo studio valuta l’energia richiesta per una singola trasmissione di una informazione, al variare della grandezza dell’informazione stessa.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8</a:t>
            </a:fld>
            <a:endParaRPr lang="it-I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modello da noi creato</a:t>
            </a:r>
            <a:r>
              <a:rPr lang="it-IT" baseline="0" dirty="0" smtClean="0"/>
              <a:t> è composto da tre fattori.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FB che rappresenta la dipendenza dal livello della batteria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FC che va a correggere la monotona crescita delle curve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L’asintoto per valori elevati di numero di nodi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1030" name="Picture 6" descr="C:\Users\Lorenzo\Documents\GitHub\Tesi\img\immagini_presentazione\cons_en_sing_tx_04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82" y="911637"/>
            <a:ext cx="6730989" cy="5616000"/>
          </a:xfrm>
          <a:prstGeom prst="rect">
            <a:avLst/>
          </a:prstGeom>
          <a:noFill/>
        </p:spPr>
      </p:pic>
      <p:sp>
        <p:nvSpPr>
          <p:cNvPr id="4" name="Ovale 3"/>
          <p:cNvSpPr/>
          <p:nvPr/>
        </p:nvSpPr>
        <p:spPr>
          <a:xfrm rot="19200000">
            <a:off x="3047886" y="3480590"/>
            <a:ext cx="3839560" cy="105152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1344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2050" name="Picture 2" descr="C:\Users\Lorenzo\Documents\GitHub\Tesi\img\immagini_presentazione\durata_02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612268"/>
            <a:ext cx="4536000" cy="3784606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img\immagini_presentazione\numero_trasmissioni_02_14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576" y="1044172"/>
            <a:ext cx="4572000" cy="3814645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6895230" y="2333625"/>
            <a:ext cx="258045" cy="1057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389905" y="4076701"/>
            <a:ext cx="258045" cy="9334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smtClean="0">
                <a:solidFill>
                  <a:srgbClr val="C00000"/>
                </a:solidFill>
              </a:rPr>
              <a:t>Push&amp;Pull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counter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blind</a:t>
            </a: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smtClean="0"/>
              <a:t>Dynamyc Fanout, Advertising 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DF= limite trasmissioni, AL = limite pubblicità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dinamici, aggiornati periodicamente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5" name="Fumetto 2 4"/>
          <p:cNvSpPr/>
          <p:nvPr/>
        </p:nvSpPr>
        <p:spPr>
          <a:xfrm>
            <a:off x="1328077" y="3771390"/>
            <a:ext cx="7453745" cy="1021080"/>
          </a:xfrm>
          <a:prstGeom prst="wedgeRoundRectCallout">
            <a:avLst>
              <a:gd name="adj1" fmla="val -785"/>
              <a:gd name="adj2" fmla="val -86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interno del dispositivo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1949534" y="3353461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3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Fumetto 2 3"/>
          <p:cNvSpPr/>
          <p:nvPr/>
        </p:nvSpPr>
        <p:spPr>
          <a:xfrm>
            <a:off x="1560301" y="2801257"/>
            <a:ext cx="7453745" cy="1449443"/>
          </a:xfrm>
          <a:prstGeom prst="wedgeRoundRectCallout">
            <a:avLst>
              <a:gd name="adj1" fmla="val 9956"/>
              <a:gd name="adj2" fmla="val -69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Metodo di trasmissione di tipo</a:t>
            </a:r>
            <a:r>
              <a:rPr lang="it-IT" sz="2000" i="1" dirty="0" smtClean="0">
                <a:solidFill>
                  <a:schemeClr val="tx2"/>
                </a:solidFill>
              </a:rPr>
              <a:t> </a:t>
            </a:r>
            <a:r>
              <a:rPr lang="it-IT" sz="2000" i="1" dirty="0" smtClean="0">
                <a:solidFill>
                  <a:srgbClr val="C00000"/>
                </a:solidFill>
              </a:rPr>
              <a:t>push</a:t>
            </a:r>
            <a:endParaRPr lang="it-IT" sz="2000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endParaRPr lang="it-IT" sz="2000" dirty="0" smtClean="0">
              <a:solidFill>
                <a:schemeClr val="tx2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Limite al numero di trasmissioni prefissato: </a:t>
            </a:r>
            <a:r>
              <a:rPr lang="it-IT" sz="2000" i="1" dirty="0" smtClean="0">
                <a:solidFill>
                  <a:srgbClr val="C00000"/>
                </a:solidFill>
              </a:rPr>
              <a:t>fanout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smtClean="0"/>
              <a:t>Random Geometric Graph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Parametro di 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pPr marL="0" indent="0"/>
            <a:r>
              <a:rPr lang="it-IT" sz="2800" b="1" dirty="0" smtClean="0"/>
              <a:t>Proposta di algoritmo dinamico per la comunicazione di dispositivi in situazioni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il 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 il paradigma di trasmissione di gossip </a:t>
            </a:r>
          </a:p>
          <a:p>
            <a:endParaRPr lang="it-IT" sz="2400" dirty="0" smtClean="0"/>
          </a:p>
          <a:p>
            <a:r>
              <a:rPr lang="it-IT" sz="2800" b="1" dirty="0" smtClean="0"/>
              <a:t>L’algoritmo proposto: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Ha una buona efficienza di diffusione anche a densità relativamente basse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Evita la ritrasmissione di informazioni già ricevute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Distribuzione dei nodi secondo pattern urbani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Nuovi algoritmi di gossip più efficienti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7833" y="4246743"/>
            <a:ext cx="2160000" cy="216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733812" y="2594534"/>
            <a:ext cx="5638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smtClean="0">
                <a:solidFill>
                  <a:schemeClr val="tx2"/>
                </a:solidFill>
                <a:latin typeface="+mn-lt"/>
              </a:rPr>
              <a:t>Grazie per l’attenzione !</a:t>
            </a:r>
            <a:endParaRPr lang="it-IT" sz="4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8" name="Titolo 2"/>
          <p:cNvSpPr txBox="1">
            <a:spLocks/>
          </p:cNvSpPr>
          <p:nvPr/>
        </p:nvSpPr>
        <p:spPr>
          <a:xfrm>
            <a:off x="765175" y="971551"/>
            <a:ext cx="7607299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Algoritmi adattativi per il risparmio energetico di sistemi broadcast via Bluetooth</a:t>
            </a:r>
            <a:endParaRPr kumimoji="0" lang="it-IT" sz="28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8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[mAh]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idle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Complessità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531100" cy="5246687"/>
          </a:xfrm>
        </p:spPr>
        <p:txBody>
          <a:bodyPr/>
          <a:lstStyle/>
          <a:p>
            <a:r>
              <a:rPr lang="it-IT" dirty="0" smtClean="0"/>
              <a:t>Complessità: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Difficile stabilire la complessità con questi parametri variabili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Nel caso teorico di: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Batteria sempre carica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Tutti i nodi connessi allo stesso grafo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Strategia Push&amp;Pull</a:t>
            </a:r>
          </a:p>
          <a:p>
            <a:endParaRPr lang="it-IT" sz="1200" dirty="0" smtClean="0"/>
          </a:p>
          <a:p>
            <a:pPr>
              <a:buFont typeface="Wingdings"/>
              <a:buChar char="à"/>
            </a:pPr>
            <a:r>
              <a:rPr lang="it-IT" sz="2400" dirty="0" smtClean="0">
                <a:sym typeface="Wingdings" pitchFamily="2" charset="2"/>
              </a:rPr>
              <a:t>Tempo totale di contagio:  </a:t>
            </a:r>
            <a:r>
              <a:rPr lang="it-IT" sz="2400" b="1" i="1" dirty="0" smtClean="0">
                <a:sym typeface="Wingdings" pitchFamily="2" charset="2"/>
              </a:rPr>
              <a:t>O(ln n)</a:t>
            </a:r>
            <a:r>
              <a:rPr lang="it-IT" sz="2400" i="1" dirty="0" smtClean="0">
                <a:sym typeface="Wingdings" pitchFamily="2" charset="2"/>
              </a:rPr>
              <a:t> </a:t>
            </a:r>
            <a:r>
              <a:rPr lang="it-IT" sz="2400" dirty="0" smtClean="0">
                <a:sym typeface="Wingdings" pitchFamily="2" charset="2"/>
              </a:rPr>
              <a:t>cicli</a:t>
            </a:r>
          </a:p>
          <a:p>
            <a:r>
              <a:rPr lang="it-IT" sz="2400" dirty="0" smtClean="0">
                <a:sym typeface="Wingdings" pitchFamily="2" charset="2"/>
              </a:rPr>
              <a:t> La copertura richiede almeno </a:t>
            </a:r>
            <a:r>
              <a:rPr lang="it-IT" sz="2400" b="1" i="1" dirty="0" smtClean="0">
                <a:sym typeface="Wingdings" pitchFamily="2" charset="2"/>
              </a:rPr>
              <a:t>O(n*loglog n)</a:t>
            </a:r>
            <a:r>
              <a:rPr lang="it-IT" sz="2400" dirty="0" smtClean="0">
                <a:sym typeface="Wingdings" pitchFamily="2" charset="2"/>
              </a:rPr>
              <a:t> messaggi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Layer</a:t>
            </a:r>
            <a:endParaRPr lang="it-IT" dirty="0"/>
          </a:p>
        </p:txBody>
      </p:sp>
      <p:pic>
        <p:nvPicPr>
          <p:cNvPr id="1026" name="Picture 2" descr="C:\Users\Lorenzo\Documents\GitHub\Tesi\img\bt\bt_f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840" y="881664"/>
            <a:ext cx="7412037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 di comunicazione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dei dispositivi da parte 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Dissestamenti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Disabilitazione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protocolli per la diffusione dei messaggi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smtClean="0"/>
              <a:t>visione </a:t>
            </a:r>
            <a:r>
              <a:rPr lang="it-IT" sz="2400" smtClean="0"/>
              <a:t>locale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  <a:br>
              <a:rPr lang="it-IT" sz="2400" dirty="0" smtClean="0"/>
            </a:br>
            <a:r>
              <a:rPr lang="it-IT" sz="2400" dirty="0" smtClean="0"/>
              <a:t>tra nodi vicini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virale delle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rapidamente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overlay di rete (routing)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08217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mW (10 dBm)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mW (-20 dBm)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1705</Words>
  <Application>Microsoft Office PowerPoint</Application>
  <PresentationFormat>Presentazione su schermo (4:3)</PresentationFormat>
  <Paragraphs>663</Paragraphs>
  <Slides>33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 Pagliari</cp:lastModifiedBy>
  <cp:revision>287</cp:revision>
  <dcterms:created xsi:type="dcterms:W3CDTF">2014-04-15T14:07:28Z</dcterms:created>
  <dcterms:modified xsi:type="dcterms:W3CDTF">2015-09-29T21:30:41Z</dcterms:modified>
  <cp:category/>
</cp:coreProperties>
</file>