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7" r:id="rId1"/>
    <p:sldMasterId id="2147483676" r:id="rId2"/>
    <p:sldMasterId id="2147483681" r:id="rId3"/>
  </p:sldMasterIdLst>
  <p:notesMasterIdLst>
    <p:notesMasterId r:id="rId47"/>
  </p:notesMasterIdLst>
  <p:handoutMasterIdLst>
    <p:handoutMasterId r:id="rId48"/>
  </p:handoutMasterIdLst>
  <p:sldIdLst>
    <p:sldId id="256" r:id="rId4"/>
    <p:sldId id="259" r:id="rId5"/>
    <p:sldId id="263" r:id="rId6"/>
    <p:sldId id="269" r:id="rId7"/>
    <p:sldId id="270" r:id="rId8"/>
    <p:sldId id="271" r:id="rId9"/>
    <p:sldId id="272" r:id="rId10"/>
    <p:sldId id="293" r:id="rId11"/>
    <p:sldId id="294" r:id="rId12"/>
    <p:sldId id="295" r:id="rId13"/>
    <p:sldId id="296" r:id="rId14"/>
    <p:sldId id="297" r:id="rId15"/>
    <p:sldId id="264" r:id="rId16"/>
    <p:sldId id="273" r:id="rId17"/>
    <p:sldId id="274" r:id="rId18"/>
    <p:sldId id="298" r:id="rId19"/>
    <p:sldId id="275" r:id="rId20"/>
    <p:sldId id="299" r:id="rId21"/>
    <p:sldId id="265" r:id="rId22"/>
    <p:sldId id="276" r:id="rId23"/>
    <p:sldId id="300" r:id="rId24"/>
    <p:sldId id="301" r:id="rId25"/>
    <p:sldId id="302" r:id="rId26"/>
    <p:sldId id="303" r:id="rId27"/>
    <p:sldId id="304" r:id="rId28"/>
    <p:sldId id="281" r:id="rId29"/>
    <p:sldId id="282" r:id="rId30"/>
    <p:sldId id="266" r:id="rId31"/>
    <p:sldId id="277" r:id="rId32"/>
    <p:sldId id="279" r:id="rId33"/>
    <p:sldId id="283" r:id="rId34"/>
    <p:sldId id="284" r:id="rId35"/>
    <p:sldId id="267" r:id="rId36"/>
    <p:sldId id="285" r:id="rId37"/>
    <p:sldId id="292" r:id="rId38"/>
    <p:sldId id="258" r:id="rId39"/>
    <p:sldId id="286" r:id="rId40"/>
    <p:sldId id="287" r:id="rId41"/>
    <p:sldId id="288" r:id="rId42"/>
    <p:sldId id="289" r:id="rId43"/>
    <p:sldId id="280" r:id="rId44"/>
    <p:sldId id="290" r:id="rId45"/>
    <p:sldId id="291" r:id="rId46"/>
  </p:sldIdLst>
  <p:sldSz cx="9144000" cy="6858000" type="screen4x3"/>
  <p:notesSz cx="9906000" cy="6794500"/>
  <p:defaultTextStyle>
    <a:defPPr>
      <a:defRPr lang="it-IT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Stile chiaro 2 - Color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Stile chi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3" autoAdjust="0"/>
    <p:restoredTop sz="97133" autoAdjust="0"/>
  </p:normalViewPr>
  <p:slideViewPr>
    <p:cSldViewPr snapToGrid="0" snapToObjects="1">
      <p:cViewPr>
        <p:scale>
          <a:sx n="66" d="100"/>
          <a:sy n="66" d="100"/>
        </p:scale>
        <p:origin x="-1422" y="-1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6" d="100"/>
        <a:sy n="106" d="100"/>
      </p:scale>
      <p:origin x="0" y="0"/>
    </p:cViewPr>
  </p:sorterViewPr>
  <p:notesViewPr>
    <p:cSldViewPr snapToGrid="0" snapToObjects="1">
      <p:cViewPr varScale="1">
        <p:scale>
          <a:sx n="71" d="100"/>
          <a:sy n="71" d="100"/>
        </p:scale>
        <p:origin x="-1788" y="-96"/>
      </p:cViewPr>
      <p:guideLst>
        <p:guide orient="horz" pos="2140"/>
        <p:guide pos="312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5.xml"/><Relationship Id="rId51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92600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5611813" y="0"/>
            <a:ext cx="4292600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12F1C6-8193-4D58-BB28-44CF9C7F83D5}" type="datetimeFigureOut">
              <a:rPr lang="it-IT" smtClean="0"/>
              <a:pPr/>
              <a:t>29/09/2015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6453188"/>
            <a:ext cx="4292600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5611813" y="6453188"/>
            <a:ext cx="4292600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754029-6297-4612-BA0F-B2F0F9CC1783}" type="slidenum">
              <a:rPr lang="it-IT" smtClean="0"/>
              <a:pPr/>
              <a:t>‹N›</a:t>
            </a:fld>
            <a:endParaRPr lang="it-IT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92600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5611813" y="0"/>
            <a:ext cx="4292600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055084-1CB9-CF40-93F3-663EB9ADEB9C}" type="datetimeFigureOut">
              <a:rPr lang="it-IT" smtClean="0"/>
              <a:pPr/>
              <a:t>29/09/2015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254375" y="509588"/>
            <a:ext cx="3397250" cy="2547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990600" y="3227388"/>
            <a:ext cx="7924800" cy="3057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6453188"/>
            <a:ext cx="4292600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5611813" y="6453188"/>
            <a:ext cx="4292600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3CFAA4-C87D-1545-9F8E-F35BF2220A99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983607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254375" y="509588"/>
            <a:ext cx="3397250" cy="2547937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b="0" baseline="0" dirty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pPr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12298789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sz="1400" dirty="0" smtClean="0"/>
              <a:t>Simulatore </a:t>
            </a:r>
            <a:r>
              <a:rPr lang="it-IT" sz="1400" dirty="0" smtClean="0">
                <a:sym typeface="Wingdings" pitchFamily="2" charset="2"/>
              </a:rPr>
              <a:t> OMNeT++</a:t>
            </a:r>
          </a:p>
          <a:p>
            <a:endParaRPr lang="it-IT" sz="1400" dirty="0" smtClean="0"/>
          </a:p>
          <a:p>
            <a:r>
              <a:rPr lang="it-IT" sz="1400" dirty="0" smtClean="0"/>
              <a:t>d=0.02 n/m2</a:t>
            </a:r>
            <a:r>
              <a:rPr lang="it-IT" sz="1400" baseline="0" dirty="0" smtClean="0"/>
              <a:t>    </a:t>
            </a:r>
            <a:r>
              <a:rPr lang="it-IT" sz="1400" baseline="0" dirty="0" smtClean="0">
                <a:sym typeface="Wingdings" pitchFamily="2" charset="2"/>
              </a:rPr>
              <a:t></a:t>
            </a:r>
            <a:r>
              <a:rPr lang="it-IT" sz="1400" baseline="0" dirty="0" smtClean="0"/>
              <a:t> Roma</a:t>
            </a:r>
            <a:endParaRPr lang="it-IT" sz="1400" dirty="0" smtClean="0"/>
          </a:p>
          <a:p>
            <a:r>
              <a:rPr lang="it-IT" sz="1400" dirty="0" smtClean="0"/>
              <a:t>d=0.008</a:t>
            </a:r>
            <a:r>
              <a:rPr lang="it-IT" sz="1400" baseline="0" dirty="0" smtClean="0"/>
              <a:t> n/m2  </a:t>
            </a:r>
            <a:r>
              <a:rPr lang="it-IT" sz="1400" baseline="0" dirty="0" smtClean="0">
                <a:sym typeface="Wingdings" pitchFamily="2" charset="2"/>
              </a:rPr>
              <a:t></a:t>
            </a:r>
            <a:r>
              <a:rPr lang="it-IT" sz="1400" baseline="0" dirty="0" smtClean="0"/>
              <a:t>Milano</a:t>
            </a:r>
          </a:p>
          <a:p>
            <a:r>
              <a:rPr lang="it-IT" sz="1400" baseline="0" dirty="0" smtClean="0"/>
              <a:t>d=0.0001 n/m2 </a:t>
            </a:r>
            <a:r>
              <a:rPr lang="it-IT" sz="1400" baseline="0" dirty="0" smtClean="0">
                <a:sym typeface="Wingdings" pitchFamily="2" charset="2"/>
              </a:rPr>
              <a:t></a:t>
            </a:r>
            <a:r>
              <a:rPr lang="it-IT" sz="1400" baseline="0" dirty="0" smtClean="0"/>
              <a:t>paesino di campagna simile Piadena (0.000181)</a:t>
            </a:r>
          </a:p>
          <a:p>
            <a:endParaRPr lang="it-IT" sz="1400" baseline="0" dirty="0" smtClean="0"/>
          </a:p>
          <a:p>
            <a:r>
              <a:rPr lang="it-IT" sz="1400" baseline="0" dirty="0" smtClean="0"/>
              <a:t>L’EFFICIENZA l’abbiamo definita noi come COPERTURA/TEMPO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pPr/>
              <a:t>30</a:t>
            </a:fld>
            <a:endParaRPr lang="it-IT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Parlare della formazione di sottoreti</a:t>
            </a:r>
            <a:r>
              <a:rPr lang="it-IT" baseline="0" dirty="0" smtClean="0"/>
              <a:t> e della presenza di nodi isolati per le densità più basse !!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pPr/>
              <a:t>31</a:t>
            </a:fld>
            <a:endParaRPr lang="it-IT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 smtClean="0"/>
              <a:t>Parlare della formazione di sottoreti</a:t>
            </a:r>
            <a:r>
              <a:rPr lang="it-IT" baseline="0" dirty="0" smtClean="0"/>
              <a:t> e della presenza di nodi isolati per le densità più basse !!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pPr/>
              <a:t>32</a:t>
            </a:fld>
            <a:endParaRPr lang="it-IT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Evita la ritrasmissione </a:t>
            </a:r>
            <a:r>
              <a:rPr lang="it-IT" dirty="0" smtClean="0">
                <a:sym typeface="Wingdings" pitchFamily="2" charset="2"/>
              </a:rPr>
              <a:t>  no</a:t>
            </a:r>
            <a:r>
              <a:rPr lang="it-IT" baseline="0" dirty="0" smtClean="0">
                <a:sym typeface="Wingdings" pitchFamily="2" charset="2"/>
              </a:rPr>
              <a:t> trasmissioni inutili, no saturazione canali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pPr/>
              <a:t>34</a:t>
            </a:fld>
            <a:endParaRPr lang="it-IT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Mobilità</a:t>
            </a:r>
            <a:r>
              <a:rPr lang="it-IT" baseline="0" dirty="0" smtClean="0"/>
              <a:t> dei nodi </a:t>
            </a:r>
            <a:r>
              <a:rPr lang="it-IT" baseline="0" dirty="0" smtClean="0">
                <a:sym typeface="Wingdings" pitchFamily="2" charset="2"/>
              </a:rPr>
              <a:t> contro la presenza di sottoreti e nodi isolati</a:t>
            </a:r>
          </a:p>
          <a:p>
            <a:endParaRPr lang="it-IT" dirty="0" smtClean="0"/>
          </a:p>
          <a:p>
            <a:r>
              <a:rPr lang="it-IT" dirty="0" smtClean="0"/>
              <a:t>TTL</a:t>
            </a:r>
            <a:r>
              <a:rPr lang="it-IT" baseline="0" dirty="0" smtClean="0"/>
              <a:t> </a:t>
            </a:r>
            <a:r>
              <a:rPr lang="it-IT" baseline="0" dirty="0" smtClean="0">
                <a:sym typeface="Wingdings" pitchFamily="2" charset="2"/>
              </a:rPr>
              <a:t> per estendere l’algoritmo con nuove caratteristiche di gossip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pPr/>
              <a:t>35</a:t>
            </a:fld>
            <a:endParaRPr lang="it-IT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pPr/>
              <a:t>4</a:t>
            </a:fld>
            <a:endParaRPr lang="it-IT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DF </a:t>
            </a:r>
            <a:r>
              <a:rPr lang="it-IT" dirty="0" smtClean="0">
                <a:sym typeface="Wingdings" pitchFamily="2" charset="2"/>
              </a:rPr>
              <a:t> calibra il carico di lavoro</a:t>
            </a:r>
            <a:r>
              <a:rPr lang="it-IT" baseline="0" dirty="0" smtClean="0">
                <a:sym typeface="Wingdings" pitchFamily="2" charset="2"/>
              </a:rPr>
              <a:t> dovuto alle trasmissioni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pPr/>
              <a:t>20</a:t>
            </a:fld>
            <a:endParaRPr lang="it-IT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DF </a:t>
            </a:r>
            <a:r>
              <a:rPr lang="it-IT" dirty="0" smtClean="0">
                <a:sym typeface="Wingdings" pitchFamily="2" charset="2"/>
              </a:rPr>
              <a:t> calibra il carico di lavoro</a:t>
            </a:r>
            <a:r>
              <a:rPr lang="it-IT" baseline="0" dirty="0" smtClean="0">
                <a:sym typeface="Wingdings" pitchFamily="2" charset="2"/>
              </a:rPr>
              <a:t> dovuto alle trasmissioni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pPr/>
              <a:t>21</a:t>
            </a:fld>
            <a:endParaRPr lang="it-IT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DF </a:t>
            </a:r>
            <a:r>
              <a:rPr lang="it-IT" dirty="0" smtClean="0">
                <a:sym typeface="Wingdings" pitchFamily="2" charset="2"/>
              </a:rPr>
              <a:t> calibra il carico di lavoro</a:t>
            </a:r>
            <a:r>
              <a:rPr lang="it-IT" baseline="0" dirty="0" smtClean="0">
                <a:sym typeface="Wingdings" pitchFamily="2" charset="2"/>
              </a:rPr>
              <a:t> dovuto alle trasmissioni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pPr/>
              <a:t>22</a:t>
            </a:fld>
            <a:endParaRPr lang="it-IT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DF </a:t>
            </a:r>
            <a:r>
              <a:rPr lang="it-IT" dirty="0" smtClean="0">
                <a:sym typeface="Wingdings" pitchFamily="2" charset="2"/>
              </a:rPr>
              <a:t> calibra il carico di lavoro</a:t>
            </a:r>
            <a:r>
              <a:rPr lang="it-IT" baseline="0" dirty="0" smtClean="0">
                <a:sym typeface="Wingdings" pitchFamily="2" charset="2"/>
              </a:rPr>
              <a:t> dovuto alle trasmissioni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pPr/>
              <a:t>23</a:t>
            </a:fld>
            <a:endParaRPr lang="it-IT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DF </a:t>
            </a:r>
            <a:r>
              <a:rPr lang="it-IT" dirty="0" smtClean="0">
                <a:sym typeface="Wingdings" pitchFamily="2" charset="2"/>
              </a:rPr>
              <a:t> calibra il carico di lavoro</a:t>
            </a:r>
            <a:r>
              <a:rPr lang="it-IT" baseline="0" dirty="0" smtClean="0">
                <a:sym typeface="Wingdings" pitchFamily="2" charset="2"/>
              </a:rPr>
              <a:t> dovuto alle trasmissioni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pPr/>
              <a:t>24</a:t>
            </a:fld>
            <a:endParaRPr lang="it-IT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DF </a:t>
            </a:r>
            <a:r>
              <a:rPr lang="it-IT" dirty="0" smtClean="0">
                <a:sym typeface="Wingdings" pitchFamily="2" charset="2"/>
              </a:rPr>
              <a:t> calibra il carico di lavoro</a:t>
            </a:r>
            <a:r>
              <a:rPr lang="it-IT" baseline="0" dirty="0" smtClean="0">
                <a:sym typeface="Wingdings" pitchFamily="2" charset="2"/>
              </a:rPr>
              <a:t> dovuto alle trasmissioni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pPr/>
              <a:t>25</a:t>
            </a:fld>
            <a:endParaRPr lang="it-IT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Il modello da noi creato</a:t>
            </a:r>
            <a:r>
              <a:rPr lang="it-IT" baseline="0" dirty="0" smtClean="0"/>
              <a:t> è composto da tre fattori.</a:t>
            </a:r>
          </a:p>
          <a:p>
            <a:pPr marL="228600" indent="-228600">
              <a:buAutoNum type="arabicParenR"/>
            </a:pPr>
            <a:r>
              <a:rPr lang="it-IT" baseline="0" dirty="0" smtClean="0"/>
              <a:t>Il FB che rappresenta la dipendenza dal livello della batteria</a:t>
            </a:r>
          </a:p>
          <a:p>
            <a:pPr marL="228600" indent="-228600">
              <a:buAutoNum type="arabicParenR"/>
            </a:pPr>
            <a:r>
              <a:rPr lang="it-IT" baseline="0" dirty="0" smtClean="0"/>
              <a:t>Il FC che va a correggere la monotona crescita delle curve</a:t>
            </a:r>
          </a:p>
          <a:p>
            <a:pPr marL="228600" indent="-228600">
              <a:buAutoNum type="arabicParenR"/>
            </a:pPr>
            <a:r>
              <a:rPr lang="it-IT" baseline="0" dirty="0" smtClean="0"/>
              <a:t>L’asintoto per valori elevati di numero di nodi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pPr/>
              <a:t>26</a:t>
            </a:fld>
            <a:endParaRPr lang="it-IT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contenuto 4"/>
          <p:cNvSpPr>
            <a:spLocks noGrp="1"/>
          </p:cNvSpPr>
          <p:nvPr>
            <p:ph sz="quarter" idx="10"/>
          </p:nvPr>
        </p:nvSpPr>
        <p:spPr>
          <a:xfrm>
            <a:off x="2895599" y="267969"/>
            <a:ext cx="5984430" cy="1106835"/>
          </a:xfrm>
        </p:spPr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27430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gnaposto risorsa multimediale 7"/>
          <p:cNvSpPr>
            <a:spLocks noGrp="1" noChangeAspect="1"/>
          </p:cNvSpPr>
          <p:nvPr>
            <p:ph type="media" sz="quarter" idx="10"/>
          </p:nvPr>
        </p:nvSpPr>
        <p:spPr>
          <a:xfrm>
            <a:off x="972002" y="1011599"/>
            <a:ext cx="7199996" cy="5400000"/>
          </a:xfrm>
          <a:prstGeom prst="rect">
            <a:avLst/>
          </a:prstGeom>
        </p:spPr>
        <p:txBody>
          <a:bodyPr vert="horz"/>
          <a:lstStyle/>
          <a:p>
            <a:r>
              <a:rPr lang="it-IT" dirty="0" smtClean="0"/>
              <a:t>Fare clic sull'icona per inserire un clip multimediale</a:t>
            </a:r>
            <a:endParaRPr lang="it-IT" dirty="0"/>
          </a:p>
        </p:txBody>
      </p:sp>
      <p:sp>
        <p:nvSpPr>
          <p:cNvPr id="3" name="Segnaposto testo 11"/>
          <p:cNvSpPr>
            <a:spLocks noGrp="1"/>
          </p:cNvSpPr>
          <p:nvPr>
            <p:ph type="body" sz="quarter" idx="11" hasCustomPrompt="1"/>
          </p:nvPr>
        </p:nvSpPr>
        <p:spPr>
          <a:xfrm>
            <a:off x="698500" y="163513"/>
            <a:ext cx="7061200" cy="512763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dirty="0" smtClean="0"/>
              <a:t>Titolo Diapositiva</a:t>
            </a:r>
          </a:p>
        </p:txBody>
      </p:sp>
    </p:spTree>
    <p:extLst>
      <p:ext uri="{BB962C8B-B14F-4D97-AF65-F5344CB8AC3E}">
        <p14:creationId xmlns:p14="http://schemas.microsoft.com/office/powerpoint/2010/main" xmlns="" val="1473926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immagine 3"/>
          <p:cNvSpPr>
            <a:spLocks noGrp="1" noChangeAspect="1"/>
          </p:cNvSpPr>
          <p:nvPr>
            <p:ph type="pic" sz="quarter" idx="10"/>
          </p:nvPr>
        </p:nvSpPr>
        <p:spPr>
          <a:xfrm>
            <a:off x="972000" y="997643"/>
            <a:ext cx="7200000" cy="5400000"/>
          </a:xfrm>
          <a:prstGeom prst="rect">
            <a:avLst/>
          </a:prstGeom>
        </p:spPr>
        <p:txBody>
          <a:bodyPr vert="horz"/>
          <a:lstStyle/>
          <a:p>
            <a:r>
              <a:rPr lang="it-IT" dirty="0" smtClean="0"/>
              <a:t>Trascinare l'immagine su un segnaposto o fare clic sull'icona per aggiungerla</a:t>
            </a:r>
            <a:endParaRPr lang="it-IT" dirty="0"/>
          </a:p>
        </p:txBody>
      </p:sp>
      <p:sp>
        <p:nvSpPr>
          <p:cNvPr id="3" name="Segnaposto testo 11"/>
          <p:cNvSpPr>
            <a:spLocks noGrp="1"/>
          </p:cNvSpPr>
          <p:nvPr>
            <p:ph type="body" sz="quarter" idx="11" hasCustomPrompt="1"/>
          </p:nvPr>
        </p:nvSpPr>
        <p:spPr>
          <a:xfrm>
            <a:off x="698500" y="163513"/>
            <a:ext cx="7061200" cy="512763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dirty="0" smtClean="0"/>
              <a:t>Titolo Diapositiva</a:t>
            </a:r>
          </a:p>
        </p:txBody>
      </p:sp>
    </p:spTree>
    <p:extLst>
      <p:ext uri="{BB962C8B-B14F-4D97-AF65-F5344CB8AC3E}">
        <p14:creationId xmlns:p14="http://schemas.microsoft.com/office/powerpoint/2010/main" xmlns="" val="16812318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contenuto 4"/>
          <p:cNvSpPr>
            <a:spLocks noGrp="1"/>
          </p:cNvSpPr>
          <p:nvPr>
            <p:ph sz="quarter" idx="10"/>
          </p:nvPr>
        </p:nvSpPr>
        <p:spPr>
          <a:xfrm>
            <a:off x="2895599" y="267969"/>
            <a:ext cx="5984430" cy="1106835"/>
          </a:xfrm>
        </p:spPr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274300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11917761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871637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1191776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871637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egnaposto testo 11"/>
          <p:cNvSpPr>
            <a:spLocks noGrp="1"/>
          </p:cNvSpPr>
          <p:nvPr>
            <p:ph type="body" sz="quarter" idx="10" hasCustomPrompt="1"/>
          </p:nvPr>
        </p:nvSpPr>
        <p:spPr>
          <a:xfrm>
            <a:off x="698500" y="163513"/>
            <a:ext cx="7061200" cy="512763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dirty="0" smtClean="0"/>
              <a:t>Titolo Diapositiva</a:t>
            </a:r>
          </a:p>
        </p:txBody>
      </p:sp>
    </p:spTree>
    <p:extLst>
      <p:ext uri="{BB962C8B-B14F-4D97-AF65-F5344CB8AC3E}">
        <p14:creationId xmlns:p14="http://schemas.microsoft.com/office/powerpoint/2010/main" xmlns="" val="1724467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11"/>
          <p:cNvSpPr>
            <a:spLocks noGrp="1"/>
          </p:cNvSpPr>
          <p:nvPr>
            <p:ph type="body" sz="quarter" idx="10" hasCustomPrompt="1"/>
          </p:nvPr>
        </p:nvSpPr>
        <p:spPr>
          <a:xfrm>
            <a:off x="698500" y="163513"/>
            <a:ext cx="7061200" cy="512763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dirty="0" smtClean="0"/>
              <a:t>Titolo Diapositiva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11"/>
          </p:nvPr>
        </p:nvSpPr>
        <p:spPr>
          <a:xfrm>
            <a:off x="698500" y="1103314"/>
            <a:ext cx="7061200" cy="5246687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3825920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gnaposto risorsa multimediale 7"/>
          <p:cNvSpPr>
            <a:spLocks noGrp="1" noChangeAspect="1"/>
          </p:cNvSpPr>
          <p:nvPr>
            <p:ph type="media" sz="quarter" idx="10"/>
          </p:nvPr>
        </p:nvSpPr>
        <p:spPr>
          <a:xfrm>
            <a:off x="972002" y="1011599"/>
            <a:ext cx="7199996" cy="5400000"/>
          </a:xfrm>
          <a:prstGeom prst="rect">
            <a:avLst/>
          </a:prstGeom>
        </p:spPr>
        <p:txBody>
          <a:bodyPr vert="horz"/>
          <a:lstStyle/>
          <a:p>
            <a:r>
              <a:rPr lang="it-IT" dirty="0" smtClean="0"/>
              <a:t>Fare clic sull'icona per inserire un clip multimediale</a:t>
            </a:r>
            <a:endParaRPr lang="it-IT" dirty="0"/>
          </a:p>
        </p:txBody>
      </p:sp>
      <p:sp>
        <p:nvSpPr>
          <p:cNvPr id="3" name="Segnaposto testo 11"/>
          <p:cNvSpPr>
            <a:spLocks noGrp="1"/>
          </p:cNvSpPr>
          <p:nvPr>
            <p:ph type="body" sz="quarter" idx="11" hasCustomPrompt="1"/>
          </p:nvPr>
        </p:nvSpPr>
        <p:spPr>
          <a:xfrm>
            <a:off x="698500" y="163513"/>
            <a:ext cx="7061200" cy="512763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dirty="0" smtClean="0"/>
              <a:t>Titolo Diapositiva</a:t>
            </a:r>
          </a:p>
        </p:txBody>
      </p:sp>
    </p:spTree>
    <p:extLst>
      <p:ext uri="{BB962C8B-B14F-4D97-AF65-F5344CB8AC3E}">
        <p14:creationId xmlns:p14="http://schemas.microsoft.com/office/powerpoint/2010/main" xmlns="" val="1473926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immagine 3"/>
          <p:cNvSpPr>
            <a:spLocks noGrp="1" noChangeAspect="1"/>
          </p:cNvSpPr>
          <p:nvPr>
            <p:ph type="pic" sz="quarter" idx="10"/>
          </p:nvPr>
        </p:nvSpPr>
        <p:spPr>
          <a:xfrm>
            <a:off x="972000" y="997643"/>
            <a:ext cx="7200000" cy="5400000"/>
          </a:xfrm>
          <a:prstGeom prst="rect">
            <a:avLst/>
          </a:prstGeom>
        </p:spPr>
        <p:txBody>
          <a:bodyPr vert="horz"/>
          <a:lstStyle/>
          <a:p>
            <a:r>
              <a:rPr lang="it-IT" dirty="0" smtClean="0"/>
              <a:t>Trascinare l'immagine su un segnaposto o fare clic sull'icona per aggiungerla</a:t>
            </a:r>
            <a:endParaRPr lang="it-IT" dirty="0"/>
          </a:p>
        </p:txBody>
      </p:sp>
      <p:sp>
        <p:nvSpPr>
          <p:cNvPr id="3" name="Segnaposto testo 11"/>
          <p:cNvSpPr>
            <a:spLocks noGrp="1"/>
          </p:cNvSpPr>
          <p:nvPr>
            <p:ph type="body" sz="quarter" idx="11" hasCustomPrompt="1"/>
          </p:nvPr>
        </p:nvSpPr>
        <p:spPr>
          <a:xfrm>
            <a:off x="698500" y="163513"/>
            <a:ext cx="7061200" cy="512763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dirty="0" smtClean="0"/>
              <a:t>Titolo Diapositiva</a:t>
            </a:r>
          </a:p>
        </p:txBody>
      </p:sp>
    </p:spTree>
    <p:extLst>
      <p:ext uri="{BB962C8B-B14F-4D97-AF65-F5344CB8AC3E}">
        <p14:creationId xmlns:p14="http://schemas.microsoft.com/office/powerpoint/2010/main" xmlns="" val="1681231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egnaposto testo 11"/>
          <p:cNvSpPr>
            <a:spLocks noGrp="1"/>
          </p:cNvSpPr>
          <p:nvPr>
            <p:ph type="body" sz="quarter" idx="10" hasCustomPrompt="1"/>
          </p:nvPr>
        </p:nvSpPr>
        <p:spPr>
          <a:xfrm>
            <a:off x="698500" y="163513"/>
            <a:ext cx="7061200" cy="512763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dirty="0" smtClean="0"/>
              <a:t>Titolo Diapositiva</a:t>
            </a:r>
          </a:p>
        </p:txBody>
      </p:sp>
    </p:spTree>
    <p:extLst>
      <p:ext uri="{BB962C8B-B14F-4D97-AF65-F5344CB8AC3E}">
        <p14:creationId xmlns:p14="http://schemas.microsoft.com/office/powerpoint/2010/main" xmlns="" val="1724467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11"/>
          <p:cNvSpPr>
            <a:spLocks noGrp="1"/>
          </p:cNvSpPr>
          <p:nvPr>
            <p:ph type="body" sz="quarter" idx="10" hasCustomPrompt="1"/>
          </p:nvPr>
        </p:nvSpPr>
        <p:spPr>
          <a:xfrm>
            <a:off x="698500" y="163513"/>
            <a:ext cx="7061200" cy="512763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dirty="0" smtClean="0"/>
              <a:t>Titolo Diapositiva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11"/>
          </p:nvPr>
        </p:nvSpPr>
        <p:spPr>
          <a:xfrm>
            <a:off x="698500" y="1103314"/>
            <a:ext cx="7061200" cy="5246687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3825920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7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.png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65" descr="powerpoint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15"/>
          <p:cNvSpPr>
            <a:spLocks noChangeArrowheads="1"/>
          </p:cNvSpPr>
          <p:nvPr/>
        </p:nvSpPr>
        <p:spPr bwMode="auto">
          <a:xfrm>
            <a:off x="0" y="1"/>
            <a:ext cx="9169400" cy="6873875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20000"/>
              </a:spcBef>
              <a:defRPr/>
            </a:pPr>
            <a:endParaRPr lang="it-IT" dirty="0">
              <a:latin typeface="Arial" charset="0"/>
              <a:ea typeface="+mn-ea"/>
            </a:endParaRPr>
          </a:p>
        </p:txBody>
      </p:sp>
      <p:sp>
        <p:nvSpPr>
          <p:cNvPr id="2052" name="Rectangle 19"/>
          <p:cNvSpPr>
            <a:spLocks noGrp="1" noChangeAspect="1" noChangeArrowheads="1"/>
          </p:cNvSpPr>
          <p:nvPr>
            <p:ph type="title"/>
          </p:nvPr>
        </p:nvSpPr>
        <p:spPr bwMode="auto">
          <a:xfrm>
            <a:off x="2895600" y="3530218"/>
            <a:ext cx="5984431" cy="1363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it-IT" dirty="0"/>
              <a:t>Titolo </a:t>
            </a:r>
            <a:r>
              <a:rPr lang="it-IT" dirty="0" smtClean="0"/>
              <a:t>Presentazione</a:t>
            </a:r>
            <a:endParaRPr lang="it-IT" dirty="0"/>
          </a:p>
        </p:txBody>
      </p:sp>
      <p:sp>
        <p:nvSpPr>
          <p:cNvPr id="2053" name="Rectangle 66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95601" y="5103087"/>
            <a:ext cx="5984431" cy="1359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dirty="0"/>
              <a:t>Fare clic per modificare il testo</a:t>
            </a:r>
          </a:p>
          <a:p>
            <a:pPr lvl="1"/>
            <a:r>
              <a:rPr lang="it-IT" dirty="0"/>
              <a:t>Testo</a:t>
            </a:r>
          </a:p>
          <a:p>
            <a:pPr lvl="2"/>
            <a:r>
              <a:rPr lang="it-IT" dirty="0"/>
              <a:t>Testo</a:t>
            </a:r>
          </a:p>
          <a:p>
            <a:pPr lvl="3"/>
            <a:r>
              <a:rPr lang="it-IT" dirty="0"/>
              <a:t>testo</a:t>
            </a:r>
          </a:p>
        </p:txBody>
      </p:sp>
    </p:spTree>
    <p:extLst>
      <p:ext uri="{BB962C8B-B14F-4D97-AF65-F5344CB8AC3E}">
        <p14:creationId xmlns:p14="http://schemas.microsoft.com/office/powerpoint/2010/main" xmlns="" val="4048614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3" r:id="rId2"/>
    <p:sldLayoutId id="2147483674" r:id="rId3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 baseline="0">
          <a:solidFill>
            <a:srgbClr val="003F6E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4C80"/>
        </a:buClr>
        <a:buSzPct val="85000"/>
        <a:buFont typeface="Wingdings" charset="0"/>
        <a:buChar char="§"/>
        <a:defRPr sz="2000">
          <a:solidFill>
            <a:schemeClr val="tx2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4D82"/>
        </a:buClr>
        <a:buChar char="•"/>
        <a:defRPr sz="2400">
          <a:solidFill>
            <a:schemeClr val="tx2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4C80"/>
        </a:buClr>
        <a:buChar char="–"/>
        <a:defRPr sz="2000">
          <a:solidFill>
            <a:schemeClr val="tx2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0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9" name="Text Box 9"/>
          <p:cNvSpPr txBox="1">
            <a:spLocks noChangeArrowheads="1"/>
          </p:cNvSpPr>
          <p:nvPr/>
        </p:nvSpPr>
        <p:spPr bwMode="auto">
          <a:xfrm>
            <a:off x="7896374" y="136313"/>
            <a:ext cx="5032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fld id="{F1CDB333-FA78-9A4C-B721-917CC43D15DE}" type="slidenum">
              <a:rPr lang="it-IT" sz="1400">
                <a:solidFill>
                  <a:srgbClr val="FF6600"/>
                </a:solidFill>
              </a:rPr>
              <a:pPr>
                <a:spcBef>
                  <a:spcPct val="50000"/>
                </a:spcBef>
              </a:pPr>
              <a:t>‹N›</a:t>
            </a:fld>
            <a:endParaRPr lang="it-IT" sz="1400" dirty="0">
              <a:solidFill>
                <a:srgbClr val="FF6600"/>
              </a:solidFill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228600" y="6583363"/>
            <a:ext cx="44958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3F6E"/>
                </a:solidFill>
                <a:effectLst/>
                <a:uLnTx/>
                <a:uFillTx/>
              </a:rPr>
              <a:t>Tesi di Laurea Magistrale - Lorenzo Pagliari</a:t>
            </a:r>
            <a:endParaRPr kumimoji="0" lang="it-IT" sz="1200" b="0" i="0" u="none" strike="noStrike" kern="0" cap="none" spc="0" normalizeH="0" baseline="0" noProof="0" dirty="0">
              <a:ln>
                <a:noFill/>
              </a:ln>
              <a:solidFill>
                <a:srgbClr val="003F6E"/>
              </a:solidFill>
              <a:effectLst/>
              <a:uLnTx/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64" r:id="rId5"/>
    <p:sldLayoutId id="2147483675" r:id="rId6"/>
    <p:sldLayoutId id="2147483665" r:id="rId7"/>
    <p:sldLayoutId id="2147483666" r:id="rId8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defRPr sz="3200" kern="1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65" descr="powerpoint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15"/>
          <p:cNvSpPr>
            <a:spLocks noChangeArrowheads="1"/>
          </p:cNvSpPr>
          <p:nvPr/>
        </p:nvSpPr>
        <p:spPr bwMode="auto">
          <a:xfrm>
            <a:off x="0" y="1"/>
            <a:ext cx="9169400" cy="6873875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20000"/>
              </a:spcBef>
              <a:defRPr/>
            </a:pPr>
            <a:endParaRPr lang="it-IT" dirty="0">
              <a:latin typeface="Arial" charset="0"/>
              <a:ea typeface="+mn-ea"/>
            </a:endParaRPr>
          </a:p>
        </p:txBody>
      </p:sp>
      <p:sp>
        <p:nvSpPr>
          <p:cNvPr id="2052" name="Rectangle 19"/>
          <p:cNvSpPr>
            <a:spLocks noGrp="1" noChangeAspect="1" noChangeArrowheads="1"/>
          </p:cNvSpPr>
          <p:nvPr>
            <p:ph type="title"/>
          </p:nvPr>
        </p:nvSpPr>
        <p:spPr bwMode="auto">
          <a:xfrm>
            <a:off x="2895600" y="3530218"/>
            <a:ext cx="5984431" cy="1363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it-IT" dirty="0"/>
              <a:t>Titolo </a:t>
            </a:r>
            <a:r>
              <a:rPr lang="it-IT" dirty="0" smtClean="0"/>
              <a:t>Presentazione</a:t>
            </a:r>
            <a:endParaRPr lang="it-IT" dirty="0"/>
          </a:p>
        </p:txBody>
      </p:sp>
      <p:sp>
        <p:nvSpPr>
          <p:cNvPr id="2053" name="Rectangle 66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95601" y="5103087"/>
            <a:ext cx="5984431" cy="1359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dirty="0"/>
              <a:t>Fare clic per modificare il testo</a:t>
            </a:r>
          </a:p>
          <a:p>
            <a:pPr lvl="1"/>
            <a:r>
              <a:rPr lang="it-IT" dirty="0"/>
              <a:t>Testo</a:t>
            </a:r>
          </a:p>
          <a:p>
            <a:pPr lvl="2"/>
            <a:r>
              <a:rPr lang="it-IT" dirty="0"/>
              <a:t>Testo</a:t>
            </a:r>
          </a:p>
          <a:p>
            <a:pPr lvl="3"/>
            <a:r>
              <a:rPr lang="it-IT" dirty="0"/>
              <a:t>testo</a:t>
            </a:r>
          </a:p>
        </p:txBody>
      </p:sp>
    </p:spTree>
    <p:extLst>
      <p:ext uri="{BB962C8B-B14F-4D97-AF65-F5344CB8AC3E}">
        <p14:creationId xmlns:p14="http://schemas.microsoft.com/office/powerpoint/2010/main" xmlns="" val="4048614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200" b="1" baseline="0">
          <a:solidFill>
            <a:srgbClr val="003F6E"/>
          </a:solidFill>
          <a:latin typeface="+mj-lt"/>
          <a:ea typeface="ＭＳ Ｐゴシック" charset="0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  <a:ea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  <a:ea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  <a:ea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  <a:ea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4C80"/>
        </a:buClr>
        <a:buSzPct val="85000"/>
        <a:buFont typeface="Wingdings" charset="0"/>
        <a:buChar char="§"/>
        <a:defRPr sz="2000">
          <a:solidFill>
            <a:schemeClr val="tx2"/>
          </a:solidFill>
          <a:latin typeface="+mn-lt"/>
          <a:ea typeface="ＭＳ Ｐゴシック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4D82"/>
        </a:buClr>
        <a:buChar char="•"/>
        <a:defRPr sz="2400">
          <a:solidFill>
            <a:schemeClr val="tx2"/>
          </a:solidFill>
          <a:latin typeface="+mn-lt"/>
          <a:ea typeface="ＭＳ Ｐゴシック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4C80"/>
        </a:buClr>
        <a:buChar char="–"/>
        <a:defRPr sz="2000">
          <a:solidFill>
            <a:schemeClr val="tx2"/>
          </a:solidFill>
          <a:latin typeface="+mn-lt"/>
          <a:ea typeface="ＭＳ Ｐゴシック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  <a:ea typeface="ＭＳ Ｐゴシック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Algoritmi adattativi per il risparmio energetico di sistemi broadcast via Bluetooth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idx="1"/>
          </p:nvPr>
        </p:nvSpPr>
        <p:spPr>
          <a:xfrm>
            <a:off x="2895601" y="5175252"/>
            <a:ext cx="6089651" cy="1248833"/>
          </a:xfrm>
        </p:spPr>
        <p:txBody>
          <a:bodyPr/>
          <a:lstStyle/>
          <a:p>
            <a:pPr marL="0" indent="0">
              <a:buNone/>
            </a:pPr>
            <a:r>
              <a:rPr lang="it-IT" b="1" dirty="0">
                <a:solidFill>
                  <a:srgbClr val="000000"/>
                </a:solidFill>
              </a:rPr>
              <a:t>Candidato: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smtClean="0">
                <a:solidFill>
                  <a:srgbClr val="000000"/>
                </a:solidFill>
              </a:rPr>
              <a:t> Lorenzo Pagliari </a:t>
            </a:r>
            <a:r>
              <a:rPr lang="it-IT" sz="1400" dirty="0" smtClean="0">
                <a:solidFill>
                  <a:srgbClr val="000000"/>
                </a:solidFill>
              </a:rPr>
              <a:t>(798273)</a:t>
            </a:r>
            <a:endParaRPr lang="it-IT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it-IT" sz="1000" b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it-IT" b="1" dirty="0" smtClean="0">
                <a:solidFill>
                  <a:schemeClr val="tx1"/>
                </a:solidFill>
              </a:rPr>
              <a:t>Relatore: </a:t>
            </a:r>
            <a:r>
              <a:rPr lang="it-IT" dirty="0" smtClean="0">
                <a:solidFill>
                  <a:schemeClr val="tx1"/>
                </a:solidFill>
              </a:rPr>
              <a:t>Prof. Raffaela Mirandola</a:t>
            </a:r>
          </a:p>
          <a:p>
            <a:pPr marL="0" indent="0">
              <a:buNone/>
            </a:pPr>
            <a:r>
              <a:rPr lang="it-IT" b="1" dirty="0" smtClean="0">
                <a:solidFill>
                  <a:schemeClr val="tx1"/>
                </a:solidFill>
              </a:rPr>
              <a:t>Correlatore: </a:t>
            </a:r>
            <a:r>
              <a:rPr lang="it-IT" dirty="0" smtClean="0">
                <a:solidFill>
                  <a:schemeClr val="tx1"/>
                </a:solidFill>
              </a:rPr>
              <a:t>Dott. Diego Perez</a:t>
            </a:r>
            <a:endParaRPr lang="it-IT" dirty="0" smtClean="0">
              <a:solidFill>
                <a:srgbClr val="000000"/>
              </a:solidFill>
            </a:endParaRPr>
          </a:p>
        </p:txBody>
      </p:sp>
      <p:sp>
        <p:nvSpPr>
          <p:cNvPr id="5" name="Segnaposto contenuto 4"/>
          <p:cNvSpPr>
            <a:spLocks noGrp="1"/>
          </p:cNvSpPr>
          <p:nvPr>
            <p:ph sz="quarter" idx="10"/>
          </p:nvPr>
        </p:nvSpPr>
        <p:spPr>
          <a:xfrm>
            <a:off x="2804584" y="95251"/>
            <a:ext cx="6339417" cy="1524000"/>
          </a:xfrm>
        </p:spPr>
        <p:txBody>
          <a:bodyPr/>
          <a:lstStyle/>
          <a:p>
            <a:pPr marL="0" indent="0" algn="ctr">
              <a:lnSpc>
                <a:spcPct val="90000"/>
              </a:lnSpc>
              <a:buNone/>
            </a:pPr>
            <a:r>
              <a:rPr lang="it-IT" sz="1600" dirty="0"/>
              <a:t>Scuola di Ingegneria Industriale e </a:t>
            </a:r>
            <a:r>
              <a:rPr lang="it-IT" sz="1600" dirty="0" smtClean="0"/>
              <a:t>dell'Informazione</a:t>
            </a:r>
          </a:p>
          <a:p>
            <a:pPr marL="0" indent="0" algn="ctr">
              <a:lnSpc>
                <a:spcPct val="90000"/>
              </a:lnSpc>
              <a:buNone/>
            </a:pPr>
            <a:endParaRPr lang="it-IT" sz="1000" dirty="0" smtClean="0"/>
          </a:p>
          <a:p>
            <a:pPr marL="0" indent="0" algn="ctr">
              <a:lnSpc>
                <a:spcPct val="90000"/>
              </a:lnSpc>
              <a:buNone/>
            </a:pPr>
            <a:r>
              <a:rPr lang="it-IT" sz="1800" dirty="0" smtClean="0"/>
              <a:t>Corso di Laurea Magistrale in</a:t>
            </a:r>
          </a:p>
          <a:p>
            <a:pPr marL="0" indent="0" algn="ctr">
              <a:lnSpc>
                <a:spcPct val="90000"/>
              </a:lnSpc>
              <a:buNone/>
            </a:pPr>
            <a:r>
              <a:rPr lang="it-IT" sz="1800" dirty="0" smtClean="0"/>
              <a:t>Ingegneria Informatica</a:t>
            </a:r>
          </a:p>
          <a:p>
            <a:pPr marL="0" indent="0" algn="ctr">
              <a:lnSpc>
                <a:spcPct val="90000"/>
              </a:lnSpc>
              <a:buNone/>
            </a:pPr>
            <a:endParaRPr lang="it-IT" sz="1000" dirty="0" smtClean="0"/>
          </a:p>
          <a:p>
            <a:pPr marL="0" indent="0" algn="ctr">
              <a:lnSpc>
                <a:spcPct val="90000"/>
              </a:lnSpc>
              <a:buNone/>
            </a:pPr>
            <a:r>
              <a:rPr lang="it-IT" sz="1400" dirty="0" smtClean="0"/>
              <a:t>Anno Accademico 2014 – 2015</a:t>
            </a:r>
          </a:p>
        </p:txBody>
      </p:sp>
      <p:pic>
        <p:nvPicPr>
          <p:cNvPr id="8" name="Immagine 7" descr="logoPoliMi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8002" y="5175252"/>
            <a:ext cx="1248833" cy="1248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720226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19458"/>
    </mc:Choice>
    <mc:Fallback>
      <p:transition spd="slow" advTm="19458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Introduzione – Scenario di emergenza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>
          <a:xfrm>
            <a:off x="698501" y="1103314"/>
            <a:ext cx="7531100" cy="5246687"/>
          </a:xfrm>
        </p:spPr>
        <p:txBody>
          <a:bodyPr/>
          <a:lstStyle/>
          <a:p>
            <a:r>
              <a:rPr lang="it-IT" dirty="0" smtClean="0"/>
              <a:t>Soluzione proposta: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Indipendente dalle reti di comunicazione: </a:t>
            </a:r>
            <a:r>
              <a:rPr lang="it-IT" sz="2400" b="1" i="1" dirty="0" smtClean="0">
                <a:solidFill>
                  <a:srgbClr val="C00000"/>
                </a:solidFill>
              </a:rPr>
              <a:t>Bluetooth</a:t>
            </a:r>
            <a:endParaRPr lang="it-IT" sz="2400" dirty="0" smtClean="0">
              <a:solidFill>
                <a:srgbClr val="C0000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Utilizza dispositivi di comune utilizzo: </a:t>
            </a:r>
            <a:r>
              <a:rPr lang="it-IT" sz="2400" b="1" i="1" dirty="0" smtClean="0">
                <a:solidFill>
                  <a:srgbClr val="C00000"/>
                </a:solidFill>
              </a:rPr>
              <a:t>Smartphone</a:t>
            </a:r>
            <a:endParaRPr lang="it-IT" sz="2400" b="1" i="1" dirty="0" smtClean="0"/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Usa regole per la diffusione delle informazioni: </a:t>
            </a:r>
            <a:r>
              <a:rPr lang="it-IT" sz="2400" b="1" i="1" dirty="0" smtClean="0">
                <a:solidFill>
                  <a:srgbClr val="C00000"/>
                </a:solidFill>
              </a:rPr>
              <a:t>Gossip</a:t>
            </a:r>
          </a:p>
        </p:txBody>
      </p:sp>
      <p:pic>
        <p:nvPicPr>
          <p:cNvPr id="5" name="Picture 2" descr="C:\Users\Lorenzo\Documents\GitHub\Tesi\LaTeX\Pagliari_Lorenzo_Tesi\Images\reti\grafo_sconness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7429" y="3575531"/>
            <a:ext cx="3996179" cy="2600297"/>
          </a:xfrm>
          <a:prstGeom prst="rect">
            <a:avLst/>
          </a:prstGeom>
          <a:noFill/>
        </p:spPr>
      </p:pic>
      <p:sp>
        <p:nvSpPr>
          <p:cNvPr id="6" name="Fumetto 2 5"/>
          <p:cNvSpPr/>
          <p:nvPr/>
        </p:nvSpPr>
        <p:spPr>
          <a:xfrm>
            <a:off x="740058" y="3380511"/>
            <a:ext cx="7267863" cy="2673932"/>
          </a:xfrm>
          <a:prstGeom prst="wedgeRoundRectCallout">
            <a:avLst>
              <a:gd name="adj1" fmla="val 35062"/>
              <a:gd name="adj2" fmla="val -67111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marL="360363" indent="-360363">
              <a:buFont typeface="Wingdings" pitchFamily="2" charset="2"/>
              <a:buChar char="§"/>
            </a:pPr>
            <a:r>
              <a:rPr lang="it-IT" sz="2000" dirty="0" smtClean="0">
                <a:solidFill>
                  <a:schemeClr val="tx2"/>
                </a:solidFill>
              </a:rPr>
              <a:t>Paradigma di diffusione virale delle informazioni</a:t>
            </a:r>
          </a:p>
          <a:p>
            <a:pPr marL="360363" indent="-360363">
              <a:buFont typeface="Wingdings" pitchFamily="2" charset="2"/>
              <a:buChar char="§"/>
            </a:pPr>
            <a:r>
              <a:rPr lang="it-IT" sz="2000" dirty="0" smtClean="0">
                <a:solidFill>
                  <a:schemeClr val="tx2"/>
                </a:solidFill>
              </a:rPr>
              <a:t>Scopo: diffondere rapidamente informazioni, senza saturare i canali di comunicazione come il broadcast puro</a:t>
            </a:r>
          </a:p>
          <a:p>
            <a:pPr marL="360363" indent="-360363">
              <a:buFont typeface="Wingdings" pitchFamily="2" charset="2"/>
              <a:buChar char="§"/>
            </a:pPr>
            <a:r>
              <a:rPr lang="it-IT" sz="2000" dirty="0" smtClean="0">
                <a:solidFill>
                  <a:schemeClr val="tx2"/>
                </a:solidFill>
              </a:rPr>
              <a:t>Diverse applicazioni:</a:t>
            </a:r>
          </a:p>
          <a:p>
            <a:pPr marL="817563" lvl="1" indent="-360363">
              <a:buFont typeface="Courier New" pitchFamily="49" charset="0"/>
              <a:buChar char="o"/>
            </a:pPr>
            <a:r>
              <a:rPr lang="it-IT" sz="2000" dirty="0" smtClean="0">
                <a:solidFill>
                  <a:schemeClr val="tx2"/>
                </a:solidFill>
              </a:rPr>
              <a:t>Mantenimento dei dati in sistemi replicati o distribuiti</a:t>
            </a:r>
          </a:p>
          <a:p>
            <a:pPr marL="817563" lvl="1" indent="-360363">
              <a:buFont typeface="Courier New" pitchFamily="49" charset="0"/>
              <a:buChar char="o"/>
            </a:pPr>
            <a:r>
              <a:rPr lang="it-IT" sz="2000" dirty="0" smtClean="0">
                <a:solidFill>
                  <a:schemeClr val="tx2"/>
                </a:solidFill>
              </a:rPr>
              <a:t>Studio della diffusione di epidemie</a:t>
            </a:r>
          </a:p>
          <a:p>
            <a:pPr marL="817563" lvl="1" indent="-360363">
              <a:buFont typeface="Courier New" pitchFamily="49" charset="0"/>
              <a:buChar char="o"/>
            </a:pPr>
            <a:r>
              <a:rPr lang="it-IT" sz="2000" dirty="0" smtClean="0">
                <a:solidFill>
                  <a:schemeClr val="tx2"/>
                </a:solidFill>
              </a:rPr>
              <a:t>Mantenimento di un overlay di rete (routing)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Introduzione – Scenario di emergenza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>
          <a:xfrm>
            <a:off x="698501" y="1103314"/>
            <a:ext cx="7531100" cy="5246687"/>
          </a:xfrm>
        </p:spPr>
        <p:txBody>
          <a:bodyPr/>
          <a:lstStyle/>
          <a:p>
            <a:r>
              <a:rPr lang="it-IT" dirty="0" smtClean="0"/>
              <a:t>Soluzione proposta: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Indipendente dalle reti di comunicazione: </a:t>
            </a:r>
            <a:r>
              <a:rPr lang="it-IT" sz="2400" b="1" i="1" dirty="0" smtClean="0">
                <a:solidFill>
                  <a:srgbClr val="C00000"/>
                </a:solidFill>
              </a:rPr>
              <a:t>Bluetooth</a:t>
            </a:r>
            <a:endParaRPr lang="it-IT" sz="2400" dirty="0" smtClean="0">
              <a:solidFill>
                <a:srgbClr val="C0000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Utilizza dispositivi di comune utilizzo: </a:t>
            </a:r>
            <a:r>
              <a:rPr lang="it-IT" sz="2400" b="1" i="1" dirty="0" smtClean="0">
                <a:solidFill>
                  <a:srgbClr val="C00000"/>
                </a:solidFill>
              </a:rPr>
              <a:t>Smartphone</a:t>
            </a:r>
            <a:endParaRPr lang="it-IT" sz="2400" b="1" i="1" dirty="0" smtClean="0"/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Usa regole per la diffusione delle informazioni: </a:t>
            </a:r>
            <a:r>
              <a:rPr lang="it-IT" sz="2400" b="1" i="1" dirty="0" smtClean="0">
                <a:solidFill>
                  <a:srgbClr val="C00000"/>
                </a:solidFill>
              </a:rPr>
              <a:t>Gossip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Deve tenere conto del consumo energetico</a:t>
            </a:r>
          </a:p>
          <a:p>
            <a:pPr>
              <a:buFont typeface="Arial" pitchFamily="34" charset="0"/>
              <a:buChar char="•"/>
            </a:pPr>
            <a:endParaRPr lang="it-IT" sz="2400" dirty="0" smtClean="0"/>
          </a:p>
        </p:txBody>
      </p:sp>
      <p:pic>
        <p:nvPicPr>
          <p:cNvPr id="5" name="Picture 2" descr="C:\Users\Lorenzo\Documents\GitHub\Tesi\LaTeX\Pagliari_Lorenzo_Tesi\Images\reti\grafo_sconness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7429" y="3575531"/>
            <a:ext cx="3996179" cy="260029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Introduzione – Scenario di emergenza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>
          <a:xfrm>
            <a:off x="698501" y="1103314"/>
            <a:ext cx="7531100" cy="5246687"/>
          </a:xfrm>
        </p:spPr>
        <p:txBody>
          <a:bodyPr/>
          <a:lstStyle/>
          <a:p>
            <a:r>
              <a:rPr lang="it-IT" dirty="0" smtClean="0"/>
              <a:t>Soluzione proposta: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Indipendente dalle reti di comunicazione: </a:t>
            </a:r>
            <a:r>
              <a:rPr lang="it-IT" sz="2400" b="1" i="1" dirty="0" smtClean="0">
                <a:solidFill>
                  <a:srgbClr val="C00000"/>
                </a:solidFill>
              </a:rPr>
              <a:t>Bluetooth</a:t>
            </a:r>
            <a:endParaRPr lang="it-IT" sz="2400" dirty="0" smtClean="0">
              <a:solidFill>
                <a:srgbClr val="C0000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Utilizza dispositivi di comune utilizzo: </a:t>
            </a:r>
            <a:r>
              <a:rPr lang="it-IT" sz="2400" b="1" i="1" dirty="0" smtClean="0">
                <a:solidFill>
                  <a:srgbClr val="C00000"/>
                </a:solidFill>
              </a:rPr>
              <a:t>Smartphone</a:t>
            </a:r>
            <a:endParaRPr lang="it-IT" sz="2400" b="1" i="1" dirty="0" smtClean="0"/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Usa regole per la diffusione delle informazioni: </a:t>
            </a:r>
            <a:r>
              <a:rPr lang="it-IT" sz="2400" b="1" i="1" dirty="0" smtClean="0">
                <a:solidFill>
                  <a:srgbClr val="C00000"/>
                </a:solidFill>
              </a:rPr>
              <a:t>Gossip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Deve tenere conto del consumo energetico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Adattamento ai  cambiamenti </a:t>
            </a:r>
            <a:br>
              <a:rPr lang="it-IT" sz="2400" dirty="0" smtClean="0"/>
            </a:br>
            <a:r>
              <a:rPr lang="it-IT" sz="2400" dirty="0" smtClean="0"/>
              <a:t>esterni e interni al dispositivo</a:t>
            </a:r>
          </a:p>
          <a:p>
            <a:pPr>
              <a:buFont typeface="Arial" pitchFamily="34" charset="0"/>
              <a:buChar char="•"/>
            </a:pPr>
            <a:endParaRPr lang="it-IT" sz="2400" dirty="0" smtClean="0"/>
          </a:p>
        </p:txBody>
      </p:sp>
      <p:pic>
        <p:nvPicPr>
          <p:cNvPr id="5" name="Picture 2" descr="C:\Users\Lorenzo\Documents\GitHub\Tesi\LaTeX\Pagliari_Lorenzo_Tesi\Images\reti\grafo_sconness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7429" y="3575531"/>
            <a:ext cx="3996179" cy="260029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Sommario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it-IT" dirty="0" smtClean="0">
                <a:solidFill>
                  <a:schemeClr val="bg1">
                    <a:lumMod val="50000"/>
                  </a:schemeClr>
                </a:solidFill>
              </a:rPr>
              <a:t>Introduzione</a:t>
            </a:r>
          </a:p>
          <a:p>
            <a:pPr>
              <a:buFont typeface="Arial" pitchFamily="34" charset="0"/>
              <a:buChar char="•"/>
            </a:pPr>
            <a:r>
              <a:rPr lang="it-IT" b="1" dirty="0" smtClean="0"/>
              <a:t>Studio di fattibilità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>
                <a:solidFill>
                  <a:schemeClr val="bg1">
                    <a:lumMod val="50000"/>
                  </a:schemeClr>
                </a:solidFill>
              </a:rPr>
              <a:t>Soluzione proposta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>
                <a:solidFill>
                  <a:schemeClr val="bg1">
                    <a:lumMod val="50000"/>
                  </a:schemeClr>
                </a:solidFill>
              </a:rPr>
              <a:t>Prove sperimentali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>
                <a:solidFill>
                  <a:schemeClr val="bg1">
                    <a:lumMod val="50000"/>
                  </a:schemeClr>
                </a:solidFill>
              </a:rPr>
              <a:t>Conclusioni</a:t>
            </a:r>
            <a:endParaRPr lang="it-IT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Studio di fattibilità – Bluetooth Low Energy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 smtClean="0"/>
              <a:t>Bluetooth Low Energy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Rilasciato nel 2010, con la versione v4.0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Basso consumo energetico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Bassa latenza di trasmissione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Ottimizzata per la trasmissione di piccole informazioni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In dotazione su tutti i dispositivi mobili di recente produzione</a:t>
            </a:r>
          </a:p>
        </p:txBody>
      </p:sp>
      <p:pic>
        <p:nvPicPr>
          <p:cNvPr id="4" name="Immagine 3" descr="ble_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71429" y="1103314"/>
            <a:ext cx="1976541" cy="1145973"/>
          </a:xfrm>
          <a:prstGeom prst="rect">
            <a:avLst/>
          </a:prstGeom>
        </p:spPr>
      </p:pic>
      <p:graphicFrame>
        <p:nvGraphicFramePr>
          <p:cNvPr id="5" name="Tabella 4"/>
          <p:cNvGraphicFramePr>
            <a:graphicFrameLocks noGrp="1"/>
          </p:cNvGraphicFramePr>
          <p:nvPr/>
        </p:nvGraphicFramePr>
        <p:xfrm>
          <a:off x="1443057" y="5082177"/>
          <a:ext cx="6271195" cy="7924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199750"/>
                <a:gridCol w="3071445"/>
              </a:tblGrid>
              <a:tr h="359229">
                <a:tc>
                  <a:txBody>
                    <a:bodyPr/>
                    <a:lstStyle/>
                    <a:p>
                      <a:pPr algn="ctr"/>
                      <a:r>
                        <a:rPr lang="it-IT" sz="2000" dirty="0" smtClean="0"/>
                        <a:t>Potenza  massima</a:t>
                      </a:r>
                      <a:r>
                        <a:rPr lang="it-IT" sz="2000" baseline="0" dirty="0" smtClean="0"/>
                        <a:t> all’output</a:t>
                      </a:r>
                      <a:endParaRPr lang="it-IT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 smtClean="0"/>
                        <a:t>Potenza</a:t>
                      </a:r>
                      <a:r>
                        <a:rPr lang="it-IT" sz="2000" baseline="0" dirty="0" smtClean="0"/>
                        <a:t> minima all’output</a:t>
                      </a:r>
                      <a:endParaRPr lang="it-IT" sz="2000" dirty="0"/>
                    </a:p>
                  </a:txBody>
                  <a:tcPr/>
                </a:tc>
              </a:tr>
              <a:tr h="359229">
                <a:tc>
                  <a:txBody>
                    <a:bodyPr/>
                    <a:lstStyle/>
                    <a:p>
                      <a:pPr algn="ctr"/>
                      <a:r>
                        <a:rPr lang="it-IT" sz="2000" dirty="0" smtClean="0"/>
                        <a:t>10 mW (10 dBm) </a:t>
                      </a:r>
                      <a:endParaRPr lang="it-IT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 smtClean="0"/>
                        <a:t>0.01 mW (-20 dBm)</a:t>
                      </a:r>
                      <a:endParaRPr lang="it-IT" sz="20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Studio di fattibilità – Studio energetico</a:t>
            </a:r>
            <a:endParaRPr lang="it-IT" dirty="0"/>
          </a:p>
        </p:txBody>
      </p:sp>
      <p:pic>
        <p:nvPicPr>
          <p:cNvPr id="1030" name="Picture 6" descr="C:\Users\Lorenzo\Documents\GitHub\Tesi\img\immagini_presentazione\cons_en_sing_tx_04_14p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93482" y="911637"/>
            <a:ext cx="6730989" cy="5616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Studio di fattibilità – Studio energetico</a:t>
            </a:r>
            <a:endParaRPr lang="it-IT" dirty="0"/>
          </a:p>
        </p:txBody>
      </p:sp>
      <p:pic>
        <p:nvPicPr>
          <p:cNvPr id="1030" name="Picture 6" descr="C:\Users\Lorenzo\Documents\GitHub\Tesi\img\immagini_presentazione\cons_en_sing_tx_04_14p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93482" y="911637"/>
            <a:ext cx="6730989" cy="5616000"/>
          </a:xfrm>
          <a:prstGeom prst="rect">
            <a:avLst/>
          </a:prstGeom>
          <a:noFill/>
        </p:spPr>
      </p:pic>
      <p:sp>
        <p:nvSpPr>
          <p:cNvPr id="4" name="Ovale 3"/>
          <p:cNvSpPr/>
          <p:nvPr/>
        </p:nvSpPr>
        <p:spPr>
          <a:xfrm rot="19200000">
            <a:off x="3047886" y="3480590"/>
            <a:ext cx="3839560" cy="1051525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Studio di fattibilità – Studio energetico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1"/>
          </p:nvPr>
        </p:nvSpPr>
        <p:spPr>
          <a:xfrm>
            <a:off x="352133" y="1134485"/>
            <a:ext cx="4273425" cy="1792286"/>
          </a:xfrm>
        </p:spPr>
        <p:txBody>
          <a:bodyPr/>
          <a:lstStyle/>
          <a:p>
            <a:r>
              <a:rPr lang="it-IT" sz="2400" dirty="0" smtClean="0"/>
              <a:t>Impatto sugli smartphone: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Numero trasmissioni possibili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Durata</a:t>
            </a:r>
          </a:p>
        </p:txBody>
      </p:sp>
      <p:pic>
        <p:nvPicPr>
          <p:cNvPr id="2050" name="Picture 2" descr="C:\Users\Lorenzo\Documents\GitHub\Tesi\img\immagini_presentazione\durata_02_14p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" y="2612268"/>
            <a:ext cx="4536000" cy="3784606"/>
          </a:xfrm>
          <a:prstGeom prst="rect">
            <a:avLst/>
          </a:prstGeom>
          <a:noFill/>
        </p:spPr>
      </p:pic>
      <p:pic>
        <p:nvPicPr>
          <p:cNvPr id="2051" name="Picture 3" descr="C:\Users\Lorenzo\Documents\GitHub\Tesi\img\immagini_presentazione\numero_trasmissioni_02_14p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19576" y="1044172"/>
            <a:ext cx="4572000" cy="381464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Studio di fattibilità – Studio energetico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1"/>
          </p:nvPr>
        </p:nvSpPr>
        <p:spPr>
          <a:xfrm>
            <a:off x="352133" y="1134485"/>
            <a:ext cx="4273425" cy="1792286"/>
          </a:xfrm>
        </p:spPr>
        <p:txBody>
          <a:bodyPr/>
          <a:lstStyle/>
          <a:p>
            <a:r>
              <a:rPr lang="it-IT" sz="2400" dirty="0" smtClean="0"/>
              <a:t>Impatto sugli smartphone: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Numero trasmissioni possibili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Durata</a:t>
            </a:r>
          </a:p>
        </p:txBody>
      </p:sp>
      <p:pic>
        <p:nvPicPr>
          <p:cNvPr id="2050" name="Picture 2" descr="C:\Users\Lorenzo\Documents\GitHub\Tesi\img\immagini_presentazione\durata_02_14p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" y="2612268"/>
            <a:ext cx="4536000" cy="3784606"/>
          </a:xfrm>
          <a:prstGeom prst="rect">
            <a:avLst/>
          </a:prstGeom>
          <a:noFill/>
        </p:spPr>
      </p:pic>
      <p:pic>
        <p:nvPicPr>
          <p:cNvPr id="2051" name="Picture 3" descr="C:\Users\Lorenzo\Documents\GitHub\Tesi\img\immagini_presentazione\numero_trasmissioni_02_14p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19576" y="1044172"/>
            <a:ext cx="4572000" cy="3814645"/>
          </a:xfrm>
          <a:prstGeom prst="rect">
            <a:avLst/>
          </a:prstGeom>
          <a:noFill/>
        </p:spPr>
      </p:pic>
      <p:sp>
        <p:nvSpPr>
          <p:cNvPr id="6" name="Ovale 5"/>
          <p:cNvSpPr/>
          <p:nvPr/>
        </p:nvSpPr>
        <p:spPr>
          <a:xfrm>
            <a:off x="6895230" y="2333625"/>
            <a:ext cx="258045" cy="1057275"/>
          </a:xfrm>
          <a:prstGeom prst="ellipse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" name="Ovale 6"/>
          <p:cNvSpPr/>
          <p:nvPr/>
        </p:nvSpPr>
        <p:spPr>
          <a:xfrm>
            <a:off x="2389905" y="4076701"/>
            <a:ext cx="258045" cy="933450"/>
          </a:xfrm>
          <a:prstGeom prst="ellipse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Sommario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it-IT" dirty="0" smtClean="0">
                <a:solidFill>
                  <a:schemeClr val="bg1">
                    <a:lumMod val="50000"/>
                  </a:schemeClr>
                </a:solidFill>
              </a:rPr>
              <a:t>Introduzione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>
                <a:solidFill>
                  <a:schemeClr val="bg1">
                    <a:lumMod val="50000"/>
                  </a:schemeClr>
                </a:solidFill>
              </a:rPr>
              <a:t>Studio di fattibilità</a:t>
            </a:r>
          </a:p>
          <a:p>
            <a:pPr>
              <a:buFont typeface="Arial" pitchFamily="34" charset="0"/>
              <a:buChar char="•"/>
            </a:pPr>
            <a:r>
              <a:rPr lang="it-IT" b="1" dirty="0" smtClean="0"/>
              <a:t>Soluzione proposta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>
                <a:solidFill>
                  <a:schemeClr val="bg1">
                    <a:lumMod val="50000"/>
                  </a:schemeClr>
                </a:solidFill>
              </a:rPr>
              <a:t>Prove sperimentali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>
                <a:solidFill>
                  <a:schemeClr val="bg1">
                    <a:lumMod val="50000"/>
                  </a:schemeClr>
                </a:solidFill>
              </a:rPr>
              <a:t>Conclusioni</a:t>
            </a:r>
            <a:endParaRPr lang="it-IT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Sommario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it-IT" dirty="0" smtClean="0"/>
              <a:t>Introduzione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Studio di fattibilità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Soluzione proposta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Prove sperimentali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Conclusioni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 smtClean="0"/>
              <a:t>Algoritmo di </a:t>
            </a:r>
            <a:r>
              <a:rPr lang="it-IT" dirty="0" err="1" smtClean="0"/>
              <a:t>Dynamic</a:t>
            </a:r>
            <a:r>
              <a:rPr lang="it-IT" dirty="0" smtClean="0"/>
              <a:t> </a:t>
            </a:r>
            <a:r>
              <a:rPr lang="it-IT" dirty="0" err="1" smtClean="0"/>
              <a:t>Fanout</a:t>
            </a:r>
            <a:endParaRPr lang="it-IT" dirty="0" smtClean="0"/>
          </a:p>
        </p:txBody>
      </p:sp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Soluzione proposta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 smtClean="0"/>
              <a:t>Algoritmo di Dynamic Fanout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Si basa sulla tecnologia </a:t>
            </a:r>
            <a:r>
              <a:rPr lang="it-IT" sz="2400" b="1" dirty="0" smtClean="0">
                <a:solidFill>
                  <a:srgbClr val="C00000"/>
                </a:solidFill>
              </a:rPr>
              <a:t>Bluetooth Low Energy</a:t>
            </a:r>
            <a:endParaRPr lang="it-IT" sz="2400" dirty="0" smtClean="0"/>
          </a:p>
        </p:txBody>
      </p:sp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Soluzione proposta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 smtClean="0"/>
              <a:t>Algoritmo di Dynamic Fanout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Si basa sulla tecnologia </a:t>
            </a:r>
            <a:r>
              <a:rPr lang="it-IT" sz="2400" b="1" dirty="0" smtClean="0">
                <a:solidFill>
                  <a:srgbClr val="C00000"/>
                </a:solidFill>
              </a:rPr>
              <a:t>Bluetooth Low Energy</a:t>
            </a:r>
            <a:endParaRPr lang="it-IT" sz="2400" dirty="0" smtClean="0"/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Estensione dell’algoritmo di gossip </a:t>
            </a:r>
            <a:r>
              <a:rPr lang="it-IT" sz="2400" b="1" i="1" dirty="0" err="1" smtClean="0">
                <a:solidFill>
                  <a:srgbClr val="C00000"/>
                </a:solidFill>
              </a:rPr>
              <a:t>fixed</a:t>
            </a:r>
            <a:r>
              <a:rPr lang="it-IT" sz="2400" b="1" i="1" dirty="0" smtClean="0">
                <a:solidFill>
                  <a:srgbClr val="C00000"/>
                </a:solidFill>
              </a:rPr>
              <a:t> </a:t>
            </a:r>
            <a:r>
              <a:rPr lang="it-IT" sz="2400" b="1" i="1" dirty="0" err="1" smtClean="0">
                <a:solidFill>
                  <a:srgbClr val="C00000"/>
                </a:solidFill>
              </a:rPr>
              <a:t>fanout</a:t>
            </a:r>
            <a:endParaRPr lang="it-IT" sz="2400" b="1" i="1" dirty="0" smtClean="0">
              <a:solidFill>
                <a:srgbClr val="C00000"/>
              </a:solidFill>
            </a:endParaRPr>
          </a:p>
        </p:txBody>
      </p:sp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Soluzione proposta</a:t>
            </a:r>
            <a:endParaRPr lang="it-IT" dirty="0"/>
          </a:p>
        </p:txBody>
      </p:sp>
      <p:sp>
        <p:nvSpPr>
          <p:cNvPr id="4" name="Fumetto 2 3"/>
          <p:cNvSpPr/>
          <p:nvPr/>
        </p:nvSpPr>
        <p:spPr>
          <a:xfrm>
            <a:off x="1545787" y="2745186"/>
            <a:ext cx="7453745" cy="1449443"/>
          </a:xfrm>
          <a:prstGeom prst="wedgeRoundRectCallout">
            <a:avLst>
              <a:gd name="adj1" fmla="val 9956"/>
              <a:gd name="adj2" fmla="val -69920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marL="360363" indent="-360363">
              <a:buFont typeface="Wingdings" pitchFamily="2" charset="2"/>
              <a:buChar char="§"/>
            </a:pPr>
            <a:r>
              <a:rPr lang="it-IT" sz="2000" dirty="0" smtClean="0">
                <a:solidFill>
                  <a:schemeClr val="tx2"/>
                </a:solidFill>
              </a:rPr>
              <a:t>Metodo di trasmissione di tipo</a:t>
            </a:r>
            <a:r>
              <a:rPr lang="it-IT" sz="2000" i="1" dirty="0" smtClean="0">
                <a:solidFill>
                  <a:schemeClr val="tx2"/>
                </a:solidFill>
              </a:rPr>
              <a:t> </a:t>
            </a:r>
            <a:r>
              <a:rPr lang="it-IT" sz="2000" i="1" dirty="0" smtClean="0">
                <a:solidFill>
                  <a:srgbClr val="C00000"/>
                </a:solidFill>
              </a:rPr>
              <a:t>push</a:t>
            </a:r>
            <a:endParaRPr lang="it-IT" sz="2000" dirty="0" smtClean="0">
              <a:solidFill>
                <a:srgbClr val="C00000"/>
              </a:solidFill>
            </a:endParaRPr>
          </a:p>
          <a:p>
            <a:pPr marL="360363" indent="-360363">
              <a:buFont typeface="Wingdings" pitchFamily="2" charset="2"/>
              <a:buChar char="§"/>
            </a:pPr>
            <a:r>
              <a:rPr lang="it-IT" sz="2000" dirty="0" smtClean="0">
                <a:solidFill>
                  <a:schemeClr val="tx2"/>
                </a:solidFill>
              </a:rPr>
              <a:t>Criterio di terminazione di tipo </a:t>
            </a:r>
            <a:r>
              <a:rPr lang="it-IT" sz="2000" i="1" dirty="0" smtClean="0">
                <a:solidFill>
                  <a:srgbClr val="C00000"/>
                </a:solidFill>
              </a:rPr>
              <a:t>counter</a:t>
            </a:r>
            <a:endParaRPr lang="it-IT" sz="2000" dirty="0" smtClean="0">
              <a:solidFill>
                <a:schemeClr val="tx2"/>
              </a:solidFill>
            </a:endParaRPr>
          </a:p>
          <a:p>
            <a:pPr marL="360363" indent="-360363">
              <a:buFont typeface="Wingdings" pitchFamily="2" charset="2"/>
              <a:buChar char="§"/>
            </a:pPr>
            <a:r>
              <a:rPr lang="it-IT" sz="2000" dirty="0" smtClean="0">
                <a:solidFill>
                  <a:schemeClr val="tx2"/>
                </a:solidFill>
              </a:rPr>
              <a:t>Limite al numero di trasmissioni prefissato: </a:t>
            </a:r>
            <a:r>
              <a:rPr lang="it-IT" sz="2000" i="1" dirty="0" smtClean="0">
                <a:solidFill>
                  <a:srgbClr val="C00000"/>
                </a:solidFill>
              </a:rPr>
              <a:t>fanout</a:t>
            </a:r>
          </a:p>
          <a:p>
            <a:pPr marL="360363" indent="-360363">
              <a:buFont typeface="Wingdings" pitchFamily="2" charset="2"/>
              <a:buChar char="§"/>
            </a:pPr>
            <a:r>
              <a:rPr lang="it-IT" sz="2000" dirty="0" smtClean="0">
                <a:solidFill>
                  <a:schemeClr val="tx2"/>
                </a:solidFill>
              </a:rPr>
              <a:t>Algoritmo </a:t>
            </a:r>
            <a:r>
              <a:rPr lang="it-IT" sz="2000" i="1" dirty="0" smtClean="0">
                <a:solidFill>
                  <a:srgbClr val="C00000"/>
                </a:solidFill>
              </a:rPr>
              <a:t>statico</a:t>
            </a:r>
            <a:r>
              <a:rPr lang="it-IT" sz="2000" dirty="0" smtClean="0">
                <a:solidFill>
                  <a:schemeClr val="tx2"/>
                </a:solidFill>
              </a:rPr>
              <a:t>, non si adatta ai cambiamenti esterni/interni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 smtClean="0"/>
              <a:t>Algoritmo di Dynamic Fanout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Si basa sulla tecnologia </a:t>
            </a:r>
            <a:r>
              <a:rPr lang="it-IT" sz="2400" b="1" dirty="0" smtClean="0">
                <a:solidFill>
                  <a:srgbClr val="C00000"/>
                </a:solidFill>
              </a:rPr>
              <a:t>Bluetooth Low Energy</a:t>
            </a:r>
            <a:endParaRPr lang="it-IT" sz="2400" dirty="0" smtClean="0"/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Estensione dell’algoritmo di gossip </a:t>
            </a:r>
            <a:r>
              <a:rPr lang="it-IT" sz="2400" b="1" i="1" dirty="0" smtClean="0">
                <a:solidFill>
                  <a:srgbClr val="C00000"/>
                </a:solidFill>
              </a:rPr>
              <a:t>fixed fanout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Metodo di trasmissione </a:t>
            </a:r>
            <a:r>
              <a:rPr lang="it-IT" sz="2400" b="1" i="1" dirty="0" err="1" smtClean="0">
                <a:solidFill>
                  <a:srgbClr val="C00000"/>
                </a:solidFill>
              </a:rPr>
              <a:t>Push&amp;Pull</a:t>
            </a:r>
            <a:endParaRPr lang="it-IT" sz="2400" b="1" i="1" dirty="0" smtClean="0">
              <a:solidFill>
                <a:srgbClr val="C00000"/>
              </a:solidFill>
            </a:endParaRPr>
          </a:p>
        </p:txBody>
      </p:sp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Soluzione proposta</a:t>
            </a:r>
            <a:endParaRPr lang="it-IT" dirty="0"/>
          </a:p>
        </p:txBody>
      </p:sp>
      <p:sp>
        <p:nvSpPr>
          <p:cNvPr id="7" name="Fumetto 2 6"/>
          <p:cNvSpPr/>
          <p:nvPr/>
        </p:nvSpPr>
        <p:spPr>
          <a:xfrm>
            <a:off x="2036618" y="3358077"/>
            <a:ext cx="5723082" cy="1939637"/>
          </a:xfrm>
          <a:prstGeom prst="wedgeRoundRectCallout">
            <a:avLst>
              <a:gd name="adj1" fmla="val 470"/>
              <a:gd name="adj2" fmla="val -72327"/>
              <a:gd name="adj3" fmla="val 16667"/>
            </a:avLst>
          </a:prstGeom>
          <a:blipFill dpi="0" rotWithShape="1">
            <a:blip r:embed="rId3" cstate="print">
              <a:lum/>
            </a:blip>
            <a:srcRect/>
            <a:stretch>
              <a:fillRect l="3000" t="26000" r="3000" b="5000"/>
            </a:stretch>
          </a:blip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 smtClean="0"/>
              <a:t>Algoritmo di Dynamic Fanout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Si basa sulla tecnologia </a:t>
            </a:r>
            <a:r>
              <a:rPr lang="it-IT" sz="2400" b="1" dirty="0" smtClean="0">
                <a:solidFill>
                  <a:srgbClr val="C00000"/>
                </a:solidFill>
              </a:rPr>
              <a:t>Bluetooth Low Energy</a:t>
            </a:r>
            <a:endParaRPr lang="it-IT" sz="2400" dirty="0" smtClean="0"/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Estensione dell’algoritmo di gossip </a:t>
            </a:r>
            <a:r>
              <a:rPr lang="it-IT" sz="2400" b="1" i="1" dirty="0" smtClean="0">
                <a:solidFill>
                  <a:srgbClr val="C00000"/>
                </a:solidFill>
              </a:rPr>
              <a:t>fixed fanout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Metodo di trasmissione </a:t>
            </a:r>
            <a:r>
              <a:rPr lang="it-IT" sz="2400" b="1" i="1" dirty="0" smtClean="0">
                <a:solidFill>
                  <a:srgbClr val="C00000"/>
                </a:solidFill>
              </a:rPr>
              <a:t>Push&amp;Pull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Criteri di terminazione: mix</a:t>
            </a:r>
            <a:r>
              <a:rPr lang="it-IT" sz="2400" b="1" i="1" dirty="0" smtClean="0">
                <a:solidFill>
                  <a:srgbClr val="C00000"/>
                </a:solidFill>
              </a:rPr>
              <a:t> </a:t>
            </a:r>
            <a:r>
              <a:rPr lang="it-IT" sz="2400" dirty="0" smtClean="0"/>
              <a:t>tra</a:t>
            </a:r>
            <a:r>
              <a:rPr lang="it-IT" sz="2400" b="1" i="1" dirty="0" smtClean="0">
                <a:solidFill>
                  <a:srgbClr val="C00000"/>
                </a:solidFill>
              </a:rPr>
              <a:t> counter </a:t>
            </a:r>
            <a:r>
              <a:rPr lang="it-IT" sz="2400" dirty="0" smtClean="0"/>
              <a:t>e</a:t>
            </a:r>
            <a:r>
              <a:rPr lang="it-IT" sz="2400" b="1" i="1" dirty="0" smtClean="0">
                <a:solidFill>
                  <a:srgbClr val="C00000"/>
                </a:solidFill>
              </a:rPr>
              <a:t> </a:t>
            </a:r>
            <a:r>
              <a:rPr lang="it-IT" sz="2400" b="1" i="1" dirty="0" err="1" smtClean="0">
                <a:solidFill>
                  <a:srgbClr val="C00000"/>
                </a:solidFill>
              </a:rPr>
              <a:t>blind</a:t>
            </a:r>
            <a:endParaRPr lang="it-IT" sz="2400" b="1" i="1" dirty="0" smtClean="0">
              <a:solidFill>
                <a:srgbClr val="C00000"/>
              </a:solidFill>
            </a:endParaRPr>
          </a:p>
        </p:txBody>
      </p:sp>
      <p:sp>
        <p:nvSpPr>
          <p:cNvPr id="5" name="Fumetto 2 4"/>
          <p:cNvSpPr/>
          <p:nvPr/>
        </p:nvSpPr>
        <p:spPr>
          <a:xfrm>
            <a:off x="1328077" y="3771390"/>
            <a:ext cx="7453745" cy="1021080"/>
          </a:xfrm>
          <a:prstGeom prst="wedgeRoundRectCallout">
            <a:avLst>
              <a:gd name="adj1" fmla="val -785"/>
              <a:gd name="adj2" fmla="val -86400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marL="360363" indent="-360363">
              <a:buFont typeface="Wingdings" pitchFamily="2" charset="2"/>
              <a:buChar char="Ø"/>
            </a:pPr>
            <a:r>
              <a:rPr lang="it-IT" sz="2000" i="1" dirty="0" smtClean="0">
                <a:solidFill>
                  <a:srgbClr val="C00000"/>
                </a:solidFill>
              </a:rPr>
              <a:t>Blind</a:t>
            </a:r>
            <a:r>
              <a:rPr lang="it-IT" sz="2000" dirty="0" smtClean="0">
                <a:solidFill>
                  <a:schemeClr val="tx2"/>
                </a:solidFill>
              </a:rPr>
              <a:t>: la decisione dipende solo dallo stato interno del dispositivo</a:t>
            </a:r>
          </a:p>
          <a:p>
            <a:pPr marL="360363" indent="-360363">
              <a:buFont typeface="Wingdings" pitchFamily="2" charset="2"/>
              <a:buChar char="Ø"/>
            </a:pPr>
            <a:r>
              <a:rPr lang="it-IT" sz="2000" i="1" dirty="0" smtClean="0">
                <a:solidFill>
                  <a:srgbClr val="C00000"/>
                </a:solidFill>
              </a:rPr>
              <a:t>Counter</a:t>
            </a:r>
            <a:r>
              <a:rPr lang="it-IT" sz="2000" dirty="0" smtClean="0">
                <a:solidFill>
                  <a:schemeClr val="tx2"/>
                </a:solidFill>
              </a:rPr>
              <a:t>: termina quando il contatore raggiunge una certa soglia</a:t>
            </a:r>
          </a:p>
        </p:txBody>
      </p:sp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Soluzione proposta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 smtClean="0"/>
              <a:t>Algoritmo di Dynamic Fanout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Si basa sulla tecnologia </a:t>
            </a:r>
            <a:r>
              <a:rPr lang="it-IT" sz="2400" b="1" dirty="0" smtClean="0">
                <a:solidFill>
                  <a:srgbClr val="C00000"/>
                </a:solidFill>
              </a:rPr>
              <a:t>Bluetooth Low Energy</a:t>
            </a:r>
            <a:endParaRPr lang="it-IT" sz="2400" dirty="0" smtClean="0"/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Estensione dell’algoritmo di gossip </a:t>
            </a:r>
            <a:r>
              <a:rPr lang="it-IT" sz="2400" b="1" i="1" dirty="0" smtClean="0">
                <a:solidFill>
                  <a:srgbClr val="C00000"/>
                </a:solidFill>
              </a:rPr>
              <a:t>fixed fanout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Metodo di trasmissione </a:t>
            </a:r>
            <a:r>
              <a:rPr lang="it-IT" sz="2400" b="1" i="1" dirty="0" smtClean="0">
                <a:solidFill>
                  <a:srgbClr val="C00000"/>
                </a:solidFill>
              </a:rPr>
              <a:t>Push&amp;Pull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Criteri di terminazione: mix</a:t>
            </a:r>
            <a:r>
              <a:rPr lang="it-IT" sz="2400" b="1" i="1" dirty="0" smtClean="0">
                <a:solidFill>
                  <a:srgbClr val="C00000"/>
                </a:solidFill>
              </a:rPr>
              <a:t> </a:t>
            </a:r>
            <a:r>
              <a:rPr lang="it-IT" sz="2400" dirty="0" smtClean="0"/>
              <a:t>tra</a:t>
            </a:r>
            <a:r>
              <a:rPr lang="it-IT" sz="2400" b="1" i="1" dirty="0" smtClean="0">
                <a:solidFill>
                  <a:srgbClr val="C00000"/>
                </a:solidFill>
              </a:rPr>
              <a:t> counter </a:t>
            </a:r>
            <a:r>
              <a:rPr lang="it-IT" sz="2400" dirty="0" smtClean="0"/>
              <a:t>e</a:t>
            </a:r>
            <a:r>
              <a:rPr lang="it-IT" sz="2400" b="1" i="1" dirty="0" smtClean="0">
                <a:solidFill>
                  <a:srgbClr val="C00000"/>
                </a:solidFill>
              </a:rPr>
              <a:t> blind</a:t>
            </a:r>
          </a:p>
          <a:p>
            <a:pPr>
              <a:buFont typeface="Arial" pitchFamily="34" charset="0"/>
              <a:buChar char="•"/>
            </a:pPr>
            <a:endParaRPr lang="it-IT" sz="2400" b="1" i="1" dirty="0" smtClean="0">
              <a:solidFill>
                <a:srgbClr val="C00000"/>
              </a:solidFill>
            </a:endParaRPr>
          </a:p>
          <a:p>
            <a:r>
              <a:rPr lang="it-IT" sz="2800" i="1" dirty="0" smtClean="0"/>
              <a:t>Dynamyc Fanout, Advertising Limit</a:t>
            </a:r>
            <a:endParaRPr lang="it-IT" sz="2400" dirty="0" smtClean="0"/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DF= limite trasmissioni, AL = limite pubblicità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Parametri dinamici, aggiornati periodicamente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Adattamento ai cambiamenti esterni e interni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Compromesso tra risparmio energetico ed efficienza</a:t>
            </a:r>
          </a:p>
        </p:txBody>
      </p:sp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Soluzione proposta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2" name="Picture 4" descr="C:\Users\Lorenzo\Documents\GitHub\Tesi\img\grafici_usati\DF_tot_no_ar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80316" y="1855788"/>
            <a:ext cx="5863684" cy="4680000"/>
          </a:xfrm>
          <a:prstGeom prst="rect">
            <a:avLst/>
          </a:prstGeom>
          <a:noFill/>
        </p:spPr>
      </p:pic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Soluzione proposta – Dynamic Fanout</a:t>
            </a:r>
            <a:endParaRPr lang="it-IT" dirty="0"/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t-IT" dirty="0"/>
          </a:p>
        </p:txBody>
      </p:sp>
      <p:pic>
        <p:nvPicPr>
          <p:cNvPr id="43013" name="Picture 5" descr="C:\Users\Lorenzo\Documents\GitHub\Tesi\img\formule_presentazione\DF_tot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34035" y="884238"/>
            <a:ext cx="7242175" cy="971550"/>
          </a:xfrm>
          <a:prstGeom prst="rect">
            <a:avLst/>
          </a:prstGeom>
          <a:noFill/>
        </p:spPr>
      </p:pic>
      <p:pic>
        <p:nvPicPr>
          <p:cNvPr id="6" name="Picture 10" descr="C:\Users\Lorenzo\Documents\GitHub\Tesi\img\formule_presentazione\DF_FB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82789" y="2969088"/>
            <a:ext cx="2408052" cy="718992"/>
          </a:xfrm>
          <a:prstGeom prst="rect">
            <a:avLst/>
          </a:prstGeom>
          <a:noFill/>
        </p:spPr>
      </p:pic>
      <p:pic>
        <p:nvPicPr>
          <p:cNvPr id="7" name="Picture 11" descr="C:\Users\Lorenzo\Documents\GitHub\Tesi\img\formule_presentazione\DF_FC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82789" y="3922080"/>
            <a:ext cx="1980839" cy="468000"/>
          </a:xfrm>
          <a:prstGeom prst="rect">
            <a:avLst/>
          </a:prstGeom>
          <a:noFill/>
        </p:spPr>
      </p:pic>
      <p:pic>
        <p:nvPicPr>
          <p:cNvPr id="1026" name="Picture 2" descr="C:\Users\Lorenzo\Documents\GitHub\Tesi\img\immagini_presentazione\DF_asintoto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82789" y="4640141"/>
            <a:ext cx="2880000" cy="31741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Soluzione proposta – Advertising Limit</a:t>
            </a:r>
            <a:endParaRPr lang="it-IT" dirty="0"/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t-IT" dirty="0"/>
          </a:p>
        </p:txBody>
      </p:sp>
      <p:pic>
        <p:nvPicPr>
          <p:cNvPr id="44034" name="Picture 2" descr="C:\Users\Lorenzo\Documents\GitHub\Tesi\img\formule_presentazione\A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94013" y="987424"/>
            <a:ext cx="2619749" cy="536575"/>
          </a:xfrm>
          <a:prstGeom prst="rect">
            <a:avLst/>
          </a:prstGeom>
          <a:noFill/>
        </p:spPr>
      </p:pic>
      <p:pic>
        <p:nvPicPr>
          <p:cNvPr id="44035" name="Picture 3" descr="C:\Users\Lorenzo\Documents\GitHub\Tesi\img\grafici_usati\AL_sol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4245" y="1523999"/>
            <a:ext cx="6187210" cy="49313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Sommario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it-IT" dirty="0" smtClean="0">
                <a:solidFill>
                  <a:schemeClr val="bg1">
                    <a:lumMod val="50000"/>
                  </a:schemeClr>
                </a:solidFill>
              </a:rPr>
              <a:t>Introduzione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>
                <a:solidFill>
                  <a:schemeClr val="bg1">
                    <a:lumMod val="50000"/>
                  </a:schemeClr>
                </a:solidFill>
              </a:rPr>
              <a:t>Studio di fattibilità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>
                <a:solidFill>
                  <a:schemeClr val="bg1">
                    <a:lumMod val="50000"/>
                  </a:schemeClr>
                </a:solidFill>
              </a:rPr>
              <a:t>Soluzione proposta</a:t>
            </a:r>
          </a:p>
          <a:p>
            <a:pPr>
              <a:buFont typeface="Arial" pitchFamily="34" charset="0"/>
              <a:buChar char="•"/>
            </a:pPr>
            <a:r>
              <a:rPr lang="it-IT" b="1" dirty="0" smtClean="0"/>
              <a:t>Prove sperimentali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>
                <a:solidFill>
                  <a:schemeClr val="bg1">
                    <a:lumMod val="50000"/>
                  </a:schemeClr>
                </a:solidFill>
              </a:rPr>
              <a:t>Conclusioni</a:t>
            </a:r>
            <a:endParaRPr lang="it-IT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Lorenzo\Documents\GitHub\Tesi\img\reti\RandomGeometricGraph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88696" y="3435582"/>
            <a:ext cx="5137187" cy="2921679"/>
          </a:xfrm>
          <a:prstGeom prst="rect">
            <a:avLst/>
          </a:prstGeom>
          <a:noFill/>
        </p:spPr>
      </p:pic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Prove sperimentali – Modello di Rete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>
          <a:xfrm>
            <a:off x="698499" y="1103314"/>
            <a:ext cx="7690757" cy="5246687"/>
          </a:xfrm>
        </p:spPr>
        <p:txBody>
          <a:bodyPr/>
          <a:lstStyle/>
          <a:p>
            <a:r>
              <a:rPr lang="it-IT" dirty="0" smtClean="0"/>
              <a:t>Random Geometric Graph (N,</a:t>
            </a:r>
            <a:r>
              <a:rPr lang="el-GR" dirty="0" smtClean="0">
                <a:latin typeface="Calibri"/>
              </a:rPr>
              <a:t>ρ</a:t>
            </a:r>
            <a:r>
              <a:rPr lang="it-IT" dirty="0" smtClean="0">
                <a:latin typeface="Calibri"/>
              </a:rPr>
              <a:t>)</a:t>
            </a:r>
            <a:r>
              <a:rPr lang="it-IT" dirty="0" smtClean="0"/>
              <a:t>: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Modello di rete P2P</a:t>
            </a:r>
          </a:p>
          <a:p>
            <a:pPr>
              <a:buFont typeface="Arial" pitchFamily="34" charset="0"/>
              <a:buChar char="•"/>
            </a:pPr>
            <a:r>
              <a:rPr lang="el-GR" sz="2400" dirty="0" smtClean="0">
                <a:latin typeface="Calibri"/>
              </a:rPr>
              <a:t>ρ</a:t>
            </a:r>
            <a:r>
              <a:rPr lang="it-IT" sz="2400" dirty="0" smtClean="0">
                <a:latin typeface="Calibri"/>
              </a:rPr>
              <a:t>: distanza entro la quale sono possibili collegamenti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>
                <a:latin typeface="Calibri"/>
              </a:rPr>
              <a:t>Modello adatto per reti wireless o ad hoc, dove è importante la distanza fisica tra i nodi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>
                <a:latin typeface="Calibri"/>
              </a:rPr>
              <a:t>Sinergia con il Bluetooth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Sommario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it-IT" b="1" dirty="0" smtClean="0"/>
              <a:t>Introduzione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>
                <a:solidFill>
                  <a:schemeClr val="bg1">
                    <a:lumMod val="50000"/>
                  </a:schemeClr>
                </a:solidFill>
              </a:rPr>
              <a:t>Studio di fattibilità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>
                <a:solidFill>
                  <a:schemeClr val="bg1">
                    <a:lumMod val="50000"/>
                  </a:schemeClr>
                </a:solidFill>
              </a:rPr>
              <a:t>Soluzione proposta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>
                <a:solidFill>
                  <a:schemeClr val="bg1">
                    <a:lumMod val="50000"/>
                  </a:schemeClr>
                </a:solidFill>
              </a:rPr>
              <a:t>Prove sperimentali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>
                <a:solidFill>
                  <a:schemeClr val="bg1">
                    <a:lumMod val="50000"/>
                  </a:schemeClr>
                </a:solidFill>
              </a:rPr>
              <a:t>Conclusioni</a:t>
            </a:r>
            <a:endParaRPr lang="it-IT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Prove sperimentali – Simulazioni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 smtClean="0"/>
              <a:t>Parametri di simulazione: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>
                <a:latin typeface="Calibri"/>
              </a:rPr>
              <a:t>Numero di nodi: </a:t>
            </a:r>
            <a:r>
              <a:rPr lang="it-IT" sz="2400" i="1" dirty="0" smtClean="0">
                <a:latin typeface="Calibri"/>
              </a:rPr>
              <a:t> </a:t>
            </a:r>
            <a:r>
              <a:rPr lang="it-IT" sz="2400" b="1" dirty="0" smtClean="0">
                <a:latin typeface="Calibri"/>
              </a:rPr>
              <a:t>2 </a:t>
            </a:r>
            <a:r>
              <a:rPr lang="it-IT" sz="2400" b="1" dirty="0" smtClean="0">
                <a:latin typeface="Calibri"/>
                <a:sym typeface="Wingdings" pitchFamily="2" charset="2"/>
              </a:rPr>
              <a:t> 1000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>
                <a:latin typeface="Calibri"/>
                <a:sym typeface="Wingdings" pitchFamily="2" charset="2"/>
              </a:rPr>
              <a:t>Densità di nodi:  </a:t>
            </a:r>
            <a:r>
              <a:rPr lang="it-IT" sz="2400" b="1" dirty="0" smtClean="0">
                <a:latin typeface="Calibri"/>
                <a:sym typeface="Wingdings" pitchFamily="2" charset="2"/>
              </a:rPr>
              <a:t>0.02 nodi/mq    0.0001 nodi/mq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>
                <a:latin typeface="Calibri"/>
                <a:sym typeface="Wingdings" pitchFamily="2" charset="2"/>
              </a:rPr>
              <a:t>Raggio d’azione </a:t>
            </a:r>
            <a:r>
              <a:rPr lang="el-GR" sz="2400" dirty="0" smtClean="0">
                <a:latin typeface="Calibri"/>
                <a:sym typeface="Wingdings" pitchFamily="2" charset="2"/>
              </a:rPr>
              <a:t>ρ</a:t>
            </a:r>
            <a:r>
              <a:rPr lang="it-IT" sz="2400" dirty="0" smtClean="0">
                <a:latin typeface="Calibri"/>
                <a:sym typeface="Wingdings" pitchFamily="2" charset="2"/>
              </a:rPr>
              <a:t>:  </a:t>
            </a:r>
            <a:r>
              <a:rPr lang="it-IT" sz="2400" b="1" dirty="0" smtClean="0">
                <a:latin typeface="Calibri"/>
                <a:sym typeface="Wingdings" pitchFamily="2" charset="2"/>
              </a:rPr>
              <a:t>15m, 50m</a:t>
            </a:r>
          </a:p>
          <a:p>
            <a:pPr>
              <a:buFont typeface="Arial" pitchFamily="34" charset="0"/>
              <a:buChar char="•"/>
            </a:pPr>
            <a:endParaRPr lang="it-IT" sz="2400" b="1" dirty="0" smtClean="0">
              <a:latin typeface="Calibri"/>
              <a:sym typeface="Wingdings" pitchFamily="2" charset="2"/>
            </a:endParaRPr>
          </a:p>
          <a:p>
            <a:pPr lvl="0">
              <a:defRPr/>
            </a:pPr>
            <a:r>
              <a:rPr lang="it-IT" dirty="0" smtClean="0"/>
              <a:t>Dati raccolti:</a:t>
            </a:r>
          </a:p>
          <a:p>
            <a:pPr lvl="0">
              <a:buFont typeface="Arial" pitchFamily="34" charset="0"/>
              <a:buChar char="•"/>
              <a:defRPr/>
            </a:pPr>
            <a:r>
              <a:rPr lang="it-IT" sz="2400" dirty="0" smtClean="0"/>
              <a:t>Copertura della rete</a:t>
            </a:r>
          </a:p>
          <a:p>
            <a:pPr lvl="0">
              <a:buFont typeface="Arial" pitchFamily="34" charset="0"/>
              <a:buChar char="•"/>
              <a:defRPr/>
            </a:pPr>
            <a:r>
              <a:rPr lang="it-IT" sz="2400" dirty="0" smtClean="0"/>
              <a:t>Tempo totale richiesto per la rispettiva copertura</a:t>
            </a:r>
          </a:p>
          <a:p>
            <a:pPr lvl="0">
              <a:buFont typeface="Arial" pitchFamily="34" charset="0"/>
              <a:buChar char="•"/>
              <a:defRPr/>
            </a:pPr>
            <a:r>
              <a:rPr lang="it-IT" sz="2400" dirty="0" smtClean="0"/>
              <a:t>Parametro di efficienza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Prove sperimentali – Risultati</a:t>
            </a:r>
          </a:p>
        </p:txBody>
      </p:sp>
      <p:pic>
        <p:nvPicPr>
          <p:cNvPr id="45058" name="Picture 2" descr="C:\Users\Lorenzo\Documents\GitHub\Tesi\img\risultati\tempo_total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99214" y="2752792"/>
            <a:ext cx="4490044" cy="3746267"/>
          </a:xfrm>
          <a:prstGeom prst="rect">
            <a:avLst/>
          </a:prstGeom>
          <a:noFill/>
        </p:spPr>
      </p:pic>
      <p:pic>
        <p:nvPicPr>
          <p:cNvPr id="45060" name="Picture 4" descr="C:\Users\Lorenzo\Documents\GitHub\Tesi\img\risultati\copertura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060" y="883761"/>
            <a:ext cx="4644000" cy="382433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Prove sperimentali – Risultati</a:t>
            </a:r>
          </a:p>
        </p:txBody>
      </p:sp>
      <p:pic>
        <p:nvPicPr>
          <p:cNvPr id="46082" name="Picture 2" descr="C:\Users\Lorenzo\Documents\GitHub\Tesi\img\risultati\fattore di efficienza_lo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66812" y="900791"/>
            <a:ext cx="6813406" cy="561084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Sommario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it-IT" dirty="0" smtClean="0">
                <a:solidFill>
                  <a:schemeClr val="bg1">
                    <a:lumMod val="50000"/>
                  </a:schemeClr>
                </a:solidFill>
              </a:rPr>
              <a:t>Introduzione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>
                <a:solidFill>
                  <a:schemeClr val="bg1">
                    <a:lumMod val="50000"/>
                  </a:schemeClr>
                </a:solidFill>
              </a:rPr>
              <a:t>Studio di fattibilità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>
                <a:solidFill>
                  <a:schemeClr val="bg1">
                    <a:lumMod val="50000"/>
                  </a:schemeClr>
                </a:solidFill>
              </a:rPr>
              <a:t>Soluzione proposta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>
                <a:solidFill>
                  <a:schemeClr val="bg1">
                    <a:lumMod val="50000"/>
                  </a:schemeClr>
                </a:solidFill>
              </a:rPr>
              <a:t>Risultati ottenuti</a:t>
            </a:r>
          </a:p>
          <a:p>
            <a:pPr>
              <a:buFont typeface="Arial" pitchFamily="34" charset="0"/>
              <a:buChar char="•"/>
            </a:pPr>
            <a:r>
              <a:rPr lang="it-IT" b="1" dirty="0" smtClean="0"/>
              <a:t>Conclusioni</a:t>
            </a:r>
            <a:endParaRPr lang="it-IT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Conclusioni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1"/>
          </p:nvPr>
        </p:nvSpPr>
        <p:spPr>
          <a:xfrm>
            <a:off x="698499" y="1103314"/>
            <a:ext cx="8091540" cy="5246687"/>
          </a:xfrm>
        </p:spPr>
        <p:txBody>
          <a:bodyPr/>
          <a:lstStyle/>
          <a:p>
            <a:pPr marL="0" indent="0"/>
            <a:r>
              <a:rPr lang="it-IT" sz="2800" b="1" dirty="0" smtClean="0"/>
              <a:t>Proposta di algoritmo dinamico per la comunicazione di dispositivi in situazioni di emergenza: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Sfrutta il Bluetooth Low Energy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Sfrutta  il paradigma di trasmissione di gossip </a:t>
            </a:r>
          </a:p>
          <a:p>
            <a:endParaRPr lang="it-IT" sz="2400" dirty="0" smtClean="0"/>
          </a:p>
          <a:p>
            <a:r>
              <a:rPr lang="it-IT" sz="2800" b="1" dirty="0" smtClean="0"/>
              <a:t>L’algoritmo proposto: 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Si adatta bene ai cambiamenti esterni/interni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Ha una buona efficienza di diffusione anche a densità relativamente basse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Evita la ritrasmissione di informazioni già ricevute</a:t>
            </a:r>
          </a:p>
          <a:p>
            <a:endParaRPr lang="it-IT" sz="1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Conclusioni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1"/>
          </p:nvPr>
        </p:nvSpPr>
        <p:spPr>
          <a:xfrm>
            <a:off x="698499" y="1103314"/>
            <a:ext cx="8091540" cy="5246687"/>
          </a:xfrm>
        </p:spPr>
        <p:txBody>
          <a:bodyPr/>
          <a:lstStyle/>
          <a:p>
            <a:r>
              <a:rPr lang="it-IT" sz="2800" b="1" dirty="0" smtClean="0"/>
              <a:t>Sviluppi futuri:</a:t>
            </a:r>
          </a:p>
          <a:p>
            <a:pPr>
              <a:buFont typeface="Arial" pitchFamily="34" charset="0"/>
              <a:buChar char="•"/>
            </a:pPr>
            <a:r>
              <a:rPr lang="it-IT" sz="2800" dirty="0" smtClean="0"/>
              <a:t>Mobilità dei nodi</a:t>
            </a:r>
          </a:p>
          <a:p>
            <a:pPr>
              <a:buFont typeface="Arial" pitchFamily="34" charset="0"/>
              <a:buChar char="•"/>
            </a:pPr>
            <a:r>
              <a:rPr lang="it-IT" sz="2800" dirty="0" smtClean="0"/>
              <a:t>Distribuzione dei nodi secondo pattern urbani</a:t>
            </a:r>
          </a:p>
          <a:p>
            <a:pPr>
              <a:buFont typeface="Arial" pitchFamily="34" charset="0"/>
              <a:buChar char="•"/>
            </a:pPr>
            <a:r>
              <a:rPr lang="it-IT" sz="2800" dirty="0" smtClean="0"/>
              <a:t>Più connessioni per singolo Master</a:t>
            </a:r>
          </a:p>
          <a:p>
            <a:pPr>
              <a:buFont typeface="Arial" pitchFamily="34" charset="0"/>
              <a:buChar char="•"/>
            </a:pPr>
            <a:r>
              <a:rPr lang="it-IT" sz="2800" dirty="0" smtClean="0"/>
              <a:t>Miglior gestione dei messaggi (TTL)</a:t>
            </a:r>
          </a:p>
          <a:p>
            <a:pPr>
              <a:buFont typeface="Arial" pitchFamily="34" charset="0"/>
              <a:buChar char="•"/>
            </a:pPr>
            <a:r>
              <a:rPr lang="it-IT" sz="2800" dirty="0" smtClean="0"/>
              <a:t>Nuovi algoritmi di gossip più efficienti</a:t>
            </a:r>
          </a:p>
          <a:p>
            <a:endParaRPr lang="it-IT" sz="1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logoPoliMi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447833" y="4246743"/>
            <a:ext cx="2160000" cy="2160000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>
          <a:xfrm>
            <a:off x="1733812" y="2594534"/>
            <a:ext cx="56382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400" dirty="0" smtClean="0">
                <a:solidFill>
                  <a:schemeClr val="tx2"/>
                </a:solidFill>
                <a:latin typeface="+mn-lt"/>
              </a:rPr>
              <a:t>Grazie per l’attenzione !</a:t>
            </a:r>
            <a:endParaRPr lang="it-IT" sz="440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7" name="Segnaposto testo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FINE</a:t>
            </a:r>
            <a:endParaRPr lang="it-IT" dirty="0"/>
          </a:p>
        </p:txBody>
      </p:sp>
      <p:sp>
        <p:nvSpPr>
          <p:cNvPr id="8" name="Titolo 2"/>
          <p:cNvSpPr txBox="1">
            <a:spLocks/>
          </p:cNvSpPr>
          <p:nvPr/>
        </p:nvSpPr>
        <p:spPr>
          <a:xfrm>
            <a:off x="765175" y="971551"/>
            <a:ext cx="7607299" cy="10668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80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ＭＳ Ｐゴシック" charset="0"/>
                <a:cs typeface="+mj-cs"/>
              </a:rPr>
              <a:t>Algoritmi adattativi per il risparmio energetico di sistemi broadcast via Bluetooth</a:t>
            </a:r>
            <a:endParaRPr kumimoji="0" lang="it-IT" sz="280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ＭＳ Ｐゴシック" charset="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828163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5275"/>
    </mc:Choice>
    <mc:Fallback>
      <p:transition spd="slow" advTm="5275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Studio di fattibilità – Studio energetico</a:t>
            </a:r>
            <a:endParaRPr lang="it-IT" dirty="0"/>
          </a:p>
        </p:txBody>
      </p:sp>
      <p:graphicFrame>
        <p:nvGraphicFramePr>
          <p:cNvPr id="4" name="Tabella 3"/>
          <p:cNvGraphicFramePr>
            <a:graphicFrameLocks noGrp="1"/>
          </p:cNvGraphicFramePr>
          <p:nvPr/>
        </p:nvGraphicFramePr>
        <p:xfrm>
          <a:off x="322984" y="1787236"/>
          <a:ext cx="8496302" cy="4422771"/>
        </p:xfrm>
        <a:graphic>
          <a:graphicData uri="http://schemas.openxmlformats.org/drawingml/2006/table">
            <a:tbl>
              <a:tblPr/>
              <a:tblGrid>
                <a:gridCol w="1403639"/>
                <a:gridCol w="1091912"/>
                <a:gridCol w="1148646"/>
                <a:gridCol w="655136"/>
                <a:gridCol w="655136"/>
                <a:gridCol w="808684"/>
                <a:gridCol w="542535"/>
                <a:gridCol w="501590"/>
                <a:gridCol w="317332"/>
                <a:gridCol w="327569"/>
                <a:gridCol w="348041"/>
                <a:gridCol w="348041"/>
                <a:gridCol w="348041"/>
              </a:tblGrid>
              <a:tr h="402559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it-IT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Smartphone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it-IT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Bluetooth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fontAlgn="b"/>
                      <a:r>
                        <a:rPr lang="it-IT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Batteria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it-IT" sz="18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Consumi</a:t>
                      </a:r>
                      <a:endParaRPr lang="it-IT" sz="12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</a:tr>
              <a:tr h="301920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it-IT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capacità [mAh]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it-IT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it-IT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Wh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it-IT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Autonomia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it-IT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idle [w]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it-IT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load [w]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</a:tr>
              <a:tr h="253421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05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Standby [h]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05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3G [h]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05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LTE [h]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05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min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05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avg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05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max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05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avg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05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max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87541"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Samsung </a:t>
                      </a:r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Galaxy S5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4.0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2800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3,85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10,78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390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1,1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3,1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6,2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</a:tr>
              <a:tr h="301920"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Samsung </a:t>
                      </a:r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Galaxy S4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4.0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2600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3,8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9,88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350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1,2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3,2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5,1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</a:tr>
              <a:tr h="287541"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Samsung </a:t>
                      </a:r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Galaxy S3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4.0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2100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3,8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7,98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460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1,2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1,4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1,5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3,3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3,4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  <a:tr h="287541"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LG </a:t>
                      </a:r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G3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4.0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3000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3,8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11,4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1,8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2,3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4,4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9,1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87541"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LG </a:t>
                      </a:r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G2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4.0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3000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3,8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11,4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1,1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1,4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3,8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4,8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7541"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iPhone </a:t>
                      </a:r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 plus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4.0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2915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3,8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11,1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384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2,1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2,5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3,5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3,8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</a:tr>
              <a:tr h="287541"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iPhone </a:t>
                      </a:r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4.0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1810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3,81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6,91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250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1,5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3,1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5,2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</a:tr>
              <a:tr h="287541"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iPhone </a:t>
                      </a:r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4.0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1440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3,8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5,45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225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1,2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1,4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2,2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2,9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  <a:tr h="287541"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Google </a:t>
                      </a:r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Nexus 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4.0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2300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3,5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4,3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8,4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87541"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Google </a:t>
                      </a:r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Nexus 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4.1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3220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3,8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12,2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250 - 330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1,2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1,7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4,8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10,9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7541"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Nokia </a:t>
                      </a:r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Lumia 930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4.0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2420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3,8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9,2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384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1,1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1,4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3,8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6,5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</a:tr>
              <a:tr h="287541"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Nokia </a:t>
                      </a:r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Lumia 1020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4.0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2000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3,8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7,6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350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1,5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2,2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2,5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3,4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4,7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</a:tbl>
          </a:graphicData>
        </a:graphic>
      </p:graphicFrame>
      <p:sp>
        <p:nvSpPr>
          <p:cNvPr id="5" name="Segnaposto testo 5"/>
          <p:cNvSpPr>
            <a:spLocks noGrp="1"/>
          </p:cNvSpPr>
          <p:nvPr>
            <p:ph type="body" sz="quarter" idx="11"/>
          </p:nvPr>
        </p:nvSpPr>
        <p:spPr>
          <a:xfrm>
            <a:off x="698500" y="1103315"/>
            <a:ext cx="7785100" cy="712786"/>
          </a:xfrm>
        </p:spPr>
        <p:txBody>
          <a:bodyPr/>
          <a:lstStyle/>
          <a:p>
            <a:pPr algn="ctr"/>
            <a:r>
              <a:rPr lang="it-IT" b="1" dirty="0" smtClean="0"/>
              <a:t>Dati batteria smartphone</a:t>
            </a:r>
            <a:endParaRPr lang="it-IT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Studio di fattibilità – Studio energetico</a:t>
            </a:r>
            <a:endParaRPr lang="it-IT" dirty="0"/>
          </a:p>
        </p:txBody>
      </p:sp>
      <p:sp>
        <p:nvSpPr>
          <p:cNvPr id="6" name="Segnaposto testo 5"/>
          <p:cNvSpPr>
            <a:spLocks noGrp="1"/>
          </p:cNvSpPr>
          <p:nvPr>
            <p:ph type="body" sz="quarter" idx="11"/>
          </p:nvPr>
        </p:nvSpPr>
        <p:spPr>
          <a:xfrm>
            <a:off x="698500" y="1103315"/>
            <a:ext cx="7785100" cy="712786"/>
          </a:xfrm>
        </p:spPr>
        <p:txBody>
          <a:bodyPr/>
          <a:lstStyle/>
          <a:p>
            <a:pPr algn="ctr"/>
            <a:r>
              <a:rPr lang="it-IT" b="1" dirty="0" smtClean="0"/>
              <a:t>Numero di trasmissioni possibili</a:t>
            </a:r>
            <a:endParaRPr lang="it-IT" b="1" dirty="0"/>
          </a:p>
        </p:txBody>
      </p:sp>
      <p:graphicFrame>
        <p:nvGraphicFramePr>
          <p:cNvPr id="4" name="Tabella 3"/>
          <p:cNvGraphicFramePr>
            <a:graphicFrameLocks noGrp="1"/>
          </p:cNvGraphicFramePr>
          <p:nvPr/>
        </p:nvGraphicFramePr>
        <p:xfrm>
          <a:off x="329049" y="1968501"/>
          <a:ext cx="8495998" cy="3779997"/>
        </p:xfrm>
        <a:graphic>
          <a:graphicData uri="http://schemas.openxmlformats.org/drawingml/2006/table">
            <a:tbl>
              <a:tblPr/>
              <a:tblGrid>
                <a:gridCol w="1727212"/>
                <a:gridCol w="793586"/>
                <a:gridCol w="746900"/>
                <a:gridCol w="746900"/>
                <a:gridCol w="746900"/>
                <a:gridCol w="746900"/>
                <a:gridCol w="746900"/>
                <a:gridCol w="746900"/>
                <a:gridCol w="746900"/>
                <a:gridCol w="746900"/>
              </a:tblGrid>
              <a:tr h="290769">
                <a:tc>
                  <a:txBody>
                    <a:bodyPr/>
                    <a:lstStyle/>
                    <a:p>
                      <a:pPr algn="l" fontAlgn="b"/>
                      <a:endParaRPr lang="it-IT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 kB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800 kB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 MB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50 MB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200 MB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500 MB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800 MB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 GB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 GB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90769">
                <a:tc>
                  <a:txBody>
                    <a:bodyPr/>
                    <a:lstStyle/>
                    <a:p>
                      <a:pPr algn="l" fontAlgn="ctr"/>
                      <a:r>
                        <a:rPr lang="it-IT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Samsung </a:t>
                      </a:r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Galaxy S5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416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414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410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298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162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90769">
                <a:tc>
                  <a:txBody>
                    <a:bodyPr/>
                    <a:lstStyle/>
                    <a:p>
                      <a:pPr algn="l" fontAlgn="ctr"/>
                      <a:r>
                        <a:rPr lang="it-IT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Samsung </a:t>
                      </a:r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Galaxy S4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368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366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364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266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146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76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0769">
                <a:tc>
                  <a:txBody>
                    <a:bodyPr/>
                    <a:lstStyle/>
                    <a:p>
                      <a:pPr algn="l" fontAlgn="ctr"/>
                      <a:r>
                        <a:rPr lang="it-IT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Samsung </a:t>
                      </a:r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Galaxy S3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288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288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284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210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116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769">
                <a:tc>
                  <a:txBody>
                    <a:bodyPr/>
                    <a:lstStyle/>
                    <a:p>
                      <a:pPr algn="l" fontAlgn="ctr"/>
                      <a:r>
                        <a:rPr lang="it-IT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LG </a:t>
                      </a:r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G3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310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308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306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242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146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90769">
                <a:tc>
                  <a:txBody>
                    <a:bodyPr/>
                    <a:lstStyle/>
                    <a:p>
                      <a:pPr algn="l" fontAlgn="ctr"/>
                      <a:r>
                        <a:rPr lang="it-IT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LG </a:t>
                      </a:r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G2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358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356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354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272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156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769">
                <a:tc>
                  <a:txBody>
                    <a:bodyPr/>
                    <a:lstStyle/>
                    <a:p>
                      <a:pPr algn="l" fontAlgn="ctr"/>
                      <a:r>
                        <a:rPr lang="it-IT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iPhone </a:t>
                      </a:r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 plus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380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378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374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282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158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90769">
                <a:tc>
                  <a:txBody>
                    <a:bodyPr/>
                    <a:lstStyle/>
                    <a:p>
                      <a:pPr algn="l" fontAlgn="ctr"/>
                      <a:r>
                        <a:rPr lang="it-IT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iPhone </a:t>
                      </a:r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266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264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262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192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0769">
                <a:tc>
                  <a:txBody>
                    <a:bodyPr/>
                    <a:lstStyle/>
                    <a:p>
                      <a:pPr algn="l" fontAlgn="ctr"/>
                      <a:r>
                        <a:rPr lang="it-IT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iPhone </a:t>
                      </a:r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296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294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290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190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92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769">
                <a:tc>
                  <a:txBody>
                    <a:bodyPr/>
                    <a:lstStyle/>
                    <a:p>
                      <a:pPr algn="l" fontAlgn="ctr"/>
                      <a:r>
                        <a:rPr lang="it-IT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Google </a:t>
                      </a:r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Nexus 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222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222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218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174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90769">
                <a:tc>
                  <a:txBody>
                    <a:bodyPr/>
                    <a:lstStyle/>
                    <a:p>
                      <a:pPr algn="l" fontAlgn="ctr"/>
                      <a:r>
                        <a:rPr lang="it-IT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Google </a:t>
                      </a:r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Nexus 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304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302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242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150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769">
                <a:tc>
                  <a:txBody>
                    <a:bodyPr/>
                    <a:lstStyle/>
                    <a:p>
                      <a:pPr algn="l" fontAlgn="ctr"/>
                      <a:r>
                        <a:rPr lang="it-IT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Nokia </a:t>
                      </a:r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Lumia 930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290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288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286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218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90769">
                <a:tc>
                  <a:txBody>
                    <a:bodyPr/>
                    <a:lstStyle/>
                    <a:p>
                      <a:pPr algn="l" fontAlgn="ctr"/>
                      <a:r>
                        <a:rPr lang="it-IT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Nokia </a:t>
                      </a:r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Lumia 1020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266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266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264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196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110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Introduzione – Scenario nomale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 smtClean="0"/>
              <a:t>Situazione normale: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Presenza di una struttura di rete di comunicazione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La diffusione dei messaggi è in carico all’infrastruttura di rete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Presenza di controlli e sistemi di autenticazione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Visione globale dei dispositivi da parte dell’infrastruttura di rete</a:t>
            </a:r>
            <a:endParaRPr lang="it-IT" sz="2400" dirty="0"/>
          </a:p>
        </p:txBody>
      </p:sp>
      <p:pic>
        <p:nvPicPr>
          <p:cNvPr id="4" name="Picture 3" descr="C:\Users\Lorenzo\Documents\GitHub\Tesi\LaTeX\Pagliari_Lorenzo_Tesi\Images\reti\rete_cellular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16582" y="3793184"/>
            <a:ext cx="4142507" cy="263532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Studio di fattibilità – Studio energetico</a:t>
            </a:r>
            <a:endParaRPr lang="it-IT" dirty="0"/>
          </a:p>
        </p:txBody>
      </p:sp>
      <p:sp>
        <p:nvSpPr>
          <p:cNvPr id="6" name="Segnaposto testo 5"/>
          <p:cNvSpPr>
            <a:spLocks noGrp="1"/>
          </p:cNvSpPr>
          <p:nvPr>
            <p:ph type="body" sz="quarter" idx="11"/>
          </p:nvPr>
        </p:nvSpPr>
        <p:spPr>
          <a:xfrm>
            <a:off x="698500" y="1103315"/>
            <a:ext cx="7785100" cy="712786"/>
          </a:xfrm>
        </p:spPr>
        <p:txBody>
          <a:bodyPr/>
          <a:lstStyle/>
          <a:p>
            <a:pPr algn="ctr"/>
            <a:r>
              <a:rPr lang="it-IT" b="1" dirty="0" smtClean="0"/>
              <a:t>Autonomia dispositivi</a:t>
            </a:r>
            <a:endParaRPr lang="it-IT" b="1" dirty="0"/>
          </a:p>
        </p:txBody>
      </p:sp>
      <p:graphicFrame>
        <p:nvGraphicFramePr>
          <p:cNvPr id="5" name="Tabella 4"/>
          <p:cNvGraphicFramePr>
            <a:graphicFrameLocks noGrp="1"/>
          </p:cNvGraphicFramePr>
          <p:nvPr/>
        </p:nvGraphicFramePr>
        <p:xfrm>
          <a:off x="324425" y="1966188"/>
          <a:ext cx="8496002" cy="3779997"/>
        </p:xfrm>
        <a:graphic>
          <a:graphicData uri="http://schemas.openxmlformats.org/drawingml/2006/table">
            <a:tbl>
              <a:tblPr/>
              <a:tblGrid>
                <a:gridCol w="1727185"/>
                <a:gridCol w="793561"/>
                <a:gridCol w="746907"/>
                <a:gridCol w="746907"/>
                <a:gridCol w="746907"/>
                <a:gridCol w="746907"/>
                <a:gridCol w="746907"/>
                <a:gridCol w="746907"/>
                <a:gridCol w="746907"/>
                <a:gridCol w="746907"/>
              </a:tblGrid>
              <a:tr h="290769">
                <a:tc>
                  <a:txBody>
                    <a:bodyPr/>
                    <a:lstStyle/>
                    <a:p>
                      <a:pPr algn="l" fontAlgn="b"/>
                      <a:endParaRPr lang="it-IT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 kB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800 kB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 MB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50 MB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200 MB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500 MB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800 MB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 GB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 GB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90769">
                <a:tc>
                  <a:txBody>
                    <a:bodyPr/>
                    <a:lstStyle/>
                    <a:p>
                      <a:pPr algn="l" fontAlgn="ctr"/>
                      <a:r>
                        <a:rPr lang="it-IT" sz="12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</a:t>
                      </a:r>
                      <a:r>
                        <a:rPr lang="it-IT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Samsung </a:t>
                      </a:r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Galaxy S5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3,47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3,45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3,42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2,49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1,35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0,47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0,38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0,08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90769">
                <a:tc>
                  <a:txBody>
                    <a:bodyPr/>
                    <a:lstStyle/>
                    <a:p>
                      <a:pPr algn="l" fontAlgn="ctr"/>
                      <a:r>
                        <a:rPr lang="it-IT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Samsung </a:t>
                      </a:r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Galaxy S4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3,08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3,06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3,04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2,23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1,22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0,64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0,43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0,35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0,07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0769">
                <a:tc>
                  <a:txBody>
                    <a:bodyPr/>
                    <a:lstStyle/>
                    <a:p>
                      <a:pPr algn="l" fontAlgn="ctr"/>
                      <a:r>
                        <a:rPr lang="it-IT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Samsung </a:t>
                      </a:r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Galaxy S3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2,41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2,4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2,38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1,76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0,97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0,51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0,35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0,28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0,06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769">
                <a:tc>
                  <a:txBody>
                    <a:bodyPr/>
                    <a:lstStyle/>
                    <a:p>
                      <a:pPr algn="l" fontAlgn="ctr"/>
                      <a:r>
                        <a:rPr lang="it-IT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LG </a:t>
                      </a:r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G3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2,59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2,57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2,56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2,03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1,23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0,68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0,47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0,38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0,08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90769">
                <a:tc>
                  <a:txBody>
                    <a:bodyPr/>
                    <a:lstStyle/>
                    <a:p>
                      <a:pPr algn="l" fontAlgn="ctr"/>
                      <a:r>
                        <a:rPr lang="it-IT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LG </a:t>
                      </a:r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G2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2,99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2,98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2,96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2,27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1,31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0,71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0,49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0,39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0,08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769">
                <a:tc>
                  <a:txBody>
                    <a:bodyPr/>
                    <a:lstStyle/>
                    <a:p>
                      <a:pPr algn="l" fontAlgn="ctr"/>
                      <a:r>
                        <a:rPr lang="it-IT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iPhone </a:t>
                      </a:r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 plus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3,17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3,15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3,12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2,35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1,32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0,48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0,39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0,08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90769">
                <a:tc>
                  <a:txBody>
                    <a:bodyPr/>
                    <a:lstStyle/>
                    <a:p>
                      <a:pPr algn="l" fontAlgn="ctr"/>
                      <a:r>
                        <a:rPr lang="it-IT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iPhone </a:t>
                      </a:r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2,22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2,21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2,19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1,6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0,86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0,45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0,24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0,05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0769">
                <a:tc>
                  <a:txBody>
                    <a:bodyPr/>
                    <a:lstStyle/>
                    <a:p>
                      <a:pPr algn="l" fontAlgn="ctr"/>
                      <a:r>
                        <a:rPr lang="it-IT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iPhone </a:t>
                      </a:r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2,47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2,45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2,42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1,59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0,77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0,38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0,25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0,04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769">
                <a:tc>
                  <a:txBody>
                    <a:bodyPr/>
                    <a:lstStyle/>
                    <a:p>
                      <a:pPr algn="l" fontAlgn="ctr"/>
                      <a:r>
                        <a:rPr lang="it-IT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Google </a:t>
                      </a:r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Nexus 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1,86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1,85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1,83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1,45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0,87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0,48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0,33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0,27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0,06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90769">
                <a:tc>
                  <a:txBody>
                    <a:bodyPr/>
                    <a:lstStyle/>
                    <a:p>
                      <a:pPr algn="l" fontAlgn="ctr"/>
                      <a:r>
                        <a:rPr lang="it-IT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Google </a:t>
                      </a:r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Nexus 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2,54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2,53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2,51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2,02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1,26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0,72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0,41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0,09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769">
                <a:tc>
                  <a:txBody>
                    <a:bodyPr/>
                    <a:lstStyle/>
                    <a:p>
                      <a:pPr algn="l" fontAlgn="ctr"/>
                      <a:r>
                        <a:rPr lang="it-IT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Nokia </a:t>
                      </a:r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Lumia 930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2,42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2,4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2,39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1,83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1,06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0,57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0,39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0,32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0,07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90769">
                <a:tc>
                  <a:txBody>
                    <a:bodyPr/>
                    <a:lstStyle/>
                    <a:p>
                      <a:pPr algn="l" fontAlgn="ctr"/>
                      <a:r>
                        <a:rPr lang="it-IT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Nokia </a:t>
                      </a:r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Lumia 1020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2,23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2,22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2,2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1,64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0,92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0,48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0,33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0,26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0,05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Soluzione proposta – Dynamic Fanout</a:t>
            </a:r>
            <a:endParaRPr lang="it-IT" dirty="0"/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t-IT" dirty="0"/>
          </a:p>
        </p:txBody>
      </p:sp>
      <p:pic>
        <p:nvPicPr>
          <p:cNvPr id="5129" name="Picture 9" descr="C:\Users\Lorenzo\Documents\GitHub\Tesi\img\grafici_usati\DF_battery_facto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869539"/>
            <a:ext cx="4629281" cy="3658918"/>
          </a:xfrm>
          <a:prstGeom prst="rect">
            <a:avLst/>
          </a:prstGeom>
          <a:noFill/>
        </p:spPr>
      </p:pic>
      <p:pic>
        <p:nvPicPr>
          <p:cNvPr id="5128" name="Picture 8" descr="C:\Users\Lorenzo\Documents\GitHub\Tesi\img\grafici_usati\DF_andamento_teoric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71964" y="2792413"/>
            <a:ext cx="4684952" cy="3744458"/>
          </a:xfrm>
          <a:prstGeom prst="rect">
            <a:avLst/>
          </a:prstGeom>
          <a:noFill/>
        </p:spPr>
      </p:pic>
      <p:pic>
        <p:nvPicPr>
          <p:cNvPr id="5130" name="Picture 10" descr="C:\Users\Lorenzo\Documents\GitHub\Tesi\img\formule_presentazione\DF_FB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00509" y="1287305"/>
            <a:ext cx="2408052" cy="718992"/>
          </a:xfrm>
          <a:prstGeom prst="rect">
            <a:avLst/>
          </a:prstGeom>
          <a:noFill/>
        </p:spPr>
      </p:pic>
      <p:pic>
        <p:nvPicPr>
          <p:cNvPr id="5131" name="Picture 11" descr="C:\Users\Lorenzo\Documents\GitHub\Tesi\img\formule_presentazione\DF_FC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391125" y="5485315"/>
            <a:ext cx="1980839" cy="46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testo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Prove sperimentali – Complessità</a:t>
            </a:r>
          </a:p>
          <a:p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11"/>
          </p:nvPr>
        </p:nvSpPr>
        <p:spPr>
          <a:xfrm>
            <a:off x="698500" y="1103314"/>
            <a:ext cx="7531100" cy="5246687"/>
          </a:xfrm>
        </p:spPr>
        <p:txBody>
          <a:bodyPr/>
          <a:lstStyle/>
          <a:p>
            <a:r>
              <a:rPr lang="it-IT" dirty="0" smtClean="0"/>
              <a:t>Complessità: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Difficile stabilire la complessità con questi parametri variabili</a:t>
            </a:r>
          </a:p>
          <a:p>
            <a:pPr>
              <a:buFont typeface="Arial" pitchFamily="34" charset="0"/>
              <a:buChar char="•"/>
            </a:pPr>
            <a:endParaRPr lang="it-IT" sz="2400" dirty="0" smtClean="0"/>
          </a:p>
          <a:p>
            <a:pPr>
              <a:buFont typeface="Arial" pitchFamily="34" charset="0"/>
              <a:buChar char="•"/>
            </a:pPr>
            <a:endParaRPr lang="it-IT" sz="2400" dirty="0" smtClean="0"/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Nel caso teorico di:</a:t>
            </a:r>
          </a:p>
          <a:p>
            <a:pPr lvl="1">
              <a:buFont typeface="Arial" pitchFamily="34" charset="0"/>
              <a:buChar char="•"/>
            </a:pPr>
            <a:r>
              <a:rPr lang="it-IT" sz="2000" dirty="0" smtClean="0"/>
              <a:t>Batteria sempre carica</a:t>
            </a:r>
          </a:p>
          <a:p>
            <a:pPr lvl="1">
              <a:buFont typeface="Arial" pitchFamily="34" charset="0"/>
              <a:buChar char="•"/>
            </a:pPr>
            <a:r>
              <a:rPr lang="it-IT" sz="2000" dirty="0" smtClean="0"/>
              <a:t>Tutti i nodi connessi allo stesso grafo</a:t>
            </a:r>
          </a:p>
          <a:p>
            <a:pPr lvl="1">
              <a:buFont typeface="Arial" pitchFamily="34" charset="0"/>
              <a:buChar char="•"/>
            </a:pPr>
            <a:r>
              <a:rPr lang="it-IT" sz="2000" dirty="0" smtClean="0"/>
              <a:t>Strategia Push&amp;Pull</a:t>
            </a:r>
          </a:p>
          <a:p>
            <a:endParaRPr lang="it-IT" sz="1200" dirty="0" smtClean="0"/>
          </a:p>
          <a:p>
            <a:pPr>
              <a:buFont typeface="Wingdings"/>
              <a:buChar char="à"/>
            </a:pPr>
            <a:r>
              <a:rPr lang="it-IT" sz="2400" dirty="0" smtClean="0">
                <a:sym typeface="Wingdings" pitchFamily="2" charset="2"/>
              </a:rPr>
              <a:t>Tempo totale di contagio:  </a:t>
            </a:r>
            <a:r>
              <a:rPr lang="it-IT" sz="2400" b="1" i="1" dirty="0" smtClean="0">
                <a:sym typeface="Wingdings" pitchFamily="2" charset="2"/>
              </a:rPr>
              <a:t>O(ln n)</a:t>
            </a:r>
            <a:r>
              <a:rPr lang="it-IT" sz="2400" i="1" dirty="0" smtClean="0">
                <a:sym typeface="Wingdings" pitchFamily="2" charset="2"/>
              </a:rPr>
              <a:t> </a:t>
            </a:r>
            <a:r>
              <a:rPr lang="it-IT" sz="2400" dirty="0" smtClean="0">
                <a:sym typeface="Wingdings" pitchFamily="2" charset="2"/>
              </a:rPr>
              <a:t>cicli</a:t>
            </a:r>
          </a:p>
          <a:p>
            <a:r>
              <a:rPr lang="it-IT" sz="2400" dirty="0" smtClean="0">
                <a:sym typeface="Wingdings" pitchFamily="2" charset="2"/>
              </a:rPr>
              <a:t> La copertura richiede almeno </a:t>
            </a:r>
            <a:r>
              <a:rPr lang="it-IT" sz="2400" b="1" i="1" dirty="0" smtClean="0">
                <a:sym typeface="Wingdings" pitchFamily="2" charset="2"/>
              </a:rPr>
              <a:t>O(n*loglog n)</a:t>
            </a:r>
            <a:r>
              <a:rPr lang="it-IT" sz="2400" dirty="0" smtClean="0">
                <a:sym typeface="Wingdings" pitchFamily="2" charset="2"/>
              </a:rPr>
              <a:t> messaggi</a:t>
            </a:r>
            <a:endParaRPr lang="it-IT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BLE – Link Layer</a:t>
            </a:r>
            <a:endParaRPr lang="it-IT" dirty="0"/>
          </a:p>
        </p:txBody>
      </p:sp>
      <p:pic>
        <p:nvPicPr>
          <p:cNvPr id="1026" name="Picture 2" descr="C:\Users\Lorenzo\Documents\GitHub\Tesi\img\bt\bt_fs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78840" y="881664"/>
            <a:ext cx="7412037" cy="55911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Introduzione – Scenario di emergenza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>
          <a:xfrm>
            <a:off x="698499" y="874474"/>
            <a:ext cx="7061201" cy="5475527"/>
          </a:xfrm>
        </p:spPr>
        <p:txBody>
          <a:bodyPr/>
          <a:lstStyle/>
          <a:p>
            <a:r>
              <a:rPr lang="it-IT" sz="2800" b="1" u="sng" dirty="0" smtClean="0"/>
              <a:t>Mancanza di reti di comunicazione</a:t>
            </a:r>
            <a:endParaRPr lang="it-IT" sz="2800" dirty="0" smtClean="0"/>
          </a:p>
          <a:p>
            <a:r>
              <a:rPr lang="it-IT" sz="2800" dirty="0" smtClean="0"/>
              <a:t>Cause</a:t>
            </a:r>
            <a:r>
              <a:rPr lang="it-IT" dirty="0" smtClean="0"/>
              <a:t>: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Nubifragi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Forti nevicate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Dissestamenti idrogeologici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Esondazioni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Trombe d’aria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Forti eventi atmosferici</a:t>
            </a:r>
          </a:p>
          <a:p>
            <a:endParaRPr lang="it-IT" sz="2400" dirty="0" smtClean="0"/>
          </a:p>
          <a:p>
            <a:pPr>
              <a:buFont typeface="Arial" pitchFamily="34" charset="0"/>
              <a:buChar char="•"/>
            </a:pPr>
            <a:endParaRPr lang="it-IT" sz="2400" dirty="0" smtClean="0"/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Disabilitazione volontaria</a:t>
            </a:r>
          </a:p>
        </p:txBody>
      </p:sp>
      <p:pic>
        <p:nvPicPr>
          <p:cNvPr id="1026" name="Picture 2" descr="C:\Users\Lorenzo\Documents\GitHub\Tesi\img\fenomeni_naturali\alluvione_01_genov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6308168" y="874474"/>
            <a:ext cx="2728887" cy="1364444"/>
          </a:xfrm>
          <a:prstGeom prst="rect">
            <a:avLst/>
          </a:prstGeom>
          <a:noFill/>
        </p:spPr>
      </p:pic>
      <p:pic>
        <p:nvPicPr>
          <p:cNvPr id="1027" name="Picture 3" descr="C:\Users\Lorenzo\Documents\GitHub\Tesi\img\fenomeni_naturali\rischio_idrogeologico_0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43495" y="2103120"/>
            <a:ext cx="2622908" cy="1767840"/>
          </a:xfrm>
          <a:prstGeom prst="rect">
            <a:avLst/>
          </a:prstGeom>
          <a:noFill/>
        </p:spPr>
      </p:pic>
      <p:pic>
        <p:nvPicPr>
          <p:cNvPr id="1028" name="Picture 4" descr="C:\Users\Lorenzo\Documents\GitHub\Tesi\img\fenomeni_naturali\straripamento_01_po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27520" y="3577318"/>
            <a:ext cx="2163816" cy="1622862"/>
          </a:xfrm>
          <a:prstGeom prst="rect">
            <a:avLst/>
          </a:prstGeom>
          <a:noFill/>
        </p:spPr>
      </p:pic>
      <p:pic>
        <p:nvPicPr>
          <p:cNvPr id="1029" name="Picture 5" descr="C:\Users\Lorenzo\Documents\GitHub\Tesi\img\fenomeni_naturali\manifestazione_01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31359" y="4971331"/>
            <a:ext cx="2568801" cy="154128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Lorenzo\Documents\GitHub\Tesi\LaTeX\Pagliari_Lorenzo_Tesi\Images\reti\grafo_sconness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407" y="3570513"/>
            <a:ext cx="4003891" cy="2605315"/>
          </a:xfrm>
          <a:prstGeom prst="rect">
            <a:avLst/>
          </a:prstGeom>
          <a:noFill/>
        </p:spPr>
      </p:pic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Introduzione – Scenario di emergenza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>
          <a:xfrm>
            <a:off x="698500" y="1103314"/>
            <a:ext cx="7061200" cy="5246687"/>
          </a:xfrm>
        </p:spPr>
        <p:txBody>
          <a:bodyPr/>
          <a:lstStyle/>
          <a:p>
            <a:r>
              <a:rPr lang="it-IT" dirty="0" smtClean="0"/>
              <a:t>Situazione di emergenza: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Possibile assenza della rete elettrica</a:t>
            </a:r>
            <a:endParaRPr lang="it-IT" dirty="0" smtClean="0"/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Assenza di una struttura di rete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Assenza di conoscenza globale della rete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Assenza controlli centralizzati e di autenticazione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I nodi possono avere solo una </a:t>
            </a:r>
            <a:br>
              <a:rPr lang="it-IT" sz="2400" dirty="0" smtClean="0"/>
            </a:br>
            <a:r>
              <a:rPr lang="it-IT" sz="2400" dirty="0" smtClean="0"/>
              <a:t>visione </a:t>
            </a:r>
            <a:r>
              <a:rPr lang="it-IT" sz="2400" dirty="0" smtClean="0"/>
              <a:t>locale</a:t>
            </a:r>
            <a:endParaRPr lang="it-IT" sz="2400" dirty="0" smtClean="0"/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Sono possibili solo</a:t>
            </a:r>
            <a:br>
              <a:rPr lang="it-IT" sz="2400" dirty="0" smtClean="0"/>
            </a:br>
            <a:r>
              <a:rPr lang="it-IT" sz="2400" dirty="0" smtClean="0"/>
              <a:t>comunicazioni Peer-to-Peer</a:t>
            </a:r>
            <a:br>
              <a:rPr lang="it-IT" sz="2400" dirty="0" smtClean="0"/>
            </a:br>
            <a:r>
              <a:rPr lang="it-IT" sz="2400" dirty="0" smtClean="0"/>
              <a:t>tra nodi vicini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Introduzione – Scenario di emergenza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>
          <a:xfrm>
            <a:off x="698501" y="1103314"/>
            <a:ext cx="7531100" cy="5246687"/>
          </a:xfrm>
        </p:spPr>
        <p:txBody>
          <a:bodyPr/>
          <a:lstStyle/>
          <a:p>
            <a:r>
              <a:rPr lang="it-IT" dirty="0" smtClean="0"/>
              <a:t>Soluzione proposta:</a:t>
            </a:r>
          </a:p>
          <a:p>
            <a:endParaRPr lang="it-IT" sz="2400" dirty="0" smtClean="0"/>
          </a:p>
        </p:txBody>
      </p:sp>
      <p:pic>
        <p:nvPicPr>
          <p:cNvPr id="5" name="Picture 2" descr="C:\Users\Lorenzo\Documents\GitHub\Tesi\LaTeX\Pagliari_Lorenzo_Tesi\Images\reti\grafo_sconness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7429" y="3575531"/>
            <a:ext cx="3996179" cy="260029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Introduzione – Scenario di emergenza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>
          <a:xfrm>
            <a:off x="698501" y="1103314"/>
            <a:ext cx="7531100" cy="5246687"/>
          </a:xfrm>
        </p:spPr>
        <p:txBody>
          <a:bodyPr/>
          <a:lstStyle/>
          <a:p>
            <a:r>
              <a:rPr lang="it-IT" dirty="0" smtClean="0"/>
              <a:t>Soluzione proposta: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Indipendente dalle reti di comunicazione: </a:t>
            </a:r>
            <a:r>
              <a:rPr lang="it-IT" sz="2400" b="1" i="1" dirty="0" smtClean="0">
                <a:solidFill>
                  <a:srgbClr val="C00000"/>
                </a:solidFill>
              </a:rPr>
              <a:t>Bluetooth</a:t>
            </a:r>
            <a:endParaRPr lang="it-IT" sz="2400" dirty="0" smtClean="0">
              <a:solidFill>
                <a:srgbClr val="C00000"/>
              </a:solidFill>
            </a:endParaRPr>
          </a:p>
          <a:p>
            <a:endParaRPr lang="it-IT" sz="2400" dirty="0" smtClean="0"/>
          </a:p>
        </p:txBody>
      </p:sp>
      <p:pic>
        <p:nvPicPr>
          <p:cNvPr id="5" name="Picture 2" descr="C:\Users\Lorenzo\Documents\GitHub\Tesi\LaTeX\Pagliari_Lorenzo_Tesi\Images\reti\grafo_sconness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7429" y="3575531"/>
            <a:ext cx="3996179" cy="260029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Introduzione – Scenario di emergenza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>
          <a:xfrm>
            <a:off x="698501" y="1103314"/>
            <a:ext cx="7531100" cy="5246687"/>
          </a:xfrm>
        </p:spPr>
        <p:txBody>
          <a:bodyPr/>
          <a:lstStyle/>
          <a:p>
            <a:r>
              <a:rPr lang="it-IT" dirty="0" smtClean="0"/>
              <a:t>Soluzione proposta: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Indipendente dalle reti di comunicazione: </a:t>
            </a:r>
            <a:r>
              <a:rPr lang="it-IT" sz="2400" b="1" i="1" dirty="0" smtClean="0">
                <a:solidFill>
                  <a:srgbClr val="C00000"/>
                </a:solidFill>
              </a:rPr>
              <a:t>Bluetooth</a:t>
            </a:r>
            <a:endParaRPr lang="it-IT" sz="2400" dirty="0" smtClean="0">
              <a:solidFill>
                <a:srgbClr val="C0000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Utilizza dispositivi di comune utilizzo: </a:t>
            </a:r>
            <a:r>
              <a:rPr lang="it-IT" sz="2400" b="1" i="1" dirty="0" smtClean="0">
                <a:solidFill>
                  <a:srgbClr val="C00000"/>
                </a:solidFill>
              </a:rPr>
              <a:t>Smartphone</a:t>
            </a:r>
            <a:endParaRPr lang="it-IT" sz="2400" b="1" i="1" dirty="0" smtClean="0"/>
          </a:p>
          <a:p>
            <a:endParaRPr lang="it-IT" sz="2400" dirty="0" smtClean="0"/>
          </a:p>
        </p:txBody>
      </p:sp>
      <p:pic>
        <p:nvPicPr>
          <p:cNvPr id="5" name="Picture 2" descr="C:\Users\Lorenzo\Documents\GitHub\Tesi\LaTeX\Pagliari_Lorenzo_Tesi\Images\reti\grafo_sconness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7429" y="3575531"/>
            <a:ext cx="3996179" cy="260029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tr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Intr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lnDef>
  </a:objectDefaults>
  <a:extraClrSchemeLst>
    <a:extraClrScheme>
      <a:clrScheme name="1_Intr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ntro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oliMi_TESI_Scrib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Intr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Intr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lnDef>
  </a:objectDefaults>
  <a:extraClrSchemeLst>
    <a:extraClrScheme>
      <a:clrScheme name="1_Intr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ntro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PoliMi_TESI_unofficial.thmx</Template>
  <TotalTime>0</TotalTime>
  <Words>1778</Words>
  <Application>Microsoft Office PowerPoint</Application>
  <PresentationFormat>Presentazione su schermo (4:3)</PresentationFormat>
  <Paragraphs>693</Paragraphs>
  <Slides>43</Slides>
  <Notes>14</Notes>
  <HiddenSlides>0</HiddenSlides>
  <MMClips>0</MMClips>
  <ScaleCrop>false</ScaleCrop>
  <HeadingPairs>
    <vt:vector size="4" baseType="variant">
      <vt:variant>
        <vt:lpstr>Tema</vt:lpstr>
      </vt:variant>
      <vt:variant>
        <vt:i4>3</vt:i4>
      </vt:variant>
      <vt:variant>
        <vt:lpstr>Titoli diapositive</vt:lpstr>
      </vt:variant>
      <vt:variant>
        <vt:i4>43</vt:i4>
      </vt:variant>
    </vt:vector>
  </HeadingPairs>
  <TitlesOfParts>
    <vt:vector size="46" baseType="lpstr">
      <vt:lpstr>Intro</vt:lpstr>
      <vt:lpstr>PoliMi_TESI_Scribd</vt:lpstr>
      <vt:lpstr>1_Intro</vt:lpstr>
      <vt:lpstr>Algoritmi adattativi per il risparmio energetico di sistemi broadcast via Bluetooth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  <vt:lpstr>Diapositiva 16</vt:lpstr>
      <vt:lpstr>Diapositiva 17</vt:lpstr>
      <vt:lpstr>Diapositiva 18</vt:lpstr>
      <vt:lpstr>Diapositiva 19</vt:lpstr>
      <vt:lpstr>Diapositiva 20</vt:lpstr>
      <vt:lpstr>Diapositiva 21</vt:lpstr>
      <vt:lpstr>Diapositiva 22</vt:lpstr>
      <vt:lpstr>Diapositiva 23</vt:lpstr>
      <vt:lpstr>Diapositiva 24</vt:lpstr>
      <vt:lpstr>Diapositiva 25</vt:lpstr>
      <vt:lpstr>Diapositiva 26</vt:lpstr>
      <vt:lpstr>Diapositiva 27</vt:lpstr>
      <vt:lpstr>Diapositiva 28</vt:lpstr>
      <vt:lpstr>Diapositiva 29</vt:lpstr>
      <vt:lpstr>Diapositiva 30</vt:lpstr>
      <vt:lpstr>Diapositiva 31</vt:lpstr>
      <vt:lpstr>Diapositiva 32</vt:lpstr>
      <vt:lpstr>Diapositiva 33</vt:lpstr>
      <vt:lpstr>Diapositiva 34</vt:lpstr>
      <vt:lpstr>Diapositiva 35</vt:lpstr>
      <vt:lpstr>Diapositiva 36</vt:lpstr>
      <vt:lpstr>Diapositiva 37</vt:lpstr>
      <vt:lpstr>Diapositiva 38</vt:lpstr>
      <vt:lpstr>Diapositiva 39</vt:lpstr>
      <vt:lpstr>Diapositiva 40</vt:lpstr>
      <vt:lpstr>Diapositiva 41</vt:lpstr>
      <vt:lpstr>Diapositiva 42</vt:lpstr>
      <vt:lpstr>Diapositiva 43</vt:lpstr>
    </vt:vector>
  </TitlesOfParts>
  <Manager/>
  <Company>Politecnico di Milano</Company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PresentazioneTesi Loreno Pagliari</dc:title>
  <dc:subject/>
  <dc:creator>Lorenzo Pagliari</dc:creator>
  <cp:keywords/>
  <dc:description/>
  <cp:lastModifiedBy>Lorenzo Pagliari</cp:lastModifiedBy>
  <cp:revision>235</cp:revision>
  <dcterms:created xsi:type="dcterms:W3CDTF">2014-04-15T14:07:28Z</dcterms:created>
  <dcterms:modified xsi:type="dcterms:W3CDTF">2015-09-29T21:31:00Z</dcterms:modified>
  <cp:category/>
</cp:coreProperties>
</file>