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000FF"/>
    <a:srgbClr val="FF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24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DF9-6869-6F48-9A4D-D856CEF236EB}" type="datetimeFigureOut">
              <a:rPr lang="en-US" smtClean="0"/>
              <a:t>30/06/19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F39-D25E-6246-8DC1-53468323E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DF9-6869-6F48-9A4D-D856CEF236EB}" type="datetimeFigureOut">
              <a:rPr lang="en-US" smtClean="0"/>
              <a:t>30/06/19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F39-D25E-6246-8DC1-53468323E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13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DF9-6869-6F48-9A4D-D856CEF236EB}" type="datetimeFigureOut">
              <a:rPr lang="en-US" smtClean="0"/>
              <a:t>30/06/19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F39-D25E-6246-8DC1-53468323E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73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DF9-6869-6F48-9A4D-D856CEF236EB}" type="datetimeFigureOut">
              <a:rPr lang="en-US" smtClean="0"/>
              <a:t>30/06/19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F39-D25E-6246-8DC1-53468323E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88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DF9-6869-6F48-9A4D-D856CEF236EB}" type="datetimeFigureOut">
              <a:rPr lang="en-US" smtClean="0"/>
              <a:t>30/06/19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F39-D25E-6246-8DC1-53468323E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32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DF9-6869-6F48-9A4D-D856CEF236EB}" type="datetimeFigureOut">
              <a:rPr lang="en-US" smtClean="0"/>
              <a:t>30/06/19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F39-D25E-6246-8DC1-53468323E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70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DF9-6869-6F48-9A4D-D856CEF236EB}" type="datetimeFigureOut">
              <a:rPr lang="en-US" smtClean="0"/>
              <a:t>30/06/19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F39-D25E-6246-8DC1-53468323E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33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DF9-6869-6F48-9A4D-D856CEF236EB}" type="datetimeFigureOut">
              <a:rPr lang="en-US" smtClean="0"/>
              <a:t>30/06/19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F39-D25E-6246-8DC1-53468323E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2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DF9-6869-6F48-9A4D-D856CEF236EB}" type="datetimeFigureOut">
              <a:rPr lang="en-US" smtClean="0"/>
              <a:t>30/06/19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F39-D25E-6246-8DC1-53468323E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1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DF9-6869-6F48-9A4D-D856CEF236EB}" type="datetimeFigureOut">
              <a:rPr lang="en-US" smtClean="0"/>
              <a:t>30/06/19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F39-D25E-6246-8DC1-53468323E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36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DF9-6869-6F48-9A4D-D856CEF236EB}" type="datetimeFigureOut">
              <a:rPr lang="en-US" smtClean="0"/>
              <a:t>30/06/19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F39-D25E-6246-8DC1-53468323E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8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C3DF9-6869-6F48-9A4D-D856CEF236EB}" type="datetimeFigureOut">
              <a:rPr lang="en-US" smtClean="0"/>
              <a:t>30/06/19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BEF39-D25E-6246-8DC1-53468323E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90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5626621" y="0"/>
            <a:ext cx="14659261" cy="6858000"/>
            <a:chOff x="-5626621" y="0"/>
            <a:chExt cx="14659261" cy="6858000"/>
          </a:xfrm>
        </p:grpSpPr>
        <p:pic>
          <p:nvPicPr>
            <p:cNvPr id="5" name="Picture 4" descr="Legend_try2.tif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490" y="638542"/>
              <a:ext cx="874150" cy="5465476"/>
            </a:xfrm>
            <a:prstGeom prst="rect">
              <a:avLst/>
            </a:prstGeom>
          </p:spPr>
        </p:pic>
        <p:pic>
          <p:nvPicPr>
            <p:cNvPr id="6" name="Picture 5" descr="Figure_2x2_FullDyn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326" y="0"/>
              <a:ext cx="7309467" cy="6858000"/>
            </a:xfrm>
            <a:prstGeom prst="rect">
              <a:avLst/>
            </a:prstGeom>
          </p:spPr>
        </p:pic>
        <p:pic>
          <p:nvPicPr>
            <p:cNvPr id="9" name="Picture 8" descr="2x2_inters_GB_2ran_R020_phi10_fixed_eps05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626621" y="0"/>
              <a:ext cx="6401947" cy="68580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7667363" y="0"/>
            <a:ext cx="834859" cy="461665"/>
            <a:chOff x="1252832" y="468798"/>
            <a:chExt cx="834859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1252832" y="468798"/>
              <a:ext cx="834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200" dirty="0" smtClean="0">
                  <a:latin typeface="Arial"/>
                  <a:cs typeface="Arial"/>
                </a:rPr>
                <a:t>AH</a:t>
              </a:r>
            </a:p>
            <a:p>
              <a:pPr algn="r"/>
              <a:r>
                <a:rPr lang="en-GB" sz="1200" dirty="0" smtClean="0">
                  <a:latin typeface="Arial"/>
                  <a:cs typeface="Arial"/>
                </a:rPr>
                <a:t>incidence</a:t>
              </a:r>
              <a:endParaRPr lang="en-GB" sz="1200" dirty="0">
                <a:latin typeface="Arial"/>
                <a:cs typeface="Arial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366468" y="626740"/>
              <a:ext cx="287999" cy="0"/>
            </a:xfrm>
            <a:prstGeom prst="line">
              <a:avLst/>
            </a:prstGeom>
            <a:ln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9197097" y="709938"/>
            <a:ext cx="929085" cy="5357214"/>
            <a:chOff x="9197097" y="709938"/>
            <a:chExt cx="929085" cy="5357214"/>
          </a:xfrm>
        </p:grpSpPr>
        <p:grpSp>
          <p:nvGrpSpPr>
            <p:cNvPr id="12" name="Group 11"/>
            <p:cNvGrpSpPr/>
            <p:nvPr/>
          </p:nvGrpSpPr>
          <p:grpSpPr>
            <a:xfrm>
              <a:off x="9243015" y="709938"/>
              <a:ext cx="834859" cy="442955"/>
              <a:chOff x="6780340" y="565651"/>
              <a:chExt cx="834859" cy="44295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AH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6780340" y="731607"/>
                <a:ext cx="8348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243015" y="1321552"/>
              <a:ext cx="834859" cy="442955"/>
              <a:chOff x="6780340" y="565651"/>
              <a:chExt cx="834859" cy="44295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00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6780340" y="731607"/>
                <a:ext cx="8348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9205963" y="3150945"/>
              <a:ext cx="920219" cy="627621"/>
              <a:chOff x="6737664" y="565651"/>
              <a:chExt cx="920219" cy="6276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AH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FF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737664" y="731607"/>
                <a:ext cx="92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cumulative</a:t>
                </a:r>
              </a:p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197097" y="5603798"/>
              <a:ext cx="929085" cy="463354"/>
              <a:chOff x="6746886" y="365641"/>
              <a:chExt cx="929085" cy="463354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204390" y="551996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size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prstDash val="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746886" y="365641"/>
                <a:ext cx="9290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population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243015" y="2544780"/>
              <a:ext cx="834859" cy="442955"/>
              <a:chOff x="6780340" y="565651"/>
              <a:chExt cx="834859" cy="442955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780340" y="731607"/>
                <a:ext cx="8348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9243015" y="1933166"/>
              <a:ext cx="834859" cy="442955"/>
              <a:chOff x="6780340" y="565651"/>
              <a:chExt cx="834859" cy="442955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>
                    <a:latin typeface="Arial"/>
                    <a:cs typeface="Arial"/>
                  </a:rPr>
                  <a:t>H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FFFF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6780340" y="731607"/>
                <a:ext cx="8348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9205963" y="3762786"/>
              <a:ext cx="920219" cy="627621"/>
              <a:chOff x="6737664" y="565651"/>
              <a:chExt cx="920219" cy="627621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00FFFF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6737664" y="731607"/>
                <a:ext cx="92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cumulative</a:t>
                </a:r>
              </a:p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9205963" y="4374627"/>
              <a:ext cx="920219" cy="627621"/>
              <a:chOff x="6737664" y="565651"/>
              <a:chExt cx="920219" cy="627621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>
                    <a:latin typeface="Arial"/>
                    <a:cs typeface="Arial"/>
                  </a:rPr>
                  <a:t>H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FFFF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6737664" y="731607"/>
                <a:ext cx="92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cumulative</a:t>
                </a:r>
              </a:p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9205963" y="4986468"/>
              <a:ext cx="920219" cy="627621"/>
              <a:chOff x="6737664" y="565651"/>
              <a:chExt cx="920219" cy="627621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>
                    <a:latin typeface="Arial"/>
                    <a:cs typeface="Arial"/>
                  </a:rPr>
                  <a:t>U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0000FF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6737664" y="731607"/>
                <a:ext cx="92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cumulative</a:t>
                </a:r>
              </a:p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10252195" y="1143037"/>
            <a:ext cx="929085" cy="4647116"/>
            <a:chOff x="2339683" y="1283763"/>
            <a:chExt cx="929085" cy="4647116"/>
          </a:xfrm>
        </p:grpSpPr>
        <p:grpSp>
          <p:nvGrpSpPr>
            <p:cNvPr id="49" name="Group 48"/>
            <p:cNvGrpSpPr/>
            <p:nvPr/>
          </p:nvGrpSpPr>
          <p:grpSpPr>
            <a:xfrm>
              <a:off x="2385601" y="1283763"/>
              <a:ext cx="834859" cy="442955"/>
              <a:chOff x="6780340" y="565651"/>
              <a:chExt cx="834859" cy="44295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AH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6780340" y="731607"/>
                <a:ext cx="8348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385601" y="1717824"/>
              <a:ext cx="834859" cy="442955"/>
              <a:chOff x="6780340" y="565651"/>
              <a:chExt cx="834859" cy="442955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00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6780340" y="731607"/>
                <a:ext cx="8348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348549" y="3014672"/>
              <a:ext cx="920219" cy="627621"/>
              <a:chOff x="6737664" y="565651"/>
              <a:chExt cx="920219" cy="627621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AH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FF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6737664" y="731607"/>
                <a:ext cx="92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cumulative</a:t>
                </a:r>
              </a:p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339683" y="5467525"/>
              <a:ext cx="929085" cy="463354"/>
              <a:chOff x="6746886" y="365641"/>
              <a:chExt cx="929085" cy="463354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7204390" y="551996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size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prstDash val="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6746886" y="365641"/>
                <a:ext cx="9290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population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385601" y="2586022"/>
              <a:ext cx="834859" cy="442955"/>
              <a:chOff x="6780340" y="565651"/>
              <a:chExt cx="834859" cy="442955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6780340" y="731607"/>
                <a:ext cx="8348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385601" y="2151923"/>
              <a:ext cx="834859" cy="442955"/>
              <a:chOff x="6780340" y="565651"/>
              <a:chExt cx="834859" cy="442955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>
                    <a:latin typeface="Arial"/>
                    <a:cs typeface="Arial"/>
                  </a:rPr>
                  <a:t>H</a:t>
                </a:r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FFFF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6780340" y="731607"/>
                <a:ext cx="8348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348549" y="3626513"/>
              <a:ext cx="920219" cy="627621"/>
              <a:chOff x="6737664" y="565651"/>
              <a:chExt cx="920219" cy="627621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00FFFF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6737664" y="731607"/>
                <a:ext cx="92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cumulative</a:t>
                </a:r>
              </a:p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2348549" y="4238354"/>
              <a:ext cx="920219" cy="627621"/>
              <a:chOff x="6737664" y="565651"/>
              <a:chExt cx="920219" cy="627621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>
                    <a:latin typeface="Arial"/>
                    <a:cs typeface="Arial"/>
                  </a:rPr>
                  <a:t>H</a:t>
                </a: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FFFF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6737664" y="731607"/>
                <a:ext cx="92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cumulative</a:t>
                </a:r>
              </a:p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348549" y="4850195"/>
              <a:ext cx="920219" cy="627621"/>
              <a:chOff x="6737664" y="565651"/>
              <a:chExt cx="920219" cy="627621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>
                    <a:latin typeface="Arial"/>
                    <a:cs typeface="Arial"/>
                  </a:rPr>
                  <a:t>U</a:t>
                </a: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0000FF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6737664" y="731607"/>
                <a:ext cx="92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cumulative</a:t>
                </a:r>
              </a:p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11181280" y="458977"/>
            <a:ext cx="929085" cy="6053619"/>
            <a:chOff x="336941" y="502115"/>
            <a:chExt cx="929085" cy="6053619"/>
          </a:xfrm>
          <a:noFill/>
        </p:grpSpPr>
        <p:grpSp>
          <p:nvGrpSpPr>
            <p:cNvPr id="86" name="Group 85"/>
            <p:cNvGrpSpPr/>
            <p:nvPr/>
          </p:nvGrpSpPr>
          <p:grpSpPr>
            <a:xfrm>
              <a:off x="382859" y="502115"/>
              <a:ext cx="834859" cy="442955"/>
              <a:chOff x="6780340" y="565651"/>
              <a:chExt cx="834859" cy="442955"/>
            </a:xfrm>
            <a:grpFill/>
          </p:grpSpPr>
          <p:sp>
            <p:nvSpPr>
              <p:cNvPr id="119" name="TextBox 118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grp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AH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grpFill/>
              <a:ln cap="rnd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6780340" y="731607"/>
                <a:ext cx="834859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82859" y="1108565"/>
              <a:ext cx="834859" cy="442955"/>
              <a:chOff x="6780340" y="565651"/>
              <a:chExt cx="834859" cy="442955"/>
            </a:xfrm>
            <a:grpFill/>
          </p:grpSpPr>
          <p:sp>
            <p:nvSpPr>
              <p:cNvPr id="116" name="TextBox 115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grp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grpFill/>
              <a:ln cap="rnd">
                <a:solidFill>
                  <a:srgbClr val="00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6780340" y="731607"/>
                <a:ext cx="834859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45807" y="2927915"/>
              <a:ext cx="920219" cy="627621"/>
              <a:chOff x="6737664" y="565651"/>
              <a:chExt cx="920219" cy="627621"/>
            </a:xfrm>
            <a:grpFill/>
          </p:grpSpPr>
          <p:sp>
            <p:nvSpPr>
              <p:cNvPr id="113" name="TextBox 112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grp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AH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grpFill/>
              <a:ln cap="rnd">
                <a:solidFill>
                  <a:srgbClr val="FF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6737664" y="731607"/>
                <a:ext cx="92021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cumulative</a:t>
                </a:r>
              </a:p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36941" y="6092380"/>
              <a:ext cx="929085" cy="463354"/>
              <a:chOff x="6746886" y="365641"/>
              <a:chExt cx="929085" cy="463354"/>
            </a:xfrm>
            <a:grpFill/>
          </p:grpSpPr>
          <p:sp>
            <p:nvSpPr>
              <p:cNvPr id="110" name="TextBox 109"/>
              <p:cNvSpPr txBox="1"/>
              <p:nvPr/>
            </p:nvSpPr>
            <p:spPr>
              <a:xfrm>
                <a:off x="7204390" y="551996"/>
                <a:ext cx="411265" cy="276999"/>
              </a:xfrm>
              <a:prstGeom prst="rect">
                <a:avLst/>
              </a:prstGeom>
              <a:grp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size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grpFill/>
              <a:ln w="19050" cap="rnd" cmpd="sng">
                <a:solidFill>
                  <a:schemeClr val="tx1"/>
                </a:solidFill>
                <a:prstDash val="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6746886" y="365641"/>
                <a:ext cx="929085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population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382859" y="2321465"/>
              <a:ext cx="834859" cy="442955"/>
              <a:chOff x="6780340" y="565651"/>
              <a:chExt cx="834859" cy="442955"/>
            </a:xfrm>
            <a:grpFill/>
          </p:grpSpPr>
          <p:sp>
            <p:nvSpPr>
              <p:cNvPr id="107" name="TextBox 106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grp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grpFill/>
              <a:ln cap="rnd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6780340" y="731607"/>
                <a:ext cx="834859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82859" y="1715015"/>
              <a:ext cx="834859" cy="442955"/>
              <a:chOff x="6780340" y="565651"/>
              <a:chExt cx="834859" cy="442955"/>
            </a:xfrm>
            <a:grpFill/>
          </p:grpSpPr>
          <p:sp>
            <p:nvSpPr>
              <p:cNvPr id="104" name="TextBox 103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grp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>
                    <a:latin typeface="Arial"/>
                    <a:cs typeface="Arial"/>
                  </a:rPr>
                  <a:t>H</a:t>
                </a:r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grpFill/>
              <a:ln cap="rnd">
                <a:solidFill>
                  <a:srgbClr val="FFFF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6780340" y="731607"/>
                <a:ext cx="834859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45807" y="3719031"/>
              <a:ext cx="920219" cy="627621"/>
              <a:chOff x="6737664" y="565651"/>
              <a:chExt cx="920219" cy="627621"/>
            </a:xfrm>
            <a:grpFill/>
          </p:grpSpPr>
          <p:sp>
            <p:nvSpPr>
              <p:cNvPr id="101" name="TextBox 100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grp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grpFill/>
              <a:ln cap="rnd">
                <a:solidFill>
                  <a:srgbClr val="00FFFF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6737664" y="731607"/>
                <a:ext cx="92021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cumulative</a:t>
                </a:r>
              </a:p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345807" y="4510147"/>
              <a:ext cx="920219" cy="627621"/>
              <a:chOff x="6737664" y="565651"/>
              <a:chExt cx="920219" cy="627621"/>
            </a:xfrm>
            <a:grpFill/>
          </p:grpSpPr>
          <p:sp>
            <p:nvSpPr>
              <p:cNvPr id="98" name="TextBox 97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grp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>
                    <a:latin typeface="Arial"/>
                    <a:cs typeface="Arial"/>
                  </a:rPr>
                  <a:t>H</a:t>
                </a:r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grpFill/>
              <a:ln cap="rnd">
                <a:solidFill>
                  <a:srgbClr val="FFFF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6737664" y="731607"/>
                <a:ext cx="92021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cumulative</a:t>
                </a:r>
              </a:p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345807" y="5301263"/>
              <a:ext cx="920219" cy="627621"/>
              <a:chOff x="6737664" y="565651"/>
              <a:chExt cx="920219" cy="627621"/>
            </a:xfrm>
            <a:grpFill/>
          </p:grpSpPr>
          <p:sp>
            <p:nvSpPr>
              <p:cNvPr id="95" name="TextBox 94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grp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>
                    <a:latin typeface="Arial"/>
                    <a:cs typeface="Arial"/>
                  </a:rPr>
                  <a:t>U</a:t>
                </a:r>
              </a:p>
            </p:txBody>
          </p:sp>
          <p:cxnSp>
            <p:nvCxnSpPr>
              <p:cNvPr id="96" name="Straight Connector 95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grpFill/>
              <a:ln cap="rnd">
                <a:solidFill>
                  <a:srgbClr val="0000FF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6737664" y="731607"/>
                <a:ext cx="92021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cumulative</a:t>
                </a:r>
              </a:p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117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971221" y="468798"/>
            <a:ext cx="1172779" cy="646331"/>
            <a:chOff x="914912" y="468798"/>
            <a:chExt cx="1172779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914912" y="468798"/>
              <a:ext cx="11727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 smtClean="0">
                  <a:latin typeface="Arial"/>
                  <a:cs typeface="Arial"/>
                </a:rPr>
                <a:t>AH</a:t>
              </a:r>
            </a:p>
            <a:p>
              <a:pPr algn="r"/>
              <a:r>
                <a:rPr lang="en-GB" dirty="0" smtClean="0">
                  <a:latin typeface="Arial"/>
                  <a:cs typeface="Arial"/>
                </a:rPr>
                <a:t>incidence</a:t>
              </a:r>
              <a:endParaRPr lang="en-GB" dirty="0">
                <a:latin typeface="Arial"/>
                <a:cs typeface="Arial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1092432" y="669073"/>
              <a:ext cx="396007" cy="0"/>
            </a:xfrm>
            <a:prstGeom prst="line">
              <a:avLst/>
            </a:prstGeom>
            <a:ln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084879" y="565651"/>
            <a:ext cx="834859" cy="461665"/>
            <a:chOff x="1252832" y="468798"/>
            <a:chExt cx="834859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1252832" y="468798"/>
              <a:ext cx="834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200" dirty="0" smtClean="0">
                  <a:latin typeface="Arial"/>
                  <a:cs typeface="Arial"/>
                </a:rPr>
                <a:t>AH</a:t>
              </a:r>
            </a:p>
            <a:p>
              <a:pPr algn="r"/>
              <a:r>
                <a:rPr lang="en-GB" sz="1200" dirty="0" smtClean="0">
                  <a:latin typeface="Arial"/>
                  <a:cs typeface="Arial"/>
                </a:rPr>
                <a:t>incidence</a:t>
              </a:r>
              <a:endParaRPr lang="en-GB" sz="1200" dirty="0">
                <a:latin typeface="Arial"/>
                <a:cs typeface="Arial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366468" y="626740"/>
              <a:ext cx="287999" cy="0"/>
            </a:xfrm>
            <a:prstGeom prst="line">
              <a:avLst/>
            </a:prstGeom>
            <a:ln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915946" y="2943743"/>
            <a:ext cx="1030980" cy="646331"/>
            <a:chOff x="1056712" y="468798"/>
            <a:chExt cx="1030980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1056712" y="468798"/>
              <a:ext cx="10309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 dirty="0" smtClean="0">
                  <a:latin typeface="Arial"/>
                  <a:cs typeface="Arial"/>
                </a:rPr>
                <a:t>AH</a:t>
              </a:r>
            </a:p>
            <a:p>
              <a:pPr algn="r"/>
              <a:r>
                <a:rPr lang="en-GB" sz="1200" dirty="0" smtClean="0">
                  <a:latin typeface="Arial"/>
                  <a:cs typeface="Arial"/>
                </a:rPr>
                <a:t>cumulative</a:t>
              </a:r>
            </a:p>
            <a:p>
              <a:pPr algn="r"/>
              <a:r>
                <a:rPr lang="en-GB" sz="1200" dirty="0" smtClean="0">
                  <a:latin typeface="Arial"/>
                  <a:cs typeface="Arial"/>
                </a:rPr>
                <a:t>incidence</a:t>
              </a:r>
              <a:endParaRPr lang="en-GB" sz="1200" dirty="0">
                <a:latin typeface="Arial"/>
                <a:cs typeface="Arial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366468" y="626740"/>
              <a:ext cx="287999" cy="0"/>
            </a:xfrm>
            <a:prstGeom prst="line">
              <a:avLst/>
            </a:prstGeom>
            <a:ln cap="rnd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84879" y="1387124"/>
            <a:ext cx="834859" cy="461665"/>
            <a:chOff x="1252832" y="468798"/>
            <a:chExt cx="834859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1252832" y="468798"/>
              <a:ext cx="834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200" dirty="0" smtClean="0">
                  <a:latin typeface="Arial"/>
                  <a:cs typeface="Arial"/>
                </a:rPr>
                <a:t>A</a:t>
              </a:r>
            </a:p>
            <a:p>
              <a:pPr algn="r"/>
              <a:r>
                <a:rPr lang="en-GB" sz="1200" dirty="0" smtClean="0">
                  <a:latin typeface="Arial"/>
                  <a:cs typeface="Arial"/>
                </a:rPr>
                <a:t>incidence</a:t>
              </a:r>
              <a:endParaRPr lang="en-GB" sz="1200" dirty="0">
                <a:latin typeface="Arial"/>
                <a:cs typeface="Arial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366468" y="626740"/>
              <a:ext cx="287999" cy="0"/>
            </a:xfrm>
            <a:prstGeom prst="line">
              <a:avLst/>
            </a:prstGeom>
            <a:ln cap="rnd">
              <a:solidFill>
                <a:srgbClr val="00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780340" y="565651"/>
            <a:ext cx="834859" cy="442955"/>
            <a:chOff x="6780340" y="565651"/>
            <a:chExt cx="834859" cy="442955"/>
          </a:xfrm>
        </p:grpSpPr>
        <p:sp>
          <p:nvSpPr>
            <p:cNvPr id="18" name="TextBox 17"/>
            <p:cNvSpPr txBox="1"/>
            <p:nvPr/>
          </p:nvSpPr>
          <p:spPr>
            <a:xfrm>
              <a:off x="7190279" y="565651"/>
              <a:ext cx="411265" cy="27699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AH</a:t>
              </a:r>
              <a:endParaRPr lang="en-GB" sz="1200" dirty="0">
                <a:latin typeface="Arial"/>
                <a:cs typeface="Arial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893976" y="709938"/>
              <a:ext cx="287999" cy="0"/>
            </a:xfrm>
            <a:prstGeom prst="line">
              <a:avLst/>
            </a:prstGeom>
            <a:ln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780340" y="731607"/>
              <a:ext cx="834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incidence</a:t>
              </a:r>
              <a:endParaRPr lang="en-GB" sz="1200" dirty="0">
                <a:latin typeface="Arial"/>
                <a:cs typeface="Arial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780340" y="1387124"/>
            <a:ext cx="834859" cy="442955"/>
            <a:chOff x="6780340" y="565651"/>
            <a:chExt cx="834859" cy="442955"/>
          </a:xfrm>
        </p:grpSpPr>
        <p:sp>
          <p:nvSpPr>
            <p:cNvPr id="35" name="TextBox 34"/>
            <p:cNvSpPr txBox="1"/>
            <p:nvPr/>
          </p:nvSpPr>
          <p:spPr>
            <a:xfrm>
              <a:off x="7190279" y="565651"/>
              <a:ext cx="411265" cy="27699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A</a:t>
              </a:r>
              <a:endParaRPr lang="en-GB" sz="1200" dirty="0">
                <a:latin typeface="Arial"/>
                <a:cs typeface="Arial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893976" y="709938"/>
              <a:ext cx="287999" cy="0"/>
            </a:xfrm>
            <a:prstGeom prst="line">
              <a:avLst/>
            </a:prstGeom>
            <a:ln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780340" y="731607"/>
              <a:ext cx="834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incidence</a:t>
              </a:r>
              <a:endParaRPr lang="en-GB" sz="1200" dirty="0">
                <a:latin typeface="Arial"/>
                <a:cs typeface="Arial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681325" y="2943743"/>
            <a:ext cx="920219" cy="627621"/>
            <a:chOff x="6737664" y="565651"/>
            <a:chExt cx="920219" cy="627621"/>
          </a:xfrm>
        </p:grpSpPr>
        <p:sp>
          <p:nvSpPr>
            <p:cNvPr id="39" name="TextBox 38"/>
            <p:cNvSpPr txBox="1"/>
            <p:nvPr/>
          </p:nvSpPr>
          <p:spPr>
            <a:xfrm>
              <a:off x="7190279" y="565651"/>
              <a:ext cx="411265" cy="27699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AH</a:t>
              </a:r>
              <a:endParaRPr lang="en-GB" sz="1200" dirty="0">
                <a:latin typeface="Arial"/>
                <a:cs typeface="Arial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6893976" y="709938"/>
              <a:ext cx="287999" cy="0"/>
            </a:xfrm>
            <a:prstGeom prst="line">
              <a:avLst/>
            </a:prstGeom>
            <a:ln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737664" y="731607"/>
              <a:ext cx="92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cumulative</a:t>
              </a:r>
            </a:p>
            <a:p>
              <a:pPr algn="ctr"/>
              <a:r>
                <a:rPr lang="en-GB" sz="1200" dirty="0" smtClean="0">
                  <a:latin typeface="Arial"/>
                  <a:cs typeface="Arial"/>
                </a:rPr>
                <a:t>incidence</a:t>
              </a:r>
              <a:endParaRPr lang="en-GB" sz="1200" dirty="0">
                <a:latin typeface="Arial"/>
                <a:cs typeface="Arial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733231" y="5066751"/>
            <a:ext cx="929085" cy="477465"/>
            <a:chOff x="6746886" y="351530"/>
            <a:chExt cx="929085" cy="477465"/>
          </a:xfrm>
        </p:grpSpPr>
        <p:sp>
          <p:nvSpPr>
            <p:cNvPr id="43" name="TextBox 42"/>
            <p:cNvSpPr txBox="1"/>
            <p:nvPr/>
          </p:nvSpPr>
          <p:spPr>
            <a:xfrm>
              <a:off x="7190279" y="551996"/>
              <a:ext cx="411265" cy="27699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size</a:t>
              </a:r>
              <a:endParaRPr lang="en-GB" sz="1200" dirty="0">
                <a:latin typeface="Arial"/>
                <a:cs typeface="Arial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93976" y="709938"/>
              <a:ext cx="287999" cy="0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746886" y="351530"/>
              <a:ext cx="9290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population</a:t>
              </a:r>
              <a:endParaRPr lang="en-GB" sz="1200" dirty="0">
                <a:latin typeface="Arial"/>
                <a:cs typeface="Arial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66685" y="2276870"/>
            <a:ext cx="834859" cy="442955"/>
            <a:chOff x="6780340" y="565651"/>
            <a:chExt cx="834859" cy="442955"/>
          </a:xfrm>
        </p:grpSpPr>
        <p:sp>
          <p:nvSpPr>
            <p:cNvPr id="48" name="TextBox 47"/>
            <p:cNvSpPr txBox="1"/>
            <p:nvPr/>
          </p:nvSpPr>
          <p:spPr>
            <a:xfrm>
              <a:off x="7190279" y="565651"/>
              <a:ext cx="411265" cy="27699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A</a:t>
              </a:r>
              <a:endParaRPr lang="en-GB" sz="1200" dirty="0">
                <a:latin typeface="Arial"/>
                <a:cs typeface="Arial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6893976" y="709938"/>
              <a:ext cx="287999" cy="0"/>
            </a:xfrm>
            <a:prstGeom prst="line">
              <a:avLst/>
            </a:prstGeom>
            <a:ln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780340" y="731607"/>
              <a:ext cx="834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incidence</a:t>
              </a:r>
              <a:endParaRPr lang="en-GB" sz="1200" dirty="0">
                <a:latin typeface="Arial"/>
                <a:cs typeface="Arial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833679" y="468798"/>
            <a:ext cx="929085" cy="5357214"/>
            <a:chOff x="9197097" y="709938"/>
            <a:chExt cx="929085" cy="5357214"/>
          </a:xfrm>
        </p:grpSpPr>
        <p:grpSp>
          <p:nvGrpSpPr>
            <p:cNvPr id="52" name="Group 51"/>
            <p:cNvGrpSpPr/>
            <p:nvPr/>
          </p:nvGrpSpPr>
          <p:grpSpPr>
            <a:xfrm>
              <a:off x="9243015" y="709938"/>
              <a:ext cx="834859" cy="442955"/>
              <a:chOff x="6780340" y="565651"/>
              <a:chExt cx="834859" cy="442955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AH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6780340" y="731607"/>
                <a:ext cx="8348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9243015" y="1321552"/>
              <a:ext cx="834859" cy="442955"/>
              <a:chOff x="6780340" y="565651"/>
              <a:chExt cx="834859" cy="44295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00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6780340" y="731607"/>
                <a:ext cx="8348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205963" y="3150945"/>
              <a:ext cx="920219" cy="627621"/>
              <a:chOff x="6737664" y="565651"/>
              <a:chExt cx="920219" cy="627621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AH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FF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6737664" y="731607"/>
                <a:ext cx="92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cumulative</a:t>
                </a:r>
              </a:p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9197097" y="5603798"/>
              <a:ext cx="929085" cy="463354"/>
              <a:chOff x="6746886" y="365641"/>
              <a:chExt cx="929085" cy="463354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7204390" y="551996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size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prstDash val="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6746886" y="365641"/>
                <a:ext cx="9290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population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243015" y="2544780"/>
              <a:ext cx="834859" cy="442955"/>
              <a:chOff x="6780340" y="565651"/>
              <a:chExt cx="834859" cy="442955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6780340" y="731607"/>
                <a:ext cx="8348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243015" y="1933166"/>
              <a:ext cx="834859" cy="442955"/>
              <a:chOff x="6780340" y="565651"/>
              <a:chExt cx="834859" cy="442955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>
                    <a:latin typeface="Arial"/>
                    <a:cs typeface="Arial"/>
                  </a:rPr>
                  <a:t>H</a:t>
                </a: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FFFF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6780340" y="731607"/>
                <a:ext cx="8348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9205963" y="3762786"/>
              <a:ext cx="920219" cy="627621"/>
              <a:chOff x="6737664" y="565651"/>
              <a:chExt cx="920219" cy="627621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00FFFF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6737664" y="731607"/>
                <a:ext cx="92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cumulative</a:t>
                </a:r>
              </a:p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9205963" y="4374627"/>
              <a:ext cx="920219" cy="627621"/>
              <a:chOff x="6737664" y="565651"/>
              <a:chExt cx="920219" cy="627621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>
                    <a:latin typeface="Arial"/>
                    <a:cs typeface="Arial"/>
                  </a:rPr>
                  <a:t>H</a:t>
                </a:r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FFFF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6737664" y="731607"/>
                <a:ext cx="92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cumulative</a:t>
                </a:r>
              </a:p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9205963" y="4986468"/>
              <a:ext cx="920219" cy="627621"/>
              <a:chOff x="6737664" y="565651"/>
              <a:chExt cx="920219" cy="627621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>
                    <a:latin typeface="Arial"/>
                    <a:cs typeface="Arial"/>
                  </a:rPr>
                  <a:t>U</a:t>
                </a: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0000FF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6737664" y="731607"/>
                <a:ext cx="92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cumulative</a:t>
                </a:r>
              </a:p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3986861" y="885702"/>
            <a:ext cx="929085" cy="4647116"/>
            <a:chOff x="2339683" y="1283763"/>
            <a:chExt cx="929085" cy="4647116"/>
          </a:xfrm>
        </p:grpSpPr>
        <p:grpSp>
          <p:nvGrpSpPr>
            <p:cNvPr id="88" name="Group 87"/>
            <p:cNvGrpSpPr/>
            <p:nvPr/>
          </p:nvGrpSpPr>
          <p:grpSpPr>
            <a:xfrm>
              <a:off x="2385601" y="1283763"/>
              <a:ext cx="834859" cy="442955"/>
              <a:chOff x="6780340" y="565651"/>
              <a:chExt cx="834859" cy="442955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AH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6780340" y="731607"/>
                <a:ext cx="8348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2385601" y="1717824"/>
              <a:ext cx="834859" cy="442955"/>
              <a:chOff x="6780340" y="565651"/>
              <a:chExt cx="834859" cy="442955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00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6780340" y="731607"/>
                <a:ext cx="8348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2348549" y="3014672"/>
              <a:ext cx="920219" cy="627621"/>
              <a:chOff x="6737664" y="565651"/>
              <a:chExt cx="920219" cy="627621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AH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FF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6737664" y="731607"/>
                <a:ext cx="92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cumulative</a:t>
                </a:r>
              </a:p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339683" y="5467525"/>
              <a:ext cx="929085" cy="463354"/>
              <a:chOff x="6746886" y="365641"/>
              <a:chExt cx="929085" cy="463354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7204390" y="551996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size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prstDash val="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6746886" y="365641"/>
                <a:ext cx="9290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population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2385601" y="2586022"/>
              <a:ext cx="834859" cy="442955"/>
              <a:chOff x="6780340" y="565651"/>
              <a:chExt cx="834859" cy="442955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6780340" y="731607"/>
                <a:ext cx="8348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2385601" y="2151923"/>
              <a:ext cx="834859" cy="442955"/>
              <a:chOff x="6780340" y="565651"/>
              <a:chExt cx="834859" cy="442955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>
                    <a:latin typeface="Arial"/>
                    <a:cs typeface="Arial"/>
                  </a:rPr>
                  <a:t>H</a:t>
                </a:r>
              </a:p>
            </p:txBody>
          </p:sp>
          <p:cxnSp>
            <p:nvCxnSpPr>
              <p:cNvPr id="110" name="Straight Connector 109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FFFF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/>
              <p:cNvSpPr txBox="1"/>
              <p:nvPr/>
            </p:nvSpPr>
            <p:spPr>
              <a:xfrm>
                <a:off x="6780340" y="731607"/>
                <a:ext cx="8348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2348549" y="3626513"/>
              <a:ext cx="920219" cy="627621"/>
              <a:chOff x="6737664" y="565651"/>
              <a:chExt cx="920219" cy="627621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00FFFF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6737664" y="731607"/>
                <a:ext cx="92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cumulative</a:t>
                </a:r>
              </a:p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2348549" y="4238354"/>
              <a:ext cx="920219" cy="627621"/>
              <a:chOff x="6737664" y="565651"/>
              <a:chExt cx="920219" cy="627621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>
                    <a:latin typeface="Arial"/>
                    <a:cs typeface="Arial"/>
                  </a:rPr>
                  <a:t>H</a:t>
                </a:r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FFFF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>
                <a:off x="6737664" y="731607"/>
                <a:ext cx="92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cumulative</a:t>
                </a:r>
              </a:p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2348549" y="4850195"/>
              <a:ext cx="920219" cy="627621"/>
              <a:chOff x="6737664" y="565651"/>
              <a:chExt cx="920219" cy="627621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>
                    <a:latin typeface="Arial"/>
                    <a:cs typeface="Arial"/>
                  </a:rPr>
                  <a:t>U</a:t>
                </a:r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0000FF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6737664" y="731607"/>
                <a:ext cx="92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cumulative</a:t>
                </a:r>
              </a:p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>
            <a:off x="1677932" y="468798"/>
            <a:ext cx="834859" cy="442955"/>
            <a:chOff x="6780340" y="565651"/>
            <a:chExt cx="834859" cy="442955"/>
          </a:xfrm>
        </p:grpSpPr>
        <p:sp>
          <p:nvSpPr>
            <p:cNvPr id="159" name="TextBox 158"/>
            <p:cNvSpPr txBox="1"/>
            <p:nvPr/>
          </p:nvSpPr>
          <p:spPr>
            <a:xfrm>
              <a:off x="7190279" y="565651"/>
              <a:ext cx="411265" cy="27699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AH</a:t>
              </a:r>
              <a:endParaRPr lang="en-GB" sz="1200" dirty="0">
                <a:latin typeface="Arial"/>
                <a:cs typeface="Arial"/>
              </a:endParaRPr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6893976" y="709938"/>
              <a:ext cx="287999" cy="0"/>
            </a:xfrm>
            <a:prstGeom prst="line">
              <a:avLst/>
            </a:prstGeom>
            <a:ln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6780340" y="731607"/>
              <a:ext cx="834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incidence</a:t>
              </a:r>
              <a:endParaRPr lang="en-GB" sz="1200" dirty="0">
                <a:latin typeface="Arial"/>
                <a:cs typeface="Arial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677932" y="1080412"/>
            <a:ext cx="834859" cy="442955"/>
            <a:chOff x="6780340" y="565651"/>
            <a:chExt cx="834859" cy="442955"/>
          </a:xfrm>
        </p:grpSpPr>
        <p:sp>
          <p:nvSpPr>
            <p:cNvPr id="156" name="TextBox 155"/>
            <p:cNvSpPr txBox="1"/>
            <p:nvPr/>
          </p:nvSpPr>
          <p:spPr>
            <a:xfrm>
              <a:off x="7190279" y="565651"/>
              <a:ext cx="411265" cy="27699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A</a:t>
              </a:r>
              <a:endParaRPr lang="en-GB" sz="1200" dirty="0">
                <a:latin typeface="Arial"/>
                <a:cs typeface="Arial"/>
              </a:endParaRPr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6893976" y="709938"/>
              <a:ext cx="287999" cy="0"/>
            </a:xfrm>
            <a:prstGeom prst="line">
              <a:avLst/>
            </a:prstGeom>
            <a:ln cap="rnd">
              <a:solidFill>
                <a:srgbClr val="00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6780340" y="731607"/>
              <a:ext cx="834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incidence</a:t>
              </a:r>
              <a:endParaRPr lang="en-GB" sz="1200" dirty="0">
                <a:latin typeface="Arial"/>
                <a:cs typeface="Arial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640880" y="2909805"/>
            <a:ext cx="920219" cy="627621"/>
            <a:chOff x="6737664" y="565651"/>
            <a:chExt cx="920219" cy="627621"/>
          </a:xfrm>
        </p:grpSpPr>
        <p:sp>
          <p:nvSpPr>
            <p:cNvPr id="153" name="TextBox 152"/>
            <p:cNvSpPr txBox="1"/>
            <p:nvPr/>
          </p:nvSpPr>
          <p:spPr>
            <a:xfrm>
              <a:off x="7190279" y="565651"/>
              <a:ext cx="411265" cy="27699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AH</a:t>
              </a:r>
              <a:endParaRPr lang="en-GB" sz="1200" dirty="0">
                <a:latin typeface="Arial"/>
                <a:cs typeface="Arial"/>
              </a:endParaRPr>
            </a:p>
          </p:txBody>
        </p:sp>
        <p:cxnSp>
          <p:nvCxnSpPr>
            <p:cNvPr id="154" name="Straight Connector 153"/>
            <p:cNvCxnSpPr/>
            <p:nvPr/>
          </p:nvCxnSpPr>
          <p:spPr>
            <a:xfrm>
              <a:off x="6893976" y="709938"/>
              <a:ext cx="287999" cy="0"/>
            </a:xfrm>
            <a:prstGeom prst="line">
              <a:avLst/>
            </a:prstGeom>
            <a:ln cap="rnd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6737664" y="731607"/>
              <a:ext cx="92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cumulative</a:t>
              </a:r>
            </a:p>
            <a:p>
              <a:pPr algn="ctr"/>
              <a:r>
                <a:rPr lang="en-GB" sz="1200" dirty="0" smtClean="0">
                  <a:latin typeface="Arial"/>
                  <a:cs typeface="Arial"/>
                </a:rPr>
                <a:t>incidence</a:t>
              </a:r>
              <a:endParaRPr lang="en-GB" sz="1200" dirty="0">
                <a:latin typeface="Arial"/>
                <a:cs typeface="Arial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632014" y="6059063"/>
            <a:ext cx="929085" cy="463354"/>
            <a:chOff x="6746886" y="365641"/>
            <a:chExt cx="929085" cy="463354"/>
          </a:xfrm>
        </p:grpSpPr>
        <p:sp>
          <p:nvSpPr>
            <p:cNvPr id="150" name="TextBox 149"/>
            <p:cNvSpPr txBox="1"/>
            <p:nvPr/>
          </p:nvSpPr>
          <p:spPr>
            <a:xfrm>
              <a:off x="7204390" y="551996"/>
              <a:ext cx="411265" cy="27699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size</a:t>
              </a:r>
              <a:endParaRPr lang="en-GB" sz="1200" dirty="0">
                <a:latin typeface="Arial"/>
                <a:cs typeface="Arial"/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6893976" y="709938"/>
              <a:ext cx="287999" cy="0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6746886" y="365641"/>
              <a:ext cx="9290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population</a:t>
              </a:r>
              <a:endParaRPr lang="en-GB" sz="1200" dirty="0">
                <a:latin typeface="Arial"/>
                <a:cs typeface="Arial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677932" y="2303640"/>
            <a:ext cx="834859" cy="442955"/>
            <a:chOff x="6780340" y="565651"/>
            <a:chExt cx="834859" cy="442955"/>
          </a:xfrm>
        </p:grpSpPr>
        <p:sp>
          <p:nvSpPr>
            <p:cNvPr id="147" name="TextBox 146"/>
            <p:cNvSpPr txBox="1"/>
            <p:nvPr/>
          </p:nvSpPr>
          <p:spPr>
            <a:xfrm>
              <a:off x="7190279" y="565651"/>
              <a:ext cx="411265" cy="27699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A</a:t>
              </a:r>
              <a:endParaRPr lang="en-GB" sz="1200" dirty="0">
                <a:latin typeface="Arial"/>
                <a:cs typeface="Arial"/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6893976" y="709938"/>
              <a:ext cx="287999" cy="0"/>
            </a:xfrm>
            <a:prstGeom prst="line">
              <a:avLst/>
            </a:prstGeom>
            <a:ln cap="rnd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6780340" y="731607"/>
              <a:ext cx="834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incidence</a:t>
              </a:r>
              <a:endParaRPr lang="en-GB" sz="1200" dirty="0">
                <a:latin typeface="Arial"/>
                <a:cs typeface="Arial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677932" y="1692026"/>
            <a:ext cx="834859" cy="442955"/>
            <a:chOff x="6780340" y="565651"/>
            <a:chExt cx="834859" cy="442955"/>
          </a:xfrm>
        </p:grpSpPr>
        <p:sp>
          <p:nvSpPr>
            <p:cNvPr id="144" name="TextBox 143"/>
            <p:cNvSpPr txBox="1"/>
            <p:nvPr/>
          </p:nvSpPr>
          <p:spPr>
            <a:xfrm>
              <a:off x="7190279" y="565651"/>
              <a:ext cx="411265" cy="27699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1200" dirty="0">
                  <a:latin typeface="Arial"/>
                  <a:cs typeface="Arial"/>
                </a:rPr>
                <a:t>H</a:t>
              </a:r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6893976" y="709938"/>
              <a:ext cx="287999" cy="0"/>
            </a:xfrm>
            <a:prstGeom prst="line">
              <a:avLst/>
            </a:prstGeom>
            <a:ln cap="rnd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6780340" y="731607"/>
              <a:ext cx="834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incidence</a:t>
              </a:r>
              <a:endParaRPr lang="en-GB" sz="1200" dirty="0">
                <a:latin typeface="Arial"/>
                <a:cs typeface="Arial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640880" y="3699161"/>
            <a:ext cx="920219" cy="627621"/>
            <a:chOff x="6737664" y="565651"/>
            <a:chExt cx="920219" cy="627621"/>
          </a:xfrm>
        </p:grpSpPr>
        <p:sp>
          <p:nvSpPr>
            <p:cNvPr id="141" name="TextBox 140"/>
            <p:cNvSpPr txBox="1"/>
            <p:nvPr/>
          </p:nvSpPr>
          <p:spPr>
            <a:xfrm>
              <a:off x="7190279" y="565651"/>
              <a:ext cx="411265" cy="27699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A</a:t>
              </a:r>
              <a:endParaRPr lang="en-GB" sz="1200" dirty="0">
                <a:latin typeface="Arial"/>
                <a:cs typeface="Arial"/>
              </a:endParaRPr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6893976" y="709938"/>
              <a:ext cx="287999" cy="0"/>
            </a:xfrm>
            <a:prstGeom prst="line">
              <a:avLst/>
            </a:prstGeom>
            <a:ln cap="rnd">
              <a:solidFill>
                <a:srgbClr val="00FF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6737664" y="731607"/>
              <a:ext cx="92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cumulative</a:t>
              </a:r>
            </a:p>
            <a:p>
              <a:pPr algn="ctr"/>
              <a:r>
                <a:rPr lang="en-GB" sz="1200" dirty="0" smtClean="0">
                  <a:latin typeface="Arial"/>
                  <a:cs typeface="Arial"/>
                </a:rPr>
                <a:t>incidence</a:t>
              </a:r>
              <a:endParaRPr lang="en-GB" sz="1200" dirty="0">
                <a:latin typeface="Arial"/>
                <a:cs typeface="Arial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640880" y="4488517"/>
            <a:ext cx="920219" cy="627621"/>
            <a:chOff x="6737664" y="565651"/>
            <a:chExt cx="920219" cy="627621"/>
          </a:xfrm>
        </p:grpSpPr>
        <p:sp>
          <p:nvSpPr>
            <p:cNvPr id="138" name="TextBox 137"/>
            <p:cNvSpPr txBox="1"/>
            <p:nvPr/>
          </p:nvSpPr>
          <p:spPr>
            <a:xfrm>
              <a:off x="7190279" y="565651"/>
              <a:ext cx="411265" cy="27699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1200" dirty="0">
                  <a:latin typeface="Arial"/>
                  <a:cs typeface="Arial"/>
                </a:rPr>
                <a:t>H</a:t>
              </a:r>
            </a:p>
          </p:txBody>
        </p:sp>
        <p:cxnSp>
          <p:nvCxnSpPr>
            <p:cNvPr id="139" name="Straight Connector 138"/>
            <p:cNvCxnSpPr/>
            <p:nvPr/>
          </p:nvCxnSpPr>
          <p:spPr>
            <a:xfrm>
              <a:off x="6893976" y="709938"/>
              <a:ext cx="287999" cy="0"/>
            </a:xfrm>
            <a:prstGeom prst="line">
              <a:avLst/>
            </a:prstGeom>
            <a:ln cap="rnd">
              <a:solidFill>
                <a:srgbClr val="FFFF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6737664" y="731607"/>
              <a:ext cx="92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cumulative</a:t>
              </a:r>
            </a:p>
            <a:p>
              <a:pPr algn="ctr"/>
              <a:r>
                <a:rPr lang="en-GB" sz="1200" dirty="0" smtClean="0">
                  <a:latin typeface="Arial"/>
                  <a:cs typeface="Arial"/>
                </a:rPr>
                <a:t>incidence</a:t>
              </a:r>
              <a:endParaRPr lang="en-GB" sz="1200" dirty="0">
                <a:latin typeface="Arial"/>
                <a:cs typeface="Arial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640880" y="5277873"/>
            <a:ext cx="920219" cy="627621"/>
            <a:chOff x="6737664" y="565651"/>
            <a:chExt cx="920219" cy="627621"/>
          </a:xfrm>
        </p:grpSpPr>
        <p:sp>
          <p:nvSpPr>
            <p:cNvPr id="135" name="TextBox 134"/>
            <p:cNvSpPr txBox="1"/>
            <p:nvPr/>
          </p:nvSpPr>
          <p:spPr>
            <a:xfrm>
              <a:off x="7190279" y="565651"/>
              <a:ext cx="411265" cy="27699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1200" dirty="0">
                  <a:latin typeface="Arial"/>
                  <a:cs typeface="Arial"/>
                </a:rPr>
                <a:t>U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6893976" y="709938"/>
              <a:ext cx="287999" cy="0"/>
            </a:xfrm>
            <a:prstGeom prst="line">
              <a:avLst/>
            </a:prstGeom>
            <a:ln cap="rnd"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737664" y="731607"/>
              <a:ext cx="92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cumulative</a:t>
              </a:r>
            </a:p>
            <a:p>
              <a:pPr algn="ctr"/>
              <a:r>
                <a:rPr lang="en-GB" sz="1200" dirty="0" smtClean="0">
                  <a:latin typeface="Arial"/>
                  <a:cs typeface="Arial"/>
                </a:rPr>
                <a:t>incidence</a:t>
              </a:r>
              <a:endParaRPr lang="en-GB" sz="1200" dirty="0">
                <a:latin typeface="Arial"/>
                <a:cs typeface="Arial"/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36941" y="502115"/>
            <a:ext cx="929085" cy="6053619"/>
            <a:chOff x="336941" y="502115"/>
            <a:chExt cx="929085" cy="6053619"/>
          </a:xfrm>
        </p:grpSpPr>
        <p:grpSp>
          <p:nvGrpSpPr>
            <p:cNvPr id="162" name="Group 161"/>
            <p:cNvGrpSpPr/>
            <p:nvPr/>
          </p:nvGrpSpPr>
          <p:grpSpPr>
            <a:xfrm>
              <a:off x="382859" y="502115"/>
              <a:ext cx="834859" cy="442955"/>
              <a:chOff x="6780340" y="565651"/>
              <a:chExt cx="834859" cy="442955"/>
            </a:xfrm>
          </p:grpSpPr>
          <p:sp>
            <p:nvSpPr>
              <p:cNvPr id="163" name="TextBox 162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AH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164" name="Straight Connector 163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6780340" y="731607"/>
                <a:ext cx="8348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382859" y="1108565"/>
              <a:ext cx="834859" cy="442955"/>
              <a:chOff x="6780340" y="565651"/>
              <a:chExt cx="834859" cy="442955"/>
            </a:xfrm>
          </p:grpSpPr>
          <p:sp>
            <p:nvSpPr>
              <p:cNvPr id="167" name="TextBox 166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168" name="Straight Connector 167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00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6780340" y="731607"/>
                <a:ext cx="8348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345807" y="2927915"/>
              <a:ext cx="920219" cy="627621"/>
              <a:chOff x="6737664" y="565651"/>
              <a:chExt cx="920219" cy="627621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AH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FF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172"/>
              <p:cNvSpPr txBox="1"/>
              <p:nvPr/>
            </p:nvSpPr>
            <p:spPr>
              <a:xfrm>
                <a:off x="6737664" y="731607"/>
                <a:ext cx="92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cumulative</a:t>
                </a:r>
              </a:p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336941" y="6092380"/>
              <a:ext cx="929085" cy="463354"/>
              <a:chOff x="6746886" y="365641"/>
              <a:chExt cx="929085" cy="463354"/>
            </a:xfrm>
          </p:grpSpPr>
          <p:sp>
            <p:nvSpPr>
              <p:cNvPr id="175" name="TextBox 174"/>
              <p:cNvSpPr txBox="1"/>
              <p:nvPr/>
            </p:nvSpPr>
            <p:spPr>
              <a:xfrm>
                <a:off x="7204390" y="551996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size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prstDash val="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Box 176"/>
              <p:cNvSpPr txBox="1"/>
              <p:nvPr/>
            </p:nvSpPr>
            <p:spPr>
              <a:xfrm>
                <a:off x="6746886" y="365641"/>
                <a:ext cx="9290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population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382859" y="2321465"/>
              <a:ext cx="834859" cy="442955"/>
              <a:chOff x="6780340" y="565651"/>
              <a:chExt cx="834859" cy="442955"/>
            </a:xfrm>
          </p:grpSpPr>
          <p:sp>
            <p:nvSpPr>
              <p:cNvPr id="179" name="TextBox 178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6780340" y="731607"/>
                <a:ext cx="8348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82859" y="1715015"/>
              <a:ext cx="834859" cy="442955"/>
              <a:chOff x="6780340" y="565651"/>
              <a:chExt cx="834859" cy="442955"/>
            </a:xfrm>
          </p:grpSpPr>
          <p:sp>
            <p:nvSpPr>
              <p:cNvPr id="183" name="TextBox 182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>
                    <a:latin typeface="Arial"/>
                    <a:cs typeface="Arial"/>
                  </a:rPr>
                  <a:t>H</a:t>
                </a: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FFFF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TextBox 184"/>
              <p:cNvSpPr txBox="1"/>
              <p:nvPr/>
            </p:nvSpPr>
            <p:spPr>
              <a:xfrm>
                <a:off x="6780340" y="731607"/>
                <a:ext cx="8348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345807" y="3719031"/>
              <a:ext cx="920219" cy="627621"/>
              <a:chOff x="6737664" y="565651"/>
              <a:chExt cx="920219" cy="627621"/>
            </a:xfrm>
          </p:grpSpPr>
          <p:sp>
            <p:nvSpPr>
              <p:cNvPr id="187" name="TextBox 186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A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00FFFF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/>
              <p:cNvSpPr txBox="1"/>
              <p:nvPr/>
            </p:nvSpPr>
            <p:spPr>
              <a:xfrm>
                <a:off x="6737664" y="731607"/>
                <a:ext cx="92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cumulative</a:t>
                </a:r>
              </a:p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345807" y="4510147"/>
              <a:ext cx="920219" cy="627621"/>
              <a:chOff x="6737664" y="565651"/>
              <a:chExt cx="920219" cy="627621"/>
            </a:xfrm>
          </p:grpSpPr>
          <p:sp>
            <p:nvSpPr>
              <p:cNvPr id="191" name="TextBox 190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>
                    <a:latin typeface="Arial"/>
                    <a:cs typeface="Arial"/>
                  </a:rPr>
                  <a:t>H</a:t>
                </a:r>
              </a:p>
            </p:txBody>
          </p:sp>
          <p:cxnSp>
            <p:nvCxnSpPr>
              <p:cNvPr id="192" name="Straight Connector 191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FFFF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Box 192"/>
              <p:cNvSpPr txBox="1"/>
              <p:nvPr/>
            </p:nvSpPr>
            <p:spPr>
              <a:xfrm>
                <a:off x="6737664" y="731607"/>
                <a:ext cx="92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cumulative</a:t>
                </a:r>
              </a:p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345807" y="5301263"/>
              <a:ext cx="920219" cy="627621"/>
              <a:chOff x="6737664" y="565651"/>
              <a:chExt cx="920219" cy="627621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7190279" y="565651"/>
                <a:ext cx="411265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GB" sz="1200" dirty="0">
                    <a:latin typeface="Arial"/>
                    <a:cs typeface="Arial"/>
                  </a:rPr>
                  <a:t>U</a:t>
                </a:r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6893976" y="709938"/>
                <a:ext cx="287999" cy="0"/>
              </a:xfrm>
              <a:prstGeom prst="line">
                <a:avLst/>
              </a:prstGeom>
              <a:ln cap="rnd">
                <a:solidFill>
                  <a:srgbClr val="0000FF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/>
              <p:cNvSpPr txBox="1"/>
              <p:nvPr/>
            </p:nvSpPr>
            <p:spPr>
              <a:xfrm>
                <a:off x="6737664" y="731607"/>
                <a:ext cx="92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cumulative</a:t>
                </a:r>
              </a:p>
              <a:p>
                <a:pPr algn="ctr"/>
                <a:r>
                  <a:rPr lang="en-GB" sz="1200" dirty="0" smtClean="0">
                    <a:latin typeface="Arial"/>
                    <a:cs typeface="Arial"/>
                  </a:rPr>
                  <a:t>incidence</a:t>
                </a:r>
                <a:endParaRPr lang="en-GB" sz="1200" dirty="0">
                  <a:latin typeface="Arial"/>
                  <a:cs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185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889978" y="174192"/>
            <a:ext cx="935999" cy="6120000"/>
            <a:chOff x="3889978" y="174192"/>
            <a:chExt cx="935999" cy="6120000"/>
          </a:xfrm>
        </p:grpSpPr>
        <p:sp>
          <p:nvSpPr>
            <p:cNvPr id="39" name="Rectangle 38"/>
            <p:cNvSpPr/>
            <p:nvPr/>
          </p:nvSpPr>
          <p:spPr>
            <a:xfrm>
              <a:off x="3889978" y="174192"/>
              <a:ext cx="935999" cy="61200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96892" y="204573"/>
              <a:ext cx="929085" cy="6053619"/>
              <a:chOff x="336941" y="502115"/>
              <a:chExt cx="929085" cy="6053619"/>
            </a:xfrm>
            <a:noFill/>
          </p:grpSpPr>
          <p:grpSp>
            <p:nvGrpSpPr>
              <p:cNvPr id="3" name="Group 2"/>
              <p:cNvGrpSpPr/>
              <p:nvPr/>
            </p:nvGrpSpPr>
            <p:grpSpPr>
              <a:xfrm>
                <a:off x="382859" y="502115"/>
                <a:ext cx="834859" cy="442955"/>
                <a:chOff x="6780340" y="565651"/>
                <a:chExt cx="834859" cy="442955"/>
              </a:xfrm>
              <a:grpFill/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7190279" y="565651"/>
                  <a:ext cx="411265" cy="27699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GB" sz="1200" dirty="0" smtClean="0">
                      <a:latin typeface="Arial"/>
                      <a:cs typeface="Arial"/>
                    </a:rPr>
                    <a:t>AH</a:t>
                  </a:r>
                  <a:endParaRPr lang="en-GB" sz="1200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893976" y="709938"/>
                  <a:ext cx="287999" cy="0"/>
                </a:xfrm>
                <a:prstGeom prst="line">
                  <a:avLst/>
                </a:prstGeom>
                <a:grpFill/>
                <a:ln cap="rnd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6780340" y="731607"/>
                  <a:ext cx="834859" cy="27699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200" dirty="0" smtClean="0">
                      <a:latin typeface="Arial"/>
                      <a:cs typeface="Arial"/>
                    </a:rPr>
                    <a:t>incidence</a:t>
                  </a:r>
                  <a:endParaRPr lang="en-GB" sz="120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382859" y="1108565"/>
                <a:ext cx="834859" cy="442955"/>
                <a:chOff x="6780340" y="565651"/>
                <a:chExt cx="834859" cy="442955"/>
              </a:xfrm>
              <a:grpFill/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7190279" y="565651"/>
                  <a:ext cx="411265" cy="27699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GB" sz="1200" dirty="0" smtClean="0">
                      <a:latin typeface="Arial"/>
                      <a:cs typeface="Arial"/>
                    </a:rPr>
                    <a:t>A</a:t>
                  </a:r>
                  <a:endParaRPr lang="en-GB" sz="1200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893976" y="709938"/>
                  <a:ext cx="287999" cy="0"/>
                </a:xfrm>
                <a:prstGeom prst="line">
                  <a:avLst/>
                </a:prstGeom>
                <a:grpFill/>
                <a:ln cap="rnd">
                  <a:solidFill>
                    <a:srgbClr val="00FF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6780340" y="731607"/>
                  <a:ext cx="834859" cy="27699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200" dirty="0" smtClean="0">
                      <a:latin typeface="Arial"/>
                      <a:cs typeface="Arial"/>
                    </a:rPr>
                    <a:t>incidence</a:t>
                  </a:r>
                  <a:endParaRPr lang="en-GB" sz="120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345807" y="2927915"/>
                <a:ext cx="920219" cy="627621"/>
                <a:chOff x="6737664" y="565651"/>
                <a:chExt cx="920219" cy="627621"/>
              </a:xfrm>
              <a:grpFill/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7190279" y="565651"/>
                  <a:ext cx="411265" cy="27699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GB" sz="1200" dirty="0" smtClean="0">
                      <a:latin typeface="Arial"/>
                      <a:cs typeface="Arial"/>
                    </a:rPr>
                    <a:t>AH</a:t>
                  </a:r>
                  <a:endParaRPr lang="en-GB" sz="1200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6893976" y="709938"/>
                  <a:ext cx="287999" cy="0"/>
                </a:xfrm>
                <a:prstGeom prst="line">
                  <a:avLst/>
                </a:prstGeom>
                <a:grpFill/>
                <a:ln cap="rnd">
                  <a:solidFill>
                    <a:srgbClr val="FF0000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6737664" y="731607"/>
                  <a:ext cx="920219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200" dirty="0" smtClean="0">
                      <a:latin typeface="Arial"/>
                      <a:cs typeface="Arial"/>
                    </a:rPr>
                    <a:t>cumulative</a:t>
                  </a:r>
                </a:p>
                <a:p>
                  <a:pPr algn="ctr"/>
                  <a:r>
                    <a:rPr lang="en-GB" sz="1200" dirty="0" smtClean="0">
                      <a:latin typeface="Arial"/>
                      <a:cs typeface="Arial"/>
                    </a:rPr>
                    <a:t>incidence</a:t>
                  </a:r>
                  <a:endParaRPr lang="en-GB" sz="120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336941" y="6092380"/>
                <a:ext cx="929085" cy="463354"/>
                <a:chOff x="6746886" y="365641"/>
                <a:chExt cx="929085" cy="463354"/>
              </a:xfrm>
              <a:grpFill/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7204390" y="551996"/>
                  <a:ext cx="411265" cy="27699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GB" sz="1200" dirty="0" smtClean="0">
                      <a:latin typeface="Arial"/>
                      <a:cs typeface="Arial"/>
                    </a:rPr>
                    <a:t>size</a:t>
                  </a:r>
                  <a:endParaRPr lang="en-GB" sz="1200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6893976" y="709938"/>
                  <a:ext cx="287999" cy="0"/>
                </a:xfrm>
                <a:prstGeom prst="line">
                  <a:avLst/>
                </a:prstGeom>
                <a:grpFill/>
                <a:ln w="19050" cap="rnd" cmpd="sng"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6746886" y="365641"/>
                  <a:ext cx="929085" cy="27699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200" dirty="0" smtClean="0">
                      <a:latin typeface="Arial"/>
                      <a:cs typeface="Arial"/>
                    </a:rPr>
                    <a:t>population</a:t>
                  </a:r>
                  <a:endParaRPr lang="en-GB" sz="120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382859" y="2321465"/>
                <a:ext cx="834859" cy="442955"/>
                <a:chOff x="6780340" y="565651"/>
                <a:chExt cx="834859" cy="442955"/>
              </a:xfrm>
              <a:grpFill/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7190279" y="565651"/>
                  <a:ext cx="411265" cy="27699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GB" sz="1200" dirty="0" smtClean="0">
                      <a:latin typeface="Arial"/>
                      <a:cs typeface="Arial"/>
                    </a:rPr>
                    <a:t>A</a:t>
                  </a:r>
                  <a:endParaRPr lang="en-GB" sz="1200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6893976" y="709938"/>
                  <a:ext cx="287999" cy="0"/>
                </a:xfrm>
                <a:prstGeom prst="line">
                  <a:avLst/>
                </a:prstGeom>
                <a:grpFill/>
                <a:ln cap="rnd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6780340" y="731607"/>
                  <a:ext cx="834859" cy="27699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200" dirty="0" smtClean="0">
                      <a:latin typeface="Arial"/>
                      <a:cs typeface="Arial"/>
                    </a:rPr>
                    <a:t>incidence</a:t>
                  </a:r>
                  <a:endParaRPr lang="en-GB" sz="120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82859" y="1715015"/>
                <a:ext cx="834859" cy="442955"/>
                <a:chOff x="6780340" y="565651"/>
                <a:chExt cx="834859" cy="442955"/>
              </a:xfrm>
              <a:grpFill/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7190279" y="565651"/>
                  <a:ext cx="411265" cy="27699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GB" sz="1200" dirty="0">
                      <a:latin typeface="Arial"/>
                      <a:cs typeface="Arial"/>
                    </a:rPr>
                    <a:t>H</a:t>
                  </a:r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6893976" y="709938"/>
                  <a:ext cx="287999" cy="0"/>
                </a:xfrm>
                <a:prstGeom prst="line">
                  <a:avLst/>
                </a:prstGeom>
                <a:grpFill/>
                <a:ln cap="rnd">
                  <a:solidFill>
                    <a:srgbClr val="FFFF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6780340" y="731607"/>
                  <a:ext cx="834859" cy="27699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200" dirty="0" smtClean="0">
                      <a:latin typeface="Arial"/>
                      <a:cs typeface="Arial"/>
                    </a:rPr>
                    <a:t>incidence</a:t>
                  </a:r>
                  <a:endParaRPr lang="en-GB" sz="120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45807" y="3719031"/>
                <a:ext cx="920219" cy="627621"/>
                <a:chOff x="6737664" y="565651"/>
                <a:chExt cx="920219" cy="627621"/>
              </a:xfrm>
              <a:grpFill/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7190279" y="565651"/>
                  <a:ext cx="411265" cy="27699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GB" sz="1200" dirty="0" smtClean="0">
                      <a:latin typeface="Arial"/>
                      <a:cs typeface="Arial"/>
                    </a:rPr>
                    <a:t>A</a:t>
                  </a:r>
                  <a:endParaRPr lang="en-GB" sz="1200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6893976" y="709938"/>
                  <a:ext cx="287999" cy="0"/>
                </a:xfrm>
                <a:prstGeom prst="line">
                  <a:avLst/>
                </a:prstGeom>
                <a:grpFill/>
                <a:ln cap="rnd">
                  <a:solidFill>
                    <a:srgbClr val="00FFFF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6737664" y="731607"/>
                  <a:ext cx="920219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200" dirty="0" smtClean="0">
                      <a:latin typeface="Arial"/>
                      <a:cs typeface="Arial"/>
                    </a:rPr>
                    <a:t>cumulative</a:t>
                  </a:r>
                </a:p>
                <a:p>
                  <a:pPr algn="ctr"/>
                  <a:r>
                    <a:rPr lang="en-GB" sz="1200" dirty="0" smtClean="0">
                      <a:latin typeface="Arial"/>
                      <a:cs typeface="Arial"/>
                    </a:rPr>
                    <a:t>incidence</a:t>
                  </a:r>
                  <a:endParaRPr lang="en-GB" sz="120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45807" y="4510147"/>
                <a:ext cx="920219" cy="627621"/>
                <a:chOff x="6737664" y="565651"/>
                <a:chExt cx="920219" cy="627621"/>
              </a:xfrm>
              <a:grpFill/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7190279" y="565651"/>
                  <a:ext cx="411265" cy="27699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GB" sz="1200" dirty="0">
                      <a:latin typeface="Arial"/>
                      <a:cs typeface="Arial"/>
                    </a:rPr>
                    <a:t>H</a:t>
                  </a:r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893976" y="709938"/>
                  <a:ext cx="287999" cy="0"/>
                </a:xfrm>
                <a:prstGeom prst="line">
                  <a:avLst/>
                </a:prstGeom>
                <a:grpFill/>
                <a:ln cap="rnd">
                  <a:solidFill>
                    <a:srgbClr val="FFFF00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6737664" y="731607"/>
                  <a:ext cx="920219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200" dirty="0" smtClean="0">
                      <a:latin typeface="Arial"/>
                      <a:cs typeface="Arial"/>
                    </a:rPr>
                    <a:t>cumulative</a:t>
                  </a:r>
                </a:p>
                <a:p>
                  <a:pPr algn="ctr"/>
                  <a:r>
                    <a:rPr lang="en-GB" sz="1200" dirty="0" smtClean="0">
                      <a:latin typeface="Arial"/>
                      <a:cs typeface="Arial"/>
                    </a:rPr>
                    <a:t>incidence</a:t>
                  </a:r>
                  <a:endParaRPr lang="en-GB" sz="120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45807" y="5301263"/>
                <a:ext cx="920219" cy="627621"/>
                <a:chOff x="6737664" y="565651"/>
                <a:chExt cx="920219" cy="627621"/>
              </a:xfrm>
              <a:grpFill/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7190279" y="565651"/>
                  <a:ext cx="411265" cy="27699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GB" sz="1200" dirty="0">
                      <a:latin typeface="Arial"/>
                      <a:cs typeface="Arial"/>
                    </a:rPr>
                    <a:t>U</a:t>
                  </a:r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6893976" y="709938"/>
                  <a:ext cx="287999" cy="0"/>
                </a:xfrm>
                <a:prstGeom prst="line">
                  <a:avLst/>
                </a:prstGeom>
                <a:grpFill/>
                <a:ln cap="rnd">
                  <a:solidFill>
                    <a:srgbClr val="0000FF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6737664" y="731607"/>
                  <a:ext cx="920219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200" dirty="0" smtClean="0">
                      <a:latin typeface="Arial"/>
                      <a:cs typeface="Arial"/>
                    </a:rPr>
                    <a:t>cumulative</a:t>
                  </a:r>
                </a:p>
                <a:p>
                  <a:pPr algn="ctr"/>
                  <a:r>
                    <a:rPr lang="en-GB" sz="1200" dirty="0" smtClean="0">
                      <a:latin typeface="Arial"/>
                      <a:cs typeface="Arial"/>
                    </a:rPr>
                    <a:t>incidence</a:t>
                  </a:r>
                  <a:endParaRPr lang="en-GB" sz="1200" dirty="0">
                    <a:latin typeface="Arial"/>
                    <a:cs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74502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198</Words>
  <Application>Microsoft Macintosh PowerPoint</Application>
  <PresentationFormat>On-screen Show (4:3)</PresentationFormat>
  <Paragraphs>198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University of Warwick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Lorenzo Pellis</dc:creator>
  <cp:lastModifiedBy>Lorenzo Pellis</cp:lastModifiedBy>
  <cp:revision>8</cp:revision>
  <dcterms:created xsi:type="dcterms:W3CDTF">2015-11-21T19:14:38Z</dcterms:created>
  <dcterms:modified xsi:type="dcterms:W3CDTF">2019-06-30T15:01:34Z</dcterms:modified>
</cp:coreProperties>
</file>