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77BE57-6EBF-4F93-B8AF-7CB4D8CE2FC4}">
  <a:tblStyle styleId="{5D77BE57-6EBF-4F93-B8AF-7CB4D8CE2F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5517111-43CC-48D2-9E2D-733A4378BD8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fbec0af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5fbec0a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5fbec0af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5fbec0a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3aeacf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3aeacf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863f5b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863f5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5eafff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15eafff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5fbec0af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5fbec0a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5fbec0af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5fbec0a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5fbec0af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5fbec0a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gif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hyperlink" Target="http://thecloud.zapto.org:300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hizzi di colore su sfondo bianco" id="84" name="Google Shape;84;p13"/>
          <p:cNvPicPr preferRelativeResize="0"/>
          <p:nvPr/>
        </p:nvPicPr>
        <p:blipFill rotWithShape="1">
          <a:blip r:embed="rId3">
            <a:alphaModFix amt="70000"/>
          </a:blip>
          <a:srcRect b="7293" l="0" r="-1" t="8432"/>
          <a:stretch/>
        </p:blipFill>
        <p:spPr>
          <a:xfrm>
            <a:off x="20" y="10"/>
            <a:ext cx="12188932" cy="68566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859995" y="1338100"/>
            <a:ext cx="101919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r>
              <a:rPr b="1" lang="it-IT" sz="5600">
                <a:solidFill>
                  <a:srgbClr val="FFFFFF"/>
                </a:solidFill>
              </a:rPr>
              <a:t>PROGETTO PCTO </a:t>
            </a:r>
            <a:br>
              <a:rPr lang="it-IT" sz="5600">
                <a:solidFill>
                  <a:srgbClr val="FFFFFF"/>
                </a:solidFill>
              </a:rPr>
            </a:br>
            <a:br>
              <a:rPr lang="it-IT" sz="5600">
                <a:solidFill>
                  <a:srgbClr val="FFFFFF"/>
                </a:solidFill>
              </a:rPr>
            </a:br>
            <a:r>
              <a:rPr b="1" lang="it-IT" sz="6144">
                <a:solidFill>
                  <a:srgbClr val="FFFFFF"/>
                </a:solidFill>
              </a:rPr>
              <a:t>Spazi di archiviazione</a:t>
            </a:r>
            <a:br>
              <a:rPr b="1" lang="it-IT" sz="6144">
                <a:solidFill>
                  <a:srgbClr val="FFFFFF"/>
                </a:solidFill>
              </a:rPr>
            </a:br>
            <a:r>
              <a:rPr b="1" lang="it-IT" sz="6144">
                <a:solidFill>
                  <a:srgbClr val="FFFFFF"/>
                </a:solidFill>
              </a:rPr>
              <a:t> digitale</a:t>
            </a:r>
            <a:endParaRPr sz="5444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22485" y="6408158"/>
            <a:ext cx="91440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200"/>
              <a:buNone/>
            </a:pPr>
            <a:r>
              <a:rPr b="1" lang="it-IT" sz="2200">
                <a:solidFill>
                  <a:srgbClr val="33CCFF"/>
                </a:solidFill>
              </a:rPr>
              <a:t>3^ INFORMATICA</a:t>
            </a:r>
            <a:endParaRPr b="1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11200" y="1625375"/>
            <a:ext cx="20871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</a:t>
            </a:r>
            <a:endParaRPr b="1" sz="5000">
              <a:solidFill>
                <a:srgbClr val="33CCFF"/>
              </a:solidFill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2"/>
          <p:cNvGraphicFramePr/>
          <p:nvPr/>
        </p:nvGraphicFramePr>
        <p:xfrm>
          <a:off x="2112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80250"/>
                <a:gridCol w="27594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SPESA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COSTO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Locale fisico del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Stipendio 1 persona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Pubblicità Radio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2500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 </a:t>
                      </a:r>
                      <a:r>
                        <a:rPr lang="it-IT"/>
                        <a:t>lordi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100 (2 spot al giorno) x 15(giorni) = 1500 €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45</a:t>
                      </a:r>
                      <a:r>
                        <a:rPr lang="it-IT"/>
                        <a:t>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2"/>
          <p:cNvSpPr txBox="1"/>
          <p:nvPr>
            <p:ph type="title"/>
          </p:nvPr>
        </p:nvSpPr>
        <p:spPr>
          <a:xfrm>
            <a:off x="6196900" y="1625375"/>
            <a:ext cx="24849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Ricavi </a:t>
            </a:r>
            <a:endParaRPr b="1" sz="5000">
              <a:solidFill>
                <a:srgbClr val="33CCFF"/>
              </a:solidFill>
            </a:endParaRPr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61969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05200"/>
                <a:gridCol w="2679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Abbonamenti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</a:t>
                      </a:r>
                      <a:r>
                        <a:rPr lang="it-IT"/>
                        <a:t>00(ab) x 3 = 3000 €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3000</a:t>
                      </a:r>
                      <a:r>
                        <a:rPr lang="it-IT"/>
                        <a:t>,00 €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3" name="Google Shape;183;p22"/>
          <p:cNvCxnSpPr/>
          <p:nvPr/>
        </p:nvCxnSpPr>
        <p:spPr>
          <a:xfrm flipH="1">
            <a:off x="5789675" y="1740175"/>
            <a:ext cx="12300" cy="4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 txBox="1"/>
          <p:nvPr>
            <p:ph type="title"/>
          </p:nvPr>
        </p:nvSpPr>
        <p:spPr>
          <a:xfrm>
            <a:off x="376025" y="0"/>
            <a:ext cx="8842500" cy="19491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e ricavi del terzo mese di ricerca fondi</a:t>
            </a:r>
            <a:endParaRPr b="1" sz="50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11200" y="1625375"/>
            <a:ext cx="20871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</a:t>
            </a:r>
            <a:endParaRPr b="1" sz="5000">
              <a:solidFill>
                <a:srgbClr val="33CCFF"/>
              </a:solidFill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3"/>
          <p:cNvGraphicFramePr/>
          <p:nvPr/>
        </p:nvGraphicFramePr>
        <p:xfrm>
          <a:off x="2112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80250"/>
                <a:gridCol w="27594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SPESA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COSTO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Locale fisico del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Stipendio 1 persona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Pubblicità Radio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2500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 </a:t>
                      </a:r>
                      <a:r>
                        <a:rPr lang="it-IT"/>
                        <a:t>lordi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100 (2 spot al giorno) x 15(giorni) = 1500 €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4500,00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3"/>
          <p:cNvSpPr txBox="1"/>
          <p:nvPr>
            <p:ph type="title"/>
          </p:nvPr>
        </p:nvSpPr>
        <p:spPr>
          <a:xfrm>
            <a:off x="6196900" y="1625375"/>
            <a:ext cx="24849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Ricavi </a:t>
            </a:r>
            <a:endParaRPr b="1" sz="5000">
              <a:solidFill>
                <a:srgbClr val="33CCFF"/>
              </a:solidFill>
            </a:endParaRPr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61969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05200"/>
                <a:gridCol w="2679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Abbonamenti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</a:t>
                      </a:r>
                      <a:r>
                        <a:rPr lang="it-IT"/>
                        <a:t>000(ab) x 3 = 6000 €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6</a:t>
                      </a:r>
                      <a:r>
                        <a:rPr lang="it-IT"/>
                        <a:t>000,00 €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4" name="Google Shape;194;p23"/>
          <p:cNvCxnSpPr/>
          <p:nvPr/>
        </p:nvCxnSpPr>
        <p:spPr>
          <a:xfrm flipH="1">
            <a:off x="5789675" y="1740175"/>
            <a:ext cx="12300" cy="4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3"/>
          <p:cNvSpPr txBox="1"/>
          <p:nvPr>
            <p:ph type="title"/>
          </p:nvPr>
        </p:nvSpPr>
        <p:spPr>
          <a:xfrm>
            <a:off x="376025" y="0"/>
            <a:ext cx="8842500" cy="19491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e ricavi del quarto mese di ricerca fondi</a:t>
            </a:r>
            <a:endParaRPr b="1" sz="50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Modello Canvas</a:t>
            </a:r>
            <a:endParaRPr b="1" sz="5000">
              <a:solidFill>
                <a:srgbClr val="33CCFF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231175" y="2142150"/>
            <a:ext cx="42225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>
                <a:solidFill>
                  <a:srgbClr val="00FFEA"/>
                </a:solidFill>
                <a:latin typeface="Arial"/>
                <a:ea typeface="Arial"/>
                <a:cs typeface="Arial"/>
                <a:sym typeface="Arial"/>
              </a:rPr>
              <a:t>Il modello canvas è uno strumento strategico. 		  Si presenta sotto forma di schema grafico ed è utile a sviluppare nuovi modelli di business o a perfezionare quelli già esistenti.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</a:pPr>
            <a:r>
              <a:t/>
            </a:r>
            <a:endParaRPr sz="2400">
              <a:solidFill>
                <a:srgbClr val="33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200" y="1414875"/>
            <a:ext cx="7477825" cy="5239826"/>
          </a:xfrm>
          <a:prstGeom prst="rect">
            <a:avLst/>
          </a:prstGeom>
          <a:noFill/>
          <a:ln cap="flat" cmpd="sng" w="9525">
            <a:solidFill>
              <a:srgbClr val="00FFE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4"/>
          <p:cNvSpPr/>
          <p:nvPr/>
        </p:nvSpPr>
        <p:spPr>
          <a:xfrm>
            <a:off x="4546900" y="1350525"/>
            <a:ext cx="1470900" cy="3528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6111025" y="1350525"/>
            <a:ext cx="1377600" cy="1739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6111025" y="3177875"/>
            <a:ext cx="1377600" cy="170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7581850" y="1350525"/>
            <a:ext cx="1470900" cy="35286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9145975" y="1350525"/>
            <a:ext cx="1377600" cy="1739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9145975" y="3184138"/>
            <a:ext cx="1377600" cy="17013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10616800" y="1350525"/>
            <a:ext cx="1470900" cy="3528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8365700" y="4975950"/>
            <a:ext cx="3722100" cy="1739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548638" y="4966825"/>
            <a:ext cx="3722100" cy="1739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198173" y="559825"/>
            <a:ext cx="48315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88000"/>
              <a:buFont typeface="Arial"/>
              <a:buNone/>
            </a:pPr>
            <a:r>
              <a:rPr b="1" lang="it-IT" sz="50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Di cosa tratta il nostro progetto?</a:t>
            </a:r>
            <a:endParaRPr sz="5000">
              <a:solidFill>
                <a:srgbClr val="33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198175" y="2876750"/>
            <a:ext cx="99687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</a:pPr>
            <a:r>
              <a:rPr lang="it-IT" sz="24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La nostra idea è quella di creare uno spazio di archiviazione comodo, veloce, affidabile e sicuro. In questo spazio potrai gestire tutti i tuoi file come se ti trovassi davanti al tuo computer di casa.</a:t>
            </a:r>
            <a:endParaRPr sz="3600">
              <a:solidFill>
                <a:srgbClr val="33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2764250" y="4200825"/>
            <a:ext cx="6663501" cy="265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13324" y="559850"/>
            <a:ext cx="63681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4400"/>
              <a:buFont typeface="Arial"/>
              <a:buNone/>
            </a:pPr>
            <a:r>
              <a:rPr b="1" lang="it-IT" sz="50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Che cos’è il cloud? </a:t>
            </a:r>
            <a:br>
              <a:rPr lang="it-IT" sz="50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</a:br>
            <a:endParaRPr sz="5000">
              <a:solidFill>
                <a:srgbClr val="33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08125" y="2436550"/>
            <a:ext cx="53850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</a:pPr>
            <a:r>
              <a:rPr lang="it-IT" sz="24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r>
              <a:rPr b="0" i="0" lang="it-IT" sz="24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it-IT" sz="24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b="0" i="0" lang="it-IT" sz="2400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rPr>
              <a:t> è uno spazio di archiviazione accessibile in qualsiasi momento e permette di archiviare e sincronizzare i propri file in un unico luogo senza dover utilizzare altri dispositivi esterni. ... La condivisione dei file con altri utenti; L'archiviazione dei file.</a:t>
            </a:r>
            <a:endParaRPr sz="3600">
              <a:solidFill>
                <a:srgbClr val="33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15" y="156175"/>
            <a:ext cx="4992425" cy="30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725" y="3930021"/>
            <a:ext cx="5205275" cy="2927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4400"/>
              <a:buFont typeface="Calibri"/>
              <a:buNone/>
            </a:pPr>
            <a:r>
              <a:rPr b="1" lang="it-IT" sz="5000">
                <a:solidFill>
                  <a:srgbClr val="33CCFF"/>
                </a:solidFill>
              </a:rPr>
              <a:t>Gruppi progetto</a:t>
            </a:r>
            <a:endParaRPr sz="5000"/>
          </a:p>
        </p:txBody>
      </p:sp>
      <p:graphicFrame>
        <p:nvGraphicFramePr>
          <p:cNvPr id="109" name="Google Shape;109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{5D77BE57-6EBF-4F93-B8AF-7CB4D8CE2FC4}</a:tableStyleId>
              </a:tblPr>
              <a:tblGrid>
                <a:gridCol w="2103125"/>
                <a:gridCol w="2103125"/>
                <a:gridCol w="2103125"/>
                <a:gridCol w="1967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sng" cap="none" strike="noStrike"/>
                        <a:t>Product Planning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sng"/>
                        <a:t>Style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sng"/>
                        <a:t>Product Development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sng"/>
                        <a:t>Purchasing</a:t>
                      </a:r>
                      <a:endParaRPr sz="1800" u="sng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Putignano Matteo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Peluso Sebastiano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Tranaso Marco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Cellini Marco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Ferrante Davide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Minetti Marco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Salvatore Samuel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Stuardi Mateo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10" name="Google Shape;110;p16"/>
          <p:cNvGraphicFramePr/>
          <p:nvPr/>
        </p:nvGraphicFramePr>
        <p:xfrm>
          <a:off x="2733463" y="4569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{5D77BE57-6EBF-4F93-B8AF-7CB4D8CE2FC4}</a:tableStyleId>
              </a:tblPr>
              <a:tblGrid>
                <a:gridCol w="2103125"/>
                <a:gridCol w="2103125"/>
                <a:gridCol w="2103125"/>
                <a:gridCol w="2103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Supply Chain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Buisness Development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ICT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Human Resource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t-IT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Darkwah Minta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Farfariello Emanuele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Canale Andrea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Mastroianni Alberto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Di Santo Mattia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Porta Luca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Vallosio Gabriele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Licciardino Matteo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619850" y="3713200"/>
            <a:ext cx="2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Pianificazione e sviluppo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045225" y="3713200"/>
            <a:ext cx="24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424075" y="6414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574775" y="6414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HR and ICT</a:t>
            </a:r>
            <a:endParaRPr b="1" sz="1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494450" y="4569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{5D77BE57-6EBF-4F93-B8AF-7CB4D8CE2FC4}</a:tableStyleId>
              </a:tblPr>
              <a:tblGrid>
                <a:gridCol w="2239025"/>
              </a:tblGrid>
              <a:tr h="640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sng"/>
                        <a:t>Manufactory</a:t>
                      </a:r>
                      <a:endParaRPr sz="1800" u="sng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Scattaglia Alessandro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Amort Alberto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Mari Gioele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9114763" y="1825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{5D77BE57-6EBF-4F93-B8AF-7CB4D8CE2FC4}</a:tableStyleId>
              </a:tblPr>
              <a:tblGrid>
                <a:gridCol w="2031200"/>
              </a:tblGrid>
              <a:tr h="64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Finance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11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Rizzolo Lorenzo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8" name="Google Shape;118;p16"/>
          <p:cNvSpPr/>
          <p:nvPr/>
        </p:nvSpPr>
        <p:spPr>
          <a:xfrm>
            <a:off x="748150" y="1648700"/>
            <a:ext cx="8276700" cy="2064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147575" y="4447300"/>
            <a:ext cx="3998400" cy="19674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908425" y="4461900"/>
            <a:ext cx="2031300" cy="1967400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9199425" y="1648700"/>
            <a:ext cx="2116200" cy="20643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58850" y="4461900"/>
            <a:ext cx="4421100" cy="1967400"/>
          </a:xfrm>
          <a:prstGeom prst="rect">
            <a:avLst/>
          </a:prstGeom>
          <a:noFill/>
          <a:ln cap="flat" cmpd="sng" w="76200">
            <a:solidFill>
              <a:srgbClr val="00F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069400" y="64147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00FFEA"/>
                </a:solidFill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b="1" sz="1600">
              <a:solidFill>
                <a:srgbClr val="00FF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6103"/>
            <a:ext cx="4946074" cy="165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38686" l="0" r="0" t="5730"/>
          <a:stretch/>
        </p:blipFill>
        <p:spPr>
          <a:xfrm>
            <a:off x="60325" y="531500"/>
            <a:ext cx="3728020" cy="45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5">
            <a:alphaModFix/>
          </a:blip>
          <a:srcRect b="37296" l="0" r="0" t="0"/>
          <a:stretch/>
        </p:blipFill>
        <p:spPr>
          <a:xfrm>
            <a:off x="7469650" y="83125"/>
            <a:ext cx="2824275" cy="474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549" y="869324"/>
            <a:ext cx="816825" cy="6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7501" y="3748678"/>
            <a:ext cx="1399324" cy="78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3487250" y="3939113"/>
            <a:ext cx="242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@thecloudagnelli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328400" y="1005000"/>
            <a:ext cx="209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@TheCloudagnelli</a:t>
            </a:r>
            <a:endParaRPr sz="20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074888" y="5854950"/>
            <a:ext cx="393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u="sng">
                <a:solidFill>
                  <a:srgbClr val="33CC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http://thecloud.zapto.org:3000/</a:t>
            </a:r>
            <a:endParaRPr sz="2000">
              <a:solidFill>
                <a:srgbClr val="33CCFF"/>
              </a:solidFill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38526" y="5045850"/>
            <a:ext cx="1812149" cy="18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11200" y="1625375"/>
            <a:ext cx="20871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</a:t>
            </a:r>
            <a:endParaRPr b="1" sz="5000">
              <a:solidFill>
                <a:srgbClr val="33CCFF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8"/>
          <p:cNvGraphicFramePr/>
          <p:nvPr/>
        </p:nvGraphicFramePr>
        <p:xfrm>
          <a:off x="2112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05175"/>
                <a:gridCol w="26791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SPESA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Server fisico (https://www.45drives.com/products/storage/)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COSTO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31537,85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Locale fisico del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Computer di gestione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Stipendio 1 persona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Pubblicità volantini e radio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2500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 (</a:t>
                      </a:r>
                      <a:r>
                        <a:rPr lang="it-IT"/>
                        <a:t>lordi)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500 + 1500(50€ a SpotRadio)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37</a:t>
                      </a:r>
                      <a:r>
                        <a:rPr lang="it-IT"/>
                        <a:t>537</a:t>
                      </a:r>
                      <a:r>
                        <a:rPr lang="it-IT"/>
                        <a:t>,85</a:t>
                      </a:r>
                      <a:r>
                        <a:rPr lang="it-IT"/>
                        <a:t>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18"/>
          <p:cNvSpPr txBox="1"/>
          <p:nvPr>
            <p:ph type="title"/>
          </p:nvPr>
        </p:nvSpPr>
        <p:spPr>
          <a:xfrm>
            <a:off x="6196900" y="1625375"/>
            <a:ext cx="24849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Incassi</a:t>
            </a:r>
            <a:endParaRPr b="1" sz="5000">
              <a:solidFill>
                <a:srgbClr val="33CCFF"/>
              </a:solidFill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61969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05200"/>
                <a:gridCol w="2679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INCASSI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Abbonamenti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200(ab) x 3 = 600 €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Fondi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40000,00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40600,00 €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7" name="Google Shape;147;p18"/>
          <p:cNvCxnSpPr/>
          <p:nvPr/>
        </p:nvCxnSpPr>
        <p:spPr>
          <a:xfrm flipH="1">
            <a:off x="5789675" y="1740175"/>
            <a:ext cx="12300" cy="4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>
            <p:ph type="title"/>
          </p:nvPr>
        </p:nvSpPr>
        <p:spPr>
          <a:xfrm>
            <a:off x="376025" y="0"/>
            <a:ext cx="8842500" cy="19491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e ricavi del primo mese di ricerca fondi</a:t>
            </a:r>
            <a:endParaRPr b="1" sz="50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Acquisto dei Rack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47456" l="0" r="0" t="0"/>
          <a:stretch/>
        </p:blipFill>
        <p:spPr>
          <a:xfrm>
            <a:off x="877963" y="2141375"/>
            <a:ext cx="10436077" cy="30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00" y="4373225"/>
            <a:ext cx="2847550" cy="23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5826825" y="5429250"/>
            <a:ext cx="452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COSTO: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12700$ (HDD) + 18972$ (RACK) = 31722$ = </a:t>
            </a: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31537,85 €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GANTT</a:t>
            </a:r>
            <a:endParaRPr/>
          </a:p>
        </p:txBody>
      </p:sp>
      <p:graphicFrame>
        <p:nvGraphicFramePr>
          <p:cNvPr id="162" name="Google Shape;162;p20"/>
          <p:cNvGraphicFramePr/>
          <p:nvPr/>
        </p:nvGraphicFramePr>
        <p:xfrm>
          <a:off x="525100" y="14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1266825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  <a:gridCol w="361950"/>
              </a:tblGrid>
              <a:tr h="33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ATIVITA'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creazione sito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ricerca fondi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comprare materiale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pubblicità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211200" y="1625375"/>
            <a:ext cx="20871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</a:t>
            </a:r>
            <a:endParaRPr b="1" sz="5000">
              <a:solidFill>
                <a:srgbClr val="33CCFF"/>
              </a:solidFill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650" y="-2"/>
            <a:ext cx="1591352" cy="5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1"/>
          <p:cNvGraphicFramePr/>
          <p:nvPr/>
        </p:nvGraphicFramePr>
        <p:xfrm>
          <a:off x="2112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625275"/>
                <a:gridCol w="28075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SPESA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COSTO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Locale fisico del 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500,00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Stipendio 1 persona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Pubblicità Radio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2500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 </a:t>
                      </a:r>
                      <a:r>
                        <a:rPr lang="it-IT"/>
                        <a:t>lordi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100 (2 spot al giorno) x 15(giorni) = 1500 €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4500</a:t>
                      </a:r>
                      <a:r>
                        <a:rPr lang="it-IT"/>
                        <a:t>,00 </a:t>
                      </a:r>
                      <a:r>
                        <a:rPr lang="it-IT">
                          <a:solidFill>
                            <a:schemeClr val="dk1"/>
                          </a:solidFill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1"/>
          <p:cNvSpPr txBox="1"/>
          <p:nvPr>
            <p:ph type="title"/>
          </p:nvPr>
        </p:nvSpPr>
        <p:spPr>
          <a:xfrm>
            <a:off x="6196900" y="1625375"/>
            <a:ext cx="2484900" cy="13257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Ricavi </a:t>
            </a:r>
            <a:endParaRPr b="1" sz="5000">
              <a:solidFill>
                <a:srgbClr val="33CCFF"/>
              </a:solidFill>
            </a:endParaRPr>
          </a:p>
        </p:txBody>
      </p:sp>
      <p:graphicFrame>
        <p:nvGraphicFramePr>
          <p:cNvPr id="171" name="Google Shape;171;p21"/>
          <p:cNvGraphicFramePr/>
          <p:nvPr/>
        </p:nvGraphicFramePr>
        <p:xfrm>
          <a:off x="6196900" y="29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{15517111-43CC-48D2-9E2D-733A4378BD85}</a:tableStyleId>
              </a:tblPr>
              <a:tblGrid>
                <a:gridCol w="2505200"/>
                <a:gridCol w="2679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ARGOMENTO 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Abbonamenti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RICAVO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5</a:t>
                      </a:r>
                      <a:r>
                        <a:rPr lang="it-IT"/>
                        <a:t>00(ab) x 3 = 1500 €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it-IT">
                          <a:solidFill>
                            <a:srgbClr val="FF0000"/>
                          </a:solidFill>
                        </a:rPr>
                        <a:t>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1500</a:t>
                      </a:r>
                      <a:r>
                        <a:rPr lang="it-IT"/>
                        <a:t>,00 €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2" name="Google Shape;172;p21"/>
          <p:cNvCxnSpPr/>
          <p:nvPr/>
        </p:nvCxnSpPr>
        <p:spPr>
          <a:xfrm flipH="1">
            <a:off x="5789675" y="1740175"/>
            <a:ext cx="12300" cy="4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1"/>
          <p:cNvSpPr txBox="1"/>
          <p:nvPr>
            <p:ph type="title"/>
          </p:nvPr>
        </p:nvSpPr>
        <p:spPr>
          <a:xfrm>
            <a:off x="376025" y="0"/>
            <a:ext cx="8842500" cy="1949100"/>
          </a:xfrm>
          <a:prstGeom prst="rect">
            <a:avLst/>
          </a:prstGeom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000">
                <a:solidFill>
                  <a:srgbClr val="33CCFF"/>
                </a:solidFill>
              </a:rPr>
              <a:t>Costi e ricavi del secondo mese di ricerca fondi</a:t>
            </a:r>
            <a:endParaRPr b="1" sz="50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