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0" r:id="rId1"/>
    <p:sldMasterId id="2147483748" r:id="rId2"/>
  </p:sldMasterIdLst>
  <p:notesMasterIdLst>
    <p:notesMasterId r:id="rId21"/>
  </p:notesMasterIdLst>
  <p:sldIdLst>
    <p:sldId id="256" r:id="rId3"/>
    <p:sldId id="258" r:id="rId4"/>
    <p:sldId id="257" r:id="rId5"/>
    <p:sldId id="259" r:id="rId6"/>
    <p:sldId id="260" r:id="rId7"/>
    <p:sldId id="263" r:id="rId8"/>
    <p:sldId id="269" r:id="rId9"/>
    <p:sldId id="265" r:id="rId10"/>
    <p:sldId id="276" r:id="rId11"/>
    <p:sldId id="278" r:id="rId12"/>
    <p:sldId id="279" r:id="rId13"/>
    <p:sldId id="272" r:id="rId14"/>
    <p:sldId id="277" r:id="rId15"/>
    <p:sldId id="274" r:id="rId16"/>
    <p:sldId id="270" r:id="rId17"/>
    <p:sldId id="275" r:id="rId18"/>
    <p:sldId id="268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09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71D31-20FF-4242-B799-5EA2EDCF72C5}" type="datetimeFigureOut">
              <a:rPr lang="it-IT" smtClean="0"/>
              <a:t>06/01/2021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2DAB2-3FF7-4B09-9C6B-E62D2629CD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039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7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78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37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92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45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91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1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5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10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0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06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82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86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49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2262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6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87990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4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511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9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2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1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7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2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3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23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06-Jan-21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5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obike.com/global/" TargetMode="External"/><Relationship Id="rId2" Type="http://schemas.openxmlformats.org/officeDocument/2006/relationships/hyperlink" Target="https://helbiz.com/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easme/en/life" TargetMode="External"/><Relationship Id="rId2" Type="http://schemas.openxmlformats.org/officeDocument/2006/relationships/hyperlink" Target="http://www.fiab-onlus.it/downl2/prezpist.pdf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assolombarda.it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magine che contiene erba, pianta&#10;&#10;Descrizione generata automaticamente">
            <a:extLst>
              <a:ext uri="{FF2B5EF4-FFF2-40B4-BE49-F238E27FC236}">
                <a16:creationId xmlns:a16="http://schemas.microsoft.com/office/drawing/2014/main" id="{29C18B2B-35D4-41A3-A607-E816B768DE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9276" b="67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1A22D29-9A96-48EB-A181-5BF4F7769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2514598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Smart cities – Technology, management and governance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3E1D92-01E3-494A-84B3-1A2F84B86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400" dirty="0" err="1">
                <a:solidFill>
                  <a:schemeClr val="bg2">
                    <a:lumMod val="25000"/>
                  </a:schemeClr>
                </a:solidFill>
              </a:rPr>
              <a:t>Substitution</a:t>
            </a:r>
            <a:r>
              <a:rPr lang="it-IT" sz="2400" dirty="0">
                <a:solidFill>
                  <a:schemeClr val="bg2">
                    <a:lumMod val="25000"/>
                  </a:schemeClr>
                </a:solidFill>
              </a:rPr>
              <a:t> of tram line 179 with smart </a:t>
            </a:r>
            <a:r>
              <a:rPr lang="it-IT" sz="2400" dirty="0" err="1">
                <a:solidFill>
                  <a:schemeClr val="bg2">
                    <a:lumMod val="25000"/>
                  </a:schemeClr>
                </a:solidFill>
              </a:rPr>
              <a:t>bikeway</a:t>
            </a:r>
            <a:endParaRPr lang="it-IT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63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273504-C6EE-43A2-BB69-60B74730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Congestion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reduction</a:t>
            </a:r>
            <a:endParaRPr lang="it-IT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ABC969-FD00-4E11-914E-E58043CE5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322" y="2813373"/>
            <a:ext cx="9763366" cy="331795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2F74D82-3002-4BAF-81CF-2BCCC67AD7B8}"/>
              </a:ext>
            </a:extLst>
          </p:cNvPr>
          <p:cNvSpPr txBox="1"/>
          <p:nvPr/>
        </p:nvSpPr>
        <p:spPr>
          <a:xfrm>
            <a:off x="2313322" y="1443335"/>
            <a:ext cx="8009681" cy="87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Below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, the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daily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average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number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vehicles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that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transit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through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SP44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divided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by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departure’s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town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hall (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average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calculated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over 1 week):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7DA722-ABF6-4F5A-92FC-0BF13D650931}"/>
              </a:ext>
            </a:extLst>
          </p:cNvPr>
          <p:cNvSpPr txBox="1"/>
          <p:nvPr/>
        </p:nvSpPr>
        <p:spPr>
          <a:xfrm rot="16200000">
            <a:off x="1295279" y="3523168"/>
            <a:ext cx="166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3030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Trips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C6792B-0B08-45AE-AADF-CD323D97819D}"/>
              </a:ext>
            </a:extLst>
          </p:cNvPr>
          <p:cNvSpPr txBox="1"/>
          <p:nvPr/>
        </p:nvSpPr>
        <p:spPr>
          <a:xfrm>
            <a:off x="2389667" y="6364990"/>
            <a:ext cx="60977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srgbClr val="EEF6D6">
                    <a:lumMod val="1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https://od.tomtom.com/</a:t>
            </a:r>
          </a:p>
        </p:txBody>
      </p:sp>
    </p:spTree>
    <p:extLst>
      <p:ext uri="{BB962C8B-B14F-4D97-AF65-F5344CB8AC3E}">
        <p14:creationId xmlns:p14="http://schemas.microsoft.com/office/powerpoint/2010/main" val="375302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273504-C6EE-43A2-BB69-60B74730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Congestion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reduction</a:t>
            </a:r>
            <a:endParaRPr lang="it-IT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8487F59-52AD-4CA2-BC69-50C319009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749" y="3113589"/>
            <a:ext cx="10139083" cy="251841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3494C69-29E9-47D3-98DB-B628B4E2EDB4}"/>
              </a:ext>
            </a:extLst>
          </p:cNvPr>
          <p:cNvSpPr txBox="1"/>
          <p:nvPr/>
        </p:nvSpPr>
        <p:spPr>
          <a:xfrm>
            <a:off x="1931237" y="1581834"/>
            <a:ext cx="7477051" cy="87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 err="1">
                <a:solidFill>
                  <a:srgbClr val="EEF6D6">
                    <a:lumMod val="10000"/>
                  </a:srgbClr>
                </a:solidFill>
                <a:latin typeface="Century Gothic" panose="020B0502020202020204"/>
              </a:rPr>
              <a:t>Below</a:t>
            </a:r>
            <a:r>
              <a:rPr lang="it-IT" sz="1800" dirty="0">
                <a:solidFill>
                  <a:srgbClr val="EEF6D6">
                    <a:lumMod val="10000"/>
                  </a:srgbClr>
                </a:solidFill>
                <a:latin typeface="Century Gothic" panose="020B0502020202020204"/>
              </a:rPr>
              <a:t>, the </a:t>
            </a:r>
            <a:r>
              <a:rPr lang="it-IT" sz="1800" dirty="0" err="1">
                <a:solidFill>
                  <a:srgbClr val="EEF6D6">
                    <a:lumMod val="10000"/>
                  </a:srgbClr>
                </a:solidFill>
                <a:latin typeface="Century Gothic" panose="020B0502020202020204"/>
              </a:rPr>
              <a:t>daily</a:t>
            </a:r>
            <a:r>
              <a:rPr lang="it-IT" sz="1800" dirty="0">
                <a:solidFill>
                  <a:srgbClr val="EEF6D6">
                    <a:lumMod val="10000"/>
                  </a:srgbClr>
                </a:solidFill>
                <a:latin typeface="Century Gothic" panose="020B0502020202020204"/>
              </a:rPr>
              <a:t> </a:t>
            </a:r>
            <a:r>
              <a:rPr lang="it-IT" sz="1800" dirty="0" err="1">
                <a:solidFill>
                  <a:srgbClr val="EEF6D6">
                    <a:lumMod val="10000"/>
                  </a:srgbClr>
                </a:solidFill>
                <a:latin typeface="Century Gothic" panose="020B0502020202020204"/>
              </a:rPr>
              <a:t>average</a:t>
            </a:r>
            <a:r>
              <a:rPr lang="it-IT" sz="1800" dirty="0">
                <a:solidFill>
                  <a:srgbClr val="EEF6D6">
                    <a:lumMod val="10000"/>
                  </a:srgbClr>
                </a:solidFill>
                <a:latin typeface="Century Gothic" panose="020B0502020202020204"/>
              </a:rPr>
              <a:t> </a:t>
            </a:r>
            <a:r>
              <a:rPr lang="it-IT" sz="1800" dirty="0" err="1">
                <a:solidFill>
                  <a:srgbClr val="EEF6D6">
                    <a:lumMod val="10000"/>
                  </a:srgbClr>
                </a:solidFill>
                <a:latin typeface="Century Gothic" panose="020B0502020202020204"/>
              </a:rPr>
              <a:t>number</a:t>
            </a:r>
            <a:r>
              <a:rPr lang="it-IT" sz="1800" dirty="0">
                <a:solidFill>
                  <a:srgbClr val="EEF6D6">
                    <a:lumMod val="10000"/>
                  </a:srgbClr>
                </a:solidFill>
                <a:latin typeface="Century Gothic" panose="020B0502020202020204"/>
              </a:rPr>
              <a:t> of </a:t>
            </a:r>
            <a:r>
              <a:rPr lang="it-IT" sz="1800" dirty="0" err="1">
                <a:solidFill>
                  <a:srgbClr val="EEF6D6">
                    <a:lumMod val="10000"/>
                  </a:srgbClr>
                </a:solidFill>
                <a:latin typeface="Century Gothic" panose="020B0502020202020204"/>
              </a:rPr>
              <a:t>vehicles</a:t>
            </a:r>
            <a:r>
              <a:rPr lang="it-IT" sz="1800" dirty="0">
                <a:solidFill>
                  <a:srgbClr val="EEF6D6">
                    <a:lumMod val="10000"/>
                  </a:srgbClr>
                </a:solidFill>
                <a:latin typeface="Century Gothic" panose="020B0502020202020204"/>
              </a:rPr>
              <a:t> </a:t>
            </a:r>
            <a:r>
              <a:rPr lang="it-IT" sz="1800" dirty="0" err="1">
                <a:solidFill>
                  <a:srgbClr val="EEF6D6">
                    <a:lumMod val="10000"/>
                  </a:srgbClr>
                </a:solidFill>
                <a:latin typeface="Century Gothic" panose="020B0502020202020204"/>
              </a:rPr>
              <a:t>that</a:t>
            </a:r>
            <a:r>
              <a:rPr lang="it-IT" sz="1800" dirty="0">
                <a:solidFill>
                  <a:srgbClr val="EEF6D6">
                    <a:lumMod val="10000"/>
                  </a:srgbClr>
                </a:solidFill>
                <a:latin typeface="Century Gothic" panose="020B0502020202020204"/>
              </a:rPr>
              <a:t> </a:t>
            </a:r>
            <a:r>
              <a:rPr lang="it-IT" sz="1800" dirty="0" err="1">
                <a:solidFill>
                  <a:srgbClr val="EEF6D6">
                    <a:lumMod val="10000"/>
                  </a:srgbClr>
                </a:solidFill>
                <a:latin typeface="Century Gothic" panose="020B0502020202020204"/>
              </a:rPr>
              <a:t>transit</a:t>
            </a:r>
            <a:r>
              <a:rPr lang="it-IT" sz="1800" dirty="0">
                <a:solidFill>
                  <a:srgbClr val="EEF6D6">
                    <a:lumMod val="10000"/>
                  </a:srgbClr>
                </a:solidFill>
                <a:latin typeface="Century Gothic" panose="020B0502020202020204"/>
              </a:rPr>
              <a:t> </a:t>
            </a:r>
            <a:r>
              <a:rPr lang="it-IT" sz="1800" dirty="0" err="1">
                <a:solidFill>
                  <a:srgbClr val="EEF6D6">
                    <a:lumMod val="10000"/>
                  </a:srgbClr>
                </a:solidFill>
                <a:latin typeface="Century Gothic" panose="020B0502020202020204"/>
              </a:rPr>
              <a:t>through</a:t>
            </a:r>
            <a:r>
              <a:rPr lang="it-IT" sz="1800" dirty="0">
                <a:solidFill>
                  <a:srgbClr val="EEF6D6">
                    <a:lumMod val="10000"/>
                  </a:srgbClr>
                </a:solidFill>
                <a:latin typeface="Century Gothic" panose="020B0502020202020204"/>
              </a:rPr>
              <a:t> SP44 </a:t>
            </a:r>
            <a:r>
              <a:rPr lang="it-IT" sz="1800" dirty="0" err="1">
                <a:solidFill>
                  <a:srgbClr val="EEF6D6">
                    <a:lumMod val="10000"/>
                  </a:srgbClr>
                </a:solidFill>
                <a:latin typeface="Century Gothic" panose="020B0502020202020204"/>
              </a:rPr>
              <a:t>divided</a:t>
            </a:r>
            <a:r>
              <a:rPr lang="it-IT" sz="1800" dirty="0">
                <a:solidFill>
                  <a:srgbClr val="EEF6D6">
                    <a:lumMod val="10000"/>
                  </a:srgbClr>
                </a:solidFill>
                <a:latin typeface="Century Gothic" panose="020B0502020202020204"/>
              </a:rPr>
              <a:t> by time slot(</a:t>
            </a:r>
            <a:r>
              <a:rPr lang="it-IT" sz="1800" dirty="0" err="1">
                <a:solidFill>
                  <a:srgbClr val="EEF6D6">
                    <a:lumMod val="10000"/>
                  </a:srgbClr>
                </a:solidFill>
                <a:latin typeface="Century Gothic" panose="020B0502020202020204"/>
              </a:rPr>
              <a:t>average</a:t>
            </a:r>
            <a:r>
              <a:rPr lang="it-IT" sz="1800" dirty="0">
                <a:solidFill>
                  <a:srgbClr val="EEF6D6">
                    <a:lumMod val="10000"/>
                  </a:srgbClr>
                </a:solidFill>
                <a:latin typeface="Century Gothic" panose="020B0502020202020204"/>
              </a:rPr>
              <a:t> </a:t>
            </a:r>
            <a:r>
              <a:rPr lang="it-IT" sz="1800" dirty="0" err="1">
                <a:solidFill>
                  <a:srgbClr val="EEF6D6">
                    <a:lumMod val="10000"/>
                  </a:srgbClr>
                </a:solidFill>
                <a:latin typeface="Century Gothic" panose="020B0502020202020204"/>
              </a:rPr>
              <a:t>calculated</a:t>
            </a:r>
            <a:r>
              <a:rPr lang="it-IT" sz="1800" dirty="0">
                <a:solidFill>
                  <a:srgbClr val="EEF6D6">
                    <a:lumMod val="10000"/>
                  </a:srgbClr>
                </a:solidFill>
                <a:latin typeface="Century Gothic" panose="020B0502020202020204"/>
              </a:rPr>
              <a:t> over 1 week):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EEF6D6">
                  <a:lumMod val="1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408360C-FA8F-457D-8323-072C47022C30}"/>
              </a:ext>
            </a:extLst>
          </p:cNvPr>
          <p:cNvSpPr txBox="1"/>
          <p:nvPr/>
        </p:nvSpPr>
        <p:spPr>
          <a:xfrm>
            <a:off x="1931237" y="6233890"/>
            <a:ext cx="3413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2">
                    <a:lumMod val="10000"/>
                  </a:schemeClr>
                </a:solidFill>
              </a:rPr>
              <a:t>https://od.tomtom.com/</a:t>
            </a:r>
          </a:p>
        </p:txBody>
      </p:sp>
    </p:spTree>
    <p:extLst>
      <p:ext uri="{BB962C8B-B14F-4D97-AF65-F5344CB8AC3E}">
        <p14:creationId xmlns:p14="http://schemas.microsoft.com/office/powerpoint/2010/main" val="961095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BC5B54-EEE5-4C18-B23E-A0029F75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Economic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saving</a:t>
            </a:r>
            <a:endParaRPr lang="it-IT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6B1919B-B74C-42D3-B609-D07ABE028E98}"/>
              </a:ext>
            </a:extLst>
          </p:cNvPr>
          <p:cNvSpPr txBox="1"/>
          <p:nvPr/>
        </p:nvSpPr>
        <p:spPr>
          <a:xfrm>
            <a:off x="2592925" y="1264555"/>
            <a:ext cx="7559748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Thanks to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sustainable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mobility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, the cost per user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will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gradually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decrease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as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you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move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away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from the center of Milan.</a:t>
            </a:r>
          </a:p>
          <a:p>
            <a:pPr>
              <a:lnSpc>
                <a:spcPct val="150000"/>
              </a:lnSpc>
            </a:pP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Below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subdivision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by zones of the hinterland of Milan</a:t>
            </a:r>
            <a:r>
              <a:rPr lang="it-IT" baseline="30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E47C714-4598-4921-B419-4D0497B46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042" y="2598431"/>
            <a:ext cx="5835772" cy="399246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7707669-925D-4502-B5BB-E1B8B1104B3E}"/>
              </a:ext>
            </a:extLst>
          </p:cNvPr>
          <p:cNvSpPr txBox="1"/>
          <p:nvPr/>
        </p:nvSpPr>
        <p:spPr>
          <a:xfrm>
            <a:off x="1584251" y="6305107"/>
            <a:ext cx="7559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aseline="30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it-IT" sz="1100" dirty="0">
                <a:solidFill>
                  <a:schemeClr val="bg2">
                    <a:lumMod val="10000"/>
                  </a:schemeClr>
                </a:solidFill>
              </a:rPr>
              <a:t> https://www.atm.it/</a:t>
            </a:r>
          </a:p>
        </p:txBody>
      </p:sp>
    </p:spTree>
    <p:extLst>
      <p:ext uri="{BB962C8B-B14F-4D97-AF65-F5344CB8AC3E}">
        <p14:creationId xmlns:p14="http://schemas.microsoft.com/office/powerpoint/2010/main" val="186837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A4F61F-6968-4309-90E1-F01957C8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Economic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saving</a:t>
            </a:r>
            <a:endParaRPr lang="it-IT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" name="slide2" descr="Dashboard 1">
            <a:extLst>
              <a:ext uri="{FF2B5EF4-FFF2-40B4-BE49-F238E27FC236}">
                <a16:creationId xmlns:a16="http://schemas.microsoft.com/office/drawing/2014/main" id="{D601B076-71A5-4D7F-8112-D4F971FBBC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" b="18666"/>
          <a:stretch/>
        </p:blipFill>
        <p:spPr>
          <a:xfrm>
            <a:off x="2143760" y="1264554"/>
            <a:ext cx="7823200" cy="50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54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A4F61F-6968-4309-90E1-F01957C8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Economic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saving</a:t>
            </a:r>
            <a:endParaRPr lang="it-IT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F1A1F5-F3E7-442C-AA96-458DE27E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814231"/>
            <a:ext cx="8915400" cy="3777622"/>
          </a:xfrm>
        </p:spPr>
        <p:txBody>
          <a:bodyPr/>
          <a:lstStyle/>
          <a:p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Monthly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subscription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for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electric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means</a:t>
            </a:r>
            <a:r>
              <a:rPr lang="it-IT" baseline="30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(scooter or bike) : 30€</a:t>
            </a:r>
          </a:p>
          <a:p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Monthly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subscription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for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traditional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means</a:t>
            </a:r>
            <a:r>
              <a:rPr lang="it-IT" baseline="30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: 10€</a:t>
            </a:r>
          </a:p>
          <a:p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Purchase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of scooter: 400€ (11€/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month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it-IT" baseline="30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it-IT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Purchase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electric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bike: 1000€ (27€/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month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it-IT" baseline="30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it-IT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Purchase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traditional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bike: 250€ (7€/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month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it-IT" baseline="30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it-IT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266292-CFBC-4195-9079-D7D04EE993EC}"/>
              </a:ext>
            </a:extLst>
          </p:cNvPr>
          <p:cNvSpPr txBox="1"/>
          <p:nvPr/>
        </p:nvSpPr>
        <p:spPr>
          <a:xfrm>
            <a:off x="2589212" y="1596503"/>
            <a:ext cx="6909038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Below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monthly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subscription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purchase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costs: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958F968-1F14-44B2-91A5-7899B04D8CB2}"/>
              </a:ext>
            </a:extLst>
          </p:cNvPr>
          <p:cNvSpPr txBox="1"/>
          <p:nvPr/>
        </p:nvSpPr>
        <p:spPr>
          <a:xfrm>
            <a:off x="2589212" y="5991689"/>
            <a:ext cx="74975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aseline="30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it-IT" sz="11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1100" dirty="0">
                <a:solidFill>
                  <a:schemeClr val="bg2">
                    <a:lumMod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https://helbiz.com/</a:t>
            </a:r>
            <a:endParaRPr lang="it-IT" sz="11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it-IT" sz="1100" baseline="30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it-IT" sz="11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1100" u="sng" dirty="0">
                <a:solidFill>
                  <a:schemeClr val="bg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https://mobike.com/global/</a:t>
            </a:r>
            <a:endParaRPr lang="it-IT" sz="1100" u="sng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it-IT" sz="1100" baseline="30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it-IT" sz="11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1100" dirty="0" err="1">
                <a:solidFill>
                  <a:schemeClr val="bg2">
                    <a:lumMod val="10000"/>
                  </a:schemeClr>
                </a:solidFill>
              </a:rPr>
              <a:t>monthly</a:t>
            </a:r>
            <a:r>
              <a:rPr lang="it-IT" sz="1100" dirty="0">
                <a:solidFill>
                  <a:schemeClr val="bg2">
                    <a:lumMod val="10000"/>
                  </a:schemeClr>
                </a:solidFill>
              </a:rPr>
              <a:t> cost </a:t>
            </a:r>
            <a:r>
              <a:rPr lang="it-IT" sz="1100" dirty="0" err="1">
                <a:solidFill>
                  <a:schemeClr val="bg2">
                    <a:lumMod val="10000"/>
                  </a:schemeClr>
                </a:solidFill>
              </a:rPr>
              <a:t>calculated</a:t>
            </a:r>
            <a:r>
              <a:rPr lang="it-IT" sz="1100" dirty="0">
                <a:solidFill>
                  <a:schemeClr val="bg2">
                    <a:lumMod val="10000"/>
                  </a:schemeClr>
                </a:solidFill>
              </a:rPr>
              <a:t> for a life-</a:t>
            </a:r>
            <a:r>
              <a:rPr lang="it-IT" sz="1100" dirty="0" err="1">
                <a:solidFill>
                  <a:schemeClr val="bg2">
                    <a:lumMod val="10000"/>
                  </a:schemeClr>
                </a:solidFill>
              </a:rPr>
              <a:t>cycle</a:t>
            </a:r>
            <a:r>
              <a:rPr lang="it-IT" sz="1100" dirty="0">
                <a:solidFill>
                  <a:schemeClr val="bg2">
                    <a:lumMod val="10000"/>
                  </a:schemeClr>
                </a:solidFill>
              </a:rPr>
              <a:t> of 3 </a:t>
            </a:r>
            <a:r>
              <a:rPr lang="it-IT" sz="1100" dirty="0" err="1">
                <a:solidFill>
                  <a:schemeClr val="bg2">
                    <a:lumMod val="10000"/>
                  </a:schemeClr>
                </a:solidFill>
              </a:rPr>
              <a:t>years</a:t>
            </a:r>
            <a:endParaRPr lang="it-IT" sz="11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10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C6510B-FD66-40FE-B45C-2AE91EBA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Challenges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875BF5-D84B-4BDC-B6A8-EB9705717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Climate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conditions</a:t>
            </a:r>
            <a:endParaRPr lang="it-IT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Management of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elderly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users and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disabled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users</a:t>
            </a:r>
          </a:p>
          <a:p>
            <a:pPr>
              <a:lnSpc>
                <a:spcPct val="150000"/>
              </a:lnSpc>
            </a:pPr>
            <a:endParaRPr lang="it-IT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it-IT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it-IT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41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0274F6-7241-4FBE-A74D-995E4817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2055"/>
            <a:ext cx="8911687" cy="1280890"/>
          </a:xfrm>
        </p:spPr>
        <p:txBody>
          <a:bodyPr/>
          <a:lstStyle/>
          <a:p>
            <a:pPr algn="ctr"/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Possible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solutions</a:t>
            </a:r>
            <a:endParaRPr lang="it-IT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6" name="Picture 2" descr="Virtue Bike Pedalist: la mobilità urbana del futuro? | Virgilio Motori">
            <a:extLst>
              <a:ext uri="{FF2B5EF4-FFF2-40B4-BE49-F238E27FC236}">
                <a16:creationId xmlns:a16="http://schemas.microsoft.com/office/drawing/2014/main" id="{1634E276-DD2D-4B1B-8BE6-B320E344F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63" y="1826788"/>
            <a:ext cx="4594593" cy="214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ar pooling, il viaggio intelligente in economia e condivisione">
            <a:extLst>
              <a:ext uri="{FF2B5EF4-FFF2-40B4-BE49-F238E27FC236}">
                <a16:creationId xmlns:a16="http://schemas.microsoft.com/office/drawing/2014/main" id="{8FA43D54-AD38-404D-BD9E-0774500EE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71" y="1973032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ber su App Store">
            <a:extLst>
              <a:ext uri="{FF2B5EF4-FFF2-40B4-BE49-F238E27FC236}">
                <a16:creationId xmlns:a16="http://schemas.microsoft.com/office/drawing/2014/main" id="{F629C315-3396-42C4-97C8-BBC6B085F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927" y="4725617"/>
            <a:ext cx="2812143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547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115163-35FF-4856-942C-B3D1747A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Investimenti pubblici per sostenibilità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E267CA-F32F-478F-95A8-FBB71D2E8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Bikeway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 costs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average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around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 50 000€ and 150 000€ per km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based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 on the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implemented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safety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measures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asphalt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type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 and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implementation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Therefore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, the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total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 cost of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this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 projects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will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 oscillate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between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 500 000€ and 1 500 000€</a:t>
            </a:r>
            <a:r>
              <a:rPr lang="it-IT" sz="1600" baseline="30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With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regards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 to investments,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european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initiative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 Life</a:t>
            </a:r>
            <a:r>
              <a:rPr lang="it-IT" sz="1600" baseline="30000" dirty="0">
                <a:solidFill>
                  <a:schemeClr val="bg2">
                    <a:lumMod val="10000"/>
                  </a:schemeClr>
                </a:solidFill>
              </a:rPr>
              <a:t> 2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translated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into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different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 projects by business corporations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offers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contributions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 to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sustainable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 projects. For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example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, Assolombarda</a:t>
            </a:r>
            <a:r>
              <a:rPr lang="it-IT" sz="1600" baseline="30000" dirty="0">
                <a:solidFill>
                  <a:schemeClr val="bg2">
                    <a:lumMod val="10000"/>
                  </a:schemeClr>
                </a:solidFill>
              </a:rPr>
              <a:t> 3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offered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 in 2020 450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million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euros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 to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promote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environmental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friendly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 projects with a non-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repayable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 funding of up to 60% with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limits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 of 3M€ and 36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months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 to </a:t>
            </a:r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completion</a:t>
            </a: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it-IT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13990B8-C8D1-4ED3-8D49-7235240528C6}"/>
              </a:ext>
            </a:extLst>
          </p:cNvPr>
          <p:cNvSpPr txBox="1"/>
          <p:nvPr/>
        </p:nvSpPr>
        <p:spPr>
          <a:xfrm>
            <a:off x="1573618" y="5919197"/>
            <a:ext cx="700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aseline="30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it-IT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1200" dirty="0">
                <a:solidFill>
                  <a:schemeClr val="bg2">
                    <a:lumMod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http://www.fiab-onlus.it/downl2/prezpist.pdf</a:t>
            </a:r>
            <a:endParaRPr lang="it-IT" sz="1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it-IT" sz="1200" baseline="30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it-IT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1200" dirty="0">
                <a:solidFill>
                  <a:schemeClr val="bg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https://ec.europa.eu/easme/en/life</a:t>
            </a:r>
            <a:endParaRPr lang="it-IT" sz="1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it-IT" sz="1200" baseline="30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it-IT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1200" dirty="0">
                <a:solidFill>
                  <a:schemeClr val="bg2">
                    <a:lumMod val="1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https://www.assolombarda.it/</a:t>
            </a:r>
            <a:endParaRPr lang="it-IT" sz="1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024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25B69D-F326-4610-916D-F493E055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Before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and after…</a:t>
            </a:r>
          </a:p>
        </p:txBody>
      </p:sp>
      <p:pic>
        <p:nvPicPr>
          <p:cNvPr id="4" name="Immagine 3" descr="Immagine che contiene esterni, erba, treno, rotaie&#10;&#10;Descrizione generata automaticamente">
            <a:extLst>
              <a:ext uri="{FF2B5EF4-FFF2-40B4-BE49-F238E27FC236}">
                <a16:creationId xmlns:a16="http://schemas.microsoft.com/office/drawing/2014/main" id="{7C507A33-4093-4707-924E-AF7A2F851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14"/>
          <a:stretch/>
        </p:blipFill>
        <p:spPr>
          <a:xfrm>
            <a:off x="1512290" y="1494324"/>
            <a:ext cx="3657600" cy="4739566"/>
          </a:xfrm>
          <a:prstGeom prst="rect">
            <a:avLst/>
          </a:prstGeom>
        </p:spPr>
      </p:pic>
      <p:pic>
        <p:nvPicPr>
          <p:cNvPr id="10" name="Immagine 9" descr="Immagine che contiene esterni, strada, edificio, via&#10;&#10;Descrizione generata automaticamente">
            <a:extLst>
              <a:ext uri="{FF2B5EF4-FFF2-40B4-BE49-F238E27FC236}">
                <a16:creationId xmlns:a16="http://schemas.microsoft.com/office/drawing/2014/main" id="{F43ACC8E-A431-487B-AD97-93D11EB705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14"/>
          <a:stretch/>
        </p:blipFill>
        <p:spPr>
          <a:xfrm>
            <a:off x="6250524" y="1494324"/>
            <a:ext cx="3657600" cy="473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4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ED46EC-5C16-49EB-B1CA-5B9BA8CC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it-IT" sz="3300" dirty="0"/>
              <a:t>TRAM LINE179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BBB1A6-39E4-4017-BA85-039B19FEA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2133600"/>
            <a:ext cx="4068009" cy="3919959"/>
          </a:xfrm>
        </p:spPr>
        <p:txBody>
          <a:bodyPr>
            <a:normAutofit/>
          </a:bodyPr>
          <a:lstStyle/>
          <a:p>
            <a:pPr algn="just"/>
            <a:r>
              <a:rPr lang="it-IT" sz="1600" dirty="0"/>
              <a:t>The tram line 179 Milano-Limbiate </a:t>
            </a:r>
            <a:r>
              <a:rPr lang="it-IT" sz="1600" dirty="0" err="1"/>
              <a:t>was</a:t>
            </a:r>
            <a:r>
              <a:rPr lang="it-IT" sz="1600" dirty="0"/>
              <a:t> </a:t>
            </a:r>
            <a:r>
              <a:rPr lang="it-IT" sz="1600" dirty="0" err="1"/>
              <a:t>opened</a:t>
            </a:r>
            <a:r>
              <a:rPr lang="it-IT" sz="1600" dirty="0"/>
              <a:t> in 1882 and from 1939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managed</a:t>
            </a:r>
            <a:r>
              <a:rPr lang="it-IT" sz="1600" dirty="0"/>
              <a:t> by ATM(azienda trasporti milanese).</a:t>
            </a:r>
          </a:p>
          <a:p>
            <a:pPr algn="just"/>
            <a:r>
              <a:rPr lang="it-IT" sz="1600" dirty="0" err="1"/>
              <a:t>Recently</a:t>
            </a:r>
            <a:r>
              <a:rPr lang="it-IT" sz="1600" dirty="0"/>
              <a:t> </a:t>
            </a:r>
            <a:r>
              <a:rPr lang="it-IT" sz="1600" dirty="0" err="1"/>
              <a:t>it</a:t>
            </a:r>
            <a:r>
              <a:rPr lang="it-IT" sz="1600" dirty="0"/>
              <a:t> </a:t>
            </a:r>
            <a:r>
              <a:rPr lang="it-IT" sz="1600" dirty="0" err="1"/>
              <a:t>was</a:t>
            </a:r>
            <a:r>
              <a:rPr lang="it-IT" sz="1600" dirty="0"/>
              <a:t> </a:t>
            </a:r>
            <a:r>
              <a:rPr lang="it-IT" sz="1600" dirty="0" err="1"/>
              <a:t>plagued</a:t>
            </a:r>
            <a:r>
              <a:rPr lang="it-IT" sz="1600" dirty="0"/>
              <a:t> by security and </a:t>
            </a:r>
            <a:r>
              <a:rPr lang="it-IT" sz="1600" dirty="0" err="1"/>
              <a:t>maintenance</a:t>
            </a:r>
            <a:r>
              <a:rPr lang="it-IT" sz="1600" dirty="0"/>
              <a:t> </a:t>
            </a:r>
            <a:r>
              <a:rPr lang="it-IT" sz="1600" dirty="0" err="1"/>
              <a:t>issues</a:t>
            </a:r>
            <a:r>
              <a:rPr lang="it-IT" sz="1600" dirty="0"/>
              <a:t> and </a:t>
            </a:r>
            <a:r>
              <a:rPr lang="it-IT" sz="1600" dirty="0" err="1"/>
              <a:t>it</a:t>
            </a:r>
            <a:r>
              <a:rPr lang="it-IT" sz="1600" dirty="0"/>
              <a:t> </a:t>
            </a:r>
            <a:r>
              <a:rPr lang="it-IT" sz="1600" dirty="0" err="1"/>
              <a:t>has</a:t>
            </a:r>
            <a:r>
              <a:rPr lang="it-IT" sz="1600" dirty="0"/>
              <a:t> </a:t>
            </a:r>
            <a:r>
              <a:rPr lang="it-IT" sz="1600" dirty="0" err="1"/>
              <a:t>been</a:t>
            </a:r>
            <a:r>
              <a:rPr lang="it-IT" sz="1600" dirty="0"/>
              <a:t> </a:t>
            </a:r>
            <a:r>
              <a:rPr lang="it-IT" sz="1600" dirty="0" err="1"/>
              <a:t>facing</a:t>
            </a:r>
            <a:r>
              <a:rPr lang="it-IT" sz="1600" dirty="0"/>
              <a:t> </a:t>
            </a:r>
            <a:r>
              <a:rPr lang="it-IT" sz="1600" dirty="0" err="1"/>
              <a:t>constant</a:t>
            </a:r>
            <a:r>
              <a:rPr lang="it-IT" sz="1600" dirty="0"/>
              <a:t> </a:t>
            </a:r>
            <a:r>
              <a:rPr lang="it-IT" sz="1600" dirty="0" err="1"/>
              <a:t>interruptions</a:t>
            </a:r>
            <a:r>
              <a:rPr lang="it-IT" sz="1600" dirty="0"/>
              <a:t> and ride </a:t>
            </a:r>
            <a:r>
              <a:rPr lang="it-IT" sz="1600" dirty="0" err="1"/>
              <a:t>reductions</a:t>
            </a:r>
            <a:r>
              <a:rPr lang="it-IT" sz="1600" dirty="0"/>
              <a:t>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it-IT" dirty="0"/>
          </a:p>
        </p:txBody>
      </p:sp>
      <p:pic>
        <p:nvPicPr>
          <p:cNvPr id="5" name="Immagine 4" descr="Immagine che contiene esterni, strada, edificio, via&#10;&#10;Descrizione generata automaticamente">
            <a:extLst>
              <a:ext uri="{FF2B5EF4-FFF2-40B4-BE49-F238E27FC236}">
                <a16:creationId xmlns:a16="http://schemas.microsoft.com/office/drawing/2014/main" id="{521F856C-CB7A-4B7C-8822-BFBC42E63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8" r="16222" b="-2"/>
          <a:stretch/>
        </p:blipFill>
        <p:spPr>
          <a:xfrm>
            <a:off x="4619543" y="4748"/>
            <a:ext cx="7572457" cy="684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77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9015AD-343C-4B70-A86B-743C8DD3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MAIN GOAL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F250E9-4DEA-408E-B97C-78082ED3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95630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Creating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a way for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bicycles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pedestrians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to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substitute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the tram line 179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which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covers SP44 and links Limbiate(MB), Paderno Dugnano(MI) and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other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town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halls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in the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north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of Milan with the first stop of the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yellow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underground Comasina M3.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Our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idea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arises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from the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structure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strategical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position of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this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street: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straight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passing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through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many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town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halls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Nowadays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the line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only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works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during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peak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times and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its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target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is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composed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by people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aged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between 14 and 65 and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therefore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able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to use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means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trasport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like bikes and scooters.</a:t>
            </a:r>
          </a:p>
          <a:p>
            <a:pPr algn="just"/>
            <a:endParaRPr lang="it-IT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it-IT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it-IT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it-IT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it-IT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0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C7F5C53-48A1-417A-B81C-E2D682CFA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397A9B-2D92-47C6-AFB3-9EA05B83F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TRAM LINE179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1B47D7B-FBC1-451A-9EB3-ADA2ABB9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247FD8F7-9EBA-4E8A-AB74-CBCB91F23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922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Departure: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Limbiate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(MB)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Arrival: Comasina M3 (MI)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Municipalities crossed: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Varedo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(MB) –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Senago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(MI)-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Paderno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Dugnano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(MI) –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Cormano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(MI)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Line length: 10,1km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Travel time: 45’approximately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2E510B-5FE6-43F2-90CF-7C6C4A9665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" r="20630" b="2"/>
          <a:stretch/>
        </p:blipFill>
        <p:spPr bwMode="auto">
          <a:xfrm>
            <a:off x="6096000" y="1418447"/>
            <a:ext cx="4587558" cy="441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2">
            <a:extLst>
              <a:ext uri="{FF2B5EF4-FFF2-40B4-BE49-F238E27FC236}">
                <a16:creationId xmlns:a16="http://schemas.microsoft.com/office/drawing/2014/main" id="{D290F82B-4A61-479E-9EDF-E52FA9D9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9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551FB-67E4-4929-A2F2-17649461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Use of the tram</a:t>
            </a:r>
            <a:r>
              <a:rPr lang="it-IT" sz="2400" baseline="30000" dirty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20F5D842-6242-476B-9967-8CE7EF8E8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785312"/>
              </p:ext>
            </p:extLst>
          </p:nvPr>
        </p:nvGraphicFramePr>
        <p:xfrm>
          <a:off x="6693380" y="2580168"/>
          <a:ext cx="4908696" cy="3004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74">
                  <a:extLst>
                    <a:ext uri="{9D8B030D-6E8A-4147-A177-3AD203B41FA5}">
                      <a16:colId xmlns:a16="http://schemas.microsoft.com/office/drawing/2014/main" val="2780531466"/>
                    </a:ext>
                  </a:extLst>
                </a:gridCol>
                <a:gridCol w="1296100">
                  <a:extLst>
                    <a:ext uri="{9D8B030D-6E8A-4147-A177-3AD203B41FA5}">
                      <a16:colId xmlns:a16="http://schemas.microsoft.com/office/drawing/2014/main" val="1662730551"/>
                    </a:ext>
                  </a:extLst>
                </a:gridCol>
                <a:gridCol w="1158248">
                  <a:extLst>
                    <a:ext uri="{9D8B030D-6E8A-4147-A177-3AD203B41FA5}">
                      <a16:colId xmlns:a16="http://schemas.microsoft.com/office/drawing/2014/main" val="3361151161"/>
                    </a:ext>
                  </a:extLst>
                </a:gridCol>
                <a:gridCol w="1227174">
                  <a:extLst>
                    <a:ext uri="{9D8B030D-6E8A-4147-A177-3AD203B41FA5}">
                      <a16:colId xmlns:a16="http://schemas.microsoft.com/office/drawing/2014/main" val="354870529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To Milan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To Limbiate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446289"/>
                  </a:ext>
                </a:extLst>
              </a:tr>
              <a:tr h="4088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5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Town hall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Passengers</a:t>
                      </a:r>
                      <a:endParaRPr lang="it-IT" sz="15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5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Town</a:t>
                      </a:r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it-IT" sz="15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Passengers</a:t>
                      </a:r>
                      <a:endParaRPr lang="it-IT" sz="15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10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Limbiate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Limbiate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Varedo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Varedo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614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Senago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Senago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1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Paderno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Paderno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24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Cormano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Cormano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5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Milano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Milano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699073"/>
                  </a:ext>
                </a:extLst>
              </a:tr>
            </a:tbl>
          </a:graphicData>
        </a:graphic>
      </p:graphicFrame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E60F33CA-058D-43F4-A815-82CA301791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156818"/>
              </p:ext>
            </p:extLst>
          </p:nvPr>
        </p:nvGraphicFramePr>
        <p:xfrm>
          <a:off x="1187303" y="2580168"/>
          <a:ext cx="5085907" cy="3004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476">
                  <a:extLst>
                    <a:ext uri="{9D8B030D-6E8A-4147-A177-3AD203B41FA5}">
                      <a16:colId xmlns:a16="http://schemas.microsoft.com/office/drawing/2014/main" val="2780531466"/>
                    </a:ext>
                  </a:extLst>
                </a:gridCol>
                <a:gridCol w="1361960">
                  <a:extLst>
                    <a:ext uri="{9D8B030D-6E8A-4147-A177-3AD203B41FA5}">
                      <a16:colId xmlns:a16="http://schemas.microsoft.com/office/drawing/2014/main" val="1662730551"/>
                    </a:ext>
                  </a:extLst>
                </a:gridCol>
                <a:gridCol w="1192928">
                  <a:extLst>
                    <a:ext uri="{9D8B030D-6E8A-4147-A177-3AD203B41FA5}">
                      <a16:colId xmlns:a16="http://schemas.microsoft.com/office/drawing/2014/main" val="3361151161"/>
                    </a:ext>
                  </a:extLst>
                </a:gridCol>
                <a:gridCol w="1259543">
                  <a:extLst>
                    <a:ext uri="{9D8B030D-6E8A-4147-A177-3AD203B41FA5}">
                      <a16:colId xmlns:a16="http://schemas.microsoft.com/office/drawing/2014/main" val="354870529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To Milan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To Limbiate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446289"/>
                  </a:ext>
                </a:extLst>
              </a:tr>
              <a:tr h="408881">
                <a:tc>
                  <a:txBody>
                    <a:bodyPr/>
                    <a:lstStyle/>
                    <a:p>
                      <a:r>
                        <a:rPr lang="it-IT" sz="15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Town hall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Passengers</a:t>
                      </a:r>
                      <a:endParaRPr lang="it-IT" sz="15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5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Town hall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Passengers</a:t>
                      </a:r>
                      <a:endParaRPr lang="it-IT" sz="15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10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Limbiate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Limbiate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Varedo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Varedo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614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Senago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Senago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1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Paderno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Paderno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24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Cormano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Cormano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5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Milano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Milano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699073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DFE7DACA-85FC-4806-940E-FAAD4F7F1D2F}"/>
              </a:ext>
            </a:extLst>
          </p:cNvPr>
          <p:cNvSpPr txBox="1"/>
          <p:nvPr/>
        </p:nvSpPr>
        <p:spPr>
          <a:xfrm>
            <a:off x="3008661" y="2074385"/>
            <a:ext cx="196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MORNING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7CAF410-B900-480A-B8DC-D761F12CAF3F}"/>
              </a:ext>
            </a:extLst>
          </p:cNvPr>
          <p:cNvSpPr txBox="1"/>
          <p:nvPr/>
        </p:nvSpPr>
        <p:spPr>
          <a:xfrm>
            <a:off x="8199828" y="2057918"/>
            <a:ext cx="196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AFTERNOON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0F0D23-19CF-44C1-BD5F-439CF825E225}"/>
              </a:ext>
            </a:extLst>
          </p:cNvPr>
          <p:cNvSpPr txBox="1"/>
          <p:nvPr/>
        </p:nvSpPr>
        <p:spPr>
          <a:xfrm>
            <a:off x="1935126" y="6260097"/>
            <a:ext cx="4338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aseline="30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it-IT" sz="1200" dirty="0">
                <a:solidFill>
                  <a:schemeClr val="bg2">
                    <a:lumMod val="10000"/>
                  </a:schemeClr>
                </a:solidFill>
              </a:rPr>
              <a:t> https://www.amicitram.eu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285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6003CE-D8F9-4F13-B445-93775D64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Mobility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solution</a:t>
            </a:r>
            <a:endParaRPr lang="it-IT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E33842-533B-41F1-B302-9C7118622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784" y="2170814"/>
            <a:ext cx="8915400" cy="377762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Our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solution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aims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to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extend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solutions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already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implemented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in Milan by some companies like Lime,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Mobike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Helbiz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Italia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which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provide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bicycles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and scooters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around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the city (more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than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10 000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rents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per day).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All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these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companies use free-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flowing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sharing (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without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fixed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rent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stations)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which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allows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right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distribution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of the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means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transport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according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to user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needs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142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522419-9249-4382-8C6D-67FDDEAA7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790008" cy="1280890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Means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transport</a:t>
            </a:r>
            <a:endParaRPr lang="it-IT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64" name="Content Placeholder 2059">
            <a:extLst>
              <a:ext uri="{FF2B5EF4-FFF2-40B4-BE49-F238E27FC236}">
                <a16:creationId xmlns:a16="http://schemas.microsoft.com/office/drawing/2014/main" id="{0E56FDCF-E7FB-4980-8878-CB61C1AF8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247" y="2040467"/>
            <a:ext cx="5390706" cy="400288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Nowadays, the main vehicles used are bicycles and scooters. For the bikes the solution can be traditional or electric and for the scooters only the electric version. A traditional bike can reach 12-15 km/h while both  the electric vehicles top at around 22-25km/h.</a:t>
            </a:r>
          </a:p>
        </p:txBody>
      </p:sp>
      <p:pic>
        <p:nvPicPr>
          <p:cNvPr id="2050" name="Picture 2" descr="Helbiz, Circ, Lime: un confronto tra i monopattini elettrici in sharing a  Milano - Wired">
            <a:extLst>
              <a:ext uri="{FF2B5EF4-FFF2-40B4-BE49-F238E27FC236}">
                <a16:creationId xmlns:a16="http://schemas.microsoft.com/office/drawing/2014/main" id="{1CD25C4E-7869-4979-8B06-AFB71B28C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8" r="10450" b="1"/>
          <a:stretch/>
        </p:blipFill>
        <p:spPr bwMode="auto">
          <a:xfrm>
            <a:off x="7736146" y="624111"/>
            <a:ext cx="3768466" cy="262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obike 3.0 | iF WORLD DESIGN GUIDE">
            <a:extLst>
              <a:ext uri="{FF2B5EF4-FFF2-40B4-BE49-F238E27FC236}">
                <a16:creationId xmlns:a16="http://schemas.microsoft.com/office/drawing/2014/main" id="{20ECBC3C-74B0-44FC-8460-E95BF2EF5C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" r="2598" b="3"/>
          <a:stretch/>
        </p:blipFill>
        <p:spPr bwMode="auto">
          <a:xfrm>
            <a:off x="7736146" y="3416024"/>
            <a:ext cx="3768466" cy="26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740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6E24DB-6279-4EBF-8274-4BFF3E54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Advantages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FEA70C-6738-4A9F-9AA9-57FDA3206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Travel time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Congestion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reduction</a:t>
            </a:r>
            <a:endParaRPr lang="it-IT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Economic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saving</a:t>
            </a:r>
            <a:endParaRPr lang="it-IT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Sustainability</a:t>
            </a:r>
            <a:endParaRPr lang="it-IT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Physical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activity</a:t>
            </a:r>
          </a:p>
        </p:txBody>
      </p:sp>
    </p:spTree>
    <p:extLst>
      <p:ext uri="{BB962C8B-B14F-4D97-AF65-F5344CB8AC3E}">
        <p14:creationId xmlns:p14="http://schemas.microsoft.com/office/powerpoint/2010/main" val="96773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8EB968-0E91-4073-B97E-AE93FBC7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Travel time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E53881B-399E-4DAC-9D74-08B8B60909D6}"/>
              </a:ext>
            </a:extLst>
          </p:cNvPr>
          <p:cNvSpPr txBox="1"/>
          <p:nvPr/>
        </p:nvSpPr>
        <p:spPr>
          <a:xfrm>
            <a:off x="1640156" y="1264555"/>
            <a:ext cx="8911686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During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peak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times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as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morning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and late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afternoon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, on the SP44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there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is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heavy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traffic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Below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we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compare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different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travel times to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reach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the underground station of Comasina M3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calculated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said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 hours:</a:t>
            </a:r>
          </a:p>
        </p:txBody>
      </p:sp>
      <p:pic>
        <p:nvPicPr>
          <p:cNvPr id="7" name="slide2">
            <a:extLst>
              <a:ext uri="{FF2B5EF4-FFF2-40B4-BE49-F238E27FC236}">
                <a16:creationId xmlns:a16="http://schemas.microsoft.com/office/drawing/2014/main" id="{6FFE6CD5-3AC5-48CF-B7FB-83D35ACD06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" b="27638"/>
          <a:stretch/>
        </p:blipFill>
        <p:spPr>
          <a:xfrm>
            <a:off x="1196960" y="2767984"/>
            <a:ext cx="9798079" cy="371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5129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13A20"/>
      </a:dk2>
      <a:lt2>
        <a:srgbClr val="E8E2E3"/>
      </a:lt2>
      <a:accent1>
        <a:srgbClr val="21B599"/>
      </a:accent1>
      <a:accent2>
        <a:srgbClr val="15B856"/>
      </a:accent2>
      <a:accent3>
        <a:srgbClr val="25B922"/>
      </a:accent3>
      <a:accent4>
        <a:srgbClr val="5AB514"/>
      </a:accent4>
      <a:accent5>
        <a:srgbClr val="95A91F"/>
      </a:accent5>
      <a:accent6>
        <a:srgbClr val="CB9A17"/>
      </a:accent6>
      <a:hlink>
        <a:srgbClr val="6C892D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Filo">
  <a:themeElements>
    <a:clrScheme name="Personalizzato 9">
      <a:dk1>
        <a:srgbClr val="CDE584"/>
      </a:dk1>
      <a:lt1>
        <a:sysClr val="window" lastClr="FFFFFF"/>
      </a:lt1>
      <a:dk2>
        <a:srgbClr val="87A824"/>
      </a:dk2>
      <a:lt2>
        <a:srgbClr val="EEF6D6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833</Words>
  <Application>Microsoft Office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Elephant</vt:lpstr>
      <vt:lpstr>Wingdings 3</vt:lpstr>
      <vt:lpstr>BrushVTI</vt:lpstr>
      <vt:lpstr>Filo</vt:lpstr>
      <vt:lpstr>Smart cities – Technology, management and governance</vt:lpstr>
      <vt:lpstr>TRAM LINE179 </vt:lpstr>
      <vt:lpstr>MAIN GOAL</vt:lpstr>
      <vt:lpstr>TRAM LINE179</vt:lpstr>
      <vt:lpstr>Use of the tram1</vt:lpstr>
      <vt:lpstr>Mobility solution</vt:lpstr>
      <vt:lpstr>Means of transport</vt:lpstr>
      <vt:lpstr>Advantages </vt:lpstr>
      <vt:lpstr>Travel time</vt:lpstr>
      <vt:lpstr>Congestion reduction</vt:lpstr>
      <vt:lpstr>Congestion reduction</vt:lpstr>
      <vt:lpstr>Economic saving</vt:lpstr>
      <vt:lpstr>Economic saving</vt:lpstr>
      <vt:lpstr>Economic saving</vt:lpstr>
      <vt:lpstr>Challenges</vt:lpstr>
      <vt:lpstr>Possible solutions</vt:lpstr>
      <vt:lpstr>Investimenti pubblici per sostenibilità</vt:lpstr>
      <vt:lpstr>Before and after…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</dc:title>
  <dc:creator>hp</dc:creator>
  <cp:lastModifiedBy>Emanuele Artioli</cp:lastModifiedBy>
  <cp:revision>53</cp:revision>
  <dcterms:created xsi:type="dcterms:W3CDTF">2020-12-26T14:40:34Z</dcterms:created>
  <dcterms:modified xsi:type="dcterms:W3CDTF">2021-01-06T13:28:56Z</dcterms:modified>
</cp:coreProperties>
</file>