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1" r:id="rId1"/>
  </p:sldMasterIdLst>
  <p:sldIdLst>
    <p:sldId id="257" r:id="rId2"/>
    <p:sldId id="260" r:id="rId3"/>
    <p:sldId id="258" r:id="rId4"/>
    <p:sldId id="263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 snapToObjects="1">
      <p:cViewPr>
        <p:scale>
          <a:sx n="75" d="100"/>
          <a:sy n="75" d="100"/>
        </p:scale>
        <p:origin x="845" y="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6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9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56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90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1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3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2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1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9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0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7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03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eu-startups.com/category/spain-startup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beast.io/about-u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B1BE7CB7-24DC-41D6-9BC1-CE5302728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AEAB6006-AA05-8936-3362-32CA06C5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39097"/>
            <a:ext cx="359225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dirty="0"/>
              <a:t>Systematic AI Startup Sourcing for Kibo Venture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F5EDFA7-2F79-BFE0-FD1E-812CCC65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598" y="4385732"/>
            <a:ext cx="361007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cap="all" dirty="0"/>
              <a:t>Kibo ventures alignment </a:t>
            </a:r>
          </a:p>
        </p:txBody>
      </p:sp>
      <p:graphicFrame>
        <p:nvGraphicFramePr>
          <p:cNvPr id="29" name="Content Placeholder 28">
            <a:extLst>
              <a:ext uri="{FF2B5EF4-FFF2-40B4-BE49-F238E27FC236}">
                <a16:creationId xmlns:a16="http://schemas.microsoft.com/office/drawing/2014/main" id="{B5A1AAA7-136C-C56F-AD25-3F36607427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2935608"/>
              </p:ext>
            </p:extLst>
          </p:nvPr>
        </p:nvGraphicFramePr>
        <p:xfrm>
          <a:off x="4092675" y="639096"/>
          <a:ext cx="4898925" cy="567586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97329">
                  <a:extLst>
                    <a:ext uri="{9D8B030D-6E8A-4147-A177-3AD203B41FA5}">
                      <a16:colId xmlns:a16="http://schemas.microsoft.com/office/drawing/2014/main" val="534671307"/>
                    </a:ext>
                  </a:extLst>
                </a:gridCol>
                <a:gridCol w="3401596">
                  <a:extLst>
                    <a:ext uri="{9D8B030D-6E8A-4147-A177-3AD203B41FA5}">
                      <a16:colId xmlns:a16="http://schemas.microsoft.com/office/drawing/2014/main" val="988332292"/>
                    </a:ext>
                  </a:extLst>
                </a:gridCol>
              </a:tblGrid>
              <a:tr h="3878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500" b="1" cap="none" spc="0">
                          <a:solidFill>
                            <a:schemeClr val="tx1"/>
                          </a:solidFill>
                          <a:effectLst/>
                        </a:rPr>
                        <a:t>Filter Criteria</a:t>
                      </a:r>
                      <a:endParaRPr lang="en-GB" sz="1500" b="1" cap="none" spc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76730" marR="70775" marT="59023" marB="5902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500" b="1" cap="none" spc="0" dirty="0">
                          <a:solidFill>
                            <a:schemeClr val="tx1"/>
                          </a:solidFill>
                          <a:effectLst/>
                        </a:rPr>
                        <a:t>Definition</a:t>
                      </a:r>
                      <a:endParaRPr lang="en-GB" sz="1500" b="1" cap="none" spc="0" dirty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76730" marR="70775" marT="59023" marB="59023" anchor="ctr"/>
                </a:tc>
                <a:extLst>
                  <a:ext uri="{0D108BD9-81ED-4DB2-BD59-A6C34878D82A}">
                    <a16:rowId xmlns:a16="http://schemas.microsoft.com/office/drawing/2014/main" val="2871297953"/>
                  </a:ext>
                </a:extLst>
              </a:tr>
              <a:tr h="3859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GB" sz="1500" b="1" cap="none" spc="0" dirty="0">
                          <a:solidFill>
                            <a:schemeClr val="tx1"/>
                          </a:solidFill>
                          <a:effectLst/>
                        </a:rPr>
                        <a:t>AI-at-Core</a:t>
                      </a:r>
                      <a:endParaRPr lang="en-GB" sz="1500" b="0" cap="none" spc="0" dirty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76730" marR="70775" marT="59023" marB="5902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5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9-10:</a:t>
                      </a:r>
                      <a:r>
                        <a:rPr lang="en-GB" sz="15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 AI is the product :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↓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AI infrastructure, AI-native platforms, ML platforms (e.g., </a:t>
                      </a:r>
                      <a:r>
                        <a:rPr lang="en-GB" sz="1400" b="0" kern="1200" cap="none" spc="0" dirty="0" err="1">
                          <a:solidFill>
                            <a:schemeClr val="tx1"/>
                          </a:solidFill>
                          <a:effectLst/>
                        </a:rPr>
                        <a:t>QBeast</a:t>
                      </a:r>
                      <a:r>
                        <a:rPr lang="en-GB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, SLNG)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GB" sz="1500" b="0" kern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5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7-8:</a:t>
                      </a:r>
                      <a:r>
                        <a:rPr lang="en-GB" sz="15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 AI is a fundamental differentiator 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↓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AI-first approach, core AI algorithms as differentiator (e.g., </a:t>
                      </a:r>
                      <a:r>
                        <a:rPr lang="en-GB" sz="1400" b="0" kern="1200" cap="none" spc="0" dirty="0" err="1">
                          <a:solidFill>
                            <a:schemeClr val="tx1"/>
                          </a:solidFill>
                          <a:effectLst/>
                        </a:rPr>
                        <a:t>Orbio</a:t>
                      </a:r>
                      <a:r>
                        <a:rPr lang="en-GB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GB" sz="1400" b="0" kern="1200" cap="none" spc="0" dirty="0" err="1">
                          <a:solidFill>
                            <a:schemeClr val="tx1"/>
                          </a:solidFill>
                          <a:effectLst/>
                        </a:rPr>
                        <a:t>Nymiz</a:t>
                      </a:r>
                      <a:r>
                        <a:rPr lang="en-GB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GB" sz="1500" b="0" kern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5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5-6: AI as important feature: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↓</a:t>
                      </a:r>
                      <a:endParaRPr lang="en-GB" sz="1400" b="1" kern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 AI-enhanced features (excluded from final selection)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GB" sz="1200" b="0" kern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5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&lt;5:</a:t>
                      </a:r>
                      <a:r>
                        <a:rPr lang="en-GB" sz="15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 Minimal or no AI focus (excluded)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br>
                        <a:rPr lang="en-GB" sz="1500" b="0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GB" sz="1500" b="0" cap="none" spc="0" dirty="0">
                          <a:solidFill>
                            <a:schemeClr val="tx1"/>
                          </a:solidFill>
                          <a:effectLst/>
                        </a:rPr>
                        <a:t>→ </a:t>
                      </a:r>
                      <a:r>
                        <a:rPr lang="en-GB" sz="1500" b="1" cap="none" spc="0" dirty="0">
                          <a:solidFill>
                            <a:schemeClr val="tx1"/>
                          </a:solidFill>
                          <a:effectLst/>
                        </a:rPr>
                        <a:t>Minimum: Score ≥8 required</a:t>
                      </a:r>
                      <a:endParaRPr lang="en-GB" sz="1500" b="0" cap="none" spc="0" dirty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76730" marR="70775" marT="59023" marB="59023" anchor="ctr"/>
                </a:tc>
                <a:extLst>
                  <a:ext uri="{0D108BD9-81ED-4DB2-BD59-A6C34878D82A}">
                    <a16:rowId xmlns:a16="http://schemas.microsoft.com/office/drawing/2014/main" val="548704342"/>
                  </a:ext>
                </a:extLst>
              </a:tr>
              <a:tr h="329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GB" sz="1500" b="1" cap="none" spc="0" dirty="0">
                          <a:solidFill>
                            <a:schemeClr val="tx1"/>
                          </a:solidFill>
                          <a:effectLst/>
                        </a:rPr>
                        <a:t>Funding Stage</a:t>
                      </a:r>
                      <a:endParaRPr lang="en-GB" sz="1500" b="0" cap="none" spc="0" dirty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76730" marR="70775" marT="59023" marB="5902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GB" sz="1400" b="0" cap="none" spc="0">
                          <a:solidFill>
                            <a:schemeClr val="tx1"/>
                          </a:solidFill>
                          <a:effectLst/>
                        </a:rPr>
                        <a:t>€1-10M total raised | Seed to Series A </a:t>
                      </a:r>
                      <a:endParaRPr lang="en-GB" sz="1400" b="0" cap="none" spc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76730" marR="70775" marT="59023" marB="59023" anchor="ctr"/>
                </a:tc>
                <a:extLst>
                  <a:ext uri="{0D108BD9-81ED-4DB2-BD59-A6C34878D82A}">
                    <a16:rowId xmlns:a16="http://schemas.microsoft.com/office/drawing/2014/main" val="2958938945"/>
                  </a:ext>
                </a:extLst>
              </a:tr>
              <a:tr h="329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GB" sz="1500" b="1" cap="none" spc="0" dirty="0">
                          <a:solidFill>
                            <a:schemeClr val="tx1"/>
                          </a:solidFill>
                          <a:effectLst/>
                        </a:rPr>
                        <a:t>Location</a:t>
                      </a:r>
                      <a:endParaRPr lang="en-GB" sz="1500" b="0" cap="none" spc="0" dirty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76730" marR="70775" marT="59023" marB="5902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GB" sz="1400" b="0" cap="none" spc="0" dirty="0">
                          <a:solidFill>
                            <a:schemeClr val="tx1"/>
                          </a:solidFill>
                          <a:effectLst/>
                        </a:rPr>
                        <a:t>Spain</a:t>
                      </a:r>
                      <a:endParaRPr lang="en-GB" sz="1400" b="0" cap="none" spc="0" dirty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76730" marR="70775" marT="59023" marB="59023" anchor="ctr"/>
                </a:tc>
                <a:extLst>
                  <a:ext uri="{0D108BD9-81ED-4DB2-BD59-A6C34878D82A}">
                    <a16:rowId xmlns:a16="http://schemas.microsoft.com/office/drawing/2014/main" val="3219476833"/>
                  </a:ext>
                </a:extLst>
              </a:tr>
              <a:tr h="4903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GB" sz="1500" b="1" cap="none" spc="0" dirty="0">
                          <a:solidFill>
                            <a:schemeClr val="tx1"/>
                          </a:solidFill>
                          <a:effectLst/>
                        </a:rPr>
                        <a:t>Business Model</a:t>
                      </a:r>
                      <a:endParaRPr lang="en-GB" sz="1500" b="0" cap="none" spc="0" dirty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76730" marR="70775" marT="59023" marB="5902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GB" sz="1400" b="0" cap="none" spc="0" dirty="0">
                          <a:solidFill>
                            <a:schemeClr val="tx1"/>
                          </a:solidFill>
                          <a:effectLst/>
                        </a:rPr>
                        <a:t>B2B SaaS focus • Scalable software • Enterprise customers</a:t>
                      </a:r>
                      <a:endParaRPr lang="en-GB" sz="1400" b="0" cap="none" spc="0" dirty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76730" marR="70775" marT="59023" marB="59023" anchor="ctr"/>
                </a:tc>
                <a:extLst>
                  <a:ext uri="{0D108BD9-81ED-4DB2-BD59-A6C34878D82A}">
                    <a16:rowId xmlns:a16="http://schemas.microsoft.com/office/drawing/2014/main" val="5057812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0E030E8D-3825-4C70-ADBA-EFB46B910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DE2AFF0-0440-4F06-B1DF-78376F2D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AB6B45E-632E-4C37-A285-6FAD80F71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3094482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3681C29-DBB3-8A5E-F511-8C951417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643466"/>
            <a:ext cx="1943100" cy="499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Python workflow startups screening</a:t>
            </a:r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32" name="Content Placeholder 9">
            <a:extLst>
              <a:ext uri="{FF2B5EF4-FFF2-40B4-BE49-F238E27FC236}">
                <a16:creationId xmlns:a16="http://schemas.microsoft.com/office/drawing/2014/main" id="{7C71E775-3619-8C4B-0D02-976138D92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231691"/>
              </p:ext>
            </p:extLst>
          </p:nvPr>
        </p:nvGraphicFramePr>
        <p:xfrm>
          <a:off x="3234340" y="445849"/>
          <a:ext cx="5787740" cy="56298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4389">
                  <a:extLst>
                    <a:ext uri="{9D8B030D-6E8A-4147-A177-3AD203B41FA5}">
                      <a16:colId xmlns:a16="http://schemas.microsoft.com/office/drawing/2014/main" val="258233423"/>
                    </a:ext>
                  </a:extLst>
                </a:gridCol>
                <a:gridCol w="3195536">
                  <a:extLst>
                    <a:ext uri="{9D8B030D-6E8A-4147-A177-3AD203B41FA5}">
                      <a16:colId xmlns:a16="http://schemas.microsoft.com/office/drawing/2014/main" val="1789811823"/>
                    </a:ext>
                  </a:extLst>
                </a:gridCol>
                <a:gridCol w="1447815">
                  <a:extLst>
                    <a:ext uri="{9D8B030D-6E8A-4147-A177-3AD203B41FA5}">
                      <a16:colId xmlns:a16="http://schemas.microsoft.com/office/drawing/2014/main" val="3846740748"/>
                    </a:ext>
                  </a:extLst>
                </a:gridCol>
              </a:tblGrid>
              <a:tr h="321713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  <a:buNone/>
                      </a:pPr>
                      <a:r>
                        <a:rPr lang="en-GB" sz="1600" b="1" cap="none" spc="0" dirty="0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en-GB" sz="1600" b="1" cap="none" spc="0" dirty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0" marR="19740" marT="11422" marB="57113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  <a:buNone/>
                      </a:pPr>
                      <a:r>
                        <a:rPr lang="en-GB" sz="1600" b="1" cap="none" spc="0" dirty="0">
                          <a:solidFill>
                            <a:schemeClr val="bg1"/>
                          </a:solidFill>
                          <a:effectLst/>
                        </a:rPr>
                        <a:t>Process</a:t>
                      </a:r>
                      <a:endParaRPr lang="en-GB" sz="1600" b="1" cap="none" spc="0" dirty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0" marR="19740" marT="11422" marB="57113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  <a:buNone/>
                      </a:pPr>
                      <a:r>
                        <a:rPr lang="en-GB" sz="1600" b="1" cap="none" spc="0" dirty="0">
                          <a:solidFill>
                            <a:schemeClr val="bg1"/>
                          </a:solidFill>
                          <a:effectLst/>
                        </a:rPr>
                        <a:t>Output</a:t>
                      </a:r>
                      <a:endParaRPr lang="en-GB" sz="1600" b="1" cap="none" spc="0" dirty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0" marR="19740" marT="11422" marB="57113" anchor="b"/>
                </a:tc>
                <a:extLst>
                  <a:ext uri="{0D108BD9-81ED-4DB2-BD59-A6C34878D82A}">
                    <a16:rowId xmlns:a16="http://schemas.microsoft.com/office/drawing/2014/main" val="859461045"/>
                  </a:ext>
                </a:extLst>
              </a:tr>
              <a:tr h="1381494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  <a:buNone/>
                      </a:pPr>
                      <a:r>
                        <a:rPr lang="en-GB" sz="1300" b="1" cap="none" spc="0" dirty="0">
                          <a:solidFill>
                            <a:schemeClr val="tx1"/>
                          </a:solidFill>
                          <a:effectLst/>
                        </a:rPr>
                        <a:t>Web Scraping</a:t>
                      </a:r>
                      <a:endParaRPr lang="en-GB" sz="1300" b="0" cap="none" spc="0" dirty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0" marR="19740" marT="17134" marB="57113"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8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Crawl4AI extraction of </a:t>
                      </a:r>
                      <a:r>
                        <a:rPr lang="en-GB" sz="1200" b="0" cap="none" spc="0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EU-Startups/Spain </a:t>
                      </a:r>
                      <a:r>
                        <a:rPr lang="en-GB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articles titles</a:t>
                      </a:r>
                    </a:p>
                    <a:p>
                      <a:pPr marL="171450" indent="-171450">
                        <a:lnSpc>
                          <a:spcPts val="18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Crawl4ai is a crawler designed for integrating web scraping and </a:t>
                      </a:r>
                      <a:r>
                        <a:rPr lang="en-GB" sz="12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llm</a:t>
                      </a:r>
                      <a:endParaRPr lang="en-GB" sz="12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>
                        <a:lnSpc>
                          <a:spcPts val="18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Ethical robots.txt compliance</a:t>
                      </a:r>
                      <a:endParaRPr lang="en-GB" sz="1200" b="0" cap="none" spc="0" dirty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0" marR="19740" marT="17134" marB="5711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Raw startup database 800+</a:t>
                      </a:r>
                    </a:p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Startups scraped</a:t>
                      </a:r>
                      <a:endParaRPr lang="en-GB" sz="1200" b="0" cap="none" spc="0" dirty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0" marR="14805" marT="17134" marB="57113" anchor="ctr"/>
                </a:tc>
                <a:extLst>
                  <a:ext uri="{0D108BD9-81ED-4DB2-BD59-A6C34878D82A}">
                    <a16:rowId xmlns:a16="http://schemas.microsoft.com/office/drawing/2014/main" val="1999881701"/>
                  </a:ext>
                </a:extLst>
              </a:tr>
              <a:tr h="848376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  <a:buNone/>
                      </a:pPr>
                      <a:r>
                        <a:rPr lang="en-GB" sz="1300" b="1" cap="none" spc="0">
                          <a:solidFill>
                            <a:schemeClr val="tx1"/>
                          </a:solidFill>
                          <a:effectLst/>
                        </a:rPr>
                        <a:t>EDA &amp; data Cleaning</a:t>
                      </a:r>
                      <a:endParaRPr lang="en-GB" sz="1300" b="0" cap="none" spc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0" marR="19740" marT="17134" marB="57113"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8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cap="none" spc="0">
                          <a:solidFill>
                            <a:schemeClr val="tx1"/>
                          </a:solidFill>
                          <a:effectLst/>
                        </a:rPr>
                        <a:t>Remove duplicates &amp; non-Spanish articles</a:t>
                      </a:r>
                    </a:p>
                    <a:p>
                      <a:pPr marL="171450" indent="-171450">
                        <a:lnSpc>
                          <a:spcPts val="18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cap="none" spc="0">
                          <a:solidFill>
                            <a:schemeClr val="tx1"/>
                          </a:solidFill>
                          <a:effectLst/>
                        </a:rPr>
                        <a:t>Filter for €1-10M funding range</a:t>
                      </a:r>
                    </a:p>
                    <a:p>
                      <a:pPr marL="171450" indent="-171450">
                        <a:lnSpc>
                          <a:spcPts val="18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cap="none" spc="0">
                          <a:solidFill>
                            <a:schemeClr val="tx1"/>
                          </a:solidFill>
                          <a:effectLst/>
                        </a:rPr>
                        <a:t>Extract company names &amp; funding amounts</a:t>
                      </a:r>
                      <a:endParaRPr lang="en-GB" sz="1200" b="0" cap="none" spc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0" marR="19740" marT="17134" marB="5711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192 Spanish startups</a:t>
                      </a:r>
                    </a:p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Name &amp; capital raised</a:t>
                      </a:r>
                      <a:endParaRPr lang="en-GB" sz="1200" b="0" cap="none" spc="0" dirty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0" marR="14805" marT="17134" marB="57113" anchor="ctr"/>
                </a:tc>
                <a:extLst>
                  <a:ext uri="{0D108BD9-81ED-4DB2-BD59-A6C34878D82A}">
                    <a16:rowId xmlns:a16="http://schemas.microsoft.com/office/drawing/2014/main" val="3200980484"/>
                  </a:ext>
                </a:extLst>
              </a:tr>
              <a:tr h="848376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  <a:buNone/>
                      </a:pPr>
                      <a:r>
                        <a:rPr lang="en-GB" sz="1300" b="1" cap="none" spc="0">
                          <a:solidFill>
                            <a:schemeClr val="tx1"/>
                          </a:solidFill>
                          <a:effectLst/>
                        </a:rPr>
                        <a:t>Agent 1: Company Research</a:t>
                      </a:r>
                      <a:endParaRPr lang="en-GB" sz="1300" b="0" cap="none" spc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0" marR="19740" marT="17134" marB="57113"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8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Automated website &amp; news discovery </a:t>
                      </a:r>
                    </a:p>
                    <a:p>
                      <a:pPr marL="171450" indent="-171450">
                        <a:lnSpc>
                          <a:spcPts val="18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Business model extraction</a:t>
                      </a:r>
                    </a:p>
                    <a:p>
                      <a:pPr marL="171450" indent="-171450">
                        <a:lnSpc>
                          <a:spcPts val="18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Core technology identification</a:t>
                      </a:r>
                      <a:endParaRPr lang="en-GB" sz="1200" b="0" cap="none" spc="0" dirty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0" marR="19740" marT="17134" marB="5711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192</a:t>
                      </a:r>
                    </a:p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Company profiles with verified data</a:t>
                      </a:r>
                      <a:endParaRPr lang="en-GB" sz="1200" b="0" cap="none" spc="0" dirty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0" marR="14805" marT="17134" marB="57113" anchor="ctr"/>
                </a:tc>
                <a:extLst>
                  <a:ext uri="{0D108BD9-81ED-4DB2-BD59-A6C34878D82A}">
                    <a16:rowId xmlns:a16="http://schemas.microsoft.com/office/drawing/2014/main" val="284841560"/>
                  </a:ext>
                </a:extLst>
              </a:tr>
              <a:tr h="1114935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  <a:buNone/>
                      </a:pPr>
                      <a:r>
                        <a:rPr lang="en-GB" sz="1300" b="1" cap="none" spc="0">
                          <a:solidFill>
                            <a:schemeClr val="tx1"/>
                          </a:solidFill>
                          <a:effectLst/>
                        </a:rPr>
                        <a:t>Agent 2: AI Assessment</a:t>
                      </a:r>
                      <a:endParaRPr lang="en-GB" sz="1300" b="0" cap="none" spc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0" marR="19740" marT="17134" marB="57113"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8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"AI at core" scoring (1-10 scale)</a:t>
                      </a:r>
                    </a:p>
                    <a:p>
                      <a:pPr marL="171450" indent="-171450">
                        <a:lnSpc>
                          <a:spcPts val="18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Strict filter: only scores ≥8 advance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ts val="1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Capital raised / score 0-10 / product / ai at core evaluation</a:t>
                      </a:r>
                      <a:endParaRPr lang="en-GB" sz="1200" b="0" cap="none" spc="0" dirty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0" marR="19740" marT="17134" marB="5711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37 qualified AI startups + writing profiles</a:t>
                      </a:r>
                      <a:endParaRPr lang="en-GB" sz="1200" b="0" cap="none" spc="0" dirty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0" marR="14805" marT="17134" marB="57113" anchor="ctr"/>
                </a:tc>
                <a:extLst>
                  <a:ext uri="{0D108BD9-81ED-4DB2-BD59-A6C34878D82A}">
                    <a16:rowId xmlns:a16="http://schemas.microsoft.com/office/drawing/2014/main" val="501333321"/>
                  </a:ext>
                </a:extLst>
              </a:tr>
              <a:tr h="1114935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  <a:buNone/>
                      </a:pPr>
                      <a:r>
                        <a:rPr lang="en-GB" sz="1300" b="1" cap="none" spc="0" dirty="0">
                          <a:solidFill>
                            <a:schemeClr val="tx1"/>
                          </a:solidFill>
                          <a:effectLst/>
                        </a:rPr>
                        <a:t>Output Reorganization</a:t>
                      </a:r>
                      <a:endParaRPr lang="en-GB" sz="1300" b="0" cap="none" spc="0" dirty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0" marR="19740" marT="17134" marB="57113"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8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Sort winners by AI score (highest to lowest)</a:t>
                      </a:r>
                    </a:p>
                    <a:p>
                      <a:pPr marL="171450" indent="-171450">
                        <a:lnSpc>
                          <a:spcPts val="18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Preapre</a:t>
                      </a:r>
                      <a:r>
                        <a:rPr lang="en-GB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 mark down / easy to read format output highlighting</a:t>
                      </a:r>
                    </a:p>
                    <a:p>
                      <a:pPr marL="171450" indent="-171450">
                        <a:lnSpc>
                          <a:spcPts val="1875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Print Agent 2 output</a:t>
                      </a:r>
                      <a:endParaRPr lang="en-GB" sz="1200" b="0" cap="none" spc="0" dirty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0" marR="19740" marT="17134" marB="5711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cap="none" spc="0" dirty="0">
                          <a:solidFill>
                            <a:schemeClr val="tx1"/>
                          </a:solidFill>
                          <a:effectLst/>
                        </a:rPr>
                        <a:t>Final 37-company portfolio</a:t>
                      </a:r>
                      <a:endParaRPr lang="en-GB" sz="1200" b="0" cap="none" spc="0" dirty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0" marR="14805" marT="17134" marB="57113" anchor="ctr"/>
                </a:tc>
                <a:extLst>
                  <a:ext uri="{0D108BD9-81ED-4DB2-BD59-A6C34878D82A}">
                    <a16:rowId xmlns:a16="http://schemas.microsoft.com/office/drawing/2014/main" val="3537070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50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9020" y="70171"/>
            <a:ext cx="469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/>
            </a:pPr>
            <a:r>
              <a:rPr sz="2000" dirty="0">
                <a:hlinkClick r:id="rId3"/>
              </a:rPr>
              <a:t>QBEAST</a:t>
            </a:r>
            <a:r>
              <a:rPr sz="2000" dirty="0"/>
              <a:t> - AI-Optimized Data Infrastructure</a:t>
            </a:r>
            <a:endParaRPr lang="en-GB" sz="2000" dirty="0"/>
          </a:p>
        </p:txBody>
      </p:sp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BBE32D83-8D9F-B082-3DCD-D1F0C2FE1178}"/>
              </a:ext>
            </a:extLst>
          </p:cNvPr>
          <p:cNvSpPr txBox="1"/>
          <p:nvPr/>
        </p:nvSpPr>
        <p:spPr>
          <a:xfrm>
            <a:off x="116840" y="897851"/>
            <a:ext cx="5501640" cy="1692771"/>
          </a:xfrm>
          <a:prstGeom prst="rect">
            <a:avLst/>
          </a:prstGeom>
          <a:ln w="12700" cap="rnd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613400"/>
                      <a:gd name="connsiteY0" fmla="*/ 0 h 1692771"/>
                      <a:gd name="connsiteX1" fmla="*/ 5613400 w 5613400"/>
                      <a:gd name="connsiteY1" fmla="*/ 0 h 1692771"/>
                      <a:gd name="connsiteX2" fmla="*/ 5613400 w 5613400"/>
                      <a:gd name="connsiteY2" fmla="*/ 1692771 h 1692771"/>
                      <a:gd name="connsiteX3" fmla="*/ 0 w 5613400"/>
                      <a:gd name="connsiteY3" fmla="*/ 1692771 h 1692771"/>
                      <a:gd name="connsiteX4" fmla="*/ 0 w 5613400"/>
                      <a:gd name="connsiteY4" fmla="*/ 0 h 1692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13400" h="1692771" fill="none" extrusionOk="0">
                        <a:moveTo>
                          <a:pt x="0" y="0"/>
                        </a:moveTo>
                        <a:cubicBezTo>
                          <a:pt x="1252353" y="-49533"/>
                          <a:pt x="3984674" y="-14809"/>
                          <a:pt x="5613400" y="0"/>
                        </a:cubicBezTo>
                        <a:cubicBezTo>
                          <a:pt x="5527526" y="320869"/>
                          <a:pt x="5693044" y="1365106"/>
                          <a:pt x="5613400" y="1692771"/>
                        </a:cubicBezTo>
                        <a:cubicBezTo>
                          <a:pt x="4322073" y="1644540"/>
                          <a:pt x="1787655" y="1777226"/>
                          <a:pt x="0" y="1692771"/>
                        </a:cubicBezTo>
                        <a:cubicBezTo>
                          <a:pt x="107921" y="893202"/>
                          <a:pt x="97787" y="837084"/>
                          <a:pt x="0" y="0"/>
                        </a:cubicBezTo>
                        <a:close/>
                      </a:path>
                      <a:path w="5613400" h="1692771" stroke="0" extrusionOk="0">
                        <a:moveTo>
                          <a:pt x="0" y="0"/>
                        </a:moveTo>
                        <a:cubicBezTo>
                          <a:pt x="899074" y="118645"/>
                          <a:pt x="4228349" y="116012"/>
                          <a:pt x="5613400" y="0"/>
                        </a:cubicBezTo>
                        <a:cubicBezTo>
                          <a:pt x="5520329" y="585967"/>
                          <a:pt x="5612965" y="1013795"/>
                          <a:pt x="5613400" y="1692771"/>
                        </a:cubicBezTo>
                        <a:cubicBezTo>
                          <a:pt x="3549373" y="1827371"/>
                          <a:pt x="586750" y="1535575"/>
                          <a:pt x="0" y="1692771"/>
                        </a:cubicBezTo>
                        <a:cubicBezTo>
                          <a:pt x="-126994" y="1312421"/>
                          <a:pt x="-125140" y="6571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wrap="square" rtlCol="0">
            <a:spAutoFit/>
          </a:bodyPr>
          <a:lstStyle/>
          <a:p>
            <a:r>
              <a:rPr lang="en-GB" sz="1300" b="1" dirty="0"/>
              <a:t>Problem:</a:t>
            </a:r>
            <a:r>
              <a:rPr lang="en-GB" sz="1300" dirty="0"/>
              <a:t> AI training is bottlenecked by slow data, costing millions in cloud expenses and time.</a:t>
            </a:r>
          </a:p>
          <a:p>
            <a:endParaRPr lang="en-GB" sz="1300" dirty="0"/>
          </a:p>
          <a:p>
            <a:r>
              <a:rPr lang="en-GB" sz="1300" b="1" dirty="0"/>
              <a:t>Solution:</a:t>
            </a:r>
            <a:r>
              <a:rPr lang="en-GB" sz="1300" dirty="0"/>
              <a:t> A proprietary file format that delivers 10-100x faster queries than Parquet/ORC.</a:t>
            </a:r>
          </a:p>
          <a:p>
            <a:endParaRPr lang="en-GB" sz="1300" dirty="0"/>
          </a:p>
          <a:p>
            <a:r>
              <a:rPr lang="en-GB" sz="1300" b="1" dirty="0"/>
              <a:t>Proof:</a:t>
            </a:r>
            <a:r>
              <a:rPr lang="en-GB" sz="1300" dirty="0"/>
              <a:t> 3 Fortune 500 clients. Siemens case study: 47x faster ML training at 60% lower cost.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8842D-7B71-2E48-D9C0-387F7849B843}"/>
              </a:ext>
            </a:extLst>
          </p:cNvPr>
          <p:cNvSpPr txBox="1"/>
          <p:nvPr/>
        </p:nvSpPr>
        <p:spPr>
          <a:xfrm>
            <a:off x="116840" y="430160"/>
            <a:ext cx="189484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Investment Thesis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6909F34-1D7A-C67F-4CC4-C14055BF7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173763"/>
              </p:ext>
            </p:extLst>
          </p:nvPr>
        </p:nvGraphicFramePr>
        <p:xfrm>
          <a:off x="116840" y="2821830"/>
          <a:ext cx="5394960" cy="3941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1120">
                  <a:extLst>
                    <a:ext uri="{9D8B030D-6E8A-4147-A177-3AD203B41FA5}">
                      <a16:colId xmlns:a16="http://schemas.microsoft.com/office/drawing/2014/main" val="199856572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541931664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250522044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378656866"/>
                    </a:ext>
                  </a:extLst>
                </a:gridCol>
              </a:tblGrid>
              <a:tr h="502403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GB" sz="1100" b="1" dirty="0">
                          <a:effectLst/>
                        </a:rPr>
                        <a:t>QBEAST VS COMP</a:t>
                      </a:r>
                      <a:endParaRPr lang="en-GB" sz="1100" b="1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GB" b="0" dirty="0">
                          <a:effectLst/>
                        </a:rPr>
                        <a:t>QBEAST</a:t>
                      </a:r>
                      <a:endParaRPr lang="en-GB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GB" b="0" dirty="0">
                          <a:effectLst/>
                        </a:rPr>
                        <a:t>Snowflake</a:t>
                      </a:r>
                      <a:endParaRPr lang="en-GB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GB" b="0" dirty="0">
                          <a:effectLst/>
                        </a:rPr>
                        <a:t>Databricks</a:t>
                      </a:r>
                      <a:endParaRPr lang="en-GB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1081891854"/>
                  </a:ext>
                </a:extLst>
              </a:tr>
              <a:tr h="1081245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</a:rPr>
                        <a:t>AI Workload Speed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1" dirty="0">
                          <a:effectLst/>
                        </a:rPr>
                        <a:t>47x faster ML training</a:t>
                      </a:r>
                      <a:br>
                        <a:rPr lang="en-GB" sz="1200" b="0" dirty="0">
                          <a:effectLst/>
                        </a:rPr>
                      </a:br>
                      <a:r>
                        <a:rPr lang="en-GB" sz="1200" b="0" dirty="0">
                          <a:effectLst/>
                        </a:rPr>
                        <a:t>10-100x faster queries</a:t>
                      </a:r>
                      <a:endParaRPr lang="en-GB" sz="12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dirty="0">
                          <a:effectLst/>
                        </a:rPr>
                        <a:t>Standard analytics processing</a:t>
                      </a:r>
                      <a:endParaRPr lang="en-GB" sz="12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dirty="0">
                          <a:effectLst/>
                        </a:rPr>
                        <a:t>Optimized for data science</a:t>
                      </a:r>
                      <a:endParaRPr lang="en-GB" sz="1200" b="0" dirty="0">
                        <a:effectLst/>
                        <a:latin typeface="quote-cjk-patch"/>
                      </a:endParaRP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352327867"/>
                  </a:ext>
                </a:extLst>
              </a:tr>
              <a:tr h="612722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400" b="1">
                          <a:effectLst/>
                        </a:rPr>
                        <a:t>Cost Efficiency</a:t>
                      </a:r>
                      <a:endParaRPr lang="en-GB" sz="1400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1" dirty="0">
                          <a:effectLst/>
                        </a:rPr>
                        <a:t>70% lower compute costs</a:t>
                      </a:r>
                      <a:endParaRPr lang="en-GB" sz="12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dirty="0">
                          <a:effectLst/>
                        </a:rPr>
                        <a:t>Premium cloud pricing</a:t>
                      </a:r>
                      <a:endParaRPr lang="en-GB" sz="12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dirty="0">
                          <a:effectLst/>
                        </a:rPr>
                        <a:t>Enterprise pricing model</a:t>
                      </a:r>
                      <a:endParaRPr lang="en-GB" sz="1200" b="0" dirty="0">
                        <a:effectLst/>
                        <a:latin typeface="quote-cjk-patch"/>
                      </a:endParaRP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1168472588"/>
                  </a:ext>
                </a:extLst>
              </a:tr>
              <a:tr h="1081245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</a:rPr>
                        <a:t>Technical MOAT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1" dirty="0">
                          <a:effectLst/>
                        </a:rPr>
                        <a:t>Patent-pending file format</a:t>
                      </a:r>
                      <a:br>
                        <a:rPr lang="en-GB" sz="1200" b="0" dirty="0">
                          <a:effectLst/>
                        </a:rPr>
                      </a:br>
                      <a:r>
                        <a:rPr lang="en-GB" sz="1200" b="0" dirty="0">
                          <a:effectLst/>
                        </a:rPr>
                        <a:t>AI-native architecture</a:t>
                      </a:r>
                      <a:endParaRPr lang="en-GB" sz="12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dirty="0">
                          <a:effectLst/>
                        </a:rPr>
                        <a:t>Data cloud ecosystem</a:t>
                      </a:r>
                      <a:endParaRPr lang="en-GB" sz="12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dirty="0">
                          <a:effectLst/>
                        </a:rPr>
                        <a:t>Unified analytics platform</a:t>
                      </a:r>
                      <a:endParaRPr lang="en-GB" sz="1200" b="0" dirty="0">
                        <a:effectLst/>
                        <a:latin typeface="quote-cjk-patch"/>
                      </a:endParaRP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3964433805"/>
                  </a:ext>
                </a:extLst>
              </a:tr>
              <a:tr h="628711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</a:rPr>
                        <a:t>Market Focus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it-IT" sz="1200" b="1" dirty="0">
                          <a:effectLst/>
                        </a:rPr>
                        <a:t>AI data infrastructure</a:t>
                      </a:r>
                      <a:endParaRPr lang="it-IT" sz="12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dirty="0">
                          <a:effectLst/>
                        </a:rPr>
                        <a:t>General enterprise data</a:t>
                      </a:r>
                      <a:endParaRPr lang="en-GB" sz="12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dirty="0">
                          <a:effectLst/>
                        </a:rPr>
                        <a:t>Data science &amp; engineering</a:t>
                      </a:r>
                      <a:endParaRPr lang="en-GB" sz="1200" b="0" dirty="0">
                        <a:effectLst/>
                        <a:latin typeface="quote-cjk-patch"/>
                      </a:endParaRP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123237188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C890B6F-B498-DAFA-7361-F845B3F527AD}"/>
              </a:ext>
            </a:extLst>
          </p:cNvPr>
          <p:cNvSpPr txBox="1"/>
          <p:nvPr/>
        </p:nvSpPr>
        <p:spPr>
          <a:xfrm>
            <a:off x="6024880" y="3130152"/>
            <a:ext cx="23876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Investment Highlights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8EB73A-4270-C6E2-3C56-24187F18045C}"/>
              </a:ext>
            </a:extLst>
          </p:cNvPr>
          <p:cNvSpPr txBox="1"/>
          <p:nvPr/>
        </p:nvSpPr>
        <p:spPr>
          <a:xfrm>
            <a:off x="5730240" y="3727848"/>
            <a:ext cx="3169920" cy="2893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Proven Enterprise ROI:</a:t>
            </a:r>
            <a:r>
              <a:rPr lang="en-GB" sz="1400" dirty="0"/>
              <a:t> 47x faster ML training, 60% lower costs (Siemens)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Technical Moat:</a:t>
            </a:r>
            <a:r>
              <a:rPr lang="en-GB" sz="1400" dirty="0"/>
              <a:t> Patent-pending file format, 10-100x performance advantage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Market Timing:</a:t>
            </a:r>
            <a:r>
              <a:rPr lang="en-GB" sz="1400" dirty="0"/>
              <a:t> $8-12B AI data optimization niche growing at 35% CAGR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Scalable Model:</a:t>
            </a:r>
            <a:r>
              <a:rPr lang="en-GB" sz="1400" dirty="0"/>
              <a:t> B2B SaaS with performance-based enterprise pricing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53451C-0E2D-7FB4-7440-F86915B72CF6}"/>
              </a:ext>
            </a:extLst>
          </p:cNvPr>
          <p:cNvSpPr txBox="1"/>
          <p:nvPr/>
        </p:nvSpPr>
        <p:spPr>
          <a:xfrm>
            <a:off x="5730240" y="892275"/>
            <a:ext cx="3281680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Model:</a:t>
            </a:r>
            <a:r>
              <a:rPr lang="en-GB" sz="1400" dirty="0"/>
              <a:t> B2B SaaS (Performance-based pricing)</a:t>
            </a:r>
          </a:p>
          <a:p>
            <a:r>
              <a:rPr lang="en-GB" sz="1400" dirty="0"/>
              <a:t> </a:t>
            </a:r>
            <a:r>
              <a:rPr lang="en-GB" sz="1400" b="1" dirty="0"/>
              <a:t>Market:</a:t>
            </a:r>
            <a:r>
              <a:rPr lang="en-GB" sz="1400" dirty="0"/>
              <a:t> $8-12B AI Data Optimization (35% CAGR)</a:t>
            </a:r>
            <a:br>
              <a:rPr lang="en-GB" sz="1400" dirty="0"/>
            </a:br>
            <a:r>
              <a:rPr lang="en-GB" sz="1400" b="1" dirty="0"/>
              <a:t>Team:</a:t>
            </a:r>
            <a:r>
              <a:rPr lang="en-GB" sz="1400" dirty="0"/>
              <a:t> CERN Engineers + Big Data Veterans </a:t>
            </a:r>
          </a:p>
          <a:p>
            <a:r>
              <a:rPr lang="en-GB" sz="1400" b="1" dirty="0"/>
              <a:t>Funding:</a:t>
            </a:r>
            <a:r>
              <a:rPr lang="en-GB" sz="1400" dirty="0"/>
              <a:t> €6.5M Series A (2024)</a:t>
            </a:r>
            <a:br>
              <a:rPr lang="en-GB" sz="1400" dirty="0"/>
            </a:br>
            <a:r>
              <a:rPr lang="en-GB" sz="1400" b="1" dirty="0"/>
              <a:t>Investors:</a:t>
            </a:r>
            <a:r>
              <a:rPr lang="en-GB" sz="1400" dirty="0"/>
              <a:t> Early Snowflake Backers </a:t>
            </a:r>
          </a:p>
          <a:p>
            <a:r>
              <a:rPr lang="en-GB" sz="1400" b="1" dirty="0"/>
              <a:t>Location:</a:t>
            </a:r>
            <a:r>
              <a:rPr lang="en-GB" sz="1400" dirty="0"/>
              <a:t> Barcelona, Spain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1E75E4-C9C7-8742-ADAC-4F775742A0BB}"/>
              </a:ext>
            </a:extLst>
          </p:cNvPr>
          <p:cNvSpPr txBox="1"/>
          <p:nvPr/>
        </p:nvSpPr>
        <p:spPr>
          <a:xfrm>
            <a:off x="6024880" y="429068"/>
            <a:ext cx="2037080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Investment Profile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CC0509-9027-66D2-7A13-05C9A31B0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DF5D8F-ECC7-68E3-D19A-229D61C20192}"/>
              </a:ext>
            </a:extLst>
          </p:cNvPr>
          <p:cNvSpPr txBox="1"/>
          <p:nvPr/>
        </p:nvSpPr>
        <p:spPr>
          <a:xfrm>
            <a:off x="2222500" y="59736"/>
            <a:ext cx="469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NYMIZ - AI-Powered Data Privacy Infrastructure</a:t>
            </a:r>
          </a:p>
        </p:txBody>
      </p:sp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31BC9C80-2A0B-E5C9-101D-16CB077C14E5}"/>
              </a:ext>
            </a:extLst>
          </p:cNvPr>
          <p:cNvSpPr txBox="1"/>
          <p:nvPr/>
        </p:nvSpPr>
        <p:spPr>
          <a:xfrm>
            <a:off x="116840" y="897851"/>
            <a:ext cx="5501640" cy="1692771"/>
          </a:xfrm>
          <a:prstGeom prst="rect">
            <a:avLst/>
          </a:prstGeom>
          <a:ln w="12700" cap="rnd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613400"/>
                      <a:gd name="connsiteY0" fmla="*/ 0 h 1692771"/>
                      <a:gd name="connsiteX1" fmla="*/ 5613400 w 5613400"/>
                      <a:gd name="connsiteY1" fmla="*/ 0 h 1692771"/>
                      <a:gd name="connsiteX2" fmla="*/ 5613400 w 5613400"/>
                      <a:gd name="connsiteY2" fmla="*/ 1692771 h 1692771"/>
                      <a:gd name="connsiteX3" fmla="*/ 0 w 5613400"/>
                      <a:gd name="connsiteY3" fmla="*/ 1692771 h 1692771"/>
                      <a:gd name="connsiteX4" fmla="*/ 0 w 5613400"/>
                      <a:gd name="connsiteY4" fmla="*/ 0 h 1692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13400" h="1692771" fill="none" extrusionOk="0">
                        <a:moveTo>
                          <a:pt x="0" y="0"/>
                        </a:moveTo>
                        <a:cubicBezTo>
                          <a:pt x="1252353" y="-49533"/>
                          <a:pt x="3984674" y="-14809"/>
                          <a:pt x="5613400" y="0"/>
                        </a:cubicBezTo>
                        <a:cubicBezTo>
                          <a:pt x="5527526" y="320869"/>
                          <a:pt x="5693044" y="1365106"/>
                          <a:pt x="5613400" y="1692771"/>
                        </a:cubicBezTo>
                        <a:cubicBezTo>
                          <a:pt x="4322073" y="1644540"/>
                          <a:pt x="1787655" y="1777226"/>
                          <a:pt x="0" y="1692771"/>
                        </a:cubicBezTo>
                        <a:cubicBezTo>
                          <a:pt x="107921" y="893202"/>
                          <a:pt x="97787" y="837084"/>
                          <a:pt x="0" y="0"/>
                        </a:cubicBezTo>
                        <a:close/>
                      </a:path>
                      <a:path w="5613400" h="1692771" stroke="0" extrusionOk="0">
                        <a:moveTo>
                          <a:pt x="0" y="0"/>
                        </a:moveTo>
                        <a:cubicBezTo>
                          <a:pt x="899074" y="118645"/>
                          <a:pt x="4228349" y="116012"/>
                          <a:pt x="5613400" y="0"/>
                        </a:cubicBezTo>
                        <a:cubicBezTo>
                          <a:pt x="5520329" y="585967"/>
                          <a:pt x="5612965" y="1013795"/>
                          <a:pt x="5613400" y="1692771"/>
                        </a:cubicBezTo>
                        <a:cubicBezTo>
                          <a:pt x="3549373" y="1827371"/>
                          <a:pt x="586750" y="1535575"/>
                          <a:pt x="0" y="1692771"/>
                        </a:cubicBezTo>
                        <a:cubicBezTo>
                          <a:pt x="-126994" y="1312421"/>
                          <a:pt x="-125140" y="6571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wrap="square" rtlCol="0">
            <a:spAutoFit/>
          </a:bodyPr>
          <a:lstStyle/>
          <a:p>
            <a:r>
              <a:rPr lang="en-GB" sz="1300" b="1" dirty="0"/>
              <a:t>Problem:</a:t>
            </a:r>
            <a:r>
              <a:rPr lang="en-GB" sz="1300" dirty="0"/>
              <a:t> Enterprises struggle with data privacy compliance while maintaining data utility for AI</a:t>
            </a:r>
          </a:p>
          <a:p>
            <a:br>
              <a:rPr lang="en-GB" sz="1300" dirty="0"/>
            </a:br>
            <a:r>
              <a:rPr lang="en-GB" sz="1300" b="1" dirty="0"/>
              <a:t>Solution:</a:t>
            </a:r>
            <a:r>
              <a:rPr lang="en-GB" sz="1300" dirty="0"/>
              <a:t> AI-powered anonymization preserving 94% data utility vs industry average 65%</a:t>
            </a:r>
          </a:p>
          <a:p>
            <a:br>
              <a:rPr lang="en-GB" sz="1300" dirty="0"/>
            </a:br>
            <a:r>
              <a:rPr lang="en-GB" sz="1300" b="1" dirty="0"/>
              <a:t>Proof:</a:t>
            </a:r>
            <a:r>
              <a:rPr lang="en-GB" sz="1300" dirty="0"/>
              <a:t> 70+ enterprise clients; saved Banco Santander €2.3M in potential fines; first EU certified for GDPR + AI 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235864-6EB4-ABC0-B8D1-7051E5C806A6}"/>
              </a:ext>
            </a:extLst>
          </p:cNvPr>
          <p:cNvSpPr txBox="1"/>
          <p:nvPr/>
        </p:nvSpPr>
        <p:spPr>
          <a:xfrm>
            <a:off x="116840" y="430160"/>
            <a:ext cx="189484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Investment Thesis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1ABA16C-5929-CAAB-7297-476745027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11313"/>
              </p:ext>
            </p:extLst>
          </p:nvPr>
        </p:nvGraphicFramePr>
        <p:xfrm>
          <a:off x="116840" y="2923600"/>
          <a:ext cx="5394960" cy="38186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1998565722"/>
                    </a:ext>
                  </a:extLst>
                </a:gridCol>
                <a:gridCol w="1389380">
                  <a:extLst>
                    <a:ext uri="{9D8B030D-6E8A-4147-A177-3AD203B41FA5}">
                      <a16:colId xmlns:a16="http://schemas.microsoft.com/office/drawing/2014/main" val="2541931664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250522044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378656866"/>
                    </a:ext>
                  </a:extLst>
                </a:gridCol>
              </a:tblGrid>
              <a:tr h="557660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GB" sz="1200" b="1" dirty="0">
                          <a:effectLst/>
                        </a:rPr>
                        <a:t>NYMZ blue ocean</a:t>
                      </a:r>
                      <a:endParaRPr lang="en-GB" sz="1200" b="1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br>
                        <a:rPr lang="en-GB" sz="1800" b="1" dirty="0">
                          <a:effectLst/>
                        </a:rPr>
                      </a:br>
                      <a:r>
                        <a:rPr lang="en-GB" sz="1800" b="1" dirty="0">
                          <a:effectLst/>
                        </a:rPr>
                        <a:t>NYMIZ</a:t>
                      </a:r>
                      <a:endParaRPr lang="en-GB" sz="18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GB" sz="1800" b="1" dirty="0">
                          <a:effectLst/>
                        </a:rPr>
                        <a:t>Rule-based Solutions</a:t>
                      </a:r>
                      <a:endParaRPr lang="en-GB" sz="18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GB" sz="1800" b="1" dirty="0">
                          <a:effectLst/>
                        </a:rPr>
                        <a:t>Manual Processes</a:t>
                      </a:r>
                      <a:endParaRPr lang="en-GB" sz="18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1081891854"/>
                  </a:ext>
                </a:extLst>
              </a:tr>
              <a:tr h="827629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</a:rPr>
                        <a:t>Data Utility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1" dirty="0">
                          <a:effectLst/>
                        </a:rPr>
                        <a:t>94% preservation</a:t>
                      </a:r>
                      <a:r>
                        <a:rPr lang="en-GB" sz="1200" b="0" dirty="0">
                          <a:effectLst/>
                        </a:rPr>
                        <a:t> AI-optimized</a:t>
                      </a:r>
                      <a:endParaRPr lang="en-GB" sz="12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dirty="0">
                          <a:effectLst/>
                        </a:rPr>
                        <a:t>65% industry average</a:t>
                      </a:r>
                      <a:endParaRPr lang="en-GB" sz="12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</a:rPr>
                        <a:t>Inconsistent results</a:t>
                      </a:r>
                      <a:endParaRPr lang="en-GB" sz="1200" b="0">
                        <a:effectLst/>
                        <a:latin typeface="quote-cjk-patch"/>
                      </a:endParaRP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352327867"/>
                  </a:ext>
                </a:extLst>
              </a:tr>
              <a:tr h="776486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</a:rPr>
                        <a:t>Compliance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1">
                          <a:effectLst/>
                        </a:rPr>
                        <a:t>GDPR + AI Act certified</a:t>
                      </a:r>
                      <a:r>
                        <a:rPr lang="en-GB" sz="1200" b="0">
                          <a:effectLst/>
                        </a:rPr>
                        <a:t> First-mover</a:t>
                      </a:r>
                      <a:endParaRPr lang="en-GB" sz="12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</a:rPr>
                        <a:t>Basic compliance</a:t>
                      </a:r>
                      <a:endParaRPr lang="en-GB" sz="12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</a:rPr>
                        <a:t>High risk</a:t>
                      </a:r>
                      <a:endParaRPr lang="en-GB" sz="1200" b="0">
                        <a:effectLst/>
                        <a:latin typeface="quote-cjk-patch"/>
                      </a:endParaRP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1168472588"/>
                  </a:ext>
                </a:extLst>
              </a:tr>
              <a:tr h="827629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</a:rPr>
                        <a:t>Technology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1">
                          <a:effectLst/>
                        </a:rPr>
                        <a:t>AI algorithms</a:t>
                      </a:r>
                      <a:r>
                        <a:rPr lang="en-GB" sz="1200" b="0">
                          <a:effectLst/>
                        </a:rPr>
                        <a:t> Petabyte-scale</a:t>
                      </a:r>
                      <a:endParaRPr lang="en-GB" sz="12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</a:rPr>
                        <a:t>Rule-based systems</a:t>
                      </a:r>
                      <a:endParaRPr lang="en-GB" sz="12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</a:rPr>
                        <a:t>Manual review</a:t>
                      </a:r>
                      <a:endParaRPr lang="en-GB" sz="1200" b="0">
                        <a:effectLst/>
                        <a:latin typeface="quote-cjk-patch"/>
                      </a:endParaRP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3964433805"/>
                  </a:ext>
                </a:extLst>
              </a:tr>
              <a:tr h="55766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</a:rPr>
                        <a:t>Vertical Focus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1">
                          <a:effectLst/>
                        </a:rPr>
                        <a:t>Finance, healthcare, legal</a:t>
                      </a:r>
                      <a:endParaRPr lang="en-GB" sz="12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</a:rPr>
                        <a:t>Generic solutions</a:t>
                      </a:r>
                      <a:endParaRPr lang="en-GB" sz="12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dirty="0">
                          <a:effectLst/>
                        </a:rPr>
                        <a:t>Department-specific</a:t>
                      </a:r>
                      <a:endParaRPr lang="en-GB" sz="1200" b="0" dirty="0">
                        <a:effectLst/>
                        <a:latin typeface="quote-cjk-patch"/>
                      </a:endParaRP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123237188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3640197-5E8A-2671-E1C4-F547C0B84D59}"/>
              </a:ext>
            </a:extLst>
          </p:cNvPr>
          <p:cNvSpPr txBox="1"/>
          <p:nvPr/>
        </p:nvSpPr>
        <p:spPr>
          <a:xfrm>
            <a:off x="6024880" y="3379941"/>
            <a:ext cx="23876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Investment Highlights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351096-B82E-772D-7A54-7FAFC47DB9A5}"/>
              </a:ext>
            </a:extLst>
          </p:cNvPr>
          <p:cNvSpPr txBox="1"/>
          <p:nvPr/>
        </p:nvSpPr>
        <p:spPr>
          <a:xfrm>
            <a:off x="5745480" y="3934401"/>
            <a:ext cx="3281680" cy="24622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Regulatory First-Mover:</a:t>
            </a:r>
            <a:r>
              <a:rPr lang="en-GB" sz="1400" dirty="0"/>
              <a:t> Only EU company certified for both GDPR and AI Act</a:t>
            </a:r>
          </a:p>
          <a:p>
            <a:endParaRPr lang="en-GB" sz="1400" dirty="0"/>
          </a:p>
          <a:p>
            <a:r>
              <a:rPr lang="en-GB" sz="1400" b="1" dirty="0"/>
              <a:t>Proven ROI:</a:t>
            </a:r>
            <a:r>
              <a:rPr lang="en-GB" sz="1400" dirty="0"/>
              <a:t> Saved Banco Santander €2.3M in potential compliance fines</a:t>
            </a:r>
          </a:p>
          <a:p>
            <a:endParaRPr lang="en-GB" sz="1400" dirty="0"/>
          </a:p>
          <a:p>
            <a:r>
              <a:rPr lang="en-GB" sz="1400" b="1" dirty="0"/>
              <a:t>Technical Edge:</a:t>
            </a:r>
            <a:r>
              <a:rPr lang="en-GB" sz="1400" dirty="0"/>
              <a:t> 94% data utility preservation vs 65% industry average</a:t>
            </a:r>
          </a:p>
          <a:p>
            <a:endParaRPr lang="en-GB" sz="1400" dirty="0"/>
          </a:p>
          <a:p>
            <a:r>
              <a:rPr lang="en-GB" sz="1400" b="1" dirty="0"/>
              <a:t>Market Timing:</a:t>
            </a:r>
            <a:r>
              <a:rPr lang="en-GB" sz="1400" dirty="0"/>
              <a:t> Strong tailwinds from EU AI Act implementation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E260AB-73CD-9E58-D5CA-3579B60F41BE}"/>
              </a:ext>
            </a:extLst>
          </p:cNvPr>
          <p:cNvSpPr txBox="1"/>
          <p:nvPr/>
        </p:nvSpPr>
        <p:spPr>
          <a:xfrm>
            <a:off x="5730240" y="892275"/>
            <a:ext cx="3281680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Model:</a:t>
            </a:r>
            <a:r>
              <a:rPr lang="en-GB" sz="1400" dirty="0"/>
              <a:t> B2B SaaS (Privacy infrastructure)</a:t>
            </a:r>
            <a:br>
              <a:rPr lang="en-GB" sz="1400" dirty="0"/>
            </a:br>
            <a:r>
              <a:rPr lang="en-GB" sz="1400" b="1" dirty="0"/>
              <a:t>Market:</a:t>
            </a:r>
            <a:r>
              <a:rPr lang="en-GB" sz="1400" dirty="0"/>
              <a:t> $3-5B AI data anonymization (50% CAGR)</a:t>
            </a:r>
            <a:br>
              <a:rPr lang="en-GB" sz="1400" dirty="0"/>
            </a:br>
            <a:r>
              <a:rPr lang="en-GB" sz="1400" b="1" dirty="0"/>
              <a:t>Team:</a:t>
            </a:r>
            <a:r>
              <a:rPr lang="en-GB" sz="1400" dirty="0"/>
              <a:t> Privacy domain expert + AI/ML technical co-founders</a:t>
            </a:r>
            <a:br>
              <a:rPr lang="en-GB" sz="1400" dirty="0"/>
            </a:br>
            <a:r>
              <a:rPr lang="en-GB" sz="1400" b="1" dirty="0"/>
              <a:t>Funding:</a:t>
            </a:r>
            <a:r>
              <a:rPr lang="en-GB" sz="1400" dirty="0"/>
              <a:t> €2M Seed Extension/Series A</a:t>
            </a:r>
            <a:br>
              <a:rPr lang="en-GB" sz="1400" dirty="0"/>
            </a:br>
            <a:r>
              <a:rPr lang="en-GB" sz="1400" b="1" dirty="0"/>
              <a:t>Investors:</a:t>
            </a:r>
            <a:r>
              <a:rPr lang="en-GB" sz="1400" dirty="0"/>
              <a:t> TIN Capital, </a:t>
            </a:r>
            <a:r>
              <a:rPr lang="en-GB" sz="1400" dirty="0" err="1"/>
              <a:t>Swanlaab</a:t>
            </a:r>
            <a:r>
              <a:rPr lang="en-GB" sz="1400" dirty="0"/>
              <a:t>, Auriga Cyber Ventures, CDTI</a:t>
            </a:r>
            <a:br>
              <a:rPr lang="en-GB" sz="1400" dirty="0"/>
            </a:br>
            <a:r>
              <a:rPr lang="en-GB" sz="1400" b="1" dirty="0"/>
              <a:t>Location:</a:t>
            </a:r>
            <a:r>
              <a:rPr lang="en-GB" sz="1400" dirty="0"/>
              <a:t> Bilbao, Spain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A458E2-D54D-6E4A-7C6E-2F0B01A36127}"/>
              </a:ext>
            </a:extLst>
          </p:cNvPr>
          <p:cNvSpPr txBox="1"/>
          <p:nvPr/>
        </p:nvSpPr>
        <p:spPr>
          <a:xfrm>
            <a:off x="6024880" y="429068"/>
            <a:ext cx="2037080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Investment Profile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165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057019-BA07-D6FA-7AC5-FE2DA37F7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553A02-5FD3-2D63-9F28-66593605B40F}"/>
              </a:ext>
            </a:extLst>
          </p:cNvPr>
          <p:cNvSpPr txBox="1"/>
          <p:nvPr/>
        </p:nvSpPr>
        <p:spPr>
          <a:xfrm>
            <a:off x="2222500" y="59736"/>
            <a:ext cx="469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ORBIO - AI-Native Human Capital Platform</a:t>
            </a:r>
          </a:p>
        </p:txBody>
      </p:sp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878A882E-FF3D-83C1-57A4-9D3F6DEC5A0A}"/>
              </a:ext>
            </a:extLst>
          </p:cNvPr>
          <p:cNvSpPr txBox="1"/>
          <p:nvPr/>
        </p:nvSpPr>
        <p:spPr>
          <a:xfrm>
            <a:off x="116840" y="897851"/>
            <a:ext cx="5501640" cy="1692771"/>
          </a:xfrm>
          <a:prstGeom prst="rect">
            <a:avLst/>
          </a:prstGeom>
          <a:ln w="12700" cap="rnd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613400"/>
                      <a:gd name="connsiteY0" fmla="*/ 0 h 1692771"/>
                      <a:gd name="connsiteX1" fmla="*/ 5613400 w 5613400"/>
                      <a:gd name="connsiteY1" fmla="*/ 0 h 1692771"/>
                      <a:gd name="connsiteX2" fmla="*/ 5613400 w 5613400"/>
                      <a:gd name="connsiteY2" fmla="*/ 1692771 h 1692771"/>
                      <a:gd name="connsiteX3" fmla="*/ 0 w 5613400"/>
                      <a:gd name="connsiteY3" fmla="*/ 1692771 h 1692771"/>
                      <a:gd name="connsiteX4" fmla="*/ 0 w 5613400"/>
                      <a:gd name="connsiteY4" fmla="*/ 0 h 1692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13400" h="1692771" fill="none" extrusionOk="0">
                        <a:moveTo>
                          <a:pt x="0" y="0"/>
                        </a:moveTo>
                        <a:cubicBezTo>
                          <a:pt x="1252353" y="-49533"/>
                          <a:pt x="3984674" y="-14809"/>
                          <a:pt x="5613400" y="0"/>
                        </a:cubicBezTo>
                        <a:cubicBezTo>
                          <a:pt x="5527526" y="320869"/>
                          <a:pt x="5693044" y="1365106"/>
                          <a:pt x="5613400" y="1692771"/>
                        </a:cubicBezTo>
                        <a:cubicBezTo>
                          <a:pt x="4322073" y="1644540"/>
                          <a:pt x="1787655" y="1777226"/>
                          <a:pt x="0" y="1692771"/>
                        </a:cubicBezTo>
                        <a:cubicBezTo>
                          <a:pt x="107921" y="893202"/>
                          <a:pt x="97787" y="837084"/>
                          <a:pt x="0" y="0"/>
                        </a:cubicBezTo>
                        <a:close/>
                      </a:path>
                      <a:path w="5613400" h="1692771" stroke="0" extrusionOk="0">
                        <a:moveTo>
                          <a:pt x="0" y="0"/>
                        </a:moveTo>
                        <a:cubicBezTo>
                          <a:pt x="899074" y="118645"/>
                          <a:pt x="4228349" y="116012"/>
                          <a:pt x="5613400" y="0"/>
                        </a:cubicBezTo>
                        <a:cubicBezTo>
                          <a:pt x="5520329" y="585967"/>
                          <a:pt x="5612965" y="1013795"/>
                          <a:pt x="5613400" y="1692771"/>
                        </a:cubicBezTo>
                        <a:cubicBezTo>
                          <a:pt x="3549373" y="1827371"/>
                          <a:pt x="586750" y="1535575"/>
                          <a:pt x="0" y="1692771"/>
                        </a:cubicBezTo>
                        <a:cubicBezTo>
                          <a:pt x="-126994" y="1312421"/>
                          <a:pt x="-125140" y="6571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wrap="square" rtlCol="0">
            <a:spAutoFit/>
          </a:bodyPr>
          <a:lstStyle/>
          <a:p>
            <a:r>
              <a:rPr lang="en-GB" sz="1300" b="1" dirty="0"/>
              <a:t>Problem:</a:t>
            </a:r>
            <a:r>
              <a:rPr lang="en-GB" sz="1300" dirty="0"/>
              <a:t> HR teams overwhelmed by administrative tasks (recruitment, onboarding, development), reducing strategic impact</a:t>
            </a:r>
          </a:p>
          <a:p>
            <a:br>
              <a:rPr lang="en-GB" sz="1300" dirty="0"/>
            </a:br>
            <a:r>
              <a:rPr lang="en-GB" sz="1300" b="1" dirty="0"/>
              <a:t>Solution:</a:t>
            </a:r>
            <a:r>
              <a:rPr lang="en-GB" sz="1300" dirty="0"/>
              <a:t> Autonomous conversational agents managing entire employee lifecycle with AI-native architecture</a:t>
            </a:r>
          </a:p>
          <a:p>
            <a:br>
              <a:rPr lang="en-GB" sz="1300" dirty="0"/>
            </a:br>
            <a:r>
              <a:rPr lang="en-GB" sz="1300" b="1" dirty="0"/>
              <a:t>Proof:</a:t>
            </a:r>
            <a:r>
              <a:rPr lang="en-GB" sz="1300" dirty="0"/>
              <a:t> 60,000 candidate interviews in 3 months; 80% faster hiring; replacing Workday at 3 major European banks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6E633-015E-1205-3ADF-DEF26802ED2E}"/>
              </a:ext>
            </a:extLst>
          </p:cNvPr>
          <p:cNvSpPr txBox="1"/>
          <p:nvPr/>
        </p:nvSpPr>
        <p:spPr>
          <a:xfrm>
            <a:off x="116840" y="430160"/>
            <a:ext cx="189484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Investment Thesis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57B8868-0A2E-729E-C578-CA8FF90DC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104996"/>
              </p:ext>
            </p:extLst>
          </p:nvPr>
        </p:nvGraphicFramePr>
        <p:xfrm>
          <a:off x="116840" y="2738326"/>
          <a:ext cx="5394960" cy="40599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1998565722"/>
                    </a:ext>
                  </a:extLst>
                </a:gridCol>
                <a:gridCol w="1389380">
                  <a:extLst>
                    <a:ext uri="{9D8B030D-6E8A-4147-A177-3AD203B41FA5}">
                      <a16:colId xmlns:a16="http://schemas.microsoft.com/office/drawing/2014/main" val="2541931664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250522044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378656866"/>
                    </a:ext>
                  </a:extLst>
                </a:gridCol>
              </a:tblGrid>
              <a:tr h="621525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GB" sz="1300" b="1" dirty="0">
                          <a:effectLst/>
                          <a:latin typeface="quote-cjk-patch"/>
                        </a:rPr>
                        <a:t>ORBIO VS COMP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GB" sz="1800" b="1" dirty="0">
                          <a:effectLst/>
                          <a:latin typeface="quote-cjk-patch"/>
                        </a:rPr>
                        <a:t>ORBIO</a:t>
                      </a:r>
                      <a:endParaRPr lang="en-GB" sz="18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GB" sz="1800" b="1" dirty="0">
                          <a:effectLst/>
                          <a:latin typeface="quote-cjk-patch"/>
                        </a:rPr>
                        <a:t>Workday</a:t>
                      </a:r>
                      <a:endParaRPr lang="en-GB" sz="18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GB" sz="1800" b="1" dirty="0">
                          <a:effectLst/>
                          <a:latin typeface="quote-cjk-patch"/>
                        </a:rPr>
                        <a:t>Traditional HR Tech</a:t>
                      </a:r>
                      <a:endParaRPr lang="en-GB" sz="18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1081891854"/>
                  </a:ext>
                </a:extLst>
              </a:tr>
              <a:tr h="838064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  <a:latin typeface="quote-cjk-patch"/>
                        </a:rPr>
                        <a:t>AI Capability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1">
                          <a:effectLst/>
                          <a:latin typeface="quote-cjk-patch"/>
                        </a:rPr>
                        <a:t>AI-native architecture</a:t>
                      </a:r>
                      <a:r>
                        <a:rPr lang="en-GB" sz="1200" b="0">
                          <a:effectLst/>
                          <a:latin typeface="quote-cjk-patch"/>
                        </a:rPr>
                        <a:t> Autonomous agents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  <a:latin typeface="quote-cjk-patch"/>
                        </a:rPr>
                        <a:t>AI features added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  <a:latin typeface="quote-cjk-patch"/>
                        </a:rPr>
                        <a:t>Basic automation</a:t>
                      </a: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352327867"/>
                  </a:ext>
                </a:extLst>
              </a:tr>
              <a:tr h="1074244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  <a:latin typeface="quote-cjk-patch"/>
                        </a:rPr>
                        <a:t>Efficiency Gain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1">
                          <a:effectLst/>
                          <a:latin typeface="quote-cjk-patch"/>
                        </a:rPr>
                        <a:t>80% faster hiring</a:t>
                      </a:r>
                      <a:r>
                        <a:rPr lang="en-GB" sz="1200" b="0">
                          <a:effectLst/>
                          <a:latin typeface="quote-cjk-patch"/>
                        </a:rPr>
                        <a:t> 99.7% interview accuracy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  <a:latin typeface="quote-cjk-patch"/>
                        </a:rPr>
                        <a:t>Standard workflows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  <a:latin typeface="quote-cjk-patch"/>
                        </a:rPr>
                        <a:t>Manual processes</a:t>
                      </a: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1168472588"/>
                  </a:ext>
                </a:extLst>
              </a:tr>
              <a:tr h="601885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  <a:latin typeface="quote-cjk-patch"/>
                        </a:rPr>
                        <a:t>Technology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1">
                          <a:effectLst/>
                          <a:latin typeface="quote-cjk-patch"/>
                        </a:rPr>
                        <a:t>Autonomous conversational AI</a:t>
                      </a:r>
                      <a:endParaRPr lang="en-GB" sz="12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  <a:latin typeface="quote-cjk-patch"/>
                        </a:rPr>
                        <a:t>Integrated modules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  <a:latin typeface="quote-cjk-patch"/>
                        </a:rPr>
                        <a:t>Point solutions</a:t>
                      </a: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3964433805"/>
                  </a:ext>
                </a:extLst>
              </a:tr>
              <a:tr h="838064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  <a:latin typeface="quote-cjk-patch"/>
                        </a:rPr>
                        <a:t>Customer ROI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1">
                          <a:effectLst/>
                          <a:latin typeface="quote-cjk-patch"/>
                        </a:rPr>
                        <a:t>142% net revenue retention</a:t>
                      </a:r>
                      <a:r>
                        <a:rPr lang="en-GB" sz="1200" b="0">
                          <a:effectLst/>
                          <a:latin typeface="quote-cjk-patch"/>
                        </a:rPr>
                        <a:t> 20% lower turnover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  <a:latin typeface="quote-cjk-patch"/>
                        </a:rPr>
                        <a:t>Enterprise standard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dirty="0">
                          <a:effectLst/>
                          <a:latin typeface="quote-cjk-patch"/>
                        </a:rPr>
                        <a:t>Limited metrics</a:t>
                      </a: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123237188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010431F-46DC-6D61-1B0F-2B05AA087BEC}"/>
              </a:ext>
            </a:extLst>
          </p:cNvPr>
          <p:cNvSpPr txBox="1"/>
          <p:nvPr/>
        </p:nvSpPr>
        <p:spPr>
          <a:xfrm>
            <a:off x="6024880" y="3379941"/>
            <a:ext cx="23876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Investment Highlights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4C6988-CC2F-F364-CDF6-3AE44E682DC5}"/>
              </a:ext>
            </a:extLst>
          </p:cNvPr>
          <p:cNvSpPr txBox="1"/>
          <p:nvPr/>
        </p:nvSpPr>
        <p:spPr>
          <a:xfrm>
            <a:off x="5745480" y="3934401"/>
            <a:ext cx="3281680" cy="24622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Regulatory First-Mover:</a:t>
            </a:r>
            <a:r>
              <a:rPr lang="en-GB" sz="1400" dirty="0"/>
              <a:t> Only EU company certified for both GDPR and AI Act</a:t>
            </a:r>
          </a:p>
          <a:p>
            <a:endParaRPr lang="en-GB" sz="1400" dirty="0"/>
          </a:p>
          <a:p>
            <a:r>
              <a:rPr lang="en-GB" sz="1400" b="1" dirty="0"/>
              <a:t>Proven ROI:</a:t>
            </a:r>
            <a:r>
              <a:rPr lang="en-GB" sz="1400" dirty="0"/>
              <a:t> Saved Banco Santander €2.3M in potential compliance fines</a:t>
            </a:r>
          </a:p>
          <a:p>
            <a:endParaRPr lang="en-GB" sz="1400" dirty="0"/>
          </a:p>
          <a:p>
            <a:r>
              <a:rPr lang="en-GB" sz="1400" b="1" dirty="0"/>
              <a:t>Technical Edge:</a:t>
            </a:r>
            <a:r>
              <a:rPr lang="en-GB" sz="1400" dirty="0"/>
              <a:t> 94% data utility preservation vs 65% industry average</a:t>
            </a:r>
          </a:p>
          <a:p>
            <a:endParaRPr lang="en-GB" sz="1400" dirty="0"/>
          </a:p>
          <a:p>
            <a:r>
              <a:rPr lang="en-GB" sz="1400" b="1" dirty="0"/>
              <a:t>Market Timing:</a:t>
            </a:r>
            <a:r>
              <a:rPr lang="en-GB" sz="1400" dirty="0"/>
              <a:t> Strong tailwinds from EU AI Act implementation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AAEA6C-12C4-4809-CC28-2E5573E9AE6E}"/>
              </a:ext>
            </a:extLst>
          </p:cNvPr>
          <p:cNvSpPr txBox="1"/>
          <p:nvPr/>
        </p:nvSpPr>
        <p:spPr>
          <a:xfrm>
            <a:off x="5730240" y="892275"/>
            <a:ext cx="3281680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Model:</a:t>
            </a:r>
            <a:r>
              <a:rPr lang="en-GB" sz="1400" dirty="0"/>
              <a:t> B2B SaaS (Privacy infrastructure)</a:t>
            </a:r>
            <a:br>
              <a:rPr lang="en-GB" sz="1400" dirty="0"/>
            </a:br>
            <a:r>
              <a:rPr lang="en-GB" sz="1400" b="1" dirty="0"/>
              <a:t>Market:</a:t>
            </a:r>
            <a:r>
              <a:rPr lang="en-GB" sz="1400" dirty="0"/>
              <a:t> $3-5B AI data anonymization (50% CAGR)</a:t>
            </a:r>
            <a:br>
              <a:rPr lang="en-GB" sz="1400" dirty="0"/>
            </a:br>
            <a:r>
              <a:rPr lang="en-GB" sz="1400" b="1" dirty="0"/>
              <a:t>Team:</a:t>
            </a:r>
            <a:r>
              <a:rPr lang="en-GB" sz="1400" dirty="0"/>
              <a:t> Privacy domain expert + AI/ML technical co-founders</a:t>
            </a:r>
            <a:br>
              <a:rPr lang="en-GB" sz="1400" dirty="0"/>
            </a:br>
            <a:r>
              <a:rPr lang="en-GB" sz="1400" b="1" dirty="0"/>
              <a:t>Funding:</a:t>
            </a:r>
            <a:r>
              <a:rPr lang="en-GB" sz="1400" dirty="0"/>
              <a:t> €2M Seed Extension/Series A</a:t>
            </a:r>
            <a:br>
              <a:rPr lang="en-GB" sz="1400" dirty="0"/>
            </a:br>
            <a:r>
              <a:rPr lang="en-GB" sz="1400" b="1" dirty="0"/>
              <a:t>Investors:</a:t>
            </a:r>
            <a:r>
              <a:rPr lang="en-GB" sz="1400" dirty="0"/>
              <a:t> TIN Capital, </a:t>
            </a:r>
            <a:r>
              <a:rPr lang="en-GB" sz="1400" dirty="0" err="1"/>
              <a:t>Swanlaab</a:t>
            </a:r>
            <a:r>
              <a:rPr lang="en-GB" sz="1400" dirty="0"/>
              <a:t>, Auriga Cyber Ventures, CDTI</a:t>
            </a:r>
            <a:br>
              <a:rPr lang="en-GB" sz="1400" dirty="0"/>
            </a:br>
            <a:r>
              <a:rPr lang="en-GB" sz="1400" b="1" dirty="0"/>
              <a:t>Location:</a:t>
            </a:r>
            <a:r>
              <a:rPr lang="en-GB" sz="1400" dirty="0"/>
              <a:t> Bilbao, Spain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F96112-2948-C1E0-F299-EF7127437B1C}"/>
              </a:ext>
            </a:extLst>
          </p:cNvPr>
          <p:cNvSpPr txBox="1"/>
          <p:nvPr/>
        </p:nvSpPr>
        <p:spPr>
          <a:xfrm>
            <a:off x="6024880" y="429068"/>
            <a:ext cx="2037080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Investment Profile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737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230657-F435-45E0-F129-83D8B97CC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956594-3959-14D0-384C-2659B8E28FFA}"/>
              </a:ext>
            </a:extLst>
          </p:cNvPr>
          <p:cNvSpPr txBox="1"/>
          <p:nvPr/>
        </p:nvSpPr>
        <p:spPr>
          <a:xfrm>
            <a:off x="2222500" y="59736"/>
            <a:ext cx="469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SUPERSONIK - Multilingual AI Customer Service</a:t>
            </a:r>
          </a:p>
        </p:txBody>
      </p:sp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31E2A57B-8ACD-A104-D299-340835558C7A}"/>
              </a:ext>
            </a:extLst>
          </p:cNvPr>
          <p:cNvSpPr txBox="1"/>
          <p:nvPr/>
        </p:nvSpPr>
        <p:spPr>
          <a:xfrm>
            <a:off x="116840" y="897851"/>
            <a:ext cx="5501640" cy="1692771"/>
          </a:xfrm>
          <a:prstGeom prst="rect">
            <a:avLst/>
          </a:prstGeom>
          <a:ln w="12700" cap="rnd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613400"/>
                      <a:gd name="connsiteY0" fmla="*/ 0 h 1692771"/>
                      <a:gd name="connsiteX1" fmla="*/ 5613400 w 5613400"/>
                      <a:gd name="connsiteY1" fmla="*/ 0 h 1692771"/>
                      <a:gd name="connsiteX2" fmla="*/ 5613400 w 5613400"/>
                      <a:gd name="connsiteY2" fmla="*/ 1692771 h 1692771"/>
                      <a:gd name="connsiteX3" fmla="*/ 0 w 5613400"/>
                      <a:gd name="connsiteY3" fmla="*/ 1692771 h 1692771"/>
                      <a:gd name="connsiteX4" fmla="*/ 0 w 5613400"/>
                      <a:gd name="connsiteY4" fmla="*/ 0 h 1692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13400" h="1692771" fill="none" extrusionOk="0">
                        <a:moveTo>
                          <a:pt x="0" y="0"/>
                        </a:moveTo>
                        <a:cubicBezTo>
                          <a:pt x="1252353" y="-49533"/>
                          <a:pt x="3984674" y="-14809"/>
                          <a:pt x="5613400" y="0"/>
                        </a:cubicBezTo>
                        <a:cubicBezTo>
                          <a:pt x="5527526" y="320869"/>
                          <a:pt x="5693044" y="1365106"/>
                          <a:pt x="5613400" y="1692771"/>
                        </a:cubicBezTo>
                        <a:cubicBezTo>
                          <a:pt x="4322073" y="1644540"/>
                          <a:pt x="1787655" y="1777226"/>
                          <a:pt x="0" y="1692771"/>
                        </a:cubicBezTo>
                        <a:cubicBezTo>
                          <a:pt x="107921" y="893202"/>
                          <a:pt x="97787" y="837084"/>
                          <a:pt x="0" y="0"/>
                        </a:cubicBezTo>
                        <a:close/>
                      </a:path>
                      <a:path w="5613400" h="1692771" stroke="0" extrusionOk="0">
                        <a:moveTo>
                          <a:pt x="0" y="0"/>
                        </a:moveTo>
                        <a:cubicBezTo>
                          <a:pt x="899074" y="118645"/>
                          <a:pt x="4228349" y="116012"/>
                          <a:pt x="5613400" y="0"/>
                        </a:cubicBezTo>
                        <a:cubicBezTo>
                          <a:pt x="5520329" y="585967"/>
                          <a:pt x="5612965" y="1013795"/>
                          <a:pt x="5613400" y="1692771"/>
                        </a:cubicBezTo>
                        <a:cubicBezTo>
                          <a:pt x="3549373" y="1827371"/>
                          <a:pt x="586750" y="1535575"/>
                          <a:pt x="0" y="1692771"/>
                        </a:cubicBezTo>
                        <a:cubicBezTo>
                          <a:pt x="-126994" y="1312421"/>
                          <a:pt x="-125140" y="6571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wrap="square" rtlCol="0">
            <a:spAutoFit/>
          </a:bodyPr>
          <a:lstStyle/>
          <a:p>
            <a:r>
              <a:rPr lang="en-GB" sz="1300" b="1" dirty="0"/>
              <a:t>Problem:</a:t>
            </a:r>
            <a:r>
              <a:rPr lang="en-GB" sz="1300" dirty="0"/>
              <a:t> Global customer service limited by language barriers and high operational costs</a:t>
            </a:r>
          </a:p>
          <a:p>
            <a:br>
              <a:rPr lang="en-GB" sz="1300" dirty="0"/>
            </a:br>
            <a:r>
              <a:rPr lang="en-GB" sz="1300" b="1" dirty="0"/>
              <a:t>Solution:</a:t>
            </a:r>
            <a:r>
              <a:rPr lang="en-GB" sz="1300" dirty="0"/>
              <a:t> Autonomous AI agents handling 85% of queries in 100+ languages via unified API</a:t>
            </a:r>
          </a:p>
          <a:p>
            <a:br>
              <a:rPr lang="en-GB" sz="1300" dirty="0"/>
            </a:br>
            <a:r>
              <a:rPr lang="en-GB" sz="1300" b="1" dirty="0"/>
              <a:t>Proof:</a:t>
            </a:r>
            <a:r>
              <a:rPr lang="en-GB" sz="1300" dirty="0"/>
              <a:t> 85% autonomous resolution rate vs industry standard 50-70%; rapid enterprise deployment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157BF-731F-DC56-D2A0-4DF3DB0D9309}"/>
              </a:ext>
            </a:extLst>
          </p:cNvPr>
          <p:cNvSpPr txBox="1"/>
          <p:nvPr/>
        </p:nvSpPr>
        <p:spPr>
          <a:xfrm>
            <a:off x="116840" y="430160"/>
            <a:ext cx="189484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Investment Thesis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1D17E7A-0994-0392-8472-BB6934ABD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581033"/>
              </p:ext>
            </p:extLst>
          </p:nvPr>
        </p:nvGraphicFramePr>
        <p:xfrm>
          <a:off x="116840" y="2841006"/>
          <a:ext cx="5501640" cy="38473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4263">
                  <a:extLst>
                    <a:ext uri="{9D8B030D-6E8A-4147-A177-3AD203B41FA5}">
                      <a16:colId xmlns:a16="http://schemas.microsoft.com/office/drawing/2014/main" val="1998565722"/>
                    </a:ext>
                  </a:extLst>
                </a:gridCol>
                <a:gridCol w="1557537">
                  <a:extLst>
                    <a:ext uri="{9D8B030D-6E8A-4147-A177-3AD203B41FA5}">
                      <a16:colId xmlns:a16="http://schemas.microsoft.com/office/drawing/2014/main" val="2541931664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250522044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378656866"/>
                    </a:ext>
                  </a:extLst>
                </a:gridCol>
              </a:tblGrid>
              <a:tr h="543405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GB" sz="1200" b="1" dirty="0">
                          <a:effectLst/>
                          <a:latin typeface="quote-cjk-patch"/>
                        </a:rPr>
                        <a:t>SUPERSONIK VS COMP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br>
                        <a:rPr lang="en-GB" sz="1400" b="1" dirty="0">
                          <a:effectLst/>
                          <a:latin typeface="quote-cjk-patch"/>
                        </a:rPr>
                      </a:br>
                      <a:r>
                        <a:rPr lang="en-GB" sz="1400" b="1" dirty="0">
                          <a:effectLst/>
                          <a:latin typeface="quote-cjk-patch"/>
                        </a:rPr>
                        <a:t>SUPERSONIK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  <a:latin typeface="quote-cjk-patch"/>
                        </a:rPr>
                        <a:t>Traditional Chatbots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  <a:latin typeface="quote-cjk-patch"/>
                        </a:rPr>
                        <a:t>Human Teams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1081891854"/>
                  </a:ext>
                </a:extLst>
              </a:tr>
              <a:tr h="75663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  <a:latin typeface="quote-cjk-patch"/>
                        </a:rPr>
                        <a:t>Language Coverage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1" dirty="0">
                          <a:effectLst/>
                          <a:latin typeface="quote-cjk-patch"/>
                        </a:rPr>
                        <a:t>100+ languages</a:t>
                      </a:r>
                      <a:r>
                        <a:rPr lang="en-GB" sz="1200" b="0" dirty="0">
                          <a:effectLst/>
                          <a:latin typeface="quote-cjk-patch"/>
                        </a:rPr>
                        <a:t> Unified API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dirty="0">
                          <a:effectLst/>
                          <a:latin typeface="quote-cjk-patch"/>
                        </a:rPr>
                        <a:t>20-30 languages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dirty="0">
                          <a:effectLst/>
                          <a:latin typeface="quote-cjk-patch"/>
                        </a:rPr>
                        <a:t>Limited by hiring</a:t>
                      </a: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352327867"/>
                  </a:ext>
                </a:extLst>
              </a:tr>
              <a:tr h="75663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  <a:latin typeface="quote-cjk-patch"/>
                        </a:rPr>
                        <a:t>Resolution Rate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1" dirty="0">
                          <a:effectLst/>
                          <a:latin typeface="quote-cjk-patch"/>
                        </a:rPr>
                        <a:t>85% autonomous</a:t>
                      </a:r>
                      <a:r>
                        <a:rPr lang="en-GB" sz="1200" b="0" dirty="0">
                          <a:effectLst/>
                          <a:latin typeface="quote-cjk-patch"/>
                        </a:rPr>
                        <a:t> Advanced NLP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dirty="0">
                          <a:effectLst/>
                          <a:latin typeface="quote-cjk-patch"/>
                        </a:rPr>
                        <a:t>50-70% standard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  <a:latin typeface="quote-cjk-patch"/>
                        </a:rPr>
                        <a:t>Quality varies</a:t>
                      </a: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1168472588"/>
                  </a:ext>
                </a:extLst>
              </a:tr>
              <a:tr h="75663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  <a:latin typeface="quote-cjk-patch"/>
                        </a:rPr>
                        <a:t>Deployment Speed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1">
                          <a:effectLst/>
                          <a:latin typeface="quote-cjk-patch"/>
                        </a:rPr>
                        <a:t>Rapid integration</a:t>
                      </a:r>
                      <a:r>
                        <a:rPr lang="en-GB" sz="1200" b="0">
                          <a:effectLst/>
                          <a:latin typeface="quote-cjk-patch"/>
                        </a:rPr>
                        <a:t> API-first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dirty="0">
                          <a:effectLst/>
                          <a:latin typeface="quote-cjk-patch"/>
                        </a:rPr>
                        <a:t>Complex setup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dirty="0">
                          <a:effectLst/>
                          <a:latin typeface="quote-cjk-patch"/>
                        </a:rPr>
                        <a:t>Slow scaling</a:t>
                      </a: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3964433805"/>
                  </a:ext>
                </a:extLst>
              </a:tr>
              <a:tr h="75663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  <a:latin typeface="quote-cjk-patch"/>
                        </a:rPr>
                        <a:t>Cost Efficiency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1">
                          <a:effectLst/>
                          <a:latin typeface="quote-cjk-patch"/>
                        </a:rPr>
                        <a:t>High automation</a:t>
                      </a:r>
                      <a:r>
                        <a:rPr lang="en-GB" sz="1200" b="0">
                          <a:effectLst/>
                          <a:latin typeface="quote-cjk-patch"/>
                        </a:rPr>
                        <a:t> Scalable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  <a:latin typeface="quote-cjk-patch"/>
                        </a:rPr>
                        <a:t>Moderate savings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dirty="0">
                          <a:effectLst/>
                          <a:latin typeface="quote-cjk-patch"/>
                        </a:rPr>
                        <a:t>High operational cost</a:t>
                      </a: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123237188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F02A331-4019-32F9-EC19-36114CD12092}"/>
              </a:ext>
            </a:extLst>
          </p:cNvPr>
          <p:cNvSpPr txBox="1"/>
          <p:nvPr/>
        </p:nvSpPr>
        <p:spPr>
          <a:xfrm>
            <a:off x="6024880" y="3379941"/>
            <a:ext cx="23876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Investment Highlights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622442-7BFB-E3EB-1CF9-A217510F4CB0}"/>
              </a:ext>
            </a:extLst>
          </p:cNvPr>
          <p:cNvSpPr txBox="1"/>
          <p:nvPr/>
        </p:nvSpPr>
        <p:spPr>
          <a:xfrm>
            <a:off x="5745480" y="3934401"/>
            <a:ext cx="3281680" cy="24622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Technical Advantage:</a:t>
            </a:r>
            <a:r>
              <a:rPr lang="en-GB" sz="1400" dirty="0"/>
              <a:t> 100+ language coverage vs competitors' 20-30</a:t>
            </a:r>
          </a:p>
          <a:p>
            <a:endParaRPr lang="en-GB" sz="1400" b="1" dirty="0"/>
          </a:p>
          <a:p>
            <a:r>
              <a:rPr lang="en-GB" sz="1400" b="1" dirty="0"/>
              <a:t>Proven Efficiency:</a:t>
            </a:r>
            <a:r>
              <a:rPr lang="en-GB" sz="1400" dirty="0"/>
              <a:t> 85% autonomous resolution vs industry standard 50-70%</a:t>
            </a:r>
          </a:p>
          <a:p>
            <a:endParaRPr lang="en-GB" sz="1400" dirty="0"/>
          </a:p>
          <a:p>
            <a:r>
              <a:rPr lang="en-GB" sz="1400" b="1" dirty="0"/>
              <a:t>Founder Pedigree:</a:t>
            </a:r>
            <a:r>
              <a:rPr lang="en-GB" sz="1400" dirty="0"/>
              <a:t> Big tech AI experience combined with SaaS growth expertise</a:t>
            </a:r>
          </a:p>
          <a:p>
            <a:endParaRPr lang="en-GB" sz="1400" dirty="0"/>
          </a:p>
          <a:p>
            <a:r>
              <a:rPr lang="en-GB" sz="1400" b="1" dirty="0"/>
              <a:t>Market Need:</a:t>
            </a:r>
            <a:r>
              <a:rPr lang="en-GB" sz="1400" dirty="0"/>
              <a:t> Global customer service demand with multilingual capabilities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4E7F3-5027-1F23-7C44-33657555E2B1}"/>
              </a:ext>
            </a:extLst>
          </p:cNvPr>
          <p:cNvSpPr txBox="1"/>
          <p:nvPr/>
        </p:nvSpPr>
        <p:spPr>
          <a:xfrm>
            <a:off x="5730240" y="892275"/>
            <a:ext cx="3281680" cy="22467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Model:</a:t>
            </a:r>
            <a:r>
              <a:rPr lang="en-GB" sz="1400" dirty="0"/>
              <a:t> B2B SaaS (API-based service)</a:t>
            </a:r>
            <a:br>
              <a:rPr lang="en-GB" sz="1400" dirty="0"/>
            </a:br>
            <a:r>
              <a:rPr lang="en-GB" sz="1400" b="1" dirty="0"/>
              <a:t>Market:</a:t>
            </a:r>
            <a:r>
              <a:rPr lang="en-GB" sz="1400" dirty="0"/>
              <a:t> $12-15B multilingual AI agents (45% CAGR)</a:t>
            </a:r>
            <a:br>
              <a:rPr lang="en-GB" sz="1400" dirty="0"/>
            </a:br>
            <a:r>
              <a:rPr lang="en-GB" sz="1400" b="1" dirty="0"/>
              <a:t>Team:</a:t>
            </a:r>
            <a:r>
              <a:rPr lang="en-GB" sz="1400" dirty="0"/>
              <a:t> Ex Google AI engineers + ex-</a:t>
            </a:r>
            <a:r>
              <a:rPr lang="en-GB" sz="1400" dirty="0" err="1"/>
              <a:t>Typeform</a:t>
            </a:r>
            <a:r>
              <a:rPr lang="en-GB" sz="1400" dirty="0"/>
              <a:t> executives + multilingual specialists</a:t>
            </a:r>
            <a:br>
              <a:rPr lang="en-GB" sz="1400" dirty="0"/>
            </a:br>
            <a:r>
              <a:rPr lang="en-GB" sz="1400" b="1" dirty="0"/>
              <a:t>Funding:</a:t>
            </a:r>
            <a:r>
              <a:rPr lang="en-GB" sz="1400" dirty="0"/>
              <a:t> €4.2M Seed/Series A</a:t>
            </a:r>
            <a:br>
              <a:rPr lang="en-GB" sz="1400" dirty="0"/>
            </a:br>
            <a:r>
              <a:rPr lang="en-GB" sz="1400" b="1" dirty="0"/>
              <a:t>Investors:</a:t>
            </a:r>
            <a:r>
              <a:rPr lang="en-GB" sz="1400" dirty="0"/>
              <a:t> Experienced tech investors (stealth round)</a:t>
            </a:r>
            <a:br>
              <a:rPr lang="en-GB" sz="1400" dirty="0"/>
            </a:br>
            <a:r>
              <a:rPr lang="en-GB" sz="1400" b="1" dirty="0"/>
              <a:t>Location:</a:t>
            </a:r>
            <a:r>
              <a:rPr lang="en-GB" sz="1400" dirty="0"/>
              <a:t> Barcelona, Spain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266992-F293-DB48-9EFB-BBB7DD0A5858}"/>
              </a:ext>
            </a:extLst>
          </p:cNvPr>
          <p:cNvSpPr txBox="1"/>
          <p:nvPr/>
        </p:nvSpPr>
        <p:spPr>
          <a:xfrm>
            <a:off x="6024880" y="429068"/>
            <a:ext cx="2037080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Investment Profile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75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C544FE-3E2B-E7E9-49F2-D3F745601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025DDF-D289-8970-4093-F1A03CBF2E80}"/>
              </a:ext>
            </a:extLst>
          </p:cNvPr>
          <p:cNvSpPr txBox="1"/>
          <p:nvPr/>
        </p:nvSpPr>
        <p:spPr>
          <a:xfrm>
            <a:off x="2222500" y="22668"/>
            <a:ext cx="469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PREDICTIVA - AI Speech Analytics Platform</a:t>
            </a:r>
          </a:p>
        </p:txBody>
      </p:sp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26DAB83E-FD5F-358D-F05D-88138A143DA5}"/>
              </a:ext>
            </a:extLst>
          </p:cNvPr>
          <p:cNvSpPr txBox="1"/>
          <p:nvPr/>
        </p:nvSpPr>
        <p:spPr>
          <a:xfrm>
            <a:off x="116840" y="897851"/>
            <a:ext cx="5501640" cy="1815882"/>
          </a:xfrm>
          <a:prstGeom prst="rect">
            <a:avLst/>
          </a:prstGeom>
          <a:ln w="12700" cap="rnd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613400"/>
                      <a:gd name="connsiteY0" fmla="*/ 0 h 1692771"/>
                      <a:gd name="connsiteX1" fmla="*/ 5613400 w 5613400"/>
                      <a:gd name="connsiteY1" fmla="*/ 0 h 1692771"/>
                      <a:gd name="connsiteX2" fmla="*/ 5613400 w 5613400"/>
                      <a:gd name="connsiteY2" fmla="*/ 1692771 h 1692771"/>
                      <a:gd name="connsiteX3" fmla="*/ 0 w 5613400"/>
                      <a:gd name="connsiteY3" fmla="*/ 1692771 h 1692771"/>
                      <a:gd name="connsiteX4" fmla="*/ 0 w 5613400"/>
                      <a:gd name="connsiteY4" fmla="*/ 0 h 1692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13400" h="1692771" fill="none" extrusionOk="0">
                        <a:moveTo>
                          <a:pt x="0" y="0"/>
                        </a:moveTo>
                        <a:cubicBezTo>
                          <a:pt x="1252353" y="-49533"/>
                          <a:pt x="3984674" y="-14809"/>
                          <a:pt x="5613400" y="0"/>
                        </a:cubicBezTo>
                        <a:cubicBezTo>
                          <a:pt x="5527526" y="320869"/>
                          <a:pt x="5693044" y="1365106"/>
                          <a:pt x="5613400" y="1692771"/>
                        </a:cubicBezTo>
                        <a:cubicBezTo>
                          <a:pt x="4322073" y="1644540"/>
                          <a:pt x="1787655" y="1777226"/>
                          <a:pt x="0" y="1692771"/>
                        </a:cubicBezTo>
                        <a:cubicBezTo>
                          <a:pt x="107921" y="893202"/>
                          <a:pt x="97787" y="837084"/>
                          <a:pt x="0" y="0"/>
                        </a:cubicBezTo>
                        <a:close/>
                      </a:path>
                      <a:path w="5613400" h="1692771" stroke="0" extrusionOk="0">
                        <a:moveTo>
                          <a:pt x="0" y="0"/>
                        </a:moveTo>
                        <a:cubicBezTo>
                          <a:pt x="899074" y="118645"/>
                          <a:pt x="4228349" y="116012"/>
                          <a:pt x="5613400" y="0"/>
                        </a:cubicBezTo>
                        <a:cubicBezTo>
                          <a:pt x="5520329" y="585967"/>
                          <a:pt x="5612965" y="1013795"/>
                          <a:pt x="5613400" y="1692771"/>
                        </a:cubicBezTo>
                        <a:cubicBezTo>
                          <a:pt x="3549373" y="1827371"/>
                          <a:pt x="586750" y="1535575"/>
                          <a:pt x="0" y="1692771"/>
                        </a:cubicBezTo>
                        <a:cubicBezTo>
                          <a:pt x="-126994" y="1312421"/>
                          <a:pt x="-125140" y="6571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wrap="square" rtlCol="0">
            <a:spAutoFit/>
          </a:bodyPr>
          <a:lstStyle/>
          <a:p>
            <a:r>
              <a:rPr lang="en-GB" sz="1400" b="1" dirty="0"/>
              <a:t>Problem:</a:t>
            </a:r>
            <a:r>
              <a:rPr lang="en-GB" sz="1400" dirty="0"/>
              <a:t> Manual call analysis is slow, subjective, and misses critical customer insights at scale</a:t>
            </a:r>
          </a:p>
          <a:p>
            <a:br>
              <a:rPr lang="en-GB" sz="1400" dirty="0"/>
            </a:br>
            <a:r>
              <a:rPr lang="en-GB" sz="1400" b="1" dirty="0"/>
              <a:t>Solution:</a:t>
            </a:r>
            <a:r>
              <a:rPr lang="en-GB" sz="1400" dirty="0"/>
              <a:t> CLARA AI platform automates call analysis using NLP/ML to extract actionable insights from customer interactions</a:t>
            </a:r>
          </a:p>
          <a:p>
            <a:br>
              <a:rPr lang="en-GB" sz="1400" dirty="0"/>
            </a:br>
            <a:r>
              <a:rPr lang="en-GB" sz="1400" b="1" dirty="0"/>
              <a:t>Proof:</a:t>
            </a:r>
            <a:r>
              <a:rPr lang="en-GB" sz="1400" dirty="0"/>
              <a:t> Research-led AI company with enterprise clients; processes thousands of calls for quality control and insight extraction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EF27B-9F5A-E582-D4BF-547736396BF8}"/>
              </a:ext>
            </a:extLst>
          </p:cNvPr>
          <p:cNvSpPr txBox="1"/>
          <p:nvPr/>
        </p:nvSpPr>
        <p:spPr>
          <a:xfrm>
            <a:off x="116840" y="430160"/>
            <a:ext cx="189484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Investment Thesis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86C7027-58E7-C2B7-B95C-1DAF37044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473002"/>
              </p:ext>
            </p:extLst>
          </p:nvPr>
        </p:nvGraphicFramePr>
        <p:xfrm>
          <a:off x="116840" y="2841006"/>
          <a:ext cx="5501640" cy="3860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4263">
                  <a:extLst>
                    <a:ext uri="{9D8B030D-6E8A-4147-A177-3AD203B41FA5}">
                      <a16:colId xmlns:a16="http://schemas.microsoft.com/office/drawing/2014/main" val="1998565722"/>
                    </a:ext>
                  </a:extLst>
                </a:gridCol>
                <a:gridCol w="1557537">
                  <a:extLst>
                    <a:ext uri="{9D8B030D-6E8A-4147-A177-3AD203B41FA5}">
                      <a16:colId xmlns:a16="http://schemas.microsoft.com/office/drawing/2014/main" val="2541931664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250522044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378656866"/>
                    </a:ext>
                  </a:extLst>
                </a:gridCol>
              </a:tblGrid>
              <a:tr h="543405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  <a:latin typeface="quote-cjk-patch"/>
                        </a:rPr>
                        <a:t>PREDICTIVA VS COMP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br>
                        <a:rPr lang="en-GB" sz="1600" b="1" dirty="0">
                          <a:effectLst/>
                          <a:latin typeface="quote-cjk-patch"/>
                        </a:rPr>
                      </a:br>
                      <a:r>
                        <a:rPr lang="en-GB" sz="1600" b="1" dirty="0">
                          <a:effectLst/>
                          <a:latin typeface="quote-cjk-patch"/>
                        </a:rPr>
                        <a:t>PREDICTIVA</a:t>
                      </a:r>
                      <a:endParaRPr lang="en-GB" sz="16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GB" sz="1600" b="1" dirty="0">
                          <a:effectLst/>
                          <a:latin typeface="quote-cjk-patch"/>
                        </a:rPr>
                        <a:t>Gong</a:t>
                      </a:r>
                      <a:endParaRPr lang="en-GB" sz="16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GB" sz="1600" b="1" dirty="0" err="1">
                          <a:effectLst/>
                          <a:latin typeface="quote-cjk-patch"/>
                        </a:rPr>
                        <a:t>CallMiner</a:t>
                      </a:r>
                      <a:endParaRPr lang="en-GB" sz="16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1081891854"/>
                  </a:ext>
                </a:extLst>
              </a:tr>
              <a:tr h="75663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  <a:latin typeface="quote-cjk-patch"/>
                        </a:rPr>
                        <a:t>AI Technology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dirty="0">
                          <a:effectLst/>
                          <a:latin typeface="quote-cjk-patch"/>
                        </a:rPr>
                        <a:t>Research led ML/NLP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  <a:latin typeface="quote-cjk-patch"/>
                        </a:rPr>
                        <a:t>Revenue intelligence focus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  <a:latin typeface="quote-cjk-patch"/>
                        </a:rPr>
                        <a:t>Enterprise speech analytics</a:t>
                      </a: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352327867"/>
                  </a:ext>
                </a:extLst>
              </a:tr>
              <a:tr h="75663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  <a:latin typeface="quote-cjk-patch"/>
                        </a:rPr>
                        <a:t>Platform Focus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1">
                          <a:effectLst/>
                          <a:latin typeface="quote-cjk-patch"/>
                        </a:rPr>
                        <a:t>Quality control + insights</a:t>
                      </a:r>
                      <a:endParaRPr lang="en-GB" sz="12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dirty="0">
                          <a:effectLst/>
                          <a:latin typeface="quote-cjk-patch"/>
                        </a:rPr>
                        <a:t>Sales optimization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  <a:latin typeface="quote-cjk-patch"/>
                        </a:rPr>
                        <a:t>Customer experience</a:t>
                      </a: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1168472588"/>
                  </a:ext>
                </a:extLst>
              </a:tr>
              <a:tr h="75663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  <a:latin typeface="quote-cjk-patch"/>
                        </a:rPr>
                        <a:t>Language Capability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  <a:latin typeface="quote-cjk-patch"/>
                        </a:rPr>
                        <a:t>Specialized in Spanish/European languages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  <a:latin typeface="quote-cjk-patch"/>
                        </a:rPr>
                        <a:t>Global but US-centric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  <a:latin typeface="quote-cjk-patch"/>
                        </a:rPr>
                        <a:t>Global enterprise</a:t>
                      </a: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3964433805"/>
                  </a:ext>
                </a:extLst>
              </a:tr>
              <a:tr h="75663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  <a:latin typeface="quote-cjk-patch"/>
                        </a:rPr>
                        <a:t>Deployment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1">
                          <a:effectLst/>
                          <a:latin typeface="quote-cjk-patch"/>
                        </a:rPr>
                        <a:t>European market focus</a:t>
                      </a:r>
                      <a:endParaRPr lang="en-GB" sz="12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  <a:latin typeface="quote-cjk-patch"/>
                        </a:rPr>
                        <a:t>Global scale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dirty="0">
                          <a:effectLst/>
                          <a:latin typeface="quote-cjk-patch"/>
                        </a:rPr>
                        <a:t>US enterprise focus</a:t>
                      </a: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123237188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72881D8-27BD-CBB5-5F02-862F5B44316C}"/>
              </a:ext>
            </a:extLst>
          </p:cNvPr>
          <p:cNvSpPr txBox="1"/>
          <p:nvPr/>
        </p:nvSpPr>
        <p:spPr>
          <a:xfrm>
            <a:off x="6024880" y="3379941"/>
            <a:ext cx="23876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Investment Highlights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A79757-03B9-1D31-12D4-E7DAD349C2D2}"/>
              </a:ext>
            </a:extLst>
          </p:cNvPr>
          <p:cNvSpPr txBox="1"/>
          <p:nvPr/>
        </p:nvSpPr>
        <p:spPr>
          <a:xfrm>
            <a:off x="5745480" y="3934401"/>
            <a:ext cx="3281680" cy="2677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Technical Edge:</a:t>
            </a:r>
            <a:r>
              <a:rPr lang="en-GB" sz="1400" dirty="0"/>
              <a:t> Research-led AI with specialized NLP for European languages</a:t>
            </a:r>
          </a:p>
          <a:p>
            <a:endParaRPr lang="en-GB" sz="1400" dirty="0"/>
          </a:p>
          <a:p>
            <a:r>
              <a:rPr lang="en-GB" sz="1400" b="1" dirty="0"/>
              <a:t>Market Position:</a:t>
            </a:r>
            <a:r>
              <a:rPr lang="en-GB" sz="1400" dirty="0"/>
              <a:t> Addressing Spanish/European market gap vs US centric competitors</a:t>
            </a:r>
          </a:p>
          <a:p>
            <a:endParaRPr lang="en-GB" sz="1400" dirty="0"/>
          </a:p>
          <a:p>
            <a:r>
              <a:rPr lang="en-GB" sz="1400" b="1" dirty="0"/>
              <a:t>Proven Tech:</a:t>
            </a:r>
            <a:r>
              <a:rPr lang="en-GB" sz="1400" dirty="0"/>
              <a:t> CLARA platform processing thousands of calls with ML/NLP</a:t>
            </a:r>
          </a:p>
          <a:p>
            <a:endParaRPr lang="en-GB" sz="1400" dirty="0"/>
          </a:p>
          <a:p>
            <a:r>
              <a:rPr lang="en-GB" sz="1400" b="1" dirty="0"/>
              <a:t>Growth Timing:</a:t>
            </a:r>
            <a:r>
              <a:rPr lang="en-GB" sz="1400" dirty="0"/>
              <a:t> €2.6M recent funding indicates investor confidence in expansion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6FE66A-64DA-F82A-FF71-375250C84BB8}"/>
              </a:ext>
            </a:extLst>
          </p:cNvPr>
          <p:cNvSpPr txBox="1"/>
          <p:nvPr/>
        </p:nvSpPr>
        <p:spPr>
          <a:xfrm>
            <a:off x="5730240" y="892275"/>
            <a:ext cx="3281680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Model:</a:t>
            </a:r>
            <a:r>
              <a:rPr lang="en-GB" sz="1400" dirty="0"/>
              <a:t> B2B SaaS (Speech analytics platform)</a:t>
            </a:r>
            <a:br>
              <a:rPr lang="en-GB" sz="1400" dirty="0"/>
            </a:br>
            <a:r>
              <a:rPr lang="en-GB" sz="1400" b="1" dirty="0"/>
              <a:t>Market:</a:t>
            </a:r>
            <a:r>
              <a:rPr lang="en-GB" sz="1400" dirty="0"/>
              <a:t> Speech analytics market ~$2.1B (2023), growing to $5.1B by 2028 (20% CAGR)</a:t>
            </a:r>
            <a:br>
              <a:rPr lang="en-GB" sz="1400" dirty="0"/>
            </a:br>
            <a:r>
              <a:rPr lang="en-GB" sz="1400" b="1" dirty="0"/>
              <a:t>Team:</a:t>
            </a:r>
            <a:r>
              <a:rPr lang="en-GB" sz="1400" dirty="0"/>
              <a:t> Research-led AI team from Málaga</a:t>
            </a:r>
            <a:br>
              <a:rPr lang="en-GB" sz="1400" dirty="0"/>
            </a:br>
            <a:r>
              <a:rPr lang="en-GB" sz="1400" b="1" dirty="0"/>
              <a:t>Funding:</a:t>
            </a:r>
            <a:r>
              <a:rPr lang="en-GB" sz="1400" dirty="0"/>
              <a:t> €2.6M (2024)</a:t>
            </a:r>
            <a:br>
              <a:rPr lang="en-GB" sz="1400" dirty="0"/>
            </a:br>
            <a:r>
              <a:rPr lang="en-GB" sz="1400" b="1" dirty="0"/>
              <a:t>Stage:</a:t>
            </a:r>
            <a:r>
              <a:rPr lang="en-GB" sz="1400" dirty="0"/>
              <a:t> Seed/Series A</a:t>
            </a:r>
            <a:br>
              <a:rPr lang="en-GB" sz="1400" dirty="0"/>
            </a:br>
            <a:r>
              <a:rPr lang="en-GB" sz="1400" b="1" dirty="0"/>
              <a:t>Location:</a:t>
            </a:r>
            <a:r>
              <a:rPr lang="en-GB" sz="1400" dirty="0"/>
              <a:t> Málaga, Spain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A97A42-3360-89FC-9C76-1E6F8A0A04A6}"/>
              </a:ext>
            </a:extLst>
          </p:cNvPr>
          <p:cNvSpPr txBox="1"/>
          <p:nvPr/>
        </p:nvSpPr>
        <p:spPr>
          <a:xfrm>
            <a:off x="6024880" y="429068"/>
            <a:ext cx="2037080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Investment Profile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9821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C81ED4-38A0-E604-D725-89CD69754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D88D48-01EA-F25A-A207-4381EFAECF04}"/>
              </a:ext>
            </a:extLst>
          </p:cNvPr>
          <p:cNvSpPr txBox="1"/>
          <p:nvPr/>
        </p:nvSpPr>
        <p:spPr>
          <a:xfrm>
            <a:off x="1652270" y="59274"/>
            <a:ext cx="5839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REMUNER - AI-Powered Sales Compensation Platform</a:t>
            </a:r>
          </a:p>
        </p:txBody>
      </p:sp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F28A7C2C-7F41-DD25-668B-1BBF0FBF0D9B}"/>
              </a:ext>
            </a:extLst>
          </p:cNvPr>
          <p:cNvSpPr txBox="1"/>
          <p:nvPr/>
        </p:nvSpPr>
        <p:spPr>
          <a:xfrm>
            <a:off x="116840" y="897851"/>
            <a:ext cx="5501640" cy="1815882"/>
          </a:xfrm>
          <a:prstGeom prst="rect">
            <a:avLst/>
          </a:prstGeom>
          <a:ln w="12700" cap="rnd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613400"/>
                      <a:gd name="connsiteY0" fmla="*/ 0 h 1692771"/>
                      <a:gd name="connsiteX1" fmla="*/ 5613400 w 5613400"/>
                      <a:gd name="connsiteY1" fmla="*/ 0 h 1692771"/>
                      <a:gd name="connsiteX2" fmla="*/ 5613400 w 5613400"/>
                      <a:gd name="connsiteY2" fmla="*/ 1692771 h 1692771"/>
                      <a:gd name="connsiteX3" fmla="*/ 0 w 5613400"/>
                      <a:gd name="connsiteY3" fmla="*/ 1692771 h 1692771"/>
                      <a:gd name="connsiteX4" fmla="*/ 0 w 5613400"/>
                      <a:gd name="connsiteY4" fmla="*/ 0 h 1692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13400" h="1692771" fill="none" extrusionOk="0">
                        <a:moveTo>
                          <a:pt x="0" y="0"/>
                        </a:moveTo>
                        <a:cubicBezTo>
                          <a:pt x="1252353" y="-49533"/>
                          <a:pt x="3984674" y="-14809"/>
                          <a:pt x="5613400" y="0"/>
                        </a:cubicBezTo>
                        <a:cubicBezTo>
                          <a:pt x="5527526" y="320869"/>
                          <a:pt x="5693044" y="1365106"/>
                          <a:pt x="5613400" y="1692771"/>
                        </a:cubicBezTo>
                        <a:cubicBezTo>
                          <a:pt x="4322073" y="1644540"/>
                          <a:pt x="1787655" y="1777226"/>
                          <a:pt x="0" y="1692771"/>
                        </a:cubicBezTo>
                        <a:cubicBezTo>
                          <a:pt x="107921" y="893202"/>
                          <a:pt x="97787" y="837084"/>
                          <a:pt x="0" y="0"/>
                        </a:cubicBezTo>
                        <a:close/>
                      </a:path>
                      <a:path w="5613400" h="1692771" stroke="0" extrusionOk="0">
                        <a:moveTo>
                          <a:pt x="0" y="0"/>
                        </a:moveTo>
                        <a:cubicBezTo>
                          <a:pt x="899074" y="118645"/>
                          <a:pt x="4228349" y="116012"/>
                          <a:pt x="5613400" y="0"/>
                        </a:cubicBezTo>
                        <a:cubicBezTo>
                          <a:pt x="5520329" y="585967"/>
                          <a:pt x="5612965" y="1013795"/>
                          <a:pt x="5613400" y="1692771"/>
                        </a:cubicBezTo>
                        <a:cubicBezTo>
                          <a:pt x="3549373" y="1827371"/>
                          <a:pt x="586750" y="1535575"/>
                          <a:pt x="0" y="1692771"/>
                        </a:cubicBezTo>
                        <a:cubicBezTo>
                          <a:pt x="-126994" y="1312421"/>
                          <a:pt x="-125140" y="6571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wrap="square" rtlCol="0">
            <a:spAutoFit/>
          </a:bodyPr>
          <a:lstStyle/>
          <a:p>
            <a:r>
              <a:rPr lang="en-GB" sz="1400" b="1" dirty="0"/>
              <a:t>Problem:</a:t>
            </a:r>
            <a:r>
              <a:rPr lang="en-GB" sz="1400" dirty="0"/>
              <a:t> Sales compensation management is manual, error-prone, and fails to align incentives with business goals</a:t>
            </a:r>
          </a:p>
          <a:p>
            <a:br>
              <a:rPr lang="en-GB" sz="1400" dirty="0"/>
            </a:br>
            <a:r>
              <a:rPr lang="en-GB" sz="1400" b="1" dirty="0"/>
              <a:t>Solution:</a:t>
            </a:r>
            <a:r>
              <a:rPr lang="en-GB" sz="1400" dirty="0"/>
              <a:t> AI-powered platform automating incentive plan design, commission calculations, and providing personalized sales coaching</a:t>
            </a:r>
          </a:p>
          <a:p>
            <a:br>
              <a:rPr lang="en-GB" sz="1400" dirty="0"/>
            </a:br>
            <a:r>
              <a:rPr lang="en-GB" sz="1400" b="1" dirty="0"/>
              <a:t>Proof:</a:t>
            </a:r>
            <a:r>
              <a:rPr lang="en-GB" sz="1400" dirty="0"/>
              <a:t> €5.5M funding round; platform handles complete compensation lifecycle with no-code tools and AI coaching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91C62D-96B4-D82B-C0E0-9170FEF8AB8A}"/>
              </a:ext>
            </a:extLst>
          </p:cNvPr>
          <p:cNvSpPr txBox="1"/>
          <p:nvPr/>
        </p:nvSpPr>
        <p:spPr>
          <a:xfrm>
            <a:off x="116840" y="430160"/>
            <a:ext cx="189484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Investment Thesis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BDE4E02-88AE-D385-2DE0-77FCD29F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530804"/>
              </p:ext>
            </p:extLst>
          </p:nvPr>
        </p:nvGraphicFramePr>
        <p:xfrm>
          <a:off x="116840" y="2841006"/>
          <a:ext cx="5501640" cy="37611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4263">
                  <a:extLst>
                    <a:ext uri="{9D8B030D-6E8A-4147-A177-3AD203B41FA5}">
                      <a16:colId xmlns:a16="http://schemas.microsoft.com/office/drawing/2014/main" val="1998565722"/>
                    </a:ext>
                  </a:extLst>
                </a:gridCol>
                <a:gridCol w="1557537">
                  <a:extLst>
                    <a:ext uri="{9D8B030D-6E8A-4147-A177-3AD203B41FA5}">
                      <a16:colId xmlns:a16="http://schemas.microsoft.com/office/drawing/2014/main" val="2541931664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250522044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378656866"/>
                    </a:ext>
                  </a:extLst>
                </a:gridCol>
              </a:tblGrid>
              <a:tr h="543405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  <a:latin typeface="quote-cjk-patch"/>
                        </a:rPr>
                        <a:t>REMUNER VS COMP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br>
                        <a:rPr lang="en-GB" sz="1800" b="1" dirty="0">
                          <a:effectLst/>
                          <a:latin typeface="quote-cjk-patch"/>
                        </a:rPr>
                      </a:br>
                      <a:r>
                        <a:rPr lang="en-GB" sz="1800" b="1" dirty="0">
                          <a:effectLst/>
                          <a:latin typeface="quote-cjk-patch"/>
                        </a:rPr>
                        <a:t>REMUNER</a:t>
                      </a:r>
                      <a:endParaRPr lang="en-GB" sz="18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GB" sz="1800" b="1" dirty="0">
                          <a:effectLst/>
                          <a:latin typeface="quote-cjk-patch"/>
                        </a:rPr>
                        <a:t>Xactly</a:t>
                      </a:r>
                      <a:endParaRPr lang="en-GB" sz="18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GB" sz="1800" b="1" dirty="0" err="1">
                          <a:effectLst/>
                          <a:latin typeface="quote-cjk-patch"/>
                        </a:rPr>
                        <a:t>CaptivateIQ</a:t>
                      </a:r>
                      <a:endParaRPr lang="en-GB" sz="18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1081891854"/>
                  </a:ext>
                </a:extLst>
              </a:tr>
              <a:tr h="75663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  <a:latin typeface="quote-cjk-patch"/>
                        </a:rPr>
                        <a:t>AI Capability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1">
                          <a:effectLst/>
                          <a:latin typeface="quote-cjk-patch"/>
                        </a:rPr>
                        <a:t>AI-powered plan design + coaching</a:t>
                      </a:r>
                      <a:endParaRPr lang="en-GB" sz="12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  <a:latin typeface="quote-cjk-patch"/>
                        </a:rPr>
                        <a:t>Rules-based automation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dirty="0">
                          <a:effectLst/>
                          <a:latin typeface="quote-cjk-patch"/>
                        </a:rPr>
                        <a:t>Configuration-focused</a:t>
                      </a: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352327867"/>
                  </a:ext>
                </a:extLst>
              </a:tr>
              <a:tr h="75663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  <a:latin typeface="quote-cjk-patch"/>
                        </a:rPr>
                        <a:t>Platform Scope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1" dirty="0">
                          <a:effectLst/>
                          <a:latin typeface="quote-cjk-patch"/>
                        </a:rPr>
                        <a:t>End-to-end + AI coaching</a:t>
                      </a:r>
                      <a:endParaRPr lang="en-GB" sz="12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  <a:latin typeface="quote-cjk-patch"/>
                        </a:rPr>
                        <a:t>Compensation focus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  <a:latin typeface="quote-cjk-patch"/>
                        </a:rPr>
                        <a:t>Commission management</a:t>
                      </a: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1168472588"/>
                  </a:ext>
                </a:extLst>
              </a:tr>
              <a:tr h="75663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  <a:latin typeface="quote-cjk-patch"/>
                        </a:rPr>
                        <a:t>Ease of Use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1">
                          <a:effectLst/>
                          <a:latin typeface="quote-cjk-patch"/>
                        </a:rPr>
                        <a:t>No-code tools</a:t>
                      </a:r>
                      <a:endParaRPr lang="en-GB" sz="12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  <a:latin typeface="quote-cjk-patch"/>
                        </a:rPr>
                        <a:t>Enterprise complexity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  <a:latin typeface="quote-cjk-patch"/>
                        </a:rPr>
                        <a:t>Mid-market focus</a:t>
                      </a: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3964433805"/>
                  </a:ext>
                </a:extLst>
              </a:tr>
              <a:tr h="75663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400" b="1" dirty="0">
                          <a:effectLst/>
                          <a:latin typeface="quote-cjk-patch"/>
                        </a:rPr>
                        <a:t>Differentiation</a:t>
                      </a:r>
                      <a:endParaRPr lang="en-GB" sz="14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1">
                          <a:effectLst/>
                          <a:latin typeface="quote-cjk-patch"/>
                        </a:rPr>
                        <a:t>Personalized AI coaching</a:t>
                      </a:r>
                      <a:endParaRPr lang="en-GB" sz="12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>
                          <a:effectLst/>
                          <a:latin typeface="quote-cjk-patch"/>
                        </a:rPr>
                        <a:t>Market leader position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200" b="0" dirty="0">
                          <a:effectLst/>
                          <a:latin typeface="quote-cjk-patch"/>
                        </a:rPr>
                        <a:t>Flexible configuration</a:t>
                      </a: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123237188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A0246CC-F6A7-F4B0-D79D-26D5FAF1D5FF}"/>
              </a:ext>
            </a:extLst>
          </p:cNvPr>
          <p:cNvSpPr txBox="1"/>
          <p:nvPr/>
        </p:nvSpPr>
        <p:spPr>
          <a:xfrm>
            <a:off x="6024880" y="3379941"/>
            <a:ext cx="23876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Investment Highlights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A2C1F8-6878-975A-EED1-6F62DCC11CD3}"/>
              </a:ext>
            </a:extLst>
          </p:cNvPr>
          <p:cNvSpPr txBox="1"/>
          <p:nvPr/>
        </p:nvSpPr>
        <p:spPr>
          <a:xfrm>
            <a:off x="5745480" y="3897947"/>
            <a:ext cx="3281680" cy="2893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Market Need:</a:t>
            </a:r>
            <a:r>
              <a:rPr lang="en-GB" sz="1400" dirty="0"/>
              <a:t> Manual compensation errors cost companies 3-8% of sales payroll</a:t>
            </a:r>
          </a:p>
          <a:p>
            <a:endParaRPr lang="en-GB" sz="1400" dirty="0"/>
          </a:p>
          <a:p>
            <a:r>
              <a:rPr lang="en-GB" sz="1400" b="1" dirty="0"/>
              <a:t>Technical Edge:</a:t>
            </a:r>
            <a:r>
              <a:rPr lang="en-GB" sz="1400" dirty="0"/>
              <a:t> AI-driven plan optimization and personalized coaching</a:t>
            </a:r>
          </a:p>
          <a:p>
            <a:endParaRPr lang="en-GB" sz="1400" dirty="0"/>
          </a:p>
          <a:p>
            <a:r>
              <a:rPr lang="en-GB" sz="1400" b="1" dirty="0"/>
              <a:t>Growth Potential:</a:t>
            </a:r>
            <a:r>
              <a:rPr lang="en-GB" sz="1400" dirty="0"/>
              <a:t> €5.5M Series A enables European expansion</a:t>
            </a:r>
          </a:p>
          <a:p>
            <a:endParaRPr lang="en-GB" sz="1400" dirty="0"/>
          </a:p>
          <a:p>
            <a:r>
              <a:rPr lang="en-GB" sz="1400" b="1" dirty="0"/>
              <a:t>Product Vision:</a:t>
            </a:r>
            <a:r>
              <a:rPr lang="en-GB" sz="1400" dirty="0"/>
              <a:t> Combining compensation management with sales performance optimization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D765B5-F87F-073E-F140-0E7774949003}"/>
              </a:ext>
            </a:extLst>
          </p:cNvPr>
          <p:cNvSpPr txBox="1"/>
          <p:nvPr/>
        </p:nvSpPr>
        <p:spPr>
          <a:xfrm>
            <a:off x="5730240" y="892275"/>
            <a:ext cx="3281680" cy="22467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Model:</a:t>
            </a:r>
            <a:r>
              <a:rPr lang="en-GB" sz="1400" dirty="0"/>
              <a:t> B2B SaaS (Sales compensation platform)</a:t>
            </a:r>
            <a:br>
              <a:rPr lang="en-GB" sz="1400" dirty="0"/>
            </a:br>
            <a:r>
              <a:rPr lang="en-GB" sz="1400" b="1" dirty="0"/>
              <a:t>Market:</a:t>
            </a:r>
            <a:r>
              <a:rPr lang="en-GB" sz="1400" dirty="0"/>
              <a:t> Sales performance management market ~$4.5B (2024), growing at 12% CAGR</a:t>
            </a:r>
            <a:br>
              <a:rPr lang="en-GB" sz="1400" dirty="0"/>
            </a:br>
            <a:r>
              <a:rPr lang="en-GB" sz="1400" b="1" dirty="0"/>
              <a:t>Team:</a:t>
            </a:r>
            <a:r>
              <a:rPr lang="en-GB" sz="1400" dirty="0"/>
              <a:t> Barcelona-based team with sales tech expertise</a:t>
            </a:r>
            <a:br>
              <a:rPr lang="en-GB" sz="1400" dirty="0"/>
            </a:br>
            <a:r>
              <a:rPr lang="en-GB" sz="1400" b="1" dirty="0"/>
              <a:t>Funding:</a:t>
            </a:r>
            <a:r>
              <a:rPr lang="en-GB" sz="1400" dirty="0"/>
              <a:t> €5.5M (2024)</a:t>
            </a:r>
            <a:br>
              <a:rPr lang="en-GB" sz="1400" dirty="0"/>
            </a:br>
            <a:r>
              <a:rPr lang="en-GB" sz="1400" b="1" dirty="0"/>
              <a:t>Stage:</a:t>
            </a:r>
            <a:r>
              <a:rPr lang="en-GB" sz="1400" dirty="0"/>
              <a:t> Series A</a:t>
            </a:r>
            <a:br>
              <a:rPr lang="en-GB" sz="1400" dirty="0"/>
            </a:br>
            <a:r>
              <a:rPr lang="en-GB" sz="1400" b="1" dirty="0"/>
              <a:t>Location:</a:t>
            </a:r>
            <a:r>
              <a:rPr lang="en-GB" sz="1400" dirty="0"/>
              <a:t> Barcelona, Spain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89691B-3124-C372-E216-3F1F318EE249}"/>
              </a:ext>
            </a:extLst>
          </p:cNvPr>
          <p:cNvSpPr txBox="1"/>
          <p:nvPr/>
        </p:nvSpPr>
        <p:spPr>
          <a:xfrm>
            <a:off x="6024880" y="429068"/>
            <a:ext cx="2037080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Investment Profile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788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1045</TotalTime>
  <Words>1625</Words>
  <Application>Microsoft Office PowerPoint</Application>
  <PresentationFormat>On-screen Show (4:3)</PresentationFormat>
  <Paragraphs>272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quote-cjk-patch</vt:lpstr>
      <vt:lpstr>Celestial</vt:lpstr>
      <vt:lpstr>Systematic AI Startup Sourcing for Kibo Venture</vt:lpstr>
      <vt:lpstr>Python workflow startups screening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lorenzo longobardi</cp:lastModifiedBy>
  <cp:revision>6</cp:revision>
  <dcterms:created xsi:type="dcterms:W3CDTF">2013-01-27T09:14:16Z</dcterms:created>
  <dcterms:modified xsi:type="dcterms:W3CDTF">2025-10-21T05:36:29Z</dcterms:modified>
  <cp:category/>
</cp:coreProperties>
</file>