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45403724-B5B2-4A83-B15B-6DDD1E46DD2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560" cy="4008240"/>
          </a:xfrm>
          <a:prstGeom prst="rect">
            <a:avLst/>
          </a:prstGeom>
          <a:ln w="0">
            <a:noFill/>
          </a:ln>
        </p:spPr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CC1: Diabetes mellitus type 2?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See next slide: essentially, associations between OP pesticide metabolites and distruption of the Serotoninergic System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560" cy="4008240"/>
          </a:xfrm>
          <a:prstGeom prst="rect">
            <a:avLst/>
          </a:prstGeom>
          <a:ln w="0">
            <a:noFill/>
          </a:ln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That usually interact in complex ways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Not only the endocrine system, also cardiovascular and central nervous systems, among others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Subtle effects of exposure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Regularized PCCs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560" cy="4008240"/>
          </a:xfrm>
          <a:prstGeom prst="rect">
            <a:avLst/>
          </a:prstGeom>
          <a:ln w="0">
            <a:noFill/>
          </a:ln>
        </p:spPr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Most of the edges/connections were not reproducible among the two time points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This might be expected also in light of the work of Maribel: most of the exposures have poor to fair between-season reliability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</a:pPr>
            <a:r>
              <a:rPr b="0" lang="en-SM" sz="4000" spc="-1" strike="noStrike">
                <a:solidFill>
                  <a:srgbClr val="3fa435"/>
                </a:solidFill>
                <a:latin typeface="Droid Sans Fallback"/>
                <a:ea typeface="DejaVu Sans"/>
              </a:rPr>
              <a:t>Childhood exposure to non-persistent endocrine disrupting chemicals and multi-omic markers in a population-based child cohort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4572000"/>
            <a:ext cx="9142560" cy="165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Droid Sans Fallback"/>
                <a:ea typeface="DejaVu Sans"/>
              </a:rPr>
              <a:t>Lorenzo Fabbri (@lorenzoF92SM)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Droid Sans Fallback"/>
                <a:ea typeface="DejaVu Sans"/>
              </a:rPr>
              <a:t>BRGE Meeting - 12/01/2022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55" descr=""/>
          <p:cNvPicPr/>
          <p:nvPr/>
        </p:nvPicPr>
        <p:blipFill>
          <a:blip r:embed="rId1">
            <a:alphaModFix amt="0"/>
          </a:blip>
          <a:stretch/>
        </p:blipFill>
        <p:spPr>
          <a:xfrm>
            <a:off x="497520" y="1208520"/>
            <a:ext cx="4987800" cy="2991960"/>
          </a:xfrm>
          <a:prstGeom prst="rect">
            <a:avLst/>
          </a:prstGeom>
          <a:ln w="0">
            <a:noFill/>
          </a:ln>
        </p:spPr>
      </p:pic>
      <p:pic>
        <p:nvPicPr>
          <p:cNvPr id="114" name="Picture 56" descr="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3657600" y="3255120"/>
            <a:ext cx="6003720" cy="3601800"/>
          </a:xfrm>
          <a:prstGeom prst="rect">
            <a:avLst/>
          </a:prstGeom>
          <a:ln w="0">
            <a:noFill/>
          </a:ln>
        </p:spPr>
      </p:pic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28600" y="178560"/>
            <a:ext cx="9142560" cy="53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1" lang="en-SM" sz="3200" spc="-1" strike="noStrike">
                <a:solidFill>
                  <a:srgbClr val="3fa435"/>
                </a:solidFill>
                <a:latin typeface="Droid Sans Fallback"/>
                <a:ea typeface="DejaVu Sans"/>
              </a:rPr>
              <a:t>Results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6" name="TextBox 58"/>
          <p:cNvSpPr/>
          <p:nvPr/>
        </p:nvSpPr>
        <p:spPr>
          <a:xfrm>
            <a:off x="228600" y="318600"/>
            <a:ext cx="11657520" cy="15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432000" indent="-324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M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The merged network consisted of 32 connected components, 3 of which included mixed exposure-omic connections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17" name="Picture 59" descr="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6629400" y="1207080"/>
            <a:ext cx="4991400" cy="298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28600" y="178560"/>
            <a:ext cx="9142560" cy="53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1" lang="en-SM" sz="3200" spc="-1" strike="noStrike">
                <a:solidFill>
                  <a:srgbClr val="3fa435"/>
                </a:solidFill>
                <a:latin typeface="Droid Sans Fallback"/>
                <a:ea typeface="DejaVu Sans"/>
              </a:rPr>
              <a:t>Conclusions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228600" y="823320"/>
            <a:ext cx="11657520" cy="580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432000" indent="-324000">
              <a:lnSpc>
                <a:spcPct val="90000"/>
              </a:lnSpc>
              <a:spcBef>
                <a:spcPts val="8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M" sz="2800" spc="-1" strike="noStrike">
                <a:solidFill>
                  <a:srgbClr val="000000"/>
                </a:solidFill>
                <a:latin typeface="Calibri"/>
                <a:ea typeface="Noto Sans CJK SC"/>
              </a:rPr>
              <a:t>We integrated Multi-Omic and exposure data from a child cohort using an integrative approach, and we identified associations reproducible across time points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8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M" sz="2800" spc="-1" strike="noStrike">
                <a:solidFill>
                  <a:srgbClr val="000000"/>
                </a:solidFill>
                <a:latin typeface="Calibri"/>
                <a:ea typeface="Noto Sans CJK SC"/>
              </a:rPr>
              <a:t>The association between </a:t>
            </a:r>
            <a:r>
              <a:rPr b="1" lang="en-SM" sz="2800" spc="-1" strike="noStrike">
                <a:solidFill>
                  <a:srgbClr val="000000"/>
                </a:solidFill>
                <a:latin typeface="Calibri"/>
                <a:ea typeface="Noto Sans CJK SC"/>
              </a:rPr>
              <a:t>DEP</a:t>
            </a:r>
            <a:r>
              <a:rPr b="0" lang="en-SM" sz="2800" spc="-1" strike="noStrike">
                <a:solidFill>
                  <a:srgbClr val="000000"/>
                </a:solidFill>
                <a:latin typeface="Calibri"/>
                <a:ea typeface="Noto Sans CJK SC"/>
              </a:rPr>
              <a:t> and </a:t>
            </a:r>
            <a:r>
              <a:rPr b="1" lang="en-SM" sz="2800" spc="-1" strike="noStrike">
                <a:solidFill>
                  <a:srgbClr val="000000"/>
                </a:solidFill>
                <a:latin typeface="Calibri"/>
                <a:ea typeface="Noto Sans CJK SC"/>
              </a:rPr>
              <a:t>Serotonin</a:t>
            </a:r>
            <a:r>
              <a:rPr b="0" lang="en-SM" sz="2800" spc="-1" strike="noStrike">
                <a:solidFill>
                  <a:srgbClr val="000000"/>
                </a:solidFill>
                <a:latin typeface="Calibri"/>
                <a:ea typeface="Noto Sans CJK SC"/>
              </a:rPr>
              <a:t> (</a:t>
            </a:r>
            <a:r>
              <a:rPr b="0" lang="en-SM" sz="2400" spc="-1" strike="noStrike">
                <a:solidFill>
                  <a:srgbClr val="000000"/>
                </a:solidFill>
                <a:latin typeface="Calibri"/>
                <a:ea typeface="Noto Sans CJK SC"/>
              </a:rPr>
              <a:t>ρ</a:t>
            </a:r>
            <a:r>
              <a:rPr b="0" lang="en-SM" sz="2800" spc="-1" strike="noStrike">
                <a:solidFill>
                  <a:srgbClr val="000000"/>
                </a:solidFill>
                <a:latin typeface="Calibri"/>
                <a:ea typeface="Noto Sans CJK SC"/>
              </a:rPr>
              <a:t>=0.09 for both time points) was reproducible. Exposure to Organophosphate pesticides has been linked to a variety of brain disorders [4], potentially through the serotonergic system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0" name="TextBox 62"/>
          <p:cNvSpPr/>
          <p:nvPr/>
        </p:nvSpPr>
        <p:spPr>
          <a:xfrm>
            <a:off x="0" y="6365520"/>
            <a:ext cx="9576720" cy="27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[4] Sarrouilhe D, Defamie N, Mesnil M. "Is the Exposome Involved in Brain Disorders through the Serotoninergic System?" (2021)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28600" y="178560"/>
            <a:ext cx="9142560" cy="53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1" lang="en-SM" sz="3200" spc="-1" strike="noStrike">
                <a:solidFill>
                  <a:srgbClr val="3fa435"/>
                </a:solidFill>
                <a:latin typeface="Droid Sans Fallback"/>
                <a:ea typeface="DejaVu Sans"/>
              </a:rPr>
              <a:t>Conclusions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228600" y="823320"/>
            <a:ext cx="11657520" cy="580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432000" indent="-324000">
              <a:lnSpc>
                <a:spcPct val="90000"/>
              </a:lnSpc>
              <a:spcBef>
                <a:spcPts val="8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M" sz="2800" spc="-1" strike="noStrike">
                <a:solidFill>
                  <a:srgbClr val="000000"/>
                </a:solidFill>
                <a:latin typeface="Calibri"/>
                <a:ea typeface="Noto Sans CJK SC"/>
              </a:rPr>
              <a:t>In future work we plan to include </a:t>
            </a:r>
            <a:r>
              <a:rPr b="1" lang="en-SM" sz="2800" spc="-1" strike="noStrike">
                <a:solidFill>
                  <a:srgbClr val="000000"/>
                </a:solidFill>
                <a:latin typeface="Calibri"/>
                <a:ea typeface="Noto Sans CJK SC"/>
              </a:rPr>
              <a:t>methylation</a:t>
            </a:r>
            <a:r>
              <a:rPr b="0" lang="en-SM" sz="2800" spc="-1" strike="noStrike">
                <a:solidFill>
                  <a:srgbClr val="000000"/>
                </a:solidFill>
                <a:latin typeface="Calibri"/>
                <a:ea typeface="Noto Sans CJK SC"/>
              </a:rPr>
              <a:t> data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SM" sz="2800" spc="-1" strike="noStrike">
                <a:solidFill>
                  <a:srgbClr val="000000"/>
                </a:solidFill>
                <a:latin typeface="Calibri"/>
                <a:ea typeface="Noto Sans CJK SC"/>
              </a:rPr>
              <a:t>Large number of variables (also compared to dimension of other -omic layers)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M" sz="2800" spc="-1" strike="noStrike">
                <a:solidFill>
                  <a:srgbClr val="000000"/>
                </a:solidFill>
                <a:latin typeface="Calibri"/>
                <a:ea typeface="Noto Sans CJK SC"/>
              </a:rPr>
              <a:t>Filtering CpG sites using agnostic </a:t>
            </a:r>
            <a:r>
              <a:rPr b="1" lang="en-SM" sz="2800" spc="-1" strike="noStrike">
                <a:solidFill>
                  <a:srgbClr val="000000"/>
                </a:solidFill>
                <a:latin typeface="Calibri"/>
                <a:ea typeface="Noto Sans CJK SC"/>
              </a:rPr>
              <a:t>EWAS</a:t>
            </a:r>
            <a:r>
              <a:rPr b="0" lang="en-SM" sz="2800" spc="-1" strike="noStrike">
                <a:solidFill>
                  <a:srgbClr val="000000"/>
                </a:solidFill>
                <a:latin typeface="Calibri"/>
                <a:ea typeface="Noto Sans CJK SC"/>
              </a:rPr>
              <a:t>: `beta_i ~ exposure_j + covariates` for all i’s and j’s (computationally expensive)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M" sz="2800" spc="-1" strike="noStrike">
                <a:solidFill>
                  <a:srgbClr val="000000"/>
                </a:solidFill>
                <a:latin typeface="Calibri"/>
                <a:ea typeface="Noto Sans CJK SC"/>
              </a:rPr>
              <a:t>Controlling for multiple testing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M" sz="2800" spc="-1" strike="noStrike">
                <a:solidFill>
                  <a:srgbClr val="000000"/>
                </a:solidFill>
                <a:latin typeface="Calibri"/>
                <a:ea typeface="Noto Sans CJK SC"/>
              </a:rPr>
              <a:t>Select </a:t>
            </a:r>
            <a:r>
              <a:rPr b="0" i="1" lang="en-SM" sz="2800" spc="-1" strike="noStrike">
                <a:solidFill>
                  <a:srgbClr val="000000"/>
                </a:solidFill>
                <a:latin typeface="Calibri"/>
                <a:ea typeface="Noto Sans CJK SC"/>
              </a:rPr>
              <a:t>top</a:t>
            </a:r>
            <a:r>
              <a:rPr b="0" lang="en-SM" sz="2800" spc="-1" strike="noStrike">
                <a:solidFill>
                  <a:srgbClr val="000000"/>
                </a:solidFill>
                <a:latin typeface="Calibri"/>
                <a:ea typeface="Noto Sans CJK SC"/>
              </a:rPr>
              <a:t> features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M" sz="2800" spc="-1" strike="noStrike">
                <a:solidFill>
                  <a:srgbClr val="000000"/>
                </a:solidFill>
                <a:latin typeface="Calibri"/>
                <a:ea typeface="Noto Sans CJK SC"/>
              </a:rPr>
              <a:t>Perform analysis (i.e., GGMs) again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M" sz="2800" spc="-1" strike="noStrike">
                <a:solidFill>
                  <a:srgbClr val="000000"/>
                </a:solidFill>
                <a:latin typeface="Calibri"/>
                <a:ea typeface="Noto Sans CJK SC"/>
              </a:rPr>
              <a:t>Interpretation of results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228600" y="178560"/>
            <a:ext cx="9142560" cy="53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1" lang="en-SM" sz="3200" spc="-1" strike="noStrike">
                <a:solidFill>
                  <a:srgbClr val="3fa435"/>
                </a:solidFill>
                <a:latin typeface="Droid Sans Fallback"/>
                <a:ea typeface="DejaVu Sans"/>
              </a:rPr>
              <a:t>Outline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228600" y="823320"/>
            <a:ext cx="11657520" cy="580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432000" indent="-324000">
              <a:lnSpc>
                <a:spcPct val="90000"/>
              </a:lnSpc>
              <a:spcBef>
                <a:spcPts val="2835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M" sz="2800" spc="-1" strike="noStrike">
                <a:solidFill>
                  <a:srgbClr val="000000"/>
                </a:solidFill>
                <a:latin typeface="Droid Sans Fallback"/>
                <a:ea typeface="DejaVu Sans"/>
              </a:rPr>
              <a:t>Background &amp; Objectives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2835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M" sz="2800" spc="-1" strike="noStrike">
                <a:solidFill>
                  <a:srgbClr val="000000"/>
                </a:solidFill>
                <a:latin typeface="Droid Sans Fallback"/>
                <a:ea typeface="DejaVu Sans"/>
              </a:rPr>
              <a:t>Methods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2835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M" sz="2800" spc="-1" strike="noStrike">
                <a:solidFill>
                  <a:srgbClr val="000000"/>
                </a:solidFill>
                <a:latin typeface="Droid Sans Fallback"/>
                <a:ea typeface="DejaVu Sans"/>
              </a:rPr>
              <a:t>Results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2835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M" sz="2800" spc="-1" strike="noStrike">
                <a:solidFill>
                  <a:srgbClr val="000000"/>
                </a:solidFill>
                <a:latin typeface="Droid Sans Fallback"/>
                <a:ea typeface="DejaVu Sans"/>
              </a:rPr>
              <a:t>Conclusions and Future Work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28600" y="178560"/>
            <a:ext cx="9142560" cy="53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1" lang="en-SM" sz="3200" spc="-1" strike="noStrike">
                <a:solidFill>
                  <a:srgbClr val="3fa435"/>
                </a:solidFill>
                <a:latin typeface="Droid Sans Fallback"/>
                <a:ea typeface="DejaVu Sans"/>
              </a:rPr>
              <a:t>Background &amp; Objectives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228600" y="823320"/>
            <a:ext cx="11657520" cy="580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432000" indent="-324000">
              <a:lnSpc>
                <a:spcPct val="90000"/>
              </a:lnSpc>
              <a:spcBef>
                <a:spcPts val="8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M" sz="2800" spc="-1" strike="noStrike">
                <a:solidFill>
                  <a:srgbClr val="000000"/>
                </a:solidFill>
                <a:latin typeface="Droid Sans Fallback"/>
                <a:ea typeface="Noto Sans CJK SC"/>
              </a:rPr>
              <a:t>The general population is exposed to a cocktail of chemical </a:t>
            </a:r>
            <a:r>
              <a:rPr b="1" lang="en-SM" sz="2800" spc="-1" strike="noStrike">
                <a:solidFill>
                  <a:srgbClr val="000000"/>
                </a:solidFill>
                <a:latin typeface="Droid Sans Fallback"/>
                <a:ea typeface="Noto Sans CJK SC"/>
              </a:rPr>
              <a:t>exposures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8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M" sz="2800" spc="-1" strike="noStrike">
                <a:solidFill>
                  <a:srgbClr val="000000"/>
                </a:solidFill>
                <a:latin typeface="Droid Sans Fallback"/>
                <a:ea typeface="Noto Sans CJK SC"/>
              </a:rPr>
              <a:t>Non-persistent endocrine disruptors (</a:t>
            </a:r>
            <a:r>
              <a:rPr b="1" lang="en-SM" sz="2800" spc="-1" strike="noStrike">
                <a:solidFill>
                  <a:srgbClr val="000000"/>
                </a:solidFill>
                <a:latin typeface="Droid Sans Fallback"/>
                <a:ea typeface="Noto Sans CJK SC"/>
              </a:rPr>
              <a:t>EDCs</a:t>
            </a:r>
            <a:r>
              <a:rPr b="0" lang="en-SM" sz="2800" spc="-1" strike="noStrike">
                <a:solidFill>
                  <a:srgbClr val="000000"/>
                </a:solidFill>
                <a:latin typeface="Droid Sans Fallback"/>
                <a:ea typeface="Noto Sans CJK SC"/>
              </a:rPr>
              <a:t>) are a class of chemicals that interfere with the endocrine system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8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SM" sz="2800" spc="-1" strike="noStrike">
                <a:solidFill>
                  <a:srgbClr val="000000"/>
                </a:solidFill>
                <a:latin typeface="Droid Sans Fallback"/>
                <a:ea typeface="Noto Sans CJK SC"/>
              </a:rPr>
              <a:t>Multi-omic</a:t>
            </a:r>
            <a:r>
              <a:rPr b="0" lang="en-SM" sz="2800" spc="-1" strike="noStrike">
                <a:solidFill>
                  <a:srgbClr val="000000"/>
                </a:solidFill>
                <a:latin typeface="Droid Sans Fallback"/>
                <a:ea typeface="Noto Sans CJK SC"/>
              </a:rPr>
              <a:t> signatures might provide mechanistic insights into the effect of EDC exposure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8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M" sz="2800" spc="-1" strike="noStrike">
                <a:solidFill>
                  <a:srgbClr val="000000"/>
                </a:solidFill>
                <a:latin typeface="Droid Sans Fallback"/>
                <a:ea typeface="Noto Sans CJK SC"/>
              </a:rPr>
              <a:t>We aimed to identify multi-omic signatures associated with non-persistent EDCs using an integrative approach based on </a:t>
            </a:r>
            <a:r>
              <a:rPr b="1" lang="en-SM" sz="2800" spc="-1" strike="noStrike">
                <a:solidFill>
                  <a:srgbClr val="000000"/>
                </a:solidFill>
                <a:latin typeface="Droid Sans Fallback"/>
                <a:ea typeface="Noto Sans CJK SC"/>
              </a:rPr>
              <a:t>Partial Correlation Networks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28600" y="178560"/>
            <a:ext cx="9142560" cy="53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1" lang="en-SM" sz="3200" spc="-1" strike="noStrike">
                <a:solidFill>
                  <a:srgbClr val="3fa435"/>
                </a:solidFill>
                <a:latin typeface="Droid Sans Fallback"/>
                <a:ea typeface="DejaVu Sans"/>
              </a:rPr>
              <a:t>Methods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5"/>
          <p:cNvSpPr/>
          <p:nvPr/>
        </p:nvSpPr>
        <p:spPr>
          <a:xfrm>
            <a:off x="228960" y="823320"/>
            <a:ext cx="11657520" cy="58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432000" indent="-324000">
              <a:lnSpc>
                <a:spcPct val="90000"/>
              </a:lnSpc>
              <a:spcBef>
                <a:spcPts val="8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M" sz="2800" spc="-1" strike="noStrike">
                <a:solidFill>
                  <a:srgbClr val="000000"/>
                </a:solidFill>
                <a:latin typeface="Droid Sans Fallback"/>
                <a:ea typeface="Noto Sans CJK SC"/>
              </a:rPr>
              <a:t>Main idea: move from `single biomarker ~ single exposure` to `all biomarkers ~ all exposures` (i.e., </a:t>
            </a:r>
            <a:r>
              <a:rPr b="0" i="1" lang="en-SM" sz="2800" spc="-1" strike="noStrike">
                <a:solidFill>
                  <a:srgbClr val="000000"/>
                </a:solidFill>
                <a:latin typeface="Droid Sans Fallback"/>
                <a:ea typeface="Noto Sans CJK SC"/>
              </a:rPr>
              <a:t>integrative</a:t>
            </a:r>
            <a:r>
              <a:rPr b="0" lang="en-SM" sz="2800" spc="-1" strike="noStrike">
                <a:solidFill>
                  <a:srgbClr val="000000"/>
                </a:solidFill>
                <a:latin typeface="Droid Sans Fallback"/>
                <a:ea typeface="Noto Sans CJK SC"/>
              </a:rPr>
              <a:t> approach)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8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M" sz="2800" spc="-1" strike="noStrike">
                <a:solidFill>
                  <a:srgbClr val="000000"/>
                </a:solidFill>
                <a:latin typeface="Droid Sans Fallback"/>
                <a:ea typeface="Noto Sans CJK SC"/>
              </a:rPr>
              <a:t>First attempt: </a:t>
            </a:r>
            <a:r>
              <a:rPr b="1" lang="en-SM" sz="2800" spc="-1" strike="noStrike">
                <a:solidFill>
                  <a:srgbClr val="000000"/>
                </a:solidFill>
                <a:latin typeface="Droid Sans Fallback"/>
                <a:ea typeface="Noto Sans CJK SC"/>
              </a:rPr>
              <a:t>(s)PLS</a:t>
            </a:r>
            <a:r>
              <a:rPr b="0" lang="en-SM" sz="2800" spc="-1" strike="noStrike">
                <a:solidFill>
                  <a:srgbClr val="000000"/>
                </a:solidFill>
                <a:latin typeface="Droid Sans Fallback"/>
                <a:ea typeface="Noto Sans CJK SC"/>
              </a:rPr>
              <a:t> in regression mode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SM" sz="2800" spc="-1" strike="noStrike">
                <a:solidFill>
                  <a:srgbClr val="000000"/>
                </a:solidFill>
                <a:latin typeface="Droid Sans Fallback"/>
                <a:ea typeface="Noto Sans CJK SC"/>
              </a:rPr>
              <a:t>Issues: questionable predictive ability, models explained </a:t>
            </a:r>
            <a:r>
              <a:rPr b="0" i="1" lang="en-SM" sz="2800" spc="-1" strike="noStrike">
                <a:solidFill>
                  <a:srgbClr val="000000"/>
                </a:solidFill>
                <a:latin typeface="Droid Sans Fallback"/>
                <a:ea typeface="Noto Sans CJK SC"/>
              </a:rPr>
              <a:t>little</a:t>
            </a:r>
            <a:r>
              <a:rPr b="0" lang="en-SM" sz="2800" spc="-1" strike="noStrike">
                <a:solidFill>
                  <a:srgbClr val="000000"/>
                </a:solidFill>
                <a:latin typeface="Droid Sans Fallback"/>
                <a:ea typeface="Noto Sans CJK SC"/>
              </a:rPr>
              <a:t> variation in the Omics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M" sz="2800" spc="-1" strike="noStrike">
                <a:solidFill>
                  <a:srgbClr val="000000"/>
                </a:solidFill>
                <a:latin typeface="Droid Sans Fallback"/>
                <a:ea typeface="Noto Sans CJK SC"/>
              </a:rPr>
              <a:t>Second attempt: regularized partial correlation coefficients and </a:t>
            </a:r>
            <a:r>
              <a:rPr b="1" lang="en-SM" sz="2800" spc="-1" strike="noStrike">
                <a:solidFill>
                  <a:srgbClr val="000000"/>
                </a:solidFill>
                <a:latin typeface="Droid Sans Fallback"/>
                <a:ea typeface="Noto Sans CJK SC"/>
              </a:rPr>
              <a:t>GGM</a:t>
            </a:r>
            <a:r>
              <a:rPr b="0" lang="en-SM" sz="2800" spc="-1" strike="noStrike">
                <a:solidFill>
                  <a:srgbClr val="000000"/>
                </a:solidFill>
                <a:latin typeface="Droid Sans Fallback"/>
                <a:ea typeface="Noto Sans CJK SC"/>
              </a:rPr>
              <a:t>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28600" y="178560"/>
            <a:ext cx="9142560" cy="53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1" lang="en-SM" sz="3200" spc="-1" strike="noStrike">
                <a:solidFill>
                  <a:srgbClr val="3fa435"/>
                </a:solidFill>
                <a:latin typeface="Droid Sans Fallback"/>
                <a:ea typeface="DejaVu Sans"/>
              </a:rPr>
              <a:t>Methods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1" name="Picture 2" descr=""/>
          <p:cNvPicPr/>
          <p:nvPr/>
        </p:nvPicPr>
        <p:blipFill>
          <a:blip r:embed="rId1">
            <a:alphaModFix amt="0"/>
          </a:blip>
          <a:stretch/>
        </p:blipFill>
        <p:spPr>
          <a:xfrm>
            <a:off x="0" y="1821960"/>
            <a:ext cx="12190680" cy="3213360"/>
          </a:xfrm>
          <a:prstGeom prst="rect">
            <a:avLst/>
          </a:prstGeom>
          <a:ln w="0">
            <a:noFill/>
          </a:ln>
        </p:spPr>
      </p:pic>
      <p:sp>
        <p:nvSpPr>
          <p:cNvPr id="92" name="TextBox 2"/>
          <p:cNvSpPr/>
          <p:nvPr/>
        </p:nvSpPr>
        <p:spPr>
          <a:xfrm>
            <a:off x="0" y="5993280"/>
            <a:ext cx="10606680" cy="8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[1] Vrijheid M, et al. "The human early-life exposome (HELIX): project rationale and design." (2014)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[2] Casas M, et al. "Variability of urinary concentrations of non-persistent chemicals in pregnant women and school-aged children." (2018)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[3] Schafer J, Strimmer K. "A Shrinkage Approach to Large-Scale Covariance Matrix Estimation and Implications for Functional Genomics." (2005)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28600" y="178560"/>
            <a:ext cx="9142560" cy="53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1" lang="en-SM" sz="3200" spc="-1" strike="noStrike">
                <a:solidFill>
                  <a:srgbClr val="3fa435"/>
                </a:solidFill>
                <a:latin typeface="Droid Sans Fallback"/>
                <a:ea typeface="DejaVu Sans"/>
              </a:rPr>
              <a:t>Methods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4" name="Picture 1" descr=""/>
          <p:cNvPicPr/>
          <p:nvPr/>
        </p:nvPicPr>
        <p:blipFill>
          <a:blip r:embed="rId1">
            <a:alphaModFix amt="0"/>
          </a:blip>
          <a:srcRect l="0" t="0" r="43743" b="0"/>
          <a:stretch/>
        </p:blipFill>
        <p:spPr>
          <a:xfrm>
            <a:off x="550440" y="830160"/>
            <a:ext cx="11090880" cy="5197320"/>
          </a:xfrm>
          <a:prstGeom prst="rect">
            <a:avLst/>
          </a:prstGeom>
          <a:ln w="0">
            <a:noFill/>
          </a:ln>
        </p:spPr>
      </p:pic>
      <p:sp>
        <p:nvSpPr>
          <p:cNvPr id="95" name=""/>
          <p:cNvSpPr/>
          <p:nvPr/>
        </p:nvSpPr>
        <p:spPr>
          <a:xfrm>
            <a:off x="1828800" y="1600200"/>
            <a:ext cx="1599840" cy="456840"/>
          </a:xfrm>
          <a:prstGeom prst="rect">
            <a:avLst/>
          </a:prstGeom>
          <a:noFill/>
          <a:ln w="3672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550440" y="3429000"/>
            <a:ext cx="2285640" cy="456840"/>
          </a:xfrm>
          <a:prstGeom prst="rect">
            <a:avLst/>
          </a:prstGeom>
          <a:noFill/>
          <a:ln w="3672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4418640" y="2433960"/>
            <a:ext cx="1371240" cy="456840"/>
          </a:xfrm>
          <a:prstGeom prst="rect">
            <a:avLst/>
          </a:prstGeom>
          <a:noFill/>
          <a:ln w="3672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>
            <a:off x="8229600" y="2126160"/>
            <a:ext cx="1254240" cy="388080"/>
          </a:xfrm>
          <a:prstGeom prst="rect">
            <a:avLst/>
          </a:prstGeom>
          <a:noFill/>
          <a:ln w="3672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/>
          <p:nvPr/>
        </p:nvSpPr>
        <p:spPr>
          <a:xfrm>
            <a:off x="8458200" y="2583360"/>
            <a:ext cx="1254240" cy="388080"/>
          </a:xfrm>
          <a:prstGeom prst="rect">
            <a:avLst/>
          </a:prstGeom>
          <a:noFill/>
          <a:ln w="3672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"/>
          <p:cNvSpPr/>
          <p:nvPr/>
        </p:nvSpPr>
        <p:spPr>
          <a:xfrm>
            <a:off x="10175400" y="2126160"/>
            <a:ext cx="1254240" cy="388080"/>
          </a:xfrm>
          <a:prstGeom prst="rect">
            <a:avLst/>
          </a:prstGeom>
          <a:noFill/>
          <a:ln w="3672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28600" y="178560"/>
            <a:ext cx="9142560" cy="53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1" lang="en-SM" sz="3200" spc="-1" strike="noStrike">
                <a:solidFill>
                  <a:srgbClr val="3fa435"/>
                </a:solidFill>
                <a:latin typeface="Droid Sans Fallback"/>
                <a:ea typeface="DejaVu Sans"/>
              </a:rPr>
              <a:t>Methods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2" name="Picture 3" descr=""/>
          <p:cNvPicPr/>
          <p:nvPr/>
        </p:nvPicPr>
        <p:blipFill>
          <a:blip r:embed="rId1">
            <a:alphaModFix amt="0"/>
          </a:blip>
          <a:srcRect l="56251" t="0" r="0" b="0"/>
          <a:stretch/>
        </p:blipFill>
        <p:spPr>
          <a:xfrm>
            <a:off x="-7560" y="1369080"/>
            <a:ext cx="7801560" cy="4701240"/>
          </a:xfrm>
          <a:prstGeom prst="rect">
            <a:avLst/>
          </a:prstGeom>
          <a:ln w="0">
            <a:noFill/>
          </a:ln>
        </p:spPr>
      </p:pic>
      <p:sp>
        <p:nvSpPr>
          <p:cNvPr id="103" name=""/>
          <p:cNvSpPr/>
          <p:nvPr/>
        </p:nvSpPr>
        <p:spPr>
          <a:xfrm>
            <a:off x="8161200" y="1106280"/>
            <a:ext cx="3954240" cy="552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Pipeline</a:t>
            </a:r>
            <a:r>
              <a:rPr b="0" lang="en-US" sz="1800" spc="-1" strike="noStrike">
                <a:latin typeface="Arial"/>
              </a:rPr>
              <a:t> (for each time point separately):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solidFill>
                  <a:srgbClr val="ed4c05"/>
                </a:solidFill>
                <a:latin typeface="Arial"/>
              </a:rPr>
              <a:t>Adjustment</a:t>
            </a:r>
            <a:r>
              <a:rPr b="0" lang="en-US" sz="1800" spc="-1" strike="noStrike">
                <a:latin typeface="Arial"/>
              </a:rPr>
              <a:t> for covariates (-omics) using 2-stage residual-outcome regression (e.g., `residual(biomarkers ~ covariates)`)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Data transformation: auto-scaling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Merging exposures and -omics into single matrix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Computing </a:t>
            </a:r>
            <a:r>
              <a:rPr b="0" lang="en-US" sz="1800" spc="-1" strike="noStrike">
                <a:solidFill>
                  <a:srgbClr val="2a6099"/>
                </a:solidFill>
                <a:latin typeface="Arial"/>
              </a:rPr>
              <a:t>correlations</a:t>
            </a:r>
            <a:r>
              <a:rPr b="0" lang="en-US" sz="1800" spc="-1" strike="noStrike">
                <a:latin typeface="Arial"/>
              </a:rPr>
              <a:t> using `corpcor` R package (`pcor.shrink` function)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Processing: FDR at 0.05 significance level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Network </a:t>
            </a:r>
            <a:r>
              <a:rPr b="1" lang="en-US" sz="1800" spc="-1" strike="noStrike">
                <a:latin typeface="Arial"/>
              </a:rPr>
              <a:t>merging</a:t>
            </a:r>
            <a:r>
              <a:rPr b="0" lang="en-US" sz="1800" spc="-1" strike="noStrike">
                <a:latin typeface="Arial"/>
              </a:rPr>
              <a:t>: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</a:rPr>
              <a:t>Merge</a:t>
            </a:r>
            <a:r>
              <a:rPr b="0" lang="en-US" sz="1800" spc="-1" strike="noStrike">
                <a:latin typeface="Arial"/>
              </a:rPr>
              <a:t> by node A, node B and direction (i.e., sign(rho))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Focus on Ccs with exposures and -omics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1260000" y="2743200"/>
            <a:ext cx="1254240" cy="388080"/>
          </a:xfrm>
          <a:prstGeom prst="rect">
            <a:avLst/>
          </a:prstGeom>
          <a:noFill/>
          <a:ln w="36720">
            <a:solidFill>
              <a:srgbClr val="ff542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"/>
          <p:cNvSpPr/>
          <p:nvPr/>
        </p:nvSpPr>
        <p:spPr>
          <a:xfrm>
            <a:off x="3317400" y="2743200"/>
            <a:ext cx="1254240" cy="388080"/>
          </a:xfrm>
          <a:prstGeom prst="rect">
            <a:avLst/>
          </a:prstGeom>
          <a:noFill/>
          <a:ln w="3672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"/>
          <p:cNvSpPr/>
          <p:nvPr/>
        </p:nvSpPr>
        <p:spPr>
          <a:xfrm>
            <a:off x="4855680" y="3657600"/>
            <a:ext cx="1316160" cy="441720"/>
          </a:xfrm>
          <a:prstGeom prst="rect">
            <a:avLst/>
          </a:prstGeom>
          <a:noFill/>
          <a:ln w="3672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28600" y="178560"/>
            <a:ext cx="9142560" cy="53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1" lang="en-SM" sz="3200" spc="-1" strike="noStrike">
                <a:solidFill>
                  <a:srgbClr val="3fa435"/>
                </a:solidFill>
                <a:latin typeface="Droid Sans Fallback"/>
                <a:ea typeface="DejaVu Sans"/>
              </a:rPr>
              <a:t>Results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8" name="Picture 50" descr=""/>
          <p:cNvPicPr/>
          <p:nvPr/>
        </p:nvPicPr>
        <p:blipFill>
          <a:blip r:embed="rId1">
            <a:alphaModFix amt="0"/>
          </a:blip>
          <a:stretch/>
        </p:blipFill>
        <p:spPr>
          <a:xfrm>
            <a:off x="2210760" y="2196000"/>
            <a:ext cx="7769160" cy="4660920"/>
          </a:xfrm>
          <a:prstGeom prst="rect">
            <a:avLst/>
          </a:prstGeom>
          <a:ln w="0">
            <a:noFill/>
          </a:ln>
        </p:spPr>
      </p:pic>
      <p:sp>
        <p:nvSpPr>
          <p:cNvPr id="109" name="TextBox 51"/>
          <p:cNvSpPr/>
          <p:nvPr/>
        </p:nvSpPr>
        <p:spPr>
          <a:xfrm>
            <a:off x="228600" y="685800"/>
            <a:ext cx="11657520" cy="15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 fontScale="98000"/>
          </a:bodyPr>
          <a:p>
            <a:pPr marL="432000" indent="-324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M" sz="2400" spc="-1" strike="noStrike">
                <a:solidFill>
                  <a:srgbClr val="000000"/>
                </a:solidFill>
                <a:latin typeface="Calibri"/>
                <a:ea typeface="Noto Sans CJK SC"/>
              </a:rPr>
              <a:t>The time-specific networks (N</a:t>
            </a:r>
            <a:r>
              <a:rPr b="0" lang="en-SM" sz="2400" spc="-1" strike="noStrike" baseline="-8000">
                <a:solidFill>
                  <a:srgbClr val="000000"/>
                </a:solidFill>
                <a:latin typeface="Calibri"/>
                <a:ea typeface="Noto Sans CJK SC"/>
              </a:rPr>
              <a:t>edges</a:t>
            </a:r>
            <a:r>
              <a:rPr b="0" lang="en-SM" sz="2400" spc="-1" strike="noStrike">
                <a:solidFill>
                  <a:srgbClr val="000000"/>
                </a:solidFill>
                <a:latin typeface="Calibri"/>
                <a:ea typeface="Noto Sans CJK SC"/>
              </a:rPr>
              <a:t>=1,064, N</a:t>
            </a:r>
            <a:r>
              <a:rPr b="0" lang="en-SM" sz="2400" spc="-1" strike="noStrike" baseline="-8000">
                <a:solidFill>
                  <a:srgbClr val="000000"/>
                </a:solidFill>
                <a:latin typeface="Calibri"/>
                <a:ea typeface="Noto Sans CJK SC"/>
              </a:rPr>
              <a:t>edges</a:t>
            </a:r>
            <a:r>
              <a:rPr b="0" lang="en-SM" sz="2400" spc="-1" strike="noStrike">
                <a:solidFill>
                  <a:srgbClr val="000000"/>
                </a:solidFill>
                <a:latin typeface="Calibri"/>
                <a:ea typeface="Noto Sans CJK SC"/>
              </a:rPr>
              <a:t>=1,109) included associations of comparable strength (ρ=0.09 (-0.09, 0.11)) and statistical significance (q=0.008 (0.001, 0.025), q=0.01 (0.001, 0.027)). The significant edges represented less than 3% of the possible connections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M" sz="2400" spc="-1" strike="noStrike">
                <a:solidFill>
                  <a:srgbClr val="000000"/>
                </a:solidFill>
                <a:latin typeface="Calibri"/>
                <a:ea typeface="Noto Sans CJK SC"/>
              </a:rPr>
              <a:t>The merged network consisted of N</a:t>
            </a:r>
            <a:r>
              <a:rPr b="0" lang="en-SM" sz="2400" spc="-1" strike="noStrike" baseline="-8000">
                <a:solidFill>
                  <a:srgbClr val="000000"/>
                </a:solidFill>
                <a:latin typeface="Calibri"/>
                <a:ea typeface="Noto Sans CJK SC"/>
              </a:rPr>
              <a:t>edges</a:t>
            </a:r>
            <a:r>
              <a:rPr b="0" lang="en-SM" sz="2400" spc="-1" strike="noStrike">
                <a:solidFill>
                  <a:srgbClr val="000000"/>
                </a:solidFill>
                <a:latin typeface="Calibri"/>
                <a:ea typeface="Noto Sans CJK SC"/>
              </a:rPr>
              <a:t>=229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52" descr=""/>
          <p:cNvPicPr/>
          <p:nvPr/>
        </p:nvPicPr>
        <p:blipFill>
          <a:blip r:embed="rId1">
            <a:alphaModFix amt="0"/>
          </a:blip>
          <a:stretch/>
        </p:blipFill>
        <p:spPr>
          <a:xfrm>
            <a:off x="1729440" y="1600200"/>
            <a:ext cx="8732160" cy="5239080"/>
          </a:xfrm>
          <a:prstGeom prst="rect">
            <a:avLst/>
          </a:prstGeom>
          <a:ln w="0">
            <a:noFill/>
          </a:ln>
        </p:spPr>
      </p:pic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28600" y="178560"/>
            <a:ext cx="9142560" cy="53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1" lang="en-SM" sz="3200" spc="-1" strike="noStrike">
                <a:solidFill>
                  <a:srgbClr val="3fa435"/>
                </a:solidFill>
                <a:latin typeface="Droid Sans Fallback"/>
                <a:ea typeface="DejaVu Sans"/>
              </a:rPr>
              <a:t>Results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2" name="TextBox 54"/>
          <p:cNvSpPr/>
          <p:nvPr/>
        </p:nvSpPr>
        <p:spPr>
          <a:xfrm>
            <a:off x="228600" y="371520"/>
            <a:ext cx="11657520" cy="15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432000" indent="-324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M" sz="2400" spc="-1" strike="noStrike">
                <a:solidFill>
                  <a:srgbClr val="000000"/>
                </a:solidFill>
                <a:latin typeface="Calibri"/>
                <a:ea typeface="Noto Sans CJK SC"/>
              </a:rPr>
              <a:t>Graph merging led to the exclusion of the majority of exposure-omic connections. Notably, none of the protein-exposure associations were reproducible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Application>LibreOffice/7.2.4.1$Linux_X86_64 LibreOffice_project/b8e68b5bf61ce56d972a163ea31a18aecdcd64cd</Application>
  <AppVersion>15.0000</AppVersion>
  <Words>407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2022-01-03T13:36:46Z</dcterms:created>
  <dc:creator>Lorenzo Fabbri</dc:creator>
  <dc:description/>
  <dc:language>en-US</dc:language>
  <cp:lastModifiedBy/>
  <dcterms:modified xsi:type="dcterms:W3CDTF">2022-01-12T10:19:48Z</dcterms:modified>
  <cp:revision>10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8</vt:i4>
  </property>
</Properties>
</file>