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58" r:id="rId4"/>
    <p:sldId id="259" r:id="rId5"/>
    <p:sldId id="260" r:id="rId6"/>
    <p:sldId id="275" r:id="rId7"/>
    <p:sldId id="272" r:id="rId8"/>
    <p:sldId id="261" r:id="rId9"/>
    <p:sldId id="262" r:id="rId10"/>
    <p:sldId id="276" r:id="rId11"/>
    <p:sldId id="263" r:id="rId12"/>
    <p:sldId id="277" r:id="rId13"/>
    <p:sldId id="273" r:id="rId14"/>
    <p:sldId id="264" r:id="rId15"/>
    <p:sldId id="265" r:id="rId16"/>
    <p:sldId id="266" r:id="rId17"/>
    <p:sldId id="271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75"/>
    <a:srgbClr val="004A84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17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89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2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60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2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70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31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76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61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8126-0BE6-C649-A806-51E3A1DAF77F}" type="datetimeFigureOut">
              <a:rPr lang="it-IT" smtClean="0"/>
              <a:t>16/01/21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000D-AD16-6D4F-BF93-9724F27F75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1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92A43-44FC-9E4A-84C2-46BAAF5C9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78" y="2654846"/>
            <a:ext cx="8124568" cy="1887788"/>
          </a:xfrm>
        </p:spPr>
        <p:txBody>
          <a:bodyPr>
            <a:noAutofit/>
          </a:bodyPr>
          <a:lstStyle/>
          <a:p>
            <a:r>
              <a:rPr lang="it-IT" b="1" dirty="0" err="1">
                <a:solidFill>
                  <a:srgbClr val="004A75"/>
                </a:solidFill>
                <a:latin typeface="Century Gothic" panose="020B0502020202020204" pitchFamily="34" charset="0"/>
                <a:cs typeface="Abadi" panose="020F0502020204030204" pitchFamily="34" charset="0"/>
              </a:rPr>
              <a:t>Laboratory</a:t>
            </a:r>
            <a:r>
              <a:rPr lang="it-IT" b="1" dirty="0">
                <a:solidFill>
                  <a:srgbClr val="004A75"/>
                </a:solidFill>
                <a:latin typeface="Century Gothic" panose="020B0502020202020204" pitchFamily="34" charset="0"/>
                <a:cs typeface="Abadi" panose="020F0502020204030204" pitchFamily="34" charset="0"/>
              </a:rPr>
              <a:t> of Data Science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59656D-41AF-074A-A140-6FC69CA28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8292" y="1324118"/>
            <a:ext cx="4917044" cy="1655762"/>
          </a:xfrm>
        </p:spPr>
        <p:txBody>
          <a:bodyPr/>
          <a:lstStyle/>
          <a:p>
            <a:pPr algn="r"/>
            <a:r>
              <a:rPr lang="it-IT" dirty="0">
                <a:solidFill>
                  <a:srgbClr val="004A75"/>
                </a:solidFill>
                <a:latin typeface="Century Gothic" panose="020B0502020202020204" pitchFamily="34" charset="0"/>
              </a:rPr>
              <a:t>Federica Di Pasquale (493195)</a:t>
            </a:r>
          </a:p>
          <a:p>
            <a:pPr algn="r"/>
            <a:r>
              <a:rPr lang="it-IT" dirty="0">
                <a:solidFill>
                  <a:srgbClr val="004A75"/>
                </a:solidFill>
                <a:latin typeface="Century Gothic" panose="020B0502020202020204" pitchFamily="34" charset="0"/>
              </a:rPr>
              <a:t>Lorenzo Ferri (607828)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37981D1-801A-1A4F-8535-6711CE0C4FCB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8E39D439-BC96-9944-B245-280570B1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52174"/>
            <a:ext cx="4520513" cy="416785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C83039B4-BD12-C549-8615-83D8C97F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667" y="5379652"/>
            <a:ext cx="1158079" cy="119414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A01520-AFE8-5148-8442-9F063F69362E}"/>
              </a:ext>
            </a:extLst>
          </p:cNvPr>
          <p:cNvSpPr txBox="1"/>
          <p:nvPr/>
        </p:nvSpPr>
        <p:spPr>
          <a:xfrm>
            <a:off x="3552030" y="4591811"/>
            <a:ext cx="20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4A75"/>
                </a:solidFill>
                <a:latin typeface="Century Gothic" panose="020B0502020202020204" pitchFamily="34" charset="0"/>
              </a:rPr>
              <a:t>A.A. 2020/2021</a:t>
            </a:r>
          </a:p>
        </p:txBody>
      </p:sp>
    </p:spTree>
    <p:extLst>
      <p:ext uri="{BB962C8B-B14F-4D97-AF65-F5344CB8AC3E}">
        <p14:creationId xmlns:p14="http://schemas.microsoft.com/office/powerpoint/2010/main" val="222284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2: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1.2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7">
            <a:extLst>
              <a:ext uri="{FF2B5EF4-FFF2-40B4-BE49-F238E27FC236}">
                <a16:creationId xmlns:a16="http://schemas.microsoft.com/office/drawing/2014/main" id="{7CC4AA1F-272C-B14A-B807-63892A27C5D6}"/>
              </a:ext>
            </a:extLst>
          </p:cNvPr>
          <p:cNvSpPr txBox="1">
            <a:spLocks/>
          </p:cNvSpPr>
          <p:nvPr/>
        </p:nvSpPr>
        <p:spPr>
          <a:xfrm>
            <a:off x="455655" y="1331354"/>
            <a:ext cx="8379426" cy="146126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i="1" dirty="0">
                <a:solidFill>
                  <a:srgbClr val="004A75"/>
                </a:solidFill>
                <a:latin typeface="Century Gothic" panose="020B0502020202020204" pitchFamily="34" charset="0"/>
              </a:rPr>
              <a:t>Business </a:t>
            </a:r>
            <a:r>
              <a:rPr lang="it-IT" sz="1800" b="1" i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Question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:</a:t>
            </a:r>
            <a:r>
              <a:rPr lang="it-IT" sz="1800" dirty="0"/>
              <a:t> 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For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any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given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country, a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product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is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said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to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have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full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regionalspread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if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it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was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sold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in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all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the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regions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of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that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country. List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all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the AMD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brandcpus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that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do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not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have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full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regional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spread in Germany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17E00BE-6F4F-5C44-895B-26990A98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9013" y="2541193"/>
            <a:ext cx="8625973" cy="36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7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2: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2.1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7">
            <a:extLst>
              <a:ext uri="{FF2B5EF4-FFF2-40B4-BE49-F238E27FC236}">
                <a16:creationId xmlns:a16="http://schemas.microsoft.com/office/drawing/2014/main" id="{BF9CBD26-1A89-A64D-A4E9-0E5BC0120770}"/>
              </a:ext>
            </a:extLst>
          </p:cNvPr>
          <p:cNvSpPr txBox="1">
            <a:spLocks/>
          </p:cNvSpPr>
          <p:nvPr/>
        </p:nvSpPr>
        <p:spPr>
          <a:xfrm>
            <a:off x="455655" y="1331354"/>
            <a:ext cx="8379426" cy="10534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i="1" dirty="0">
                <a:solidFill>
                  <a:srgbClr val="004A75"/>
                </a:solidFill>
                <a:latin typeface="Century Gothic" panose="020B0502020202020204" pitchFamily="34" charset="0"/>
              </a:rPr>
              <a:t>Business </a:t>
            </a:r>
            <a:r>
              <a:rPr lang="it-IT" sz="1800" b="1" i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Question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: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Calculate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which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processor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manufacturer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yields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the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most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sales,for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each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country and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year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28C466-8398-A341-AECF-7348D076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9951" y="2047996"/>
            <a:ext cx="6506244" cy="447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2: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2.2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7">
            <a:extLst>
              <a:ext uri="{FF2B5EF4-FFF2-40B4-BE49-F238E27FC236}">
                <a16:creationId xmlns:a16="http://schemas.microsoft.com/office/drawing/2014/main" id="{BF9CBD26-1A89-A64D-A4E9-0E5BC0120770}"/>
              </a:ext>
            </a:extLst>
          </p:cNvPr>
          <p:cNvSpPr txBox="1">
            <a:spLocks/>
          </p:cNvSpPr>
          <p:nvPr/>
        </p:nvSpPr>
        <p:spPr>
          <a:xfrm>
            <a:off x="455655" y="1331354"/>
            <a:ext cx="8379426" cy="10534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i="1" dirty="0">
                <a:solidFill>
                  <a:srgbClr val="004A75"/>
                </a:solidFill>
                <a:latin typeface="Century Gothic" panose="020B0502020202020204" pitchFamily="34" charset="0"/>
              </a:rPr>
              <a:t>Business </a:t>
            </a:r>
            <a:r>
              <a:rPr lang="it-IT" sz="1800" b="1" i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Question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: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Calculate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which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processor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manufacturer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yields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the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most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sales,for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each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country and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year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28C466-8398-A341-AECF-7348D076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7598" y="1997655"/>
            <a:ext cx="6848803" cy="44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3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92A43-44FC-9E4A-84C2-46BAAF5C9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78" y="2654846"/>
            <a:ext cx="8124568" cy="1887788"/>
          </a:xfrm>
        </p:spPr>
        <p:txBody>
          <a:bodyPr>
            <a:noAutofit/>
          </a:bodyPr>
          <a:lstStyle/>
          <a:p>
            <a:r>
              <a:rPr lang="it-IT" sz="7200" b="1" dirty="0">
                <a:solidFill>
                  <a:srgbClr val="004A75"/>
                </a:solidFill>
                <a:latin typeface="Century Gothic" panose="020B0502020202020204" pitchFamily="34" charset="0"/>
                <a:cs typeface="Abadi" panose="020F0502020204030204" pitchFamily="34" charset="0"/>
              </a:rPr>
              <a:t>Part 3</a:t>
            </a:r>
            <a:br>
              <a:rPr lang="it-IT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badi" panose="020F0502020204030204" pitchFamily="34" charset="0"/>
              </a:rPr>
            </a:br>
            <a:endParaRPr lang="it-IT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badi" panose="020F0502020204030204" pitchFamily="34" charset="0"/>
            </a:endParaRP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37981D1-801A-1A4F-8535-6711CE0C4FCB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7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3: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0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D6843F7-1A8C-0C4B-93EA-E467C2547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Creazione del cubo e definizione delle gerarchie presenti nelle dimensioni </a:t>
            </a:r>
            <a:r>
              <a:rPr lang="it-IT" i="1" dirty="0" err="1"/>
              <a:t>Geography</a:t>
            </a:r>
            <a:r>
              <a:rPr lang="it-IT" dirty="0"/>
              <a:t> e </a:t>
            </a:r>
            <a:r>
              <a:rPr lang="it-IT" i="1" dirty="0"/>
              <a:t>Time</a:t>
            </a:r>
            <a:r>
              <a:rPr lang="it-IT" dirty="0"/>
              <a:t>.</a:t>
            </a:r>
          </a:p>
          <a:p>
            <a:r>
              <a:rPr lang="it-IT" dirty="0" err="1"/>
              <a:t>Geography</a:t>
            </a:r>
            <a:r>
              <a:rPr lang="it-IT" dirty="0"/>
              <a:t>: </a:t>
            </a:r>
            <a:r>
              <a:rPr lang="it-IT" dirty="0" err="1"/>
              <a:t>Region</a:t>
            </a:r>
            <a:r>
              <a:rPr lang="it-IT" dirty="0"/>
              <a:t> -&gt; Country -&gt; </a:t>
            </a:r>
            <a:r>
              <a:rPr lang="it-IT" dirty="0" err="1"/>
              <a:t>Continent</a:t>
            </a:r>
            <a:endParaRPr lang="it-IT" dirty="0"/>
          </a:p>
          <a:p>
            <a:pPr marL="0" indent="0">
              <a:buNone/>
            </a:pPr>
            <a:r>
              <a:rPr lang="it-IT" sz="2800" dirty="0"/>
              <a:t>                        Country -&gt; </a:t>
            </a:r>
            <a:r>
              <a:rPr lang="it-IT" sz="2800" dirty="0" err="1"/>
              <a:t>Currency</a:t>
            </a:r>
            <a:endParaRPr lang="it-IT" sz="2800" dirty="0"/>
          </a:p>
          <a:p>
            <a:r>
              <a:rPr lang="it-IT" dirty="0"/>
              <a:t>Time: creazione di nuovi attributi concatenando opportunamente i valori di </a:t>
            </a:r>
            <a:r>
              <a:rPr lang="it-IT" dirty="0" err="1"/>
              <a:t>year</a:t>
            </a:r>
            <a:r>
              <a:rPr lang="it-IT" dirty="0"/>
              <a:t>-</a:t>
            </a:r>
            <a:r>
              <a:rPr lang="it-IT" dirty="0" err="1"/>
              <a:t>month</a:t>
            </a:r>
            <a:r>
              <a:rPr lang="it-IT" dirty="0"/>
              <a:t>-week-</a:t>
            </a:r>
            <a:r>
              <a:rPr lang="it-IT" dirty="0" err="1"/>
              <a:t>day</a:t>
            </a:r>
            <a:r>
              <a:rPr lang="it-IT" dirty="0"/>
              <a:t> per introdurre le dipendenze funzionali necessarie per la gerarchia.</a:t>
            </a:r>
          </a:p>
          <a:p>
            <a:pPr marL="1828800" lvl="4" indent="0">
              <a:buNone/>
            </a:pPr>
            <a:r>
              <a:rPr lang="it-IT" dirty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01588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3: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1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D6843F7-1A8C-0C4B-93EA-E467C254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194" y="2554970"/>
            <a:ext cx="7373258" cy="3141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SELECT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 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Measures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].[Sales 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Usd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 </a:t>
            </a:r>
            <a:r>
              <a:rPr lang="it-IT" sz="20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ON COLUMNS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{ </a:t>
            </a:r>
            <a:r>
              <a:rPr lang="it-IT" sz="20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NONEMPTY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(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( 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Geography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Geography_Hierarchy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].[Country],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   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Vendor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Name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Name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]) ),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( 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Geography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Geography_Hierarchy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Continent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],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Vendor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Name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All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 ) } </a:t>
            </a:r>
            <a:r>
              <a:rPr lang="it-IT" sz="20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ON ROWS</a:t>
            </a:r>
          </a:p>
          <a:p>
            <a:pPr marL="0" indent="0">
              <a:buNone/>
            </a:pPr>
            <a:r>
              <a:rPr lang="it-IT" sz="20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FROM 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[Group5HW </a:t>
            </a:r>
            <a:r>
              <a:rPr lang="it-IT" sz="20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Mart</a:t>
            </a:r>
            <a:r>
              <a:rPr lang="it-IT" sz="2000" dirty="0">
                <a:solidFill>
                  <a:srgbClr val="004A75"/>
                </a:solidFill>
                <a:latin typeface="Century Gothic" panose="020B0502020202020204" pitchFamily="34" charset="0"/>
              </a:rPr>
              <a:t>]</a:t>
            </a:r>
          </a:p>
        </p:txBody>
      </p:sp>
      <p:sp>
        <p:nvSpPr>
          <p:cNvPr id="5" name="Segnaposto contenuto 7">
            <a:extLst>
              <a:ext uri="{FF2B5EF4-FFF2-40B4-BE49-F238E27FC236}">
                <a16:creationId xmlns:a16="http://schemas.microsoft.com/office/drawing/2014/main" id="{0CE308D3-9150-614F-970C-74F840A73983}"/>
              </a:ext>
            </a:extLst>
          </p:cNvPr>
          <p:cNvSpPr txBox="1">
            <a:spLocks/>
          </p:cNvSpPr>
          <p:nvPr/>
        </p:nvSpPr>
        <p:spPr>
          <a:xfrm>
            <a:off x="455655" y="1331354"/>
            <a:ext cx="8379426" cy="10534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i="1" dirty="0">
                <a:solidFill>
                  <a:srgbClr val="004A75"/>
                </a:solidFill>
                <a:latin typeface="Century Gothic" panose="020B0502020202020204" pitchFamily="34" charset="0"/>
              </a:rPr>
              <a:t>Business </a:t>
            </a:r>
            <a:r>
              <a:rPr lang="it-IT" sz="1800" b="1" i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Question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: Show the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total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sales for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each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country and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vendor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and the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grand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total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with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respectto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the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continent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27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3: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2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D6843F7-1A8C-0C4B-93EA-E467C254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376" y="2524549"/>
            <a:ext cx="7886700" cy="4333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WITH MEMBER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diff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AS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Measures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].[Sales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Usd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 - 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Measures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].[Sales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Currency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MEMBER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running_diff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AS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SUM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(</a:t>
            </a: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PERIODSTODATE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(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[Time].[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Time_Hierarchy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year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], [Time].[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Time_Hierarchy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currentmember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diff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), </a:t>
            </a: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FORMAT_STRING 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= "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Currency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"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SELECT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{[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Measures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].[Sales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Usd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], 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Measures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].[Sales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Currency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],</a:t>
            </a:r>
          </a:p>
          <a:p>
            <a:pPr marL="0" indent="0">
              <a:buNone/>
            </a:pP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diff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,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running_diff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} </a:t>
            </a: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ON COLUMNS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NONEMPTY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([Time].[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Time_Hierarchy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Month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For The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Hierarchy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]) </a:t>
            </a: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ON ROWS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FROM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[Group5HW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Mart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WHERE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Geography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].[Country].&amp;[Germany]</a:t>
            </a:r>
          </a:p>
        </p:txBody>
      </p:sp>
      <p:sp>
        <p:nvSpPr>
          <p:cNvPr id="5" name="Segnaposto contenuto 7">
            <a:extLst>
              <a:ext uri="{FF2B5EF4-FFF2-40B4-BE49-F238E27FC236}">
                <a16:creationId xmlns:a16="http://schemas.microsoft.com/office/drawing/2014/main" id="{517613E3-EE1B-C543-BDB5-096D47DCD12B}"/>
              </a:ext>
            </a:extLst>
          </p:cNvPr>
          <p:cNvSpPr txBox="1">
            <a:spLocks/>
          </p:cNvSpPr>
          <p:nvPr/>
        </p:nvSpPr>
        <p:spPr>
          <a:xfrm>
            <a:off x="455655" y="1331354"/>
            <a:ext cx="8379426" cy="10534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i="1" dirty="0">
                <a:solidFill>
                  <a:srgbClr val="004A75"/>
                </a:solidFill>
                <a:latin typeface="Century Gothic" panose="020B0502020202020204" pitchFamily="34" charset="0"/>
              </a:rPr>
              <a:t>Business </a:t>
            </a:r>
            <a:r>
              <a:rPr lang="it-IT" sz="1800" b="1" i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Question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: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Let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diff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be the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difference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between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the sales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usd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and sales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currency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. Show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thetotal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sales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usd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,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total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sales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currency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,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total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diff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for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each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month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and the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running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diffstarting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from the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same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21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year</a:t>
            </a:r>
            <a:r>
              <a:rPr lang="it-IT" sz="2100" dirty="0">
                <a:solidFill>
                  <a:srgbClr val="004A75"/>
                </a:solidFill>
                <a:latin typeface="Century Gothic" panose="020B0502020202020204" pitchFamily="34" charset="0"/>
              </a:rPr>
              <a:t> in Germany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16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3: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3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D6843F7-1A8C-0C4B-93EA-E467C254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191" y="2171212"/>
            <a:ext cx="58828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WITH MEMBER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monthly_avg_sales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AS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AVG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([Time].[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Time_Hierarchy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Month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For The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Hierarchy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],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Measures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].[Sales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Usd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])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SELECT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monthly_avg_sales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ON COLUMNS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NONEMPTY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(</a:t>
            </a: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GENERATE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(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([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Geography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Region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Region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],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Gpu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Product].[Brand].[Brand]),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TOPCOUNT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(([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Geography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Region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currentmember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Gpu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Product].[Brand].[Brand]), 5,</a:t>
            </a:r>
          </a:p>
          <a:p>
            <a:pPr marL="0" indent="0">
              <a:buNone/>
            </a:pP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monthly_avg_sales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) ) ) </a:t>
            </a: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ON ROWS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FROM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[Group5HW 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Mart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WHERE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 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Geography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].[</a:t>
            </a:r>
            <a:r>
              <a:rPr lang="it-IT" sz="16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Continent</a:t>
            </a:r>
            <a:r>
              <a:rPr lang="it-IT" sz="1600" dirty="0">
                <a:solidFill>
                  <a:srgbClr val="004A75"/>
                </a:solidFill>
                <a:latin typeface="Century Gothic" panose="020B0502020202020204" pitchFamily="34" charset="0"/>
              </a:rPr>
              <a:t>].&amp;[Europe]</a:t>
            </a:r>
          </a:p>
        </p:txBody>
      </p:sp>
      <p:sp>
        <p:nvSpPr>
          <p:cNvPr id="5" name="Segnaposto contenuto 7">
            <a:extLst>
              <a:ext uri="{FF2B5EF4-FFF2-40B4-BE49-F238E27FC236}">
                <a16:creationId xmlns:a16="http://schemas.microsoft.com/office/drawing/2014/main" id="{84493332-FD31-EB4C-BDDA-3DB407D0AA67}"/>
              </a:ext>
            </a:extLst>
          </p:cNvPr>
          <p:cNvSpPr txBox="1">
            <a:spLocks/>
          </p:cNvSpPr>
          <p:nvPr/>
        </p:nvSpPr>
        <p:spPr>
          <a:xfrm>
            <a:off x="455655" y="1331355"/>
            <a:ext cx="8379426" cy="63517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i="1" dirty="0">
                <a:solidFill>
                  <a:srgbClr val="004A75"/>
                </a:solidFill>
                <a:latin typeface="Century Gothic" panose="020B0502020202020204" pitchFamily="34" charset="0"/>
              </a:rPr>
              <a:t>Business </a:t>
            </a:r>
            <a:r>
              <a:rPr lang="it-IT" sz="1800" b="1" i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Question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: Show the top 5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gpu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brands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w.r.t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the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monthly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average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sales for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each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region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in Europe.</a:t>
            </a:r>
          </a:p>
        </p:txBody>
      </p:sp>
    </p:spTree>
    <p:extLst>
      <p:ext uri="{BB962C8B-B14F-4D97-AF65-F5344CB8AC3E}">
        <p14:creationId xmlns:p14="http://schemas.microsoft.com/office/powerpoint/2010/main" val="366655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3: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4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ECD03AB-0FBB-C34E-8B0F-D56D39193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68" y="1269571"/>
            <a:ext cx="8082864" cy="5399322"/>
          </a:xfrm>
        </p:spPr>
      </p:pic>
    </p:spTree>
    <p:extLst>
      <p:ext uri="{BB962C8B-B14F-4D97-AF65-F5344CB8AC3E}">
        <p14:creationId xmlns:p14="http://schemas.microsoft.com/office/powerpoint/2010/main" val="1530462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3: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5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05303D9A-996B-D24C-B2AC-DB3616F50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05" y="1182879"/>
            <a:ext cx="8653790" cy="5242617"/>
          </a:xfrm>
        </p:spPr>
      </p:pic>
    </p:spTree>
    <p:extLst>
      <p:ext uri="{BB962C8B-B14F-4D97-AF65-F5344CB8AC3E}">
        <p14:creationId xmlns:p14="http://schemas.microsoft.com/office/powerpoint/2010/main" val="7742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92A43-44FC-9E4A-84C2-46BAAF5C9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78" y="2654846"/>
            <a:ext cx="8124568" cy="1887788"/>
          </a:xfrm>
        </p:spPr>
        <p:txBody>
          <a:bodyPr>
            <a:noAutofit/>
          </a:bodyPr>
          <a:lstStyle/>
          <a:p>
            <a:r>
              <a:rPr lang="it-IT" sz="7200" b="1" dirty="0">
                <a:solidFill>
                  <a:srgbClr val="004A75"/>
                </a:solidFill>
                <a:latin typeface="Century Gothic" panose="020B0502020202020204" pitchFamily="34" charset="0"/>
                <a:cs typeface="Abadi" panose="020F0502020204030204" pitchFamily="34" charset="0"/>
              </a:rPr>
              <a:t>Part 1</a:t>
            </a:r>
            <a:br>
              <a:rPr lang="it-IT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badi" panose="020F0502020204030204" pitchFamily="34" charset="0"/>
              </a:rPr>
            </a:br>
            <a:endParaRPr lang="it-IT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badi" panose="020F0502020204030204" pitchFamily="34" charset="0"/>
            </a:endParaRP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37981D1-801A-1A4F-8535-6711CE0C4FCB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3: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6.1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3F74B3B-DF3B-2443-B1D4-8406E3787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65" y="1491993"/>
            <a:ext cx="7792470" cy="4686381"/>
          </a:xfrm>
        </p:spPr>
      </p:pic>
    </p:spTree>
    <p:extLst>
      <p:ext uri="{BB962C8B-B14F-4D97-AF65-F5344CB8AC3E}">
        <p14:creationId xmlns:p14="http://schemas.microsoft.com/office/powerpoint/2010/main" val="413478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3: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6.2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812917E-6E27-E447-AEF6-220129B4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11" y="1603460"/>
            <a:ext cx="7485577" cy="4537850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38445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1: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0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D6843F7-1A8C-0C4B-93EA-E467C254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86" y="1659652"/>
            <a:ext cx="7523828" cy="4103191"/>
          </a:xfrm>
        </p:spPr>
        <p:txBody>
          <a:bodyPr>
            <a:normAutofit/>
          </a:bodyPr>
          <a:lstStyle/>
          <a:p>
            <a:r>
              <a:rPr lang="it-IT" dirty="0"/>
              <a:t>Creazione DW tramite SQL Server Management Studio.</a:t>
            </a:r>
          </a:p>
          <a:p>
            <a:r>
              <a:rPr lang="it-IT" dirty="0"/>
              <a:t>Valori nulli ammessi solo per attributi diversi dalle chiavi primarie nelle </a:t>
            </a:r>
            <a:r>
              <a:rPr lang="it-IT" dirty="0" err="1"/>
              <a:t>Dimension</a:t>
            </a:r>
            <a:r>
              <a:rPr lang="it-IT" dirty="0"/>
              <a:t> </a:t>
            </a:r>
            <a:r>
              <a:rPr lang="it-IT" dirty="0" err="1"/>
              <a:t>Tables</a:t>
            </a:r>
            <a:r>
              <a:rPr lang="it-IT" dirty="0"/>
              <a:t>.</a:t>
            </a:r>
          </a:p>
          <a:p>
            <a:r>
              <a:rPr lang="it-IT" dirty="0"/>
              <a:t>Data </a:t>
            </a:r>
            <a:r>
              <a:rPr lang="it-IT" dirty="0" err="1"/>
              <a:t>type</a:t>
            </a:r>
            <a:r>
              <a:rPr lang="it-IT" dirty="0"/>
              <a:t> DATE di SQL Server</a:t>
            </a:r>
          </a:p>
          <a:p>
            <a:r>
              <a:rPr lang="it-IT" dirty="0"/>
              <a:t>Vincoli di chiavi primarie e di chiavi esterne -&gt; necessario caricare prima le Dimensioni e poi le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tables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76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1: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1 –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Fact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tables</a:t>
            </a:r>
            <a:endParaRPr lang="it-IT" sz="2800" b="1" dirty="0">
              <a:solidFill>
                <a:srgbClr val="004A75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contenuto 7">
            <a:extLst>
              <a:ext uri="{FF2B5EF4-FFF2-40B4-BE49-F238E27FC236}">
                <a16:creationId xmlns:a16="http://schemas.microsoft.com/office/drawing/2014/main" id="{F91B6E0B-0318-414A-84F3-25EF4410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6" y="1563959"/>
            <a:ext cx="7523828" cy="4315839"/>
          </a:xfrm>
        </p:spPr>
        <p:txBody>
          <a:bodyPr>
            <a:normAutofit/>
          </a:bodyPr>
          <a:lstStyle/>
          <a:p>
            <a:r>
              <a:rPr lang="it-IT" dirty="0"/>
              <a:t>Connessione al DB tramite protocollo ODBC.</a:t>
            </a:r>
          </a:p>
          <a:p>
            <a:r>
              <a:rPr lang="it-IT" dirty="0"/>
              <a:t>Apertura file </a:t>
            </a:r>
            <a:r>
              <a:rPr lang="it-IT" i="1" dirty="0" err="1"/>
              <a:t>fact.csv</a:t>
            </a:r>
            <a:r>
              <a:rPr lang="it-IT" dirty="0"/>
              <a:t>.</a:t>
            </a:r>
          </a:p>
          <a:p>
            <a:r>
              <a:rPr lang="it-IT" dirty="0" err="1"/>
              <a:t>Scan</a:t>
            </a:r>
            <a:r>
              <a:rPr lang="it-IT" dirty="0"/>
              <a:t> file e identificazione della </a:t>
            </a:r>
            <a:r>
              <a:rPr lang="it-IT" i="1" dirty="0" err="1"/>
              <a:t>fact</a:t>
            </a:r>
            <a:r>
              <a:rPr lang="it-IT" i="1" dirty="0"/>
              <a:t> </a:t>
            </a:r>
            <a:r>
              <a:rPr lang="it-IT" i="1" dirty="0" err="1"/>
              <a:t>table</a:t>
            </a:r>
            <a:r>
              <a:rPr lang="it-IT" i="1" dirty="0"/>
              <a:t> </a:t>
            </a:r>
            <a:r>
              <a:rPr lang="it-IT" dirty="0"/>
              <a:t>corretta per ogni riga del file.</a:t>
            </a:r>
          </a:p>
          <a:p>
            <a:r>
              <a:rPr lang="it-IT" dirty="0"/>
              <a:t>Tutte le righe vengono prima memorizzate in tre liste separate (una per ogni </a:t>
            </a:r>
            <a:r>
              <a:rPr lang="it-IT" i="1" dirty="0" err="1"/>
              <a:t>fact</a:t>
            </a:r>
            <a:r>
              <a:rPr lang="it-IT" i="1" dirty="0"/>
              <a:t> </a:t>
            </a:r>
            <a:r>
              <a:rPr lang="it-IT" i="1" dirty="0" err="1"/>
              <a:t>table</a:t>
            </a:r>
            <a:r>
              <a:rPr lang="it-IT" dirty="0"/>
              <a:t>).</a:t>
            </a:r>
          </a:p>
          <a:p>
            <a:r>
              <a:rPr lang="it-IT" dirty="0"/>
              <a:t>Infine viene caricato il contenuto con tre chiamate </a:t>
            </a:r>
            <a:r>
              <a:rPr lang="it-IT" i="1" dirty="0" err="1"/>
              <a:t>executemany</a:t>
            </a:r>
            <a:r>
              <a:rPr lang="it-IT" i="1" dirty="0"/>
              <a:t>(</a:t>
            </a:r>
            <a:r>
              <a:rPr lang="it-IT" i="1" dirty="0" err="1"/>
              <a:t>sql</a:t>
            </a:r>
            <a:r>
              <a:rPr lang="it-IT" i="1" dirty="0"/>
              <a:t>, *</a:t>
            </a:r>
            <a:r>
              <a:rPr lang="it-IT" i="1" dirty="0" err="1"/>
              <a:t>params</a:t>
            </a:r>
            <a:r>
              <a:rPr lang="it-IT" i="1" dirty="0"/>
              <a:t>)</a:t>
            </a:r>
          </a:p>
          <a:p>
            <a:r>
              <a:rPr lang="it-IT" dirty="0"/>
              <a:t>Chiusura file, </a:t>
            </a:r>
            <a:r>
              <a:rPr lang="it-IT" dirty="0" err="1"/>
              <a:t>commit</a:t>
            </a:r>
            <a:r>
              <a:rPr lang="it-IT" dirty="0"/>
              <a:t> e chiusura connessione.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318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1: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2 -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Dimensions</a:t>
            </a:r>
            <a:endParaRPr lang="it-IT" sz="2800" b="1" dirty="0">
              <a:solidFill>
                <a:srgbClr val="004A75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D6843F7-1A8C-0C4B-93EA-E467C254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769"/>
            <a:ext cx="7886700" cy="4351338"/>
          </a:xfrm>
        </p:spPr>
        <p:txBody>
          <a:bodyPr/>
          <a:lstStyle/>
          <a:p>
            <a:r>
              <a:rPr lang="it-IT" dirty="0"/>
              <a:t>Unico script </a:t>
            </a:r>
            <a:r>
              <a:rPr lang="it-IT" dirty="0" err="1"/>
              <a:t>python</a:t>
            </a:r>
            <a:r>
              <a:rPr lang="it-IT" dirty="0"/>
              <a:t> per tutte le dimensioni ad eccezione di </a:t>
            </a:r>
            <a:r>
              <a:rPr lang="it-IT" i="1" dirty="0"/>
              <a:t>Time</a:t>
            </a:r>
            <a:r>
              <a:rPr lang="it-IT" dirty="0"/>
              <a:t>.</a:t>
            </a:r>
          </a:p>
          <a:p>
            <a:r>
              <a:rPr lang="it-IT" dirty="0"/>
              <a:t>Stesse fasi di connessione al DB e apertura dei </a:t>
            </a:r>
            <a:r>
              <a:rPr lang="it-IT" i="1" dirty="0" err="1"/>
              <a:t>file.csv</a:t>
            </a:r>
            <a:r>
              <a:rPr lang="it-IT" i="1" dirty="0"/>
              <a:t>.</a:t>
            </a:r>
          </a:p>
          <a:p>
            <a:r>
              <a:rPr lang="it-IT" dirty="0"/>
              <a:t>Lettura file con funzione </a:t>
            </a:r>
            <a:r>
              <a:rPr lang="it-IT" i="1" dirty="0" err="1"/>
              <a:t>reader</a:t>
            </a:r>
            <a:r>
              <a:rPr lang="it-IT" i="1" dirty="0"/>
              <a:t>(). </a:t>
            </a:r>
            <a:r>
              <a:rPr lang="it-IT" dirty="0"/>
              <a:t>L’</a:t>
            </a:r>
            <a:r>
              <a:rPr lang="it-IT" dirty="0" err="1"/>
              <a:t>header</a:t>
            </a:r>
            <a:r>
              <a:rPr lang="it-IT" dirty="0"/>
              <a:t> dei file viene utilizzato per ricavare il numero di attributi presenti in modo da poter costruire una </a:t>
            </a:r>
            <a:r>
              <a:rPr lang="it-IT" dirty="0" err="1"/>
              <a:t>query</a:t>
            </a:r>
            <a:r>
              <a:rPr lang="it-IT" dirty="0"/>
              <a:t> parametrica.</a:t>
            </a:r>
            <a:endParaRPr lang="it-IT" i="1" dirty="0"/>
          </a:p>
          <a:p>
            <a:r>
              <a:rPr lang="it-IT" dirty="0"/>
              <a:t>Caricamento di una riga per volta.</a:t>
            </a:r>
          </a:p>
        </p:txBody>
      </p:sp>
    </p:spTree>
    <p:extLst>
      <p:ext uri="{BB962C8B-B14F-4D97-AF65-F5344CB8AC3E}">
        <p14:creationId xmlns:p14="http://schemas.microsoft.com/office/powerpoint/2010/main" val="398404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1: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2 - Time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D6843F7-1A8C-0C4B-93EA-E467C254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0323"/>
            <a:ext cx="7886700" cy="5122223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Si ricava il </a:t>
            </a:r>
            <a:r>
              <a:rPr lang="it-IT" dirty="0" err="1"/>
              <a:t>quarter</a:t>
            </a:r>
            <a:r>
              <a:rPr lang="it-IT" dirty="0"/>
              <a:t> dato il mese con la funzione </a:t>
            </a:r>
            <a:r>
              <a:rPr lang="it-IT" i="1" dirty="0" err="1"/>
              <a:t>getQuarter</a:t>
            </a:r>
            <a:r>
              <a:rPr lang="it-IT" i="1" dirty="0"/>
              <a:t>(</a:t>
            </a:r>
            <a:r>
              <a:rPr lang="it-IT" i="1" dirty="0" err="1"/>
              <a:t>month</a:t>
            </a:r>
            <a:r>
              <a:rPr lang="it-IT" i="1" dirty="0"/>
              <a:t>).</a:t>
            </a:r>
          </a:p>
          <a:p>
            <a:r>
              <a:rPr lang="it-IT" dirty="0"/>
              <a:t>Si ricava il giorno della settimana con la funzione </a:t>
            </a:r>
            <a:r>
              <a:rPr lang="it-IT" i="1" dirty="0" err="1"/>
              <a:t>getDayOfWeek</a:t>
            </a:r>
            <a:r>
              <a:rPr lang="it-IT" i="1" dirty="0"/>
              <a:t>(</a:t>
            </a:r>
            <a:r>
              <a:rPr lang="it-IT" i="1" dirty="0" err="1"/>
              <a:t>day</a:t>
            </a:r>
            <a:r>
              <a:rPr lang="it-IT" i="1" dirty="0"/>
              <a:t>, </a:t>
            </a:r>
            <a:r>
              <a:rPr lang="it-IT" i="1" dirty="0" err="1"/>
              <a:t>month</a:t>
            </a:r>
            <a:r>
              <a:rPr lang="it-IT" i="1" dirty="0"/>
              <a:t>, </a:t>
            </a:r>
            <a:r>
              <a:rPr lang="it-IT" i="1" dirty="0" err="1"/>
              <a:t>year</a:t>
            </a:r>
            <a:r>
              <a:rPr lang="it-IT" i="1" dirty="0"/>
              <a:t>).</a:t>
            </a:r>
          </a:p>
          <a:p>
            <a:r>
              <a:rPr lang="it-IT" dirty="0"/>
              <a:t>La formula per il calcolo del giorno della settimana è: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Parte intera delle divisioni. Calcolando x%7 si ottiene l’indice del giorno della settimana a partire da Sabato.</a:t>
            </a:r>
          </a:p>
          <a:p>
            <a:r>
              <a:rPr lang="it-IT" dirty="0"/>
              <a:t>La variabile t rappresenta il numero di giorni trascorsi a partire dall’inizio dell’anno fino alla data corrente e viene calcolata con una funzione ricorsiva.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3CCA03A-5B64-4849-8D89-ADD1E4C71718}"/>
                  </a:ext>
                </a:extLst>
              </p:cNvPr>
              <p:cNvSpPr txBox="1"/>
              <p:nvPr/>
            </p:nvSpPr>
            <p:spPr>
              <a:xfrm>
                <a:off x="1860074" y="3441035"/>
                <a:ext cx="509678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𝑦𝑒𝑎𝑟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3CCA03A-5B64-4849-8D89-ADD1E4C71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74" y="3441035"/>
                <a:ext cx="5096780" cy="520399"/>
              </a:xfrm>
              <a:prstGeom prst="rect">
                <a:avLst/>
              </a:prstGeom>
              <a:blipFill>
                <a:blip r:embed="rId2"/>
                <a:stretch>
                  <a:fillRect l="-249" t="-9524" r="-1244" b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95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92A43-44FC-9E4A-84C2-46BAAF5C9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78" y="2654846"/>
            <a:ext cx="8124568" cy="1887788"/>
          </a:xfrm>
        </p:spPr>
        <p:txBody>
          <a:bodyPr>
            <a:noAutofit/>
          </a:bodyPr>
          <a:lstStyle/>
          <a:p>
            <a:r>
              <a:rPr lang="it-IT" sz="7200" b="1" dirty="0">
                <a:solidFill>
                  <a:srgbClr val="004A75"/>
                </a:solidFill>
                <a:latin typeface="Century Gothic" panose="020B0502020202020204" pitchFamily="34" charset="0"/>
                <a:cs typeface="Abadi" panose="020F0502020204030204" pitchFamily="34" charset="0"/>
              </a:rPr>
              <a:t>Part 2</a:t>
            </a:r>
            <a:br>
              <a:rPr lang="it-IT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badi" panose="020F0502020204030204" pitchFamily="34" charset="0"/>
              </a:rPr>
            </a:br>
            <a:endParaRPr lang="it-IT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badi" panose="020F0502020204030204" pitchFamily="34" charset="0"/>
            </a:endParaRP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37981D1-801A-1A4F-8535-6711CE0C4FCB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9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2: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0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D6843F7-1A8C-0C4B-93EA-E467C254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55" y="1331354"/>
            <a:ext cx="8379426" cy="1053495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1" i="1" dirty="0">
                <a:solidFill>
                  <a:srgbClr val="004A75"/>
                </a:solidFill>
                <a:latin typeface="Century Gothic" panose="020B0502020202020204" pitchFamily="34" charset="0"/>
              </a:rPr>
              <a:t>Business </a:t>
            </a:r>
            <a:r>
              <a:rPr lang="it-IT" sz="1800" b="1" i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Question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: For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every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year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, the brand of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gpu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ordered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 by sales.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839E15-BE3F-5246-A9F0-A373070A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87" y="1836179"/>
            <a:ext cx="4768164" cy="47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CB91E-29F9-D74C-842E-6836930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5" y="335450"/>
            <a:ext cx="6501199" cy="438062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Part 2: </a:t>
            </a:r>
            <a:r>
              <a:rPr lang="it-IT" sz="2800" b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Assignment</a:t>
            </a:r>
            <a:r>
              <a:rPr lang="it-IT" sz="2800" b="1" dirty="0">
                <a:solidFill>
                  <a:srgbClr val="004A75"/>
                </a:solidFill>
                <a:latin typeface="Century Gothic" panose="020B0502020202020204" pitchFamily="34" charset="0"/>
              </a:rPr>
              <a:t> 1.1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B66009C-E09A-F049-A86A-8C68532412D4}"/>
              </a:ext>
            </a:extLst>
          </p:cNvPr>
          <p:cNvCxnSpPr>
            <a:cxnSpLocks/>
          </p:cNvCxnSpPr>
          <p:nvPr/>
        </p:nvCxnSpPr>
        <p:spPr>
          <a:xfrm>
            <a:off x="0" y="978195"/>
            <a:ext cx="9144000" cy="0"/>
          </a:xfrm>
          <a:prstGeom prst="line">
            <a:avLst/>
          </a:prstGeom>
          <a:ln w="127000">
            <a:solidFill>
              <a:srgbClr val="004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7">
            <a:extLst>
              <a:ext uri="{FF2B5EF4-FFF2-40B4-BE49-F238E27FC236}">
                <a16:creationId xmlns:a16="http://schemas.microsoft.com/office/drawing/2014/main" id="{7CC4AA1F-272C-B14A-B807-63892A27C5D6}"/>
              </a:ext>
            </a:extLst>
          </p:cNvPr>
          <p:cNvSpPr txBox="1">
            <a:spLocks/>
          </p:cNvSpPr>
          <p:nvPr/>
        </p:nvSpPr>
        <p:spPr>
          <a:xfrm>
            <a:off x="455655" y="1331354"/>
            <a:ext cx="8379426" cy="146126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i="1" dirty="0">
                <a:solidFill>
                  <a:srgbClr val="004A75"/>
                </a:solidFill>
                <a:latin typeface="Century Gothic" panose="020B0502020202020204" pitchFamily="34" charset="0"/>
              </a:rPr>
              <a:t>Business </a:t>
            </a:r>
            <a:r>
              <a:rPr lang="it-IT" sz="1800" b="1" i="1" dirty="0" err="1">
                <a:solidFill>
                  <a:srgbClr val="004A75"/>
                </a:solidFill>
                <a:latin typeface="Century Gothic" panose="020B0502020202020204" pitchFamily="34" charset="0"/>
              </a:rPr>
              <a:t>Question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:</a:t>
            </a:r>
            <a:r>
              <a:rPr lang="it-IT" sz="1800" dirty="0"/>
              <a:t> 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For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any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given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country, a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product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is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said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to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have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full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regionalspread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if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it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was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sold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in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all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the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regions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of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that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country. List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all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the AMD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brandcpus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that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do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not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have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full </a:t>
            </a:r>
            <a:r>
              <a:rPr lang="it-IT" sz="1800" dirty="0" err="1">
                <a:solidFill>
                  <a:srgbClr val="004A75"/>
                </a:solidFill>
                <a:latin typeface="+mj-lt"/>
              </a:rPr>
              <a:t>regional</a:t>
            </a:r>
            <a:r>
              <a:rPr lang="it-IT" sz="1800" dirty="0">
                <a:solidFill>
                  <a:srgbClr val="004A75"/>
                </a:solidFill>
                <a:latin typeface="+mj-lt"/>
              </a:rPr>
              <a:t> spread in Germany</a:t>
            </a:r>
            <a:r>
              <a:rPr lang="it-IT" sz="1800" dirty="0">
                <a:solidFill>
                  <a:srgbClr val="004A75"/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17E00BE-6F4F-5C44-895B-26990A98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19684" y="2328530"/>
            <a:ext cx="6358717" cy="421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3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922</Words>
  <Application>Microsoft Macintosh PowerPoint</Application>
  <PresentationFormat>Presentazione su schermo (4:3)</PresentationFormat>
  <Paragraphs>89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Gothic</vt:lpstr>
      <vt:lpstr>Tema di Office</vt:lpstr>
      <vt:lpstr>Laboratory of Data Science</vt:lpstr>
      <vt:lpstr>Part 1 </vt:lpstr>
      <vt:lpstr>Part 1: Assignment 0</vt:lpstr>
      <vt:lpstr>Part 1: Assignment 1 – Fact tables</vt:lpstr>
      <vt:lpstr>Part 1: Assignment 2 - Dimensions</vt:lpstr>
      <vt:lpstr>Part 1: Assignment 2 - Time</vt:lpstr>
      <vt:lpstr>Part 2 </vt:lpstr>
      <vt:lpstr>Part 2: Assignment 0</vt:lpstr>
      <vt:lpstr>Part 2: Assignment 1.1</vt:lpstr>
      <vt:lpstr>Part 2: Assignment 1.2</vt:lpstr>
      <vt:lpstr>Part 2: Assignment 2.1</vt:lpstr>
      <vt:lpstr>Part 2: Assignment 2.2</vt:lpstr>
      <vt:lpstr>Part 3 </vt:lpstr>
      <vt:lpstr>Part 3: Assignment 0</vt:lpstr>
      <vt:lpstr>Part 3: Assignment 1</vt:lpstr>
      <vt:lpstr>Part 3: Assignment 2</vt:lpstr>
      <vt:lpstr>Part 3: Assignment 3</vt:lpstr>
      <vt:lpstr>Part 3: Assignment 4</vt:lpstr>
      <vt:lpstr>Part 3: Assignment 5</vt:lpstr>
      <vt:lpstr>Part 3: Assignment 6.1</vt:lpstr>
      <vt:lpstr>Part 3: Assignment 6.2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Federica Di Pasquale</dc:creator>
  <cp:lastModifiedBy>Federica Di Pasquale</cp:lastModifiedBy>
  <cp:revision>17</cp:revision>
  <dcterms:created xsi:type="dcterms:W3CDTF">2020-12-26T16:10:20Z</dcterms:created>
  <dcterms:modified xsi:type="dcterms:W3CDTF">2021-01-16T11:09:22Z</dcterms:modified>
</cp:coreProperties>
</file>