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314" r:id="rId4"/>
    <p:sldId id="316" r:id="rId5"/>
    <p:sldId id="321" r:id="rId6"/>
    <p:sldId id="260" r:id="rId7"/>
    <p:sldId id="318" r:id="rId8"/>
    <p:sldId id="320" r:id="rId9"/>
    <p:sldId id="319" r:id="rId10"/>
    <p:sldId id="322" r:id="rId11"/>
    <p:sldId id="323" r:id="rId12"/>
    <p:sldId id="324" r:id="rId13"/>
    <p:sldId id="261" r:id="rId14"/>
  </p:sldIdLst>
  <p:sldSz cx="9144000" cy="5143500" type="screen16x9"/>
  <p:notesSz cx="6858000" cy="9144000"/>
  <p:embeddedFontLst>
    <p:embeddedFont>
      <p:font typeface="Cambria Math" panose="02040503050406030204" pitchFamily="18" charset="0"/>
      <p:regular r:id="rId16"/>
    </p:embeddedFont>
    <p:embeddedFont>
      <p:font typeface="Montserrat" panose="00000500000000000000" pitchFamily="2" charset="0"/>
      <p:regular r:id="rId17"/>
      <p:bold r:id="rId18"/>
      <p:italic r:id="rId19"/>
      <p:boldItalic r:id="rId20"/>
    </p:embeddedFont>
    <p:embeddedFont>
      <p:font typeface="Montserrat ExtraBold" panose="00000900000000000000" pitchFamily="2" charset="0"/>
      <p:bold r:id="rId21"/>
      <p:boldItalic r:id="rId22"/>
    </p:embeddedFont>
    <p:embeddedFont>
      <p:font typeface="Montserrat ExtraLight" panose="000003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F9ADF9-0B56-4575-A237-EC249CE083AB}">
  <a:tblStyle styleId="{BFF9ADF9-0B56-4575-A237-EC249CE08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B46E1259-5797-98C7-25A1-E923C6D25372}"/>
            </a:ext>
          </a:extLst>
        </p:cNvPr>
        <p:cNvGrpSpPr/>
        <p:nvPr/>
      </p:nvGrpSpPr>
      <p:grpSpPr>
        <a:xfrm>
          <a:off x="0" y="0"/>
          <a:ext cx="0" cy="0"/>
          <a:chOff x="0" y="0"/>
          <a:chExt cx="0" cy="0"/>
        </a:xfrm>
      </p:grpSpPr>
      <p:sp>
        <p:nvSpPr>
          <p:cNvPr id="167" name="Google Shape;167;g7f9262ee2f_0_26269:notes">
            <a:extLst>
              <a:ext uri="{FF2B5EF4-FFF2-40B4-BE49-F238E27FC236}">
                <a16:creationId xmlns:a16="http://schemas.microsoft.com/office/drawing/2014/main" id="{FDEA513B-F117-C1C6-44AC-5E63233EB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a:extLst>
              <a:ext uri="{FF2B5EF4-FFF2-40B4-BE49-F238E27FC236}">
                <a16:creationId xmlns:a16="http://schemas.microsoft.com/office/drawing/2014/main" id="{A8F8B9F3-0A3A-4103-5CD1-F77DE9ED9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31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2" r:id="rId6"/>
    <p:sldLayoutId id="214748366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Uncertainty as a Fairness Measure</a:t>
            </a:r>
            <a:endParaRPr dirty="0"/>
          </a:p>
        </p:txBody>
      </p:sp>
      <p:sp>
        <p:nvSpPr>
          <p:cNvPr id="163" name="Google Shape;163;p38"/>
          <p:cNvSpPr txBox="1">
            <a:spLocks noGrp="1"/>
          </p:cNvSpPr>
          <p:nvPr>
            <p:ph type="subTitle" idx="1"/>
          </p:nvPr>
        </p:nvSpPr>
        <p:spPr>
          <a:xfrm>
            <a:off x="6690731" y="4016885"/>
            <a:ext cx="1799254" cy="4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t-IT" dirty="0"/>
              <a:t>Albani Lorenzo</a:t>
            </a:r>
            <a:endParaRPr lang="en" dirty="0"/>
          </a:p>
          <a:p>
            <a:pPr marL="0" lvl="0" indent="0" algn="r" rtl="0">
              <a:spcBef>
                <a:spcPts val="0"/>
              </a:spcBef>
              <a:spcAft>
                <a:spcPts val="0"/>
              </a:spcAft>
              <a:buNone/>
            </a:pPr>
            <a:r>
              <a:rPr lang="en" dirty="0"/>
              <a:t>Ascione Luigi </a:t>
            </a:r>
          </a:p>
          <a:p>
            <a:pPr marL="0" lvl="0" indent="0" algn="r" rtl="0">
              <a:spcBef>
                <a:spcPts val="0"/>
              </a:spcBef>
              <a:spcAft>
                <a:spcPts val="0"/>
              </a:spcAft>
              <a:buNone/>
            </a:pPr>
            <a:r>
              <a:rPr lang="en" dirty="0"/>
              <a:t>Del Rosso Filippo</a:t>
            </a:r>
            <a:endParaRPr dirty="0"/>
          </a:p>
        </p:txBody>
      </p:sp>
      <p:sp>
        <p:nvSpPr>
          <p:cNvPr id="164" name="Google Shape;164;p38"/>
          <p:cNvSpPr txBox="1">
            <a:spLocks noGrp="1"/>
          </p:cNvSpPr>
          <p:nvPr>
            <p:ph type="ctrTitle"/>
          </p:nvPr>
        </p:nvSpPr>
        <p:spPr>
          <a:xfrm>
            <a:off x="1935703" y="2862146"/>
            <a:ext cx="4911146" cy="819004"/>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IT" sz="1600" b="0" dirty="0">
                <a:latin typeface="Montserrat ExtraLight"/>
                <a:ea typeface="Montserrat ExtraLight"/>
                <a:cs typeface="Montserrat ExtraLight"/>
                <a:sym typeface="Montserrat ExtraLight"/>
              </a:rPr>
              <a:t>STATISTICS FOR DATA SCIENCE</a:t>
            </a:r>
            <a:br>
              <a:rPr lang="it-IT" sz="1600" b="0" dirty="0">
                <a:latin typeface="Montserrat ExtraLight"/>
                <a:ea typeface="Montserrat ExtraLight"/>
                <a:cs typeface="Montserrat ExtraLight"/>
                <a:sym typeface="Montserrat ExtraLight"/>
              </a:rPr>
            </a:br>
            <a:r>
              <a:rPr lang="it-IT" sz="1600" b="0" dirty="0">
                <a:latin typeface="Montserrat ExtraLight"/>
                <a:ea typeface="Montserrat ExtraLight"/>
                <a:cs typeface="Montserrat ExtraLight"/>
                <a:sym typeface="Montserrat ExtraLight"/>
              </a:rPr>
              <a:t>A.A. 2024/2025 </a:t>
            </a:r>
            <a:endParaRPr sz="16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7175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5" name="Immagine 4">
            <a:extLst>
              <a:ext uri="{FF2B5EF4-FFF2-40B4-BE49-F238E27FC236}">
                <a16:creationId xmlns:a16="http://schemas.microsoft.com/office/drawing/2014/main" id="{EDE0DCB7-A091-969E-4441-CC01B71750C7}"/>
              </a:ext>
            </a:extLst>
          </p:cNvPr>
          <p:cNvPicPr>
            <a:picLocks noChangeAspect="1"/>
          </p:cNvPicPr>
          <p:nvPr/>
        </p:nvPicPr>
        <p:blipFill>
          <a:blip r:embed="rId3"/>
          <a:stretch>
            <a:fillRect/>
          </a:stretch>
        </p:blipFill>
        <p:spPr>
          <a:xfrm>
            <a:off x="3805129" y="3845638"/>
            <a:ext cx="1227381" cy="704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9367F91-7FE3-1366-9ABB-FAC63D3A275F}"/>
              </a:ext>
            </a:extLst>
          </p:cNvPr>
          <p:cNvSpPr/>
          <p:nvPr/>
        </p:nvSpPr>
        <p:spPr>
          <a:xfrm>
            <a:off x="5093634" y="394010"/>
            <a:ext cx="3544844" cy="11894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061C228D-C11A-38FE-011E-A926B7AE0FF0}"/>
              </a:ext>
            </a:extLst>
          </p:cNvPr>
          <p:cNvSpPr/>
          <p:nvPr/>
        </p:nvSpPr>
        <p:spPr>
          <a:xfrm>
            <a:off x="5086529" y="1665754"/>
            <a:ext cx="3544844" cy="32732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D12098B5-0319-B9F7-D7AF-220F002DF9C9}"/>
              </a:ext>
            </a:extLst>
          </p:cNvPr>
          <p:cNvSpPr/>
          <p:nvPr/>
        </p:nvSpPr>
        <p:spPr>
          <a:xfrm>
            <a:off x="5093634" y="1665754"/>
            <a:ext cx="3544844" cy="32732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SD1</a:t>
            </a:r>
            <a:r>
              <a:rPr lang="en-US" dirty="0">
                <a:solidFill>
                  <a:schemeClr val="bg1"/>
                </a:solidFill>
                <a:latin typeface="Montserrat" panose="00000500000000000000" pitchFamily="2" charset="0"/>
              </a:rPr>
              <a:t> is fair in terms of point-based</a:t>
            </a:r>
          </a:p>
          <a:p>
            <a:r>
              <a:rPr lang="en-US" dirty="0">
                <a:solidFill>
                  <a:schemeClr val="bg1"/>
                </a:solidFill>
                <a:latin typeface="Montserrat" panose="00000500000000000000" pitchFamily="2" charset="0"/>
              </a:rPr>
              <a:t>      performance metrics yet unfair in</a:t>
            </a:r>
          </a:p>
          <a:p>
            <a:r>
              <a:rPr lang="en-US" dirty="0">
                <a:solidFill>
                  <a:schemeClr val="bg1"/>
                </a:solidFill>
                <a:latin typeface="Montserrat" panose="00000500000000000000" pitchFamily="2" charset="0"/>
              </a:rPr>
              <a:t>      terms of aleatoric uncertainties</a:t>
            </a:r>
          </a:p>
          <a:p>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SD2</a:t>
            </a:r>
            <a:r>
              <a:rPr lang="en-US" dirty="0">
                <a:solidFill>
                  <a:schemeClr val="bg1"/>
                </a:solidFill>
                <a:latin typeface="Montserrat" panose="00000500000000000000" pitchFamily="2" charset="0"/>
              </a:rPr>
              <a:t> is fair with point-based fairness measures but unfair in terms of epistemic uncertainties</a:t>
            </a:r>
          </a:p>
          <a:p>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SD3 </a:t>
            </a:r>
            <a:r>
              <a:rPr lang="en-US" dirty="0">
                <a:solidFill>
                  <a:schemeClr val="bg1"/>
                </a:solidFill>
                <a:latin typeface="Montserrat" panose="00000500000000000000" pitchFamily="2" charset="0"/>
              </a:rPr>
              <a:t>is fair according to the proposed</a:t>
            </a:r>
          </a:p>
          <a:p>
            <a:r>
              <a:rPr lang="en-US" dirty="0">
                <a:solidFill>
                  <a:schemeClr val="bg1"/>
                </a:solidFill>
                <a:latin typeface="Montserrat" panose="00000500000000000000" pitchFamily="2" charset="0"/>
              </a:rPr>
              <a:t>      uncertainty-based fairness  </a:t>
            </a:r>
          </a:p>
          <a:p>
            <a:r>
              <a:rPr lang="en-US" dirty="0">
                <a:solidFill>
                  <a:schemeClr val="bg1"/>
                </a:solidFill>
                <a:latin typeface="Montserrat" panose="00000500000000000000" pitchFamily="2" charset="0"/>
              </a:rPr>
              <a:t>      measures </a:t>
            </a:r>
          </a:p>
          <a:p>
            <a:r>
              <a:rPr lang="en-US" dirty="0">
                <a:solidFill>
                  <a:schemeClr val="bg1"/>
                </a:solidFill>
                <a:latin typeface="Montserrat" panose="00000500000000000000" pitchFamily="2" charset="0"/>
              </a:rPr>
              <a:t>      but unfair in terms of point-based </a:t>
            </a:r>
          </a:p>
          <a:p>
            <a:r>
              <a:rPr lang="en-US" dirty="0">
                <a:solidFill>
                  <a:schemeClr val="bg1"/>
                </a:solidFill>
                <a:latin typeface="Montserrat" panose="00000500000000000000" pitchFamily="2" charset="0"/>
              </a:rPr>
              <a:t>      fairness measures</a:t>
            </a:r>
            <a:endParaRPr lang="it-IT" dirty="0">
              <a:solidFill>
                <a:schemeClr val="bg1"/>
              </a:solidFill>
              <a:latin typeface="Montserrat" panose="00000500000000000000" pitchFamily="2" charset="0"/>
            </a:endParaRPr>
          </a:p>
          <a:p>
            <a:endParaRPr lang="it-IT" dirty="0">
              <a:solidFill>
                <a:schemeClr val="bg1"/>
              </a:solidFill>
            </a:endParaRPr>
          </a:p>
        </p:txBody>
      </p:sp>
      <p:graphicFrame>
        <p:nvGraphicFramePr>
          <p:cNvPr id="8" name="Tabella 7">
            <a:extLst>
              <a:ext uri="{FF2B5EF4-FFF2-40B4-BE49-F238E27FC236}">
                <a16:creationId xmlns:a16="http://schemas.microsoft.com/office/drawing/2014/main" id="{0331BEC8-7C4A-CCAC-EA8D-EE8123E385C5}"/>
              </a:ext>
            </a:extLst>
          </p:cNvPr>
          <p:cNvGraphicFramePr>
            <a:graphicFrameLocks noGrp="1"/>
          </p:cNvGraphicFramePr>
          <p:nvPr>
            <p:extLst>
              <p:ext uri="{D42A27DB-BD31-4B8C-83A1-F6EECF244321}">
                <p14:modId xmlns:p14="http://schemas.microsoft.com/office/powerpoint/2010/main" val="832696766"/>
              </p:ext>
            </p:extLst>
          </p:nvPr>
        </p:nvGraphicFramePr>
        <p:xfrm>
          <a:off x="782252" y="787744"/>
          <a:ext cx="4014106" cy="4151244"/>
        </p:xfrm>
        <a:graphic>
          <a:graphicData uri="http://schemas.openxmlformats.org/drawingml/2006/table">
            <a:tbl>
              <a:tblPr firstRow="1">
                <a:tableStyleId>{3C2FFA5D-87B4-456A-9821-1D502468CF0F}</a:tableStyleId>
              </a:tblPr>
              <a:tblGrid>
                <a:gridCol w="870535">
                  <a:extLst>
                    <a:ext uri="{9D8B030D-6E8A-4147-A177-3AD203B41FA5}">
                      <a16:colId xmlns:a16="http://schemas.microsoft.com/office/drawing/2014/main" val="254316358"/>
                    </a:ext>
                  </a:extLst>
                </a:gridCol>
                <a:gridCol w="561355">
                  <a:extLst>
                    <a:ext uri="{9D8B030D-6E8A-4147-A177-3AD203B41FA5}">
                      <a16:colId xmlns:a16="http://schemas.microsoft.com/office/drawing/2014/main" val="1800085805"/>
                    </a:ext>
                  </a:extLst>
                </a:gridCol>
                <a:gridCol w="502619">
                  <a:extLst>
                    <a:ext uri="{9D8B030D-6E8A-4147-A177-3AD203B41FA5}">
                      <a16:colId xmlns:a16="http://schemas.microsoft.com/office/drawing/2014/main" val="568261196"/>
                    </a:ext>
                  </a:extLst>
                </a:gridCol>
                <a:gridCol w="571740">
                  <a:extLst>
                    <a:ext uri="{9D8B030D-6E8A-4147-A177-3AD203B41FA5}">
                      <a16:colId xmlns:a16="http://schemas.microsoft.com/office/drawing/2014/main" val="228451404"/>
                    </a:ext>
                  </a:extLst>
                </a:gridCol>
                <a:gridCol w="502619">
                  <a:extLst>
                    <a:ext uri="{9D8B030D-6E8A-4147-A177-3AD203B41FA5}">
                      <a16:colId xmlns:a16="http://schemas.microsoft.com/office/drawing/2014/main" val="1846574736"/>
                    </a:ext>
                  </a:extLst>
                </a:gridCol>
                <a:gridCol w="502619">
                  <a:extLst>
                    <a:ext uri="{9D8B030D-6E8A-4147-A177-3AD203B41FA5}">
                      <a16:colId xmlns:a16="http://schemas.microsoft.com/office/drawing/2014/main" val="2930956811"/>
                    </a:ext>
                  </a:extLst>
                </a:gridCol>
                <a:gridCol w="502619">
                  <a:extLst>
                    <a:ext uri="{9D8B030D-6E8A-4147-A177-3AD203B41FA5}">
                      <a16:colId xmlns:a16="http://schemas.microsoft.com/office/drawing/2014/main" val="2184679155"/>
                    </a:ext>
                  </a:extLst>
                </a:gridCol>
              </a:tblGrid>
              <a:tr h="369899">
                <a:tc gridSpan="7">
                  <a:txBody>
                    <a:bodyPr/>
                    <a:lstStyle/>
                    <a:p>
                      <a:r>
                        <a:rPr lang="it-IT" dirty="0"/>
                        <a:t>                       SD1               SD2              SD3</a:t>
                      </a:r>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474447457"/>
                  </a:ext>
                </a:extLst>
              </a:tr>
              <a:tr h="271306">
                <a:tc>
                  <a:txBody>
                    <a:bodyPr/>
                    <a:lstStyle/>
                    <a:p>
                      <a:r>
                        <a:rPr lang="it-IT" sz="1100" b="1" dirty="0" err="1">
                          <a:latin typeface="+mj-lt"/>
                        </a:rPr>
                        <a:t>Measures</a:t>
                      </a:r>
                      <a:endParaRPr lang="it-IT" sz="1100" b="1" dirty="0">
                        <a:latin typeface="+mj-lt"/>
                      </a:endParaRP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r>
                        <a:rPr lang="it-IT" sz="1000" b="1" dirty="0"/>
                        <a:t>G1</a:t>
                      </a:r>
                      <a:r>
                        <a:rPr lang="it-IT" sz="1000" dirty="0"/>
                        <a:t> </a:t>
                      </a:r>
                    </a:p>
                  </a:txBody>
                  <a:tcPr/>
                </a:tc>
                <a:extLst>
                  <a:ext uri="{0D108BD9-81ED-4DB2-BD59-A6C34878D82A}">
                    <a16:rowId xmlns:a16="http://schemas.microsoft.com/office/drawing/2014/main" val="2701586950"/>
                  </a:ext>
                </a:extLst>
              </a:tr>
              <a:tr h="372106">
                <a:tc>
                  <a:txBody>
                    <a:bodyPr/>
                    <a:lstStyle/>
                    <a:p>
                      <a:r>
                        <a:rPr lang="it-IT" sz="1200" dirty="0" err="1"/>
                        <a:t>Macc</a:t>
                      </a:r>
                      <a:endParaRPr lang="it-IT" sz="1200" dirty="0"/>
                    </a:p>
                  </a:txBody>
                  <a:tcPr/>
                </a:tc>
                <a:tc>
                  <a:txBody>
                    <a:bodyPr/>
                    <a:lstStyle/>
                    <a:p>
                      <a:pPr algn="ctr"/>
                      <a:r>
                        <a:rPr lang="it-IT" sz="1200" dirty="0"/>
                        <a:t>0,95</a:t>
                      </a:r>
                    </a:p>
                  </a:txBody>
                  <a:tcPr/>
                </a:tc>
                <a:tc>
                  <a:txBody>
                    <a:bodyPr/>
                    <a:lstStyle/>
                    <a:p>
                      <a:pPr algn="l"/>
                      <a:r>
                        <a:rPr lang="it-IT" sz="1200" dirty="0"/>
                        <a:t>0,95</a:t>
                      </a:r>
                    </a:p>
                  </a:txBody>
                  <a:tcPr/>
                </a:tc>
                <a:tc>
                  <a:txBody>
                    <a:bodyPr/>
                    <a:lstStyle/>
                    <a:p>
                      <a:pPr algn="ctr"/>
                      <a:r>
                        <a:rPr lang="it-IT" sz="1200" dirty="0"/>
                        <a:t>0,95</a:t>
                      </a:r>
                    </a:p>
                  </a:txBody>
                  <a:tcPr/>
                </a:tc>
                <a:tc>
                  <a:txBody>
                    <a:bodyPr/>
                    <a:lstStyle/>
                    <a:p>
                      <a:pPr algn="ctr"/>
                      <a:r>
                        <a:rPr lang="it-IT" sz="1200" dirty="0"/>
                        <a:t>0,95</a:t>
                      </a:r>
                    </a:p>
                  </a:txBody>
                  <a:tcPr/>
                </a:tc>
                <a:tc>
                  <a:txBody>
                    <a:bodyPr/>
                    <a:lstStyle/>
                    <a:p>
                      <a:pPr algn="ctr"/>
                      <a:r>
                        <a:rPr lang="it-IT" sz="1200" dirty="0"/>
                        <a:t>0,74</a:t>
                      </a:r>
                    </a:p>
                  </a:txBody>
                  <a:tcPr/>
                </a:tc>
                <a:tc>
                  <a:txBody>
                    <a:bodyPr/>
                    <a:lstStyle/>
                    <a:p>
                      <a:pPr algn="ctr"/>
                      <a:r>
                        <a:rPr lang="it-IT" sz="1200" dirty="0"/>
                        <a:t>0,93</a:t>
                      </a:r>
                    </a:p>
                  </a:txBody>
                  <a:tcPr/>
                </a:tc>
                <a:extLst>
                  <a:ext uri="{0D108BD9-81ED-4DB2-BD59-A6C34878D82A}">
                    <a16:rowId xmlns:a16="http://schemas.microsoft.com/office/drawing/2014/main" val="3708999156"/>
                  </a:ext>
                </a:extLst>
              </a:tr>
              <a:tr h="216000">
                <a:tc gridSpan="7">
                  <a:txBody>
                    <a:bodyPr/>
                    <a:lstStyle/>
                    <a:p>
                      <a:r>
                        <a:rPr lang="it-IT" sz="1200" dirty="0">
                          <a:solidFill>
                            <a:schemeClr val="accent6">
                              <a:lumMod val="75000"/>
                              <a:lumOff val="25000"/>
                            </a:schemeClr>
                          </a:solidFill>
                        </a:rPr>
                        <a:t>Point-</a:t>
                      </a:r>
                      <a:r>
                        <a:rPr lang="it-IT" sz="1200" dirty="0" err="1">
                          <a:solidFill>
                            <a:schemeClr val="accent6">
                              <a:lumMod val="75000"/>
                              <a:lumOff val="25000"/>
                            </a:schemeClr>
                          </a:solidFill>
                        </a:rPr>
                        <a:t>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extLst>
                  <a:ext uri="{0D108BD9-81ED-4DB2-BD59-A6C34878D82A}">
                    <a16:rowId xmlns:a16="http://schemas.microsoft.com/office/drawing/2014/main" val="1211436412"/>
                  </a:ext>
                </a:extLst>
              </a:tr>
              <a:tr h="369899">
                <a:tc>
                  <a:txBody>
                    <a:bodyPr/>
                    <a:lstStyle/>
                    <a:p>
                      <a:r>
                        <a:rPr lang="it-IT" sz="1200" dirty="0" err="1"/>
                        <a:t>Fsp</a:t>
                      </a:r>
                      <a:endParaRPr lang="it-IT" sz="1200" dirty="0"/>
                    </a:p>
                  </a:txBody>
                  <a:tcPr/>
                </a:tc>
                <a:tc gridSpan="2">
                  <a:txBody>
                    <a:bodyPr/>
                    <a:lstStyle/>
                    <a:p>
                      <a:pPr algn="ctr"/>
                      <a:r>
                        <a:rPr lang="it-IT" dirty="0"/>
                        <a:t>1,07</a:t>
                      </a:r>
                    </a:p>
                  </a:txBody>
                  <a:tcPr/>
                </a:tc>
                <a:tc hMerge="1">
                  <a:txBody>
                    <a:bodyPr/>
                    <a:lstStyle/>
                    <a:p>
                      <a:endParaRPr lang="it-IT"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1,17</a:t>
                      </a:r>
                    </a:p>
                  </a:txBody>
                  <a:tcPr/>
                </a:tc>
                <a:tc hMerge="1">
                  <a:txBody>
                    <a:bodyPr/>
                    <a:lstStyle/>
                    <a:p>
                      <a:endParaRPr lang="it-IT" dirty="0"/>
                    </a:p>
                  </a:txBody>
                  <a:tcPr/>
                </a:tc>
                <a:extLst>
                  <a:ext uri="{0D108BD9-81ED-4DB2-BD59-A6C34878D82A}">
                    <a16:rowId xmlns:a16="http://schemas.microsoft.com/office/drawing/2014/main" val="4086511776"/>
                  </a:ext>
                </a:extLst>
              </a:tr>
              <a:tr h="369899">
                <a:tc>
                  <a:txBody>
                    <a:bodyPr/>
                    <a:lstStyle/>
                    <a:p>
                      <a:r>
                        <a:rPr lang="it-IT" sz="1200" dirty="0" err="1"/>
                        <a:t>Fopp</a:t>
                      </a:r>
                      <a:endParaRPr lang="it-IT" sz="1200"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1,01</a:t>
                      </a:r>
                    </a:p>
                  </a:txBody>
                  <a:tcPr/>
                </a:tc>
                <a:tc hMerge="1">
                  <a:txBody>
                    <a:bodyPr/>
                    <a:lstStyle/>
                    <a:p>
                      <a:endParaRPr lang="it-IT" dirty="0"/>
                    </a:p>
                  </a:txBody>
                  <a:tcPr/>
                </a:tc>
                <a:extLst>
                  <a:ext uri="{0D108BD9-81ED-4DB2-BD59-A6C34878D82A}">
                    <a16:rowId xmlns:a16="http://schemas.microsoft.com/office/drawing/2014/main" val="946598173"/>
                  </a:ext>
                </a:extLst>
              </a:tr>
              <a:tr h="369899">
                <a:tc>
                  <a:txBody>
                    <a:bodyPr/>
                    <a:lstStyle/>
                    <a:p>
                      <a:r>
                        <a:rPr lang="it-IT" sz="1200" dirty="0" err="1"/>
                        <a:t>Fodd</a:t>
                      </a:r>
                      <a:endParaRPr lang="it-IT" sz="1200" dirty="0"/>
                    </a:p>
                  </a:txBody>
                  <a:tcPr/>
                </a:tc>
                <a:tc gridSpan="2">
                  <a:txBody>
                    <a:bodyPr/>
                    <a:lstStyle/>
                    <a:p>
                      <a:pPr algn="ctr"/>
                      <a:r>
                        <a:rPr lang="it-IT" dirty="0"/>
                        <a:t>1,05</a:t>
                      </a:r>
                    </a:p>
                  </a:txBody>
                  <a:tcPr/>
                </a:tc>
                <a:tc hMerge="1">
                  <a:txBody>
                    <a:bodyPr/>
                    <a:lstStyle/>
                    <a:p>
                      <a:endParaRPr lang="it-IT" dirty="0"/>
                    </a:p>
                  </a:txBody>
                  <a:tcPr/>
                </a:tc>
                <a:tc gridSpan="2">
                  <a:txBody>
                    <a:bodyPr/>
                    <a:lstStyle/>
                    <a:p>
                      <a:pPr algn="ctr"/>
                      <a:r>
                        <a:rPr lang="it-IT" dirty="0"/>
                        <a:t>0,95</a:t>
                      </a:r>
                    </a:p>
                  </a:txBody>
                  <a:tcPr/>
                </a:tc>
                <a:tc hMerge="1">
                  <a:txBody>
                    <a:bodyPr/>
                    <a:lstStyle/>
                    <a:p>
                      <a:endParaRPr lang="it-IT" dirty="0"/>
                    </a:p>
                  </a:txBody>
                  <a:tcPr/>
                </a:tc>
                <a:tc gridSpan="2">
                  <a:txBody>
                    <a:bodyPr/>
                    <a:lstStyle/>
                    <a:p>
                      <a:pPr algn="ctr"/>
                      <a:r>
                        <a:rPr lang="it-IT" dirty="0">
                          <a:solidFill>
                            <a:srgbClr val="FF0000"/>
                          </a:solidFill>
                        </a:rPr>
                        <a:t>7,90</a:t>
                      </a:r>
                    </a:p>
                  </a:txBody>
                  <a:tcPr/>
                </a:tc>
                <a:tc hMerge="1">
                  <a:txBody>
                    <a:bodyPr/>
                    <a:lstStyle/>
                    <a:p>
                      <a:endParaRPr lang="it-IT" dirty="0"/>
                    </a:p>
                  </a:txBody>
                  <a:tcPr/>
                </a:tc>
                <a:extLst>
                  <a:ext uri="{0D108BD9-81ED-4DB2-BD59-A6C34878D82A}">
                    <a16:rowId xmlns:a16="http://schemas.microsoft.com/office/drawing/2014/main" val="1524517447"/>
                  </a:ext>
                </a:extLst>
              </a:tr>
              <a:tr h="369899">
                <a:tc>
                  <a:txBody>
                    <a:bodyPr/>
                    <a:lstStyle/>
                    <a:p>
                      <a:r>
                        <a:rPr lang="it-IT" sz="1200" dirty="0" err="1"/>
                        <a:t>Feacc</a:t>
                      </a:r>
                      <a:endParaRPr lang="it-IT" sz="1200"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0,79</a:t>
                      </a:r>
                    </a:p>
                  </a:txBody>
                  <a:tcPr/>
                </a:tc>
                <a:tc hMerge="1">
                  <a:txBody>
                    <a:bodyPr/>
                    <a:lstStyle/>
                    <a:p>
                      <a:endParaRPr lang="it-IT" dirty="0"/>
                    </a:p>
                  </a:txBody>
                  <a:tcPr/>
                </a:tc>
                <a:extLst>
                  <a:ext uri="{0D108BD9-81ED-4DB2-BD59-A6C34878D82A}">
                    <a16:rowId xmlns:a16="http://schemas.microsoft.com/office/drawing/2014/main" val="1938432413"/>
                  </a:ext>
                </a:extLst>
              </a:tr>
              <a:tr h="252000">
                <a:tc gridSpan="7">
                  <a:txBody>
                    <a:bodyPr/>
                    <a:lstStyle/>
                    <a:p>
                      <a:r>
                        <a:rPr lang="it-IT" sz="1200" dirty="0" err="1">
                          <a:solidFill>
                            <a:schemeClr val="accent6">
                              <a:lumMod val="75000"/>
                              <a:lumOff val="25000"/>
                            </a:schemeClr>
                          </a:solidFill>
                        </a:rPr>
                        <a:t>Uncertainty-based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solidFill>
                          <a:srgbClr val="FF0000"/>
                        </a:solidFill>
                      </a:endParaRPr>
                    </a:p>
                  </a:txBody>
                  <a:tcPr/>
                </a:tc>
                <a:tc hMerge="1">
                  <a:txBody>
                    <a:bodyPr/>
                    <a:lstStyle/>
                    <a:p>
                      <a:endParaRPr lang="it-IT"/>
                    </a:p>
                  </a:txBody>
                  <a:tcPr/>
                </a:tc>
                <a:tc hMerge="1">
                  <a:txBody>
                    <a:bodyPr/>
                    <a:lstStyle/>
                    <a:p>
                      <a:pPr algn="ctr"/>
                      <a:endParaRPr lang="it-IT" dirty="0">
                        <a:solidFill>
                          <a:schemeClr val="tx1"/>
                        </a:solidFill>
                      </a:endParaRPr>
                    </a:p>
                  </a:txBody>
                  <a:tcPr/>
                </a:tc>
                <a:tc hMerge="1">
                  <a:txBody>
                    <a:bodyPr/>
                    <a:lstStyle/>
                    <a:p>
                      <a:endParaRPr lang="it-IT"/>
                    </a:p>
                  </a:txBody>
                  <a:tcPr/>
                </a:tc>
                <a:extLst>
                  <a:ext uri="{0D108BD9-81ED-4DB2-BD59-A6C34878D82A}">
                    <a16:rowId xmlns:a16="http://schemas.microsoft.com/office/drawing/2014/main" val="1378563834"/>
                  </a:ext>
                </a:extLst>
              </a:tr>
              <a:tr h="369899">
                <a:tc>
                  <a:txBody>
                    <a:bodyPr/>
                    <a:lstStyle/>
                    <a:p>
                      <a:r>
                        <a:rPr lang="it-IT" sz="1200" dirty="0" err="1"/>
                        <a:t>Fepis</a:t>
                      </a:r>
                      <a:endParaRPr lang="it-IT" sz="1200" dirty="0"/>
                    </a:p>
                  </a:txBody>
                  <a:tcPr/>
                </a:tc>
                <a:tc gridSpan="2">
                  <a:txBody>
                    <a:bodyPr/>
                    <a:lstStyle/>
                    <a:p>
                      <a:pPr algn="ctr"/>
                      <a:r>
                        <a:rPr lang="it-IT" dirty="0"/>
                        <a:t>1,01</a:t>
                      </a:r>
                    </a:p>
                  </a:txBody>
                  <a:tcPr/>
                </a:tc>
                <a:tc hMerge="1">
                  <a:txBody>
                    <a:bodyPr/>
                    <a:lstStyle/>
                    <a:p>
                      <a:endParaRPr lang="it-IT" dirty="0"/>
                    </a:p>
                  </a:txBody>
                  <a:tcPr/>
                </a:tc>
                <a:tc gridSpan="2">
                  <a:txBody>
                    <a:bodyPr/>
                    <a:lstStyle/>
                    <a:p>
                      <a:pPr algn="ctr"/>
                      <a:r>
                        <a:rPr lang="it-IT" dirty="0">
                          <a:solidFill>
                            <a:srgbClr val="FF0000"/>
                          </a:solidFill>
                        </a:rPr>
                        <a:t>2,75</a:t>
                      </a:r>
                    </a:p>
                  </a:txBody>
                  <a:tcPr/>
                </a:tc>
                <a:tc hMerge="1">
                  <a:txBody>
                    <a:bodyPr/>
                    <a:lstStyle/>
                    <a:p>
                      <a:endParaRPr lang="it-IT" dirty="0"/>
                    </a:p>
                  </a:txBody>
                  <a:tcPr/>
                </a:tc>
                <a:tc gridSpan="2">
                  <a:txBody>
                    <a:bodyPr/>
                    <a:lstStyle/>
                    <a:p>
                      <a:pPr algn="ctr"/>
                      <a:r>
                        <a:rPr lang="it-IT" dirty="0">
                          <a:solidFill>
                            <a:schemeClr val="tx1"/>
                          </a:solidFill>
                        </a:rPr>
                        <a:t>1,05</a:t>
                      </a:r>
                    </a:p>
                  </a:txBody>
                  <a:tcPr/>
                </a:tc>
                <a:tc hMerge="1">
                  <a:txBody>
                    <a:bodyPr/>
                    <a:lstStyle/>
                    <a:p>
                      <a:endParaRPr lang="it-IT" dirty="0"/>
                    </a:p>
                  </a:txBody>
                  <a:tcPr/>
                </a:tc>
                <a:extLst>
                  <a:ext uri="{0D108BD9-81ED-4DB2-BD59-A6C34878D82A}">
                    <a16:rowId xmlns:a16="http://schemas.microsoft.com/office/drawing/2014/main" val="3011653528"/>
                  </a:ext>
                </a:extLst>
              </a:tr>
              <a:tr h="369899">
                <a:tc>
                  <a:txBody>
                    <a:bodyPr/>
                    <a:lstStyle/>
                    <a:p>
                      <a:r>
                        <a:rPr lang="it-IT" sz="1400" dirty="0" err="1"/>
                        <a:t>Falea</a:t>
                      </a:r>
                      <a:endParaRPr lang="it-IT" sz="1400" dirty="0"/>
                    </a:p>
                  </a:txBody>
                  <a:tcPr/>
                </a:tc>
                <a:tc gridSpan="2">
                  <a:txBody>
                    <a:bodyPr/>
                    <a:lstStyle/>
                    <a:p>
                      <a:pPr algn="ctr"/>
                      <a:r>
                        <a:rPr lang="it-IT" dirty="0">
                          <a:solidFill>
                            <a:srgbClr val="FF0000"/>
                          </a:solidFill>
                        </a:rPr>
                        <a:t>4,68</a:t>
                      </a:r>
                    </a:p>
                  </a:txBody>
                  <a:tcPr/>
                </a:tc>
                <a:tc hMerge="1">
                  <a:txBody>
                    <a:bodyPr/>
                    <a:lstStyle/>
                    <a:p>
                      <a:endParaRPr lang="it-IT" dirty="0"/>
                    </a:p>
                  </a:txBody>
                  <a:tcPr/>
                </a:tc>
                <a:tc gridSpan="2">
                  <a:txBody>
                    <a:bodyPr/>
                    <a:lstStyle/>
                    <a:p>
                      <a:pPr algn="ctr"/>
                      <a:r>
                        <a:rPr lang="it-IT" dirty="0">
                          <a:solidFill>
                            <a:schemeClr val="tx1"/>
                          </a:solidFill>
                        </a:rPr>
                        <a:t>0,87</a:t>
                      </a:r>
                    </a:p>
                  </a:txBody>
                  <a:tcPr/>
                </a:tc>
                <a:tc hMerge="1">
                  <a:txBody>
                    <a:bodyPr/>
                    <a:lstStyle/>
                    <a:p>
                      <a:endParaRPr lang="it-IT" dirty="0"/>
                    </a:p>
                  </a:txBody>
                  <a:tcPr/>
                </a:tc>
                <a:tc gridSpan="2">
                  <a:txBody>
                    <a:bodyPr/>
                    <a:lstStyle/>
                    <a:p>
                      <a:pPr algn="ctr"/>
                      <a:r>
                        <a:rPr lang="it-IT" dirty="0"/>
                        <a:t>1,04</a:t>
                      </a:r>
                    </a:p>
                  </a:txBody>
                  <a:tcPr/>
                </a:tc>
                <a:tc hMerge="1">
                  <a:txBody>
                    <a:bodyPr/>
                    <a:lstStyle/>
                    <a:p>
                      <a:endParaRPr lang="it-IT" dirty="0"/>
                    </a:p>
                  </a:txBody>
                  <a:tcPr/>
                </a:tc>
                <a:extLst>
                  <a:ext uri="{0D108BD9-81ED-4DB2-BD59-A6C34878D82A}">
                    <a16:rowId xmlns:a16="http://schemas.microsoft.com/office/drawing/2014/main" val="3523240532"/>
                  </a:ext>
                </a:extLst>
              </a:tr>
              <a:tr h="369899">
                <a:tc>
                  <a:txBody>
                    <a:bodyPr/>
                    <a:lstStyle/>
                    <a:p>
                      <a:r>
                        <a:rPr lang="it-IT" sz="1200" dirty="0" err="1"/>
                        <a:t>Fpred</a:t>
                      </a:r>
                      <a:endParaRPr lang="it-IT" sz="1200" dirty="0"/>
                    </a:p>
                  </a:txBody>
                  <a:tcPr/>
                </a:tc>
                <a:tc gridSpan="2">
                  <a:txBody>
                    <a:bodyPr/>
                    <a:lstStyle/>
                    <a:p>
                      <a:pPr algn="ctr"/>
                      <a:r>
                        <a:rPr lang="it-IT" dirty="0">
                          <a:solidFill>
                            <a:srgbClr val="FF0000"/>
                          </a:solidFill>
                        </a:rPr>
                        <a:t>4,67</a:t>
                      </a:r>
                    </a:p>
                  </a:txBody>
                  <a:tcPr/>
                </a:tc>
                <a:tc hMerge="1">
                  <a:txBody>
                    <a:bodyPr/>
                    <a:lstStyle/>
                    <a:p>
                      <a:endParaRPr lang="it-IT" dirty="0"/>
                    </a:p>
                  </a:txBody>
                  <a:tcPr/>
                </a:tc>
                <a:tc gridSpan="2">
                  <a:txBody>
                    <a:bodyPr/>
                    <a:lstStyle/>
                    <a:p>
                      <a:pPr algn="ctr"/>
                      <a:r>
                        <a:rPr lang="it-IT" dirty="0"/>
                        <a:t>0,88</a:t>
                      </a:r>
                    </a:p>
                  </a:txBody>
                  <a:tcPr/>
                </a:tc>
                <a:tc hMerge="1">
                  <a:txBody>
                    <a:bodyPr/>
                    <a:lstStyle/>
                    <a:p>
                      <a:endParaRPr lang="it-IT" dirty="0"/>
                    </a:p>
                  </a:txBody>
                  <a:tcPr/>
                </a:tc>
                <a:tc gridSpan="2">
                  <a:txBody>
                    <a:bodyPr/>
                    <a:lstStyle/>
                    <a:p>
                      <a:pPr algn="ctr"/>
                      <a:r>
                        <a:rPr lang="it-IT" dirty="0"/>
                        <a:t>1,04</a:t>
                      </a:r>
                    </a:p>
                  </a:txBody>
                  <a:tcPr/>
                </a:tc>
                <a:tc hMerge="1">
                  <a:txBody>
                    <a:bodyPr/>
                    <a:lstStyle/>
                    <a:p>
                      <a:endParaRPr lang="it-IT" dirty="0"/>
                    </a:p>
                  </a:txBody>
                  <a:tcPr/>
                </a:tc>
                <a:extLst>
                  <a:ext uri="{0D108BD9-81ED-4DB2-BD59-A6C34878D82A}">
                    <a16:rowId xmlns:a16="http://schemas.microsoft.com/office/drawing/2014/main" val="1360613070"/>
                  </a:ext>
                </a:extLst>
              </a:tr>
            </a:tbl>
          </a:graphicData>
        </a:graphic>
      </p:graphicFrame>
      <p:cxnSp>
        <p:nvCxnSpPr>
          <p:cNvPr id="9" name="Google Shape;172;p39">
            <a:extLst>
              <a:ext uri="{FF2B5EF4-FFF2-40B4-BE49-F238E27FC236}">
                <a16:creationId xmlns:a16="http://schemas.microsoft.com/office/drawing/2014/main" id="{43390FD6-AFC6-3538-A818-9DDFF2A1915F}"/>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CasellaDiTesto 9">
            <a:extLst>
              <a:ext uri="{FF2B5EF4-FFF2-40B4-BE49-F238E27FC236}">
                <a16:creationId xmlns:a16="http://schemas.microsoft.com/office/drawing/2014/main" id="{9D14A45A-83BB-E313-BC45-029DF057F4FB}"/>
              </a:ext>
            </a:extLst>
          </p:cNvPr>
          <p:cNvSpPr txBox="1"/>
          <p:nvPr/>
        </p:nvSpPr>
        <p:spPr>
          <a:xfrm>
            <a:off x="726235" y="326079"/>
            <a:ext cx="3116559" cy="461665"/>
          </a:xfrm>
          <a:prstGeom prst="rect">
            <a:avLst/>
          </a:prstGeom>
          <a:noFill/>
        </p:spPr>
        <p:txBody>
          <a:bodyPr wrap="none" rtlCol="0">
            <a:spAutoFit/>
          </a:bodyPr>
          <a:lstStyle/>
          <a:p>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Expected</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Results</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graphicFrame>
        <p:nvGraphicFramePr>
          <p:cNvPr id="14" name="Tabella 13">
            <a:extLst>
              <a:ext uri="{FF2B5EF4-FFF2-40B4-BE49-F238E27FC236}">
                <a16:creationId xmlns:a16="http://schemas.microsoft.com/office/drawing/2014/main" id="{8699753A-DD05-EEA0-BD2A-8067BA4B7056}"/>
              </a:ext>
            </a:extLst>
          </p:cNvPr>
          <p:cNvGraphicFramePr>
            <a:graphicFrameLocks noGrp="1"/>
          </p:cNvGraphicFramePr>
          <p:nvPr>
            <p:extLst>
              <p:ext uri="{D42A27DB-BD31-4B8C-83A1-F6EECF244321}">
                <p14:modId xmlns:p14="http://schemas.microsoft.com/office/powerpoint/2010/main" val="3444995747"/>
              </p:ext>
            </p:extLst>
          </p:nvPr>
        </p:nvGraphicFramePr>
        <p:xfrm>
          <a:off x="782252" y="1799062"/>
          <a:ext cx="4021207" cy="1749740"/>
        </p:xfrm>
        <a:graphic>
          <a:graphicData uri="http://schemas.openxmlformats.org/drawingml/2006/table">
            <a:tbl>
              <a:tblPr/>
              <a:tblGrid>
                <a:gridCol w="4021207">
                  <a:extLst>
                    <a:ext uri="{9D8B030D-6E8A-4147-A177-3AD203B41FA5}">
                      <a16:colId xmlns:a16="http://schemas.microsoft.com/office/drawing/2014/main" val="2735335531"/>
                    </a:ext>
                  </a:extLst>
                </a:gridCol>
              </a:tblGrid>
              <a:tr h="1749740">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3442745787"/>
                  </a:ext>
                </a:extLst>
              </a:tr>
            </a:tbl>
          </a:graphicData>
        </a:graphic>
      </p:graphicFrame>
      <p:graphicFrame>
        <p:nvGraphicFramePr>
          <p:cNvPr id="17" name="Tabella 16">
            <a:extLst>
              <a:ext uri="{FF2B5EF4-FFF2-40B4-BE49-F238E27FC236}">
                <a16:creationId xmlns:a16="http://schemas.microsoft.com/office/drawing/2014/main" id="{EF7A0187-38B4-DF78-6048-236F188517BB}"/>
              </a:ext>
            </a:extLst>
          </p:cNvPr>
          <p:cNvGraphicFramePr>
            <a:graphicFrameLocks noGrp="1"/>
          </p:cNvGraphicFramePr>
          <p:nvPr>
            <p:extLst>
              <p:ext uri="{D42A27DB-BD31-4B8C-83A1-F6EECF244321}">
                <p14:modId xmlns:p14="http://schemas.microsoft.com/office/powerpoint/2010/main" val="450243735"/>
              </p:ext>
            </p:extLst>
          </p:nvPr>
        </p:nvGraphicFramePr>
        <p:xfrm>
          <a:off x="782252" y="3548802"/>
          <a:ext cx="4021211" cy="1390186"/>
        </p:xfrm>
        <a:graphic>
          <a:graphicData uri="http://schemas.openxmlformats.org/drawingml/2006/table">
            <a:tbl>
              <a:tblPr/>
              <a:tblGrid>
                <a:gridCol w="4021211">
                  <a:extLst>
                    <a:ext uri="{9D8B030D-6E8A-4147-A177-3AD203B41FA5}">
                      <a16:colId xmlns:a16="http://schemas.microsoft.com/office/drawing/2014/main" val="4011045268"/>
                    </a:ext>
                  </a:extLst>
                </a:gridCol>
              </a:tblGrid>
              <a:tr h="1390186">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2257890391"/>
                  </a:ext>
                </a:extLst>
              </a:tr>
            </a:tbl>
          </a:graphicData>
        </a:graphic>
      </p:graphicFrame>
      <p:sp>
        <p:nvSpPr>
          <p:cNvPr id="5" name="CasellaDiTesto 4">
            <a:extLst>
              <a:ext uri="{FF2B5EF4-FFF2-40B4-BE49-F238E27FC236}">
                <a16:creationId xmlns:a16="http://schemas.microsoft.com/office/drawing/2014/main" id="{3362D9C4-3A07-CB74-A86D-B9FA0B78BD8A}"/>
              </a:ext>
            </a:extLst>
          </p:cNvPr>
          <p:cNvSpPr txBox="1"/>
          <p:nvPr/>
        </p:nvSpPr>
        <p:spPr>
          <a:xfrm>
            <a:off x="5093634" y="403965"/>
            <a:ext cx="3544844" cy="1169551"/>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lumMod val="95000"/>
                  </a:schemeClr>
                </a:solidFill>
                <a:latin typeface="Montserrat" panose="00000500000000000000" pitchFamily="2" charset="0"/>
              </a:rPr>
              <a:t>One of the main point of the paper was to show that even if a model achieves the same high accuracy for two groups, the uncertainty metrics can still differ</a:t>
            </a:r>
            <a:endParaRPr lang="it-IT" dirty="0">
              <a:solidFill>
                <a:schemeClr val="bg1">
                  <a:lumMod val="95000"/>
                </a:schemeClr>
              </a:solidFill>
              <a:latin typeface="Montserrat" panose="00000500000000000000" pitchFamily="2" charset="0"/>
            </a:endParaRPr>
          </a:p>
        </p:txBody>
      </p:sp>
    </p:spTree>
    <p:extLst>
      <p:ext uri="{BB962C8B-B14F-4D97-AF65-F5344CB8AC3E}">
        <p14:creationId xmlns:p14="http://schemas.microsoft.com/office/powerpoint/2010/main" val="304267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521A519-4127-8BE5-F102-E75685328CDE}"/>
              </a:ext>
            </a:extLst>
          </p:cNvPr>
          <p:cNvSpPr/>
          <p:nvPr/>
        </p:nvSpPr>
        <p:spPr>
          <a:xfrm>
            <a:off x="4960830" y="970661"/>
            <a:ext cx="3878369" cy="38933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EC1593C-D948-4685-3160-6C054E3E49B7}"/>
              </a:ext>
            </a:extLst>
          </p:cNvPr>
          <p:cNvSpPr txBox="1"/>
          <p:nvPr/>
        </p:nvSpPr>
        <p:spPr>
          <a:xfrm>
            <a:off x="691707" y="326079"/>
            <a:ext cx="2260555"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Ours</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Results</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cxnSp>
        <p:nvCxnSpPr>
          <p:cNvPr id="6" name="Google Shape;172;p39">
            <a:extLst>
              <a:ext uri="{FF2B5EF4-FFF2-40B4-BE49-F238E27FC236}">
                <a16:creationId xmlns:a16="http://schemas.microsoft.com/office/drawing/2014/main" id="{DC7508AA-E091-7527-B5DB-33E119C9722F}"/>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11" name="Tabella 10">
            <a:extLst>
              <a:ext uri="{FF2B5EF4-FFF2-40B4-BE49-F238E27FC236}">
                <a16:creationId xmlns:a16="http://schemas.microsoft.com/office/drawing/2014/main" id="{7525C6A9-8C67-AEC9-B260-DF6CA217FA3B}"/>
              </a:ext>
            </a:extLst>
          </p:cNvPr>
          <p:cNvGraphicFramePr>
            <a:graphicFrameLocks noGrp="1"/>
          </p:cNvGraphicFramePr>
          <p:nvPr>
            <p:extLst>
              <p:ext uri="{D42A27DB-BD31-4B8C-83A1-F6EECF244321}">
                <p14:modId xmlns:p14="http://schemas.microsoft.com/office/powerpoint/2010/main" val="1187312827"/>
              </p:ext>
            </p:extLst>
          </p:nvPr>
        </p:nvGraphicFramePr>
        <p:xfrm>
          <a:off x="738065" y="787744"/>
          <a:ext cx="4014106" cy="4151244"/>
        </p:xfrm>
        <a:graphic>
          <a:graphicData uri="http://schemas.openxmlformats.org/drawingml/2006/table">
            <a:tbl>
              <a:tblPr firstRow="1">
                <a:tableStyleId>{3C2FFA5D-87B4-456A-9821-1D502468CF0F}</a:tableStyleId>
              </a:tblPr>
              <a:tblGrid>
                <a:gridCol w="870535">
                  <a:extLst>
                    <a:ext uri="{9D8B030D-6E8A-4147-A177-3AD203B41FA5}">
                      <a16:colId xmlns:a16="http://schemas.microsoft.com/office/drawing/2014/main" val="254316358"/>
                    </a:ext>
                  </a:extLst>
                </a:gridCol>
                <a:gridCol w="561355">
                  <a:extLst>
                    <a:ext uri="{9D8B030D-6E8A-4147-A177-3AD203B41FA5}">
                      <a16:colId xmlns:a16="http://schemas.microsoft.com/office/drawing/2014/main" val="1800085805"/>
                    </a:ext>
                  </a:extLst>
                </a:gridCol>
                <a:gridCol w="502619">
                  <a:extLst>
                    <a:ext uri="{9D8B030D-6E8A-4147-A177-3AD203B41FA5}">
                      <a16:colId xmlns:a16="http://schemas.microsoft.com/office/drawing/2014/main" val="568261196"/>
                    </a:ext>
                  </a:extLst>
                </a:gridCol>
                <a:gridCol w="571740">
                  <a:extLst>
                    <a:ext uri="{9D8B030D-6E8A-4147-A177-3AD203B41FA5}">
                      <a16:colId xmlns:a16="http://schemas.microsoft.com/office/drawing/2014/main" val="228451404"/>
                    </a:ext>
                  </a:extLst>
                </a:gridCol>
                <a:gridCol w="502619">
                  <a:extLst>
                    <a:ext uri="{9D8B030D-6E8A-4147-A177-3AD203B41FA5}">
                      <a16:colId xmlns:a16="http://schemas.microsoft.com/office/drawing/2014/main" val="1846574736"/>
                    </a:ext>
                  </a:extLst>
                </a:gridCol>
                <a:gridCol w="502619">
                  <a:extLst>
                    <a:ext uri="{9D8B030D-6E8A-4147-A177-3AD203B41FA5}">
                      <a16:colId xmlns:a16="http://schemas.microsoft.com/office/drawing/2014/main" val="2930956811"/>
                    </a:ext>
                  </a:extLst>
                </a:gridCol>
                <a:gridCol w="502619">
                  <a:extLst>
                    <a:ext uri="{9D8B030D-6E8A-4147-A177-3AD203B41FA5}">
                      <a16:colId xmlns:a16="http://schemas.microsoft.com/office/drawing/2014/main" val="2184679155"/>
                    </a:ext>
                  </a:extLst>
                </a:gridCol>
              </a:tblGrid>
              <a:tr h="369899">
                <a:tc gridSpan="7">
                  <a:txBody>
                    <a:bodyPr/>
                    <a:lstStyle/>
                    <a:p>
                      <a:r>
                        <a:rPr lang="it-IT" dirty="0"/>
                        <a:t>                       SD1               SD2              SD3</a:t>
                      </a:r>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474447457"/>
                  </a:ext>
                </a:extLst>
              </a:tr>
              <a:tr h="271306">
                <a:tc>
                  <a:txBody>
                    <a:bodyPr/>
                    <a:lstStyle/>
                    <a:p>
                      <a:r>
                        <a:rPr lang="it-IT" sz="1100" b="1" dirty="0" err="1">
                          <a:latin typeface="+mj-lt"/>
                        </a:rPr>
                        <a:t>Measures</a:t>
                      </a:r>
                      <a:endParaRPr lang="it-IT" sz="1100" b="1" dirty="0">
                        <a:latin typeface="+mj-lt"/>
                      </a:endParaRP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r>
                        <a:rPr lang="it-IT" sz="1000" b="1" dirty="0"/>
                        <a:t>G1</a:t>
                      </a:r>
                      <a:r>
                        <a:rPr lang="it-IT" sz="1000" dirty="0"/>
                        <a:t> </a:t>
                      </a:r>
                    </a:p>
                  </a:txBody>
                  <a:tcPr/>
                </a:tc>
                <a:extLst>
                  <a:ext uri="{0D108BD9-81ED-4DB2-BD59-A6C34878D82A}">
                    <a16:rowId xmlns:a16="http://schemas.microsoft.com/office/drawing/2014/main" val="2701586950"/>
                  </a:ext>
                </a:extLst>
              </a:tr>
              <a:tr h="372106">
                <a:tc>
                  <a:txBody>
                    <a:bodyPr/>
                    <a:lstStyle/>
                    <a:p>
                      <a:r>
                        <a:rPr lang="it-IT" sz="1200" dirty="0" err="1"/>
                        <a:t>Macc</a:t>
                      </a:r>
                      <a:endParaRPr lang="it-IT" sz="1200" dirty="0"/>
                    </a:p>
                  </a:txBody>
                  <a:tcPr/>
                </a:tc>
                <a:tc>
                  <a:txBody>
                    <a:bodyPr/>
                    <a:lstStyle/>
                    <a:p>
                      <a:pPr algn="ctr"/>
                      <a:r>
                        <a:rPr lang="it-IT" sz="1200" dirty="0"/>
                        <a:t>0,74</a:t>
                      </a:r>
                    </a:p>
                  </a:txBody>
                  <a:tcPr/>
                </a:tc>
                <a:tc>
                  <a:txBody>
                    <a:bodyPr/>
                    <a:lstStyle/>
                    <a:p>
                      <a:pPr algn="l"/>
                      <a:r>
                        <a:rPr lang="it-IT" sz="1200" dirty="0"/>
                        <a:t>0,93</a:t>
                      </a:r>
                    </a:p>
                  </a:txBody>
                  <a:tcPr/>
                </a:tc>
                <a:tc>
                  <a:txBody>
                    <a:bodyPr/>
                    <a:lstStyle/>
                    <a:p>
                      <a:pPr algn="ctr"/>
                      <a:r>
                        <a:rPr lang="it-IT" sz="1200" dirty="0"/>
                        <a:t>0,90</a:t>
                      </a:r>
                    </a:p>
                  </a:txBody>
                  <a:tcPr/>
                </a:tc>
                <a:tc>
                  <a:txBody>
                    <a:bodyPr/>
                    <a:lstStyle/>
                    <a:p>
                      <a:pPr algn="ctr"/>
                      <a:r>
                        <a:rPr lang="it-IT" sz="1200" dirty="0"/>
                        <a:t>1,00</a:t>
                      </a:r>
                    </a:p>
                  </a:txBody>
                  <a:tcPr/>
                </a:tc>
                <a:tc>
                  <a:txBody>
                    <a:bodyPr/>
                    <a:lstStyle/>
                    <a:p>
                      <a:pPr algn="ctr"/>
                      <a:r>
                        <a:rPr lang="it-IT" sz="1200" dirty="0"/>
                        <a:t>0,80</a:t>
                      </a:r>
                    </a:p>
                  </a:txBody>
                  <a:tcPr/>
                </a:tc>
                <a:tc>
                  <a:txBody>
                    <a:bodyPr/>
                    <a:lstStyle/>
                    <a:p>
                      <a:pPr algn="ctr"/>
                      <a:r>
                        <a:rPr lang="it-IT" sz="1200" dirty="0"/>
                        <a:t>0,90</a:t>
                      </a:r>
                    </a:p>
                  </a:txBody>
                  <a:tcPr/>
                </a:tc>
                <a:extLst>
                  <a:ext uri="{0D108BD9-81ED-4DB2-BD59-A6C34878D82A}">
                    <a16:rowId xmlns:a16="http://schemas.microsoft.com/office/drawing/2014/main" val="3708999156"/>
                  </a:ext>
                </a:extLst>
              </a:tr>
              <a:tr h="216000">
                <a:tc gridSpan="7">
                  <a:txBody>
                    <a:bodyPr/>
                    <a:lstStyle/>
                    <a:p>
                      <a:r>
                        <a:rPr lang="it-IT" sz="1200" dirty="0">
                          <a:solidFill>
                            <a:schemeClr val="accent6">
                              <a:lumMod val="75000"/>
                              <a:lumOff val="25000"/>
                            </a:schemeClr>
                          </a:solidFill>
                        </a:rPr>
                        <a:t>Point-</a:t>
                      </a:r>
                      <a:r>
                        <a:rPr lang="it-IT" sz="1200" dirty="0" err="1">
                          <a:solidFill>
                            <a:schemeClr val="accent6">
                              <a:lumMod val="75000"/>
                              <a:lumOff val="25000"/>
                            </a:schemeClr>
                          </a:solidFill>
                        </a:rPr>
                        <a:t>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extLst>
                  <a:ext uri="{0D108BD9-81ED-4DB2-BD59-A6C34878D82A}">
                    <a16:rowId xmlns:a16="http://schemas.microsoft.com/office/drawing/2014/main" val="1211436412"/>
                  </a:ext>
                </a:extLst>
              </a:tr>
              <a:tr h="369899">
                <a:tc>
                  <a:txBody>
                    <a:bodyPr/>
                    <a:lstStyle/>
                    <a:p>
                      <a:r>
                        <a:rPr lang="it-IT" sz="1200" dirty="0" err="1"/>
                        <a:t>Fsp</a:t>
                      </a:r>
                      <a:endParaRPr lang="it-IT" sz="1200" dirty="0"/>
                    </a:p>
                  </a:txBody>
                  <a:tcPr/>
                </a:tc>
                <a:tc gridSpan="2">
                  <a:txBody>
                    <a:bodyPr/>
                    <a:lstStyle/>
                    <a:p>
                      <a:pPr algn="ctr"/>
                      <a:r>
                        <a:rPr lang="it-IT" dirty="0"/>
                        <a:t>1,19</a:t>
                      </a:r>
                    </a:p>
                  </a:txBody>
                  <a:tcPr/>
                </a:tc>
                <a:tc hMerge="1">
                  <a:txBody>
                    <a:bodyPr/>
                    <a:lstStyle/>
                    <a:p>
                      <a:endParaRPr lang="it-IT" dirty="0"/>
                    </a:p>
                  </a:txBody>
                  <a:tcPr/>
                </a:tc>
                <a:tc gridSpan="2">
                  <a:txBody>
                    <a:bodyPr/>
                    <a:lstStyle/>
                    <a:p>
                      <a:pPr algn="ctr"/>
                      <a:r>
                        <a:rPr lang="it-IT" dirty="0"/>
                        <a:t>0,86</a:t>
                      </a:r>
                    </a:p>
                  </a:txBody>
                  <a:tcPr/>
                </a:tc>
                <a:tc hMerge="1">
                  <a:txBody>
                    <a:bodyPr/>
                    <a:lstStyle/>
                    <a:p>
                      <a:endParaRPr lang="it-IT" dirty="0"/>
                    </a:p>
                  </a:txBody>
                  <a:tcPr/>
                </a:tc>
                <a:tc gridSpan="2">
                  <a:txBody>
                    <a:bodyPr/>
                    <a:lstStyle/>
                    <a:p>
                      <a:pPr algn="ctr"/>
                      <a:r>
                        <a:rPr lang="it-IT" dirty="0"/>
                        <a:t>1,05</a:t>
                      </a:r>
                    </a:p>
                  </a:txBody>
                  <a:tcPr/>
                </a:tc>
                <a:tc hMerge="1">
                  <a:txBody>
                    <a:bodyPr/>
                    <a:lstStyle/>
                    <a:p>
                      <a:endParaRPr lang="it-IT" dirty="0"/>
                    </a:p>
                  </a:txBody>
                  <a:tcPr/>
                </a:tc>
                <a:extLst>
                  <a:ext uri="{0D108BD9-81ED-4DB2-BD59-A6C34878D82A}">
                    <a16:rowId xmlns:a16="http://schemas.microsoft.com/office/drawing/2014/main" val="4086511776"/>
                  </a:ext>
                </a:extLst>
              </a:tr>
              <a:tr h="369899">
                <a:tc>
                  <a:txBody>
                    <a:bodyPr/>
                    <a:lstStyle/>
                    <a:p>
                      <a:r>
                        <a:rPr lang="it-IT" sz="1200" dirty="0" err="1"/>
                        <a:t>Fopp</a:t>
                      </a:r>
                      <a:endParaRPr lang="it-IT" sz="1200" dirty="0"/>
                    </a:p>
                  </a:txBody>
                  <a:tcPr/>
                </a:tc>
                <a:tc gridSpan="2">
                  <a:txBody>
                    <a:bodyPr/>
                    <a:lstStyle/>
                    <a:p>
                      <a:pPr algn="ctr"/>
                      <a:r>
                        <a:rPr lang="it-IT" dirty="0">
                          <a:solidFill>
                            <a:srgbClr val="FF0000"/>
                          </a:solidFill>
                        </a:rPr>
                        <a:t>2,20</a:t>
                      </a:r>
                    </a:p>
                  </a:txBody>
                  <a:tcPr/>
                </a:tc>
                <a:tc hMerge="1">
                  <a:txBody>
                    <a:bodyPr/>
                    <a:lstStyle/>
                    <a:p>
                      <a:endParaRPr lang="it-IT" dirty="0"/>
                    </a:p>
                  </a:txBody>
                  <a:tcPr/>
                </a:tc>
                <a:tc gridSpan="2">
                  <a:txBody>
                    <a:bodyPr/>
                    <a:lstStyle/>
                    <a:p>
                      <a:pPr algn="ctr"/>
                      <a:r>
                        <a:rPr lang="it-IT" dirty="0"/>
                        <a:t>-</a:t>
                      </a:r>
                    </a:p>
                  </a:txBody>
                  <a:tcPr/>
                </a:tc>
                <a:tc hMerge="1">
                  <a:txBody>
                    <a:bodyPr/>
                    <a:lstStyle/>
                    <a:p>
                      <a:endParaRPr lang="it-IT" dirty="0"/>
                    </a:p>
                  </a:txBody>
                  <a:tcPr/>
                </a:tc>
                <a:tc gridSpan="2">
                  <a:txBody>
                    <a:bodyPr/>
                    <a:lstStyle/>
                    <a:p>
                      <a:pPr algn="ctr"/>
                      <a:r>
                        <a:rPr lang="it-IT" dirty="0"/>
                        <a:t>1,47</a:t>
                      </a:r>
                    </a:p>
                  </a:txBody>
                  <a:tcPr/>
                </a:tc>
                <a:tc hMerge="1">
                  <a:txBody>
                    <a:bodyPr/>
                    <a:lstStyle/>
                    <a:p>
                      <a:endParaRPr lang="it-IT" dirty="0"/>
                    </a:p>
                  </a:txBody>
                  <a:tcPr/>
                </a:tc>
                <a:extLst>
                  <a:ext uri="{0D108BD9-81ED-4DB2-BD59-A6C34878D82A}">
                    <a16:rowId xmlns:a16="http://schemas.microsoft.com/office/drawing/2014/main" val="946598173"/>
                  </a:ext>
                </a:extLst>
              </a:tr>
              <a:tr h="369899">
                <a:tc>
                  <a:txBody>
                    <a:bodyPr/>
                    <a:lstStyle/>
                    <a:p>
                      <a:r>
                        <a:rPr lang="it-IT" sz="1200" dirty="0" err="1"/>
                        <a:t>Fodd</a:t>
                      </a:r>
                      <a:endParaRPr lang="it-IT" sz="1200" dirty="0"/>
                    </a:p>
                  </a:txBody>
                  <a:tcPr/>
                </a:tc>
                <a:tc gridSpan="2">
                  <a:txBody>
                    <a:bodyPr/>
                    <a:lstStyle/>
                    <a:p>
                      <a:pPr algn="ctr"/>
                      <a:r>
                        <a:rPr lang="it-IT" dirty="0"/>
                        <a:t>0,94</a:t>
                      </a:r>
                    </a:p>
                  </a:txBody>
                  <a:tcPr/>
                </a:tc>
                <a:tc hMerge="1">
                  <a:txBody>
                    <a:bodyPr/>
                    <a:lstStyle/>
                    <a:p>
                      <a:endParaRPr lang="it-IT" dirty="0"/>
                    </a:p>
                  </a:txBody>
                  <a:tcPr/>
                </a:tc>
                <a:tc gridSpan="2">
                  <a:txBody>
                    <a:bodyPr/>
                    <a:lstStyle/>
                    <a:p>
                      <a:pPr algn="ctr"/>
                      <a:r>
                        <a:rPr lang="it-IT" dirty="0"/>
                        <a:t>0,85</a:t>
                      </a:r>
                    </a:p>
                  </a:txBody>
                  <a:tcPr/>
                </a:tc>
                <a:tc hMerge="1">
                  <a:txBody>
                    <a:bodyPr/>
                    <a:lstStyle/>
                    <a:p>
                      <a:endParaRPr lang="it-IT" dirty="0"/>
                    </a:p>
                  </a:txBody>
                  <a:tcPr/>
                </a:tc>
                <a:tc gridSpan="2">
                  <a:txBody>
                    <a:bodyPr/>
                    <a:lstStyle/>
                    <a:p>
                      <a:pPr algn="ctr"/>
                      <a:r>
                        <a:rPr lang="it-IT" dirty="0">
                          <a:solidFill>
                            <a:schemeClr val="tx1"/>
                          </a:solidFill>
                        </a:rPr>
                        <a:t>0,93</a:t>
                      </a:r>
                    </a:p>
                  </a:txBody>
                  <a:tcPr/>
                </a:tc>
                <a:tc hMerge="1">
                  <a:txBody>
                    <a:bodyPr/>
                    <a:lstStyle/>
                    <a:p>
                      <a:endParaRPr lang="it-IT" dirty="0"/>
                    </a:p>
                  </a:txBody>
                  <a:tcPr/>
                </a:tc>
                <a:extLst>
                  <a:ext uri="{0D108BD9-81ED-4DB2-BD59-A6C34878D82A}">
                    <a16:rowId xmlns:a16="http://schemas.microsoft.com/office/drawing/2014/main" val="1524517447"/>
                  </a:ext>
                </a:extLst>
              </a:tr>
              <a:tr h="369899">
                <a:tc>
                  <a:txBody>
                    <a:bodyPr/>
                    <a:lstStyle/>
                    <a:p>
                      <a:r>
                        <a:rPr lang="it-IT" sz="1200" dirty="0" err="1"/>
                        <a:t>Feacc</a:t>
                      </a:r>
                      <a:endParaRPr lang="it-IT" sz="1200" dirty="0"/>
                    </a:p>
                  </a:txBody>
                  <a:tcPr/>
                </a:tc>
                <a:tc gridSpan="2">
                  <a:txBody>
                    <a:bodyPr/>
                    <a:lstStyle/>
                    <a:p>
                      <a:pPr algn="ctr"/>
                      <a:r>
                        <a:rPr lang="it-IT" dirty="0"/>
                        <a:t>0,80</a:t>
                      </a:r>
                    </a:p>
                  </a:txBody>
                  <a:tcPr/>
                </a:tc>
                <a:tc hMerge="1">
                  <a:txBody>
                    <a:bodyPr/>
                    <a:lstStyle/>
                    <a:p>
                      <a:endParaRPr lang="it-IT" dirty="0"/>
                    </a:p>
                  </a:txBody>
                  <a:tcPr/>
                </a:tc>
                <a:tc gridSpan="2">
                  <a:txBody>
                    <a:bodyPr/>
                    <a:lstStyle/>
                    <a:p>
                      <a:pPr algn="ctr"/>
                      <a:r>
                        <a:rPr lang="it-IT" dirty="0"/>
                        <a:t>0,90</a:t>
                      </a:r>
                    </a:p>
                  </a:txBody>
                  <a:tcPr/>
                </a:tc>
                <a:tc hMerge="1">
                  <a:txBody>
                    <a:bodyPr/>
                    <a:lstStyle/>
                    <a:p>
                      <a:endParaRPr lang="it-IT" dirty="0"/>
                    </a:p>
                  </a:txBody>
                  <a:tcPr/>
                </a:tc>
                <a:tc gridSpan="2">
                  <a:txBody>
                    <a:bodyPr/>
                    <a:lstStyle/>
                    <a:p>
                      <a:pPr algn="ctr"/>
                      <a:r>
                        <a:rPr lang="it-IT" dirty="0"/>
                        <a:t>0,88</a:t>
                      </a:r>
                    </a:p>
                  </a:txBody>
                  <a:tcPr/>
                </a:tc>
                <a:tc hMerge="1">
                  <a:txBody>
                    <a:bodyPr/>
                    <a:lstStyle/>
                    <a:p>
                      <a:endParaRPr lang="it-IT" dirty="0"/>
                    </a:p>
                  </a:txBody>
                  <a:tcPr/>
                </a:tc>
                <a:extLst>
                  <a:ext uri="{0D108BD9-81ED-4DB2-BD59-A6C34878D82A}">
                    <a16:rowId xmlns:a16="http://schemas.microsoft.com/office/drawing/2014/main" val="1938432413"/>
                  </a:ext>
                </a:extLst>
              </a:tr>
              <a:tr h="252000">
                <a:tc gridSpan="7">
                  <a:txBody>
                    <a:bodyPr/>
                    <a:lstStyle/>
                    <a:p>
                      <a:r>
                        <a:rPr lang="it-IT" sz="1200" dirty="0" err="1">
                          <a:solidFill>
                            <a:schemeClr val="accent6">
                              <a:lumMod val="75000"/>
                              <a:lumOff val="25000"/>
                            </a:schemeClr>
                          </a:solidFill>
                        </a:rPr>
                        <a:t>Uncertainty-based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solidFill>
                          <a:srgbClr val="FF0000"/>
                        </a:solidFill>
                      </a:endParaRPr>
                    </a:p>
                  </a:txBody>
                  <a:tcPr/>
                </a:tc>
                <a:tc hMerge="1">
                  <a:txBody>
                    <a:bodyPr/>
                    <a:lstStyle/>
                    <a:p>
                      <a:endParaRPr lang="it-IT"/>
                    </a:p>
                  </a:txBody>
                  <a:tcPr/>
                </a:tc>
                <a:tc hMerge="1">
                  <a:txBody>
                    <a:bodyPr/>
                    <a:lstStyle/>
                    <a:p>
                      <a:pPr algn="ctr"/>
                      <a:endParaRPr lang="it-IT" dirty="0">
                        <a:solidFill>
                          <a:schemeClr val="tx1"/>
                        </a:solidFill>
                      </a:endParaRPr>
                    </a:p>
                  </a:txBody>
                  <a:tcPr/>
                </a:tc>
                <a:tc hMerge="1">
                  <a:txBody>
                    <a:bodyPr/>
                    <a:lstStyle/>
                    <a:p>
                      <a:endParaRPr lang="it-IT"/>
                    </a:p>
                  </a:txBody>
                  <a:tcPr/>
                </a:tc>
                <a:extLst>
                  <a:ext uri="{0D108BD9-81ED-4DB2-BD59-A6C34878D82A}">
                    <a16:rowId xmlns:a16="http://schemas.microsoft.com/office/drawing/2014/main" val="1378563834"/>
                  </a:ext>
                </a:extLst>
              </a:tr>
              <a:tr h="369899">
                <a:tc>
                  <a:txBody>
                    <a:bodyPr/>
                    <a:lstStyle/>
                    <a:p>
                      <a:r>
                        <a:rPr lang="it-IT" sz="1200" dirty="0" err="1"/>
                        <a:t>Fepis</a:t>
                      </a:r>
                      <a:endParaRPr lang="it-IT" sz="1200" dirty="0"/>
                    </a:p>
                  </a:txBody>
                  <a:tcPr/>
                </a:tc>
                <a:tc gridSpan="2">
                  <a:txBody>
                    <a:bodyPr/>
                    <a:lstStyle/>
                    <a:p>
                      <a:pPr algn="ctr"/>
                      <a:r>
                        <a:rPr lang="it-IT" dirty="0">
                          <a:solidFill>
                            <a:srgbClr val="FF0000"/>
                          </a:solidFill>
                        </a:rPr>
                        <a:t>1,90</a:t>
                      </a:r>
                    </a:p>
                  </a:txBody>
                  <a:tcPr/>
                </a:tc>
                <a:tc hMerge="1">
                  <a:txBody>
                    <a:bodyPr/>
                    <a:lstStyle/>
                    <a:p>
                      <a:endParaRPr lang="it-IT" dirty="0"/>
                    </a:p>
                  </a:txBody>
                  <a:tcPr/>
                </a:tc>
                <a:tc gridSpan="2">
                  <a:txBody>
                    <a:bodyPr/>
                    <a:lstStyle/>
                    <a:p>
                      <a:pPr algn="ctr"/>
                      <a:r>
                        <a:rPr lang="it-IT" dirty="0">
                          <a:solidFill>
                            <a:srgbClr val="FF0000"/>
                          </a:solidFill>
                        </a:rPr>
                        <a:t>4,25</a:t>
                      </a:r>
                    </a:p>
                  </a:txBody>
                  <a:tcPr/>
                </a:tc>
                <a:tc hMerge="1">
                  <a:txBody>
                    <a:bodyPr/>
                    <a:lstStyle/>
                    <a:p>
                      <a:endParaRPr lang="it-IT" dirty="0"/>
                    </a:p>
                  </a:txBody>
                  <a:tcPr/>
                </a:tc>
                <a:tc gridSpan="2">
                  <a:txBody>
                    <a:bodyPr/>
                    <a:lstStyle/>
                    <a:p>
                      <a:pPr algn="ctr"/>
                      <a:r>
                        <a:rPr lang="it-IT" dirty="0">
                          <a:solidFill>
                            <a:srgbClr val="FF0000"/>
                          </a:solidFill>
                        </a:rPr>
                        <a:t>2,05</a:t>
                      </a:r>
                    </a:p>
                  </a:txBody>
                  <a:tcPr/>
                </a:tc>
                <a:tc hMerge="1">
                  <a:txBody>
                    <a:bodyPr/>
                    <a:lstStyle/>
                    <a:p>
                      <a:endParaRPr lang="it-IT" dirty="0"/>
                    </a:p>
                  </a:txBody>
                  <a:tcPr/>
                </a:tc>
                <a:extLst>
                  <a:ext uri="{0D108BD9-81ED-4DB2-BD59-A6C34878D82A}">
                    <a16:rowId xmlns:a16="http://schemas.microsoft.com/office/drawing/2014/main" val="3011653528"/>
                  </a:ext>
                </a:extLst>
              </a:tr>
              <a:tr h="369899">
                <a:tc>
                  <a:txBody>
                    <a:bodyPr/>
                    <a:lstStyle/>
                    <a:p>
                      <a:r>
                        <a:rPr lang="it-IT" sz="1400" dirty="0" err="1"/>
                        <a:t>Falea</a:t>
                      </a:r>
                      <a:endParaRPr lang="it-IT" sz="1400" dirty="0"/>
                    </a:p>
                  </a:txBody>
                  <a:tcPr/>
                </a:tc>
                <a:tc gridSpan="2">
                  <a:txBody>
                    <a:bodyPr/>
                    <a:lstStyle/>
                    <a:p>
                      <a:pPr algn="ctr"/>
                      <a:r>
                        <a:rPr lang="it-IT" dirty="0">
                          <a:solidFill>
                            <a:schemeClr val="tx1"/>
                          </a:solidFill>
                        </a:rPr>
                        <a:t>0,94</a:t>
                      </a:r>
                    </a:p>
                  </a:txBody>
                  <a:tcPr/>
                </a:tc>
                <a:tc hMerge="1">
                  <a:txBody>
                    <a:bodyPr/>
                    <a:lstStyle/>
                    <a:p>
                      <a:endParaRPr lang="it-IT" dirty="0"/>
                    </a:p>
                  </a:txBody>
                  <a:tcPr/>
                </a:tc>
                <a:tc gridSpan="2">
                  <a:txBody>
                    <a:bodyPr/>
                    <a:lstStyle/>
                    <a:p>
                      <a:pPr algn="ctr"/>
                      <a:r>
                        <a:rPr lang="it-IT" dirty="0">
                          <a:solidFill>
                            <a:schemeClr val="tx1"/>
                          </a:solidFill>
                        </a:rPr>
                        <a:t>0,88</a:t>
                      </a:r>
                    </a:p>
                  </a:txBody>
                  <a:tcPr/>
                </a:tc>
                <a:tc hMerge="1">
                  <a:txBody>
                    <a:bodyPr/>
                    <a:lstStyle/>
                    <a:p>
                      <a:endParaRPr lang="it-IT" dirty="0"/>
                    </a:p>
                  </a:txBody>
                  <a:tcPr/>
                </a:tc>
                <a:tc gridSpan="2">
                  <a:txBody>
                    <a:bodyPr/>
                    <a:lstStyle/>
                    <a:p>
                      <a:pPr algn="ctr"/>
                      <a:r>
                        <a:rPr lang="it-IT" dirty="0"/>
                        <a:t>0,99</a:t>
                      </a:r>
                    </a:p>
                  </a:txBody>
                  <a:tcPr/>
                </a:tc>
                <a:tc hMerge="1">
                  <a:txBody>
                    <a:bodyPr/>
                    <a:lstStyle/>
                    <a:p>
                      <a:endParaRPr lang="it-IT" dirty="0"/>
                    </a:p>
                  </a:txBody>
                  <a:tcPr/>
                </a:tc>
                <a:extLst>
                  <a:ext uri="{0D108BD9-81ED-4DB2-BD59-A6C34878D82A}">
                    <a16:rowId xmlns:a16="http://schemas.microsoft.com/office/drawing/2014/main" val="3523240532"/>
                  </a:ext>
                </a:extLst>
              </a:tr>
              <a:tr h="369899">
                <a:tc>
                  <a:txBody>
                    <a:bodyPr/>
                    <a:lstStyle/>
                    <a:p>
                      <a:r>
                        <a:rPr lang="it-IT" sz="1200" dirty="0" err="1"/>
                        <a:t>Fpred</a:t>
                      </a:r>
                      <a:endParaRPr lang="it-IT" sz="1200" dirty="0"/>
                    </a:p>
                  </a:txBody>
                  <a:tcPr/>
                </a:tc>
                <a:tc gridSpan="2">
                  <a:txBody>
                    <a:bodyPr/>
                    <a:lstStyle/>
                    <a:p>
                      <a:pPr algn="ctr"/>
                      <a:r>
                        <a:rPr lang="it-IT" dirty="0">
                          <a:solidFill>
                            <a:schemeClr val="tx1"/>
                          </a:solidFill>
                        </a:rPr>
                        <a:t>0,93</a:t>
                      </a:r>
                    </a:p>
                  </a:txBody>
                  <a:tcPr/>
                </a:tc>
                <a:tc hMerge="1">
                  <a:txBody>
                    <a:bodyPr/>
                    <a:lstStyle/>
                    <a:p>
                      <a:endParaRPr lang="it-IT" dirty="0"/>
                    </a:p>
                  </a:txBody>
                  <a:tcPr/>
                </a:tc>
                <a:tc gridSpan="2">
                  <a:txBody>
                    <a:bodyPr/>
                    <a:lstStyle/>
                    <a:p>
                      <a:pPr algn="ctr"/>
                      <a:r>
                        <a:rPr lang="it-IT" dirty="0"/>
                        <a:t>0,87</a:t>
                      </a:r>
                    </a:p>
                  </a:txBody>
                  <a:tcPr/>
                </a:tc>
                <a:tc hMerge="1">
                  <a:txBody>
                    <a:bodyPr/>
                    <a:lstStyle/>
                    <a:p>
                      <a:endParaRPr lang="it-IT" dirty="0"/>
                    </a:p>
                  </a:txBody>
                  <a:tcPr/>
                </a:tc>
                <a:tc gridSpan="2">
                  <a:txBody>
                    <a:bodyPr/>
                    <a:lstStyle/>
                    <a:p>
                      <a:pPr algn="ctr"/>
                      <a:r>
                        <a:rPr lang="it-IT" dirty="0"/>
                        <a:t>0,98</a:t>
                      </a:r>
                    </a:p>
                  </a:txBody>
                  <a:tcPr/>
                </a:tc>
                <a:tc hMerge="1">
                  <a:txBody>
                    <a:bodyPr/>
                    <a:lstStyle/>
                    <a:p>
                      <a:endParaRPr lang="it-IT" dirty="0"/>
                    </a:p>
                  </a:txBody>
                  <a:tcPr/>
                </a:tc>
                <a:extLst>
                  <a:ext uri="{0D108BD9-81ED-4DB2-BD59-A6C34878D82A}">
                    <a16:rowId xmlns:a16="http://schemas.microsoft.com/office/drawing/2014/main" val="1360613070"/>
                  </a:ext>
                </a:extLst>
              </a:tr>
            </a:tbl>
          </a:graphicData>
        </a:graphic>
      </p:graphicFrame>
      <p:graphicFrame>
        <p:nvGraphicFramePr>
          <p:cNvPr id="14" name="Tabella 13">
            <a:extLst>
              <a:ext uri="{FF2B5EF4-FFF2-40B4-BE49-F238E27FC236}">
                <a16:creationId xmlns:a16="http://schemas.microsoft.com/office/drawing/2014/main" id="{8006CEC5-0CAC-2599-378F-92A48923EAB9}"/>
              </a:ext>
            </a:extLst>
          </p:cNvPr>
          <p:cNvGraphicFramePr>
            <a:graphicFrameLocks noGrp="1"/>
          </p:cNvGraphicFramePr>
          <p:nvPr>
            <p:extLst>
              <p:ext uri="{D42A27DB-BD31-4B8C-83A1-F6EECF244321}">
                <p14:modId xmlns:p14="http://schemas.microsoft.com/office/powerpoint/2010/main" val="856199843"/>
              </p:ext>
            </p:extLst>
          </p:nvPr>
        </p:nvGraphicFramePr>
        <p:xfrm>
          <a:off x="738061" y="3548802"/>
          <a:ext cx="4014110" cy="1390186"/>
        </p:xfrm>
        <a:graphic>
          <a:graphicData uri="http://schemas.openxmlformats.org/drawingml/2006/table">
            <a:tbl>
              <a:tblPr/>
              <a:tblGrid>
                <a:gridCol w="4014110">
                  <a:extLst>
                    <a:ext uri="{9D8B030D-6E8A-4147-A177-3AD203B41FA5}">
                      <a16:colId xmlns:a16="http://schemas.microsoft.com/office/drawing/2014/main" val="4011045268"/>
                    </a:ext>
                  </a:extLst>
                </a:gridCol>
              </a:tblGrid>
              <a:tr h="1390186">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2257890391"/>
                  </a:ext>
                </a:extLst>
              </a:tr>
            </a:tbl>
          </a:graphicData>
        </a:graphic>
      </p:graphicFrame>
      <p:graphicFrame>
        <p:nvGraphicFramePr>
          <p:cNvPr id="15" name="Tabella 14">
            <a:extLst>
              <a:ext uri="{FF2B5EF4-FFF2-40B4-BE49-F238E27FC236}">
                <a16:creationId xmlns:a16="http://schemas.microsoft.com/office/drawing/2014/main" id="{53151296-F5F0-CBA2-8F45-48BBF619FB17}"/>
              </a:ext>
            </a:extLst>
          </p:cNvPr>
          <p:cNvGraphicFramePr>
            <a:graphicFrameLocks noGrp="1"/>
          </p:cNvGraphicFramePr>
          <p:nvPr>
            <p:extLst>
              <p:ext uri="{D42A27DB-BD31-4B8C-83A1-F6EECF244321}">
                <p14:modId xmlns:p14="http://schemas.microsoft.com/office/powerpoint/2010/main" val="8135957"/>
              </p:ext>
            </p:extLst>
          </p:nvPr>
        </p:nvGraphicFramePr>
        <p:xfrm>
          <a:off x="738061" y="1793693"/>
          <a:ext cx="4014106" cy="1755109"/>
        </p:xfrm>
        <a:graphic>
          <a:graphicData uri="http://schemas.openxmlformats.org/drawingml/2006/table">
            <a:tbl>
              <a:tblPr/>
              <a:tblGrid>
                <a:gridCol w="4014106">
                  <a:extLst>
                    <a:ext uri="{9D8B030D-6E8A-4147-A177-3AD203B41FA5}">
                      <a16:colId xmlns:a16="http://schemas.microsoft.com/office/drawing/2014/main" val="4011045268"/>
                    </a:ext>
                  </a:extLst>
                </a:gridCol>
              </a:tblGrid>
              <a:tr h="1755109">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2257890391"/>
                  </a:ext>
                </a:extLst>
              </a:tr>
            </a:tbl>
          </a:graphicData>
        </a:graphic>
      </p:graphicFrame>
      <p:sp>
        <p:nvSpPr>
          <p:cNvPr id="3" name="CasellaDiTesto 2">
            <a:extLst>
              <a:ext uri="{FF2B5EF4-FFF2-40B4-BE49-F238E27FC236}">
                <a16:creationId xmlns:a16="http://schemas.microsoft.com/office/drawing/2014/main" id="{01C91009-C1BD-F247-4F9B-6C747B5CBD6D}"/>
              </a:ext>
            </a:extLst>
          </p:cNvPr>
          <p:cNvSpPr txBox="1"/>
          <p:nvPr/>
        </p:nvSpPr>
        <p:spPr>
          <a:xfrm>
            <a:off x="5106929" y="628373"/>
            <a:ext cx="3345364" cy="307777"/>
          </a:xfrm>
          <a:prstGeom prst="rect">
            <a:avLst/>
          </a:prstGeom>
          <a:noFill/>
        </p:spPr>
        <p:txBody>
          <a:bodyPr wrap="square" rtlCol="0">
            <a:spAutoFit/>
          </a:bodyPr>
          <a:lstStyle/>
          <a:p>
            <a:r>
              <a:rPr lang="it-IT" b="1" dirty="0" err="1">
                <a:solidFill>
                  <a:schemeClr val="accent1"/>
                </a:solidFill>
                <a:latin typeface="Montserrat" panose="00000500000000000000" pitchFamily="2" charset="0"/>
              </a:rPr>
              <a:t>Comparison</a:t>
            </a:r>
            <a:r>
              <a:rPr lang="it-IT" b="1" dirty="0">
                <a:solidFill>
                  <a:schemeClr val="accent1"/>
                </a:solidFill>
                <a:latin typeface="Montserrat" panose="00000500000000000000" pitchFamily="2" charset="0"/>
              </a:rPr>
              <a:t> with </a:t>
            </a:r>
            <a:r>
              <a:rPr lang="it-IT" b="1" dirty="0" err="1">
                <a:solidFill>
                  <a:schemeClr val="accent1"/>
                </a:solidFill>
                <a:latin typeface="Montserrat" panose="00000500000000000000" pitchFamily="2" charset="0"/>
              </a:rPr>
              <a:t>Original</a:t>
            </a:r>
            <a:r>
              <a:rPr lang="it-IT" b="1" dirty="0">
                <a:solidFill>
                  <a:schemeClr val="accent1"/>
                </a:solidFill>
                <a:latin typeface="Montserrat" panose="00000500000000000000" pitchFamily="2" charset="0"/>
              </a:rPr>
              <a:t> Paper</a:t>
            </a:r>
          </a:p>
        </p:txBody>
      </p:sp>
      <p:sp>
        <p:nvSpPr>
          <p:cNvPr id="7" name="CasellaDiTesto 6">
            <a:extLst>
              <a:ext uri="{FF2B5EF4-FFF2-40B4-BE49-F238E27FC236}">
                <a16:creationId xmlns:a16="http://schemas.microsoft.com/office/drawing/2014/main" id="{636C0158-7EB0-720C-4353-8CD63DFB3FC2}"/>
              </a:ext>
            </a:extLst>
          </p:cNvPr>
          <p:cNvSpPr txBox="1"/>
          <p:nvPr/>
        </p:nvSpPr>
        <p:spPr>
          <a:xfrm>
            <a:off x="4955479" y="936150"/>
            <a:ext cx="3975266" cy="4170372"/>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1200" dirty="0">
                <a:solidFill>
                  <a:schemeClr val="bg1"/>
                </a:solidFill>
                <a:latin typeface="Montserrat" panose="00000500000000000000" pitchFamily="2" charset="0"/>
              </a:rPr>
              <a:t>BNN architecture used by the authors was implemented in </a:t>
            </a:r>
            <a:r>
              <a:rPr lang="en-US" sz="1200" b="1" dirty="0">
                <a:solidFill>
                  <a:schemeClr val="bg1"/>
                </a:solidFill>
                <a:latin typeface="Montserrat" panose="00000500000000000000" pitchFamily="2" charset="0"/>
              </a:rPr>
              <a:t>Python</a:t>
            </a:r>
            <a:r>
              <a:rPr lang="en-US" sz="1200" dirty="0">
                <a:solidFill>
                  <a:schemeClr val="bg1"/>
                </a:solidFill>
                <a:latin typeface="Montserrat" panose="00000500000000000000" pitchFamily="2" charset="0"/>
              </a:rPr>
              <a:t>, leveraging specialized packages that allow for a high degree of customization. In contrast, our implementation in </a:t>
            </a:r>
            <a:r>
              <a:rPr lang="en-US" sz="1200" b="1" dirty="0">
                <a:solidFill>
                  <a:schemeClr val="bg1"/>
                </a:solidFill>
                <a:latin typeface="Montserrat" panose="00000500000000000000" pitchFamily="2" charset="0"/>
              </a:rPr>
              <a:t>R</a:t>
            </a:r>
            <a:r>
              <a:rPr lang="en-US" sz="1200" dirty="0">
                <a:solidFill>
                  <a:schemeClr val="bg1"/>
                </a:solidFill>
                <a:latin typeface="Montserrat" panose="00000500000000000000" pitchFamily="2" charset="0"/>
              </a:rPr>
              <a:t> relied on simpler models, including ensembles of BNNs and random forests</a:t>
            </a:r>
          </a:p>
          <a:p>
            <a:pPr marL="285750" indent="-285750">
              <a:buClr>
                <a:schemeClr val="bg1"/>
              </a:buClr>
              <a:buFont typeface="Arial" panose="020B0604020202020204" pitchFamily="34" charset="0"/>
              <a:buChar char="•"/>
            </a:pPr>
            <a:endParaRPr lang="en-US" sz="1200"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sz="1200" dirty="0">
                <a:solidFill>
                  <a:schemeClr val="bg1"/>
                </a:solidFill>
                <a:latin typeface="Montserrat" panose="00000500000000000000" pitchFamily="2" charset="0"/>
              </a:rPr>
              <a:t>The synthetic datasets in the paper were tightly coupled with the original network design, which makes the differences between epistemic and aleatoric uncertainty very subtle and difficult to capture without tailored classifiers</a:t>
            </a:r>
          </a:p>
          <a:p>
            <a:pPr marL="285750" indent="-285750">
              <a:buClr>
                <a:schemeClr val="bg1"/>
              </a:buClr>
              <a:buFont typeface="Arial" panose="020B0604020202020204" pitchFamily="34" charset="0"/>
              <a:buChar char="•"/>
            </a:pPr>
            <a:endParaRPr lang="en-US" sz="1200"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sz="1200" dirty="0">
                <a:solidFill>
                  <a:schemeClr val="bg1"/>
                </a:solidFill>
                <a:latin typeface="Montserrat" panose="00000500000000000000" pitchFamily="2" charset="0"/>
              </a:rPr>
              <a:t>As a result, our experiments do not fully highlight these distinctions, leading to differences compared to the original findings.</a:t>
            </a:r>
          </a:p>
          <a:p>
            <a:pPr>
              <a:buClr>
                <a:schemeClr val="bg1"/>
              </a:buClr>
            </a:pPr>
            <a:r>
              <a:rPr lang="en-US" sz="1200" dirty="0">
                <a:solidFill>
                  <a:schemeClr val="bg1">
                    <a:lumMod val="95000"/>
                  </a:schemeClr>
                </a:solidFill>
                <a:latin typeface="Montserrat" panose="00000500000000000000" pitchFamily="2" charset="0"/>
              </a:rPr>
              <a:t>       The classifiers captured epistemic and   </a:t>
            </a:r>
          </a:p>
          <a:p>
            <a:pPr>
              <a:buClr>
                <a:schemeClr val="bg1"/>
              </a:buClr>
            </a:pPr>
            <a:r>
              <a:rPr lang="en-US" sz="1200" dirty="0">
                <a:solidFill>
                  <a:schemeClr val="bg1">
                    <a:lumMod val="95000"/>
                  </a:schemeClr>
                </a:solidFill>
                <a:latin typeface="Montserrat" panose="00000500000000000000" pitchFamily="2" charset="0"/>
              </a:rPr>
              <a:t>       aleatoric fairness, but in a very unbalanced </a:t>
            </a:r>
          </a:p>
          <a:p>
            <a:pPr>
              <a:buClr>
                <a:schemeClr val="bg1"/>
              </a:buClr>
            </a:pPr>
            <a:r>
              <a:rPr lang="en-US" sz="1200" dirty="0">
                <a:solidFill>
                  <a:schemeClr val="bg1">
                    <a:lumMod val="95000"/>
                  </a:schemeClr>
                </a:solidFill>
                <a:latin typeface="Montserrat" panose="00000500000000000000" pitchFamily="2" charset="0"/>
              </a:rPr>
              <a:t>       way among classes</a:t>
            </a:r>
          </a:p>
          <a:p>
            <a:pPr marL="285750" indent="-285750">
              <a:buClr>
                <a:schemeClr val="bg1"/>
              </a:buClr>
              <a:buFont typeface="Arial" panose="020B0604020202020204" pitchFamily="34" charset="0"/>
              <a:buChar char="•"/>
            </a:pPr>
            <a:endParaRPr lang="it-IT" sz="1300" dirty="0">
              <a:solidFill>
                <a:schemeClr val="bg1"/>
              </a:solidFill>
              <a:latin typeface="Montserrat" panose="00000500000000000000" pitchFamily="2" charset="0"/>
            </a:endParaRPr>
          </a:p>
        </p:txBody>
      </p:sp>
      <p:sp>
        <p:nvSpPr>
          <p:cNvPr id="8" name="Rettangolo 7">
            <a:extLst>
              <a:ext uri="{FF2B5EF4-FFF2-40B4-BE49-F238E27FC236}">
                <a16:creationId xmlns:a16="http://schemas.microsoft.com/office/drawing/2014/main" id="{C7571D09-E360-151F-8B42-1CB2FAD1BDF0}"/>
              </a:ext>
            </a:extLst>
          </p:cNvPr>
          <p:cNvSpPr/>
          <p:nvPr/>
        </p:nvSpPr>
        <p:spPr>
          <a:xfrm>
            <a:off x="4960830" y="970661"/>
            <a:ext cx="3878369" cy="389337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endParaRPr lang="it-IT" dirty="0">
              <a:solidFill>
                <a:schemeClr val="bg1"/>
              </a:solidFill>
            </a:endParaRPr>
          </a:p>
        </p:txBody>
      </p:sp>
    </p:spTree>
    <p:extLst>
      <p:ext uri="{BB962C8B-B14F-4D97-AF65-F5344CB8AC3E}">
        <p14:creationId xmlns:p14="http://schemas.microsoft.com/office/powerpoint/2010/main" val="184508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7F5A6673-5B7F-B23A-A28B-36A39C041C1B}"/>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93C88E9C-0069-ABC5-7806-E80B2A659196}"/>
              </a:ext>
            </a:extLst>
          </p:cNvPr>
          <p:cNvSpPr txBox="1"/>
          <p:nvPr/>
        </p:nvSpPr>
        <p:spPr>
          <a:xfrm>
            <a:off x="691707" y="326079"/>
            <a:ext cx="2012089"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Conclusion</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3" name="CasellaDiTesto 2">
            <a:extLst>
              <a:ext uri="{FF2B5EF4-FFF2-40B4-BE49-F238E27FC236}">
                <a16:creationId xmlns:a16="http://schemas.microsoft.com/office/drawing/2014/main" id="{22AAD616-1D31-1E56-FD02-631ABEA8C05A}"/>
              </a:ext>
            </a:extLst>
          </p:cNvPr>
          <p:cNvSpPr txBox="1"/>
          <p:nvPr/>
        </p:nvSpPr>
        <p:spPr>
          <a:xfrm>
            <a:off x="639250" y="694204"/>
            <a:ext cx="4572000" cy="3539430"/>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An </a:t>
            </a:r>
            <a:r>
              <a:rPr lang="en-US" b="1" dirty="0">
                <a:solidFill>
                  <a:schemeClr val="bg1"/>
                </a:solidFill>
                <a:latin typeface="Montserrat" panose="00000500000000000000" pitchFamily="2" charset="0"/>
              </a:rPr>
              <a:t>ensemble of Random Forests</a:t>
            </a:r>
            <a:r>
              <a:rPr lang="en-US" dirty="0">
                <a:solidFill>
                  <a:schemeClr val="bg1"/>
                </a:solidFill>
                <a:latin typeface="Montserrat" panose="00000500000000000000" pitchFamily="2" charset="0"/>
              </a:rPr>
              <a:t> was tested as an alternative to Bayesian Neural Networks. However, results were </a:t>
            </a:r>
            <a:r>
              <a:rPr lang="en-US" b="1" dirty="0">
                <a:solidFill>
                  <a:schemeClr val="bg1"/>
                </a:solidFill>
                <a:latin typeface="Montserrat" panose="00000500000000000000" pitchFamily="2" charset="0"/>
              </a:rPr>
              <a:t>less expressive</a:t>
            </a:r>
            <a:r>
              <a:rPr lang="en-US" dirty="0">
                <a:solidFill>
                  <a:schemeClr val="bg1"/>
                </a:solidFill>
                <a:latin typeface="Montserrat" panose="00000500000000000000" pitchFamily="2" charset="0"/>
              </a:rPr>
              <a:t> in distinguishing between aleatoric and epistemic uncertainty</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lumMod val="95000"/>
                  </a:schemeClr>
                </a:solidFill>
                <a:latin typeface="Montserrat" panose="00000500000000000000" pitchFamily="2" charset="0"/>
              </a:rPr>
              <a:t>This model, which achieved 0.99 accuracy for both groups, struggled to capture differences in epistemic and aleatoric fairness because it classified the data too well</a:t>
            </a:r>
          </a:p>
          <a:p>
            <a:pPr marL="285750" indent="-285750">
              <a:buClr>
                <a:schemeClr val="bg1"/>
              </a:buClr>
              <a:buFont typeface="Arial" panose="020B0604020202020204" pitchFamily="34" charset="0"/>
              <a:buChar char="•"/>
            </a:pPr>
            <a:endParaRPr lang="en-US" dirty="0">
              <a:solidFill>
                <a:schemeClr val="bg1">
                  <a:lumMod val="95000"/>
                </a:schemeClr>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Our results differ from the original paper due to implementation (Python vs R, library maturity),</a:t>
            </a:r>
            <a:r>
              <a:rPr lang="en-US" dirty="0"/>
              <a:t> </a:t>
            </a:r>
            <a:r>
              <a:rPr lang="en-US" dirty="0">
                <a:solidFill>
                  <a:schemeClr val="bg1"/>
                </a:solidFill>
                <a:latin typeface="Montserrat" panose="00000500000000000000" pitchFamily="2" charset="0"/>
              </a:rPr>
              <a:t>and for the other reasons discussed previously</a:t>
            </a:r>
            <a:endParaRPr lang="it-IT"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endParaRPr lang="it-IT" dirty="0">
              <a:solidFill>
                <a:schemeClr val="bg1"/>
              </a:solidFill>
              <a:latin typeface="Montserrat" panose="00000500000000000000" pitchFamily="2" charset="0"/>
            </a:endParaRPr>
          </a:p>
        </p:txBody>
      </p:sp>
      <p:sp>
        <p:nvSpPr>
          <p:cNvPr id="12" name="CasellaDiTesto 11">
            <a:extLst>
              <a:ext uri="{FF2B5EF4-FFF2-40B4-BE49-F238E27FC236}">
                <a16:creationId xmlns:a16="http://schemas.microsoft.com/office/drawing/2014/main" id="{C3EB1647-0B0A-CEAB-3A9C-C7E7ED1DC1FD}"/>
              </a:ext>
            </a:extLst>
          </p:cNvPr>
          <p:cNvSpPr txBox="1"/>
          <p:nvPr/>
        </p:nvSpPr>
        <p:spPr>
          <a:xfrm>
            <a:off x="738065" y="4110908"/>
            <a:ext cx="7848374" cy="830997"/>
          </a:xfrm>
          <a:prstGeom prst="rect">
            <a:avLst/>
          </a:prstGeom>
          <a:noFill/>
          <a:ln>
            <a:solidFill>
              <a:schemeClr val="accent1"/>
            </a:solidFill>
          </a:ln>
        </p:spPr>
        <p:txBody>
          <a:bodyPr wrap="square" rtlCol="0">
            <a:spAutoFit/>
          </a:bodyPr>
          <a:lstStyle/>
          <a:p>
            <a:r>
              <a:rPr lang="it-IT" sz="2000" b="1" dirty="0" err="1">
                <a:solidFill>
                  <a:schemeClr val="accent1"/>
                </a:solidFill>
                <a:latin typeface="Montserrat" panose="00000500000000000000" pitchFamily="2" charset="0"/>
              </a:rPr>
              <a:t>TakeAway</a:t>
            </a:r>
            <a:r>
              <a:rPr lang="it-IT" sz="2000" b="1" dirty="0">
                <a:solidFill>
                  <a:schemeClr val="accent1"/>
                </a:solidFill>
                <a:latin typeface="Montserrat" panose="00000500000000000000" pitchFamily="2" charset="0"/>
              </a:rPr>
              <a:t> Message:</a:t>
            </a:r>
          </a:p>
          <a:p>
            <a:r>
              <a:rPr lang="en-US" dirty="0">
                <a:solidFill>
                  <a:schemeClr val="bg1"/>
                </a:solidFill>
                <a:latin typeface="Montserrat" panose="00000500000000000000" pitchFamily="2" charset="0"/>
              </a:rPr>
              <a:t>Traditional </a:t>
            </a:r>
            <a:r>
              <a:rPr lang="en-US" b="1" dirty="0">
                <a:solidFill>
                  <a:schemeClr val="bg1"/>
                </a:solidFill>
                <a:latin typeface="Montserrat" panose="00000500000000000000" pitchFamily="2" charset="0"/>
              </a:rPr>
              <a:t>point-based fairness metrics </a:t>
            </a:r>
            <a:r>
              <a:rPr lang="en-US" dirty="0">
                <a:solidFill>
                  <a:schemeClr val="bg1"/>
                </a:solidFill>
                <a:latin typeface="Montserrat" panose="00000500000000000000" pitchFamily="2" charset="0"/>
              </a:rPr>
              <a:t>are not enough.</a:t>
            </a:r>
          </a:p>
          <a:p>
            <a:r>
              <a:rPr lang="en-US" b="1" dirty="0">
                <a:solidFill>
                  <a:schemeClr val="bg1"/>
                </a:solidFill>
                <a:latin typeface="Montserrat" panose="00000500000000000000" pitchFamily="2" charset="0"/>
              </a:rPr>
              <a:t>Uncertainty-based metrics </a:t>
            </a:r>
            <a:r>
              <a:rPr lang="en-US" dirty="0">
                <a:solidFill>
                  <a:schemeClr val="bg1"/>
                </a:solidFill>
                <a:latin typeface="Montserrat" panose="00000500000000000000" pitchFamily="2" charset="0"/>
              </a:rPr>
              <a:t>(epistemic + aleatoric) provide complementary insights</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33979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55505" y="870860"/>
            <a:ext cx="8927905" cy="21509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tx2"/>
                </a:solidFill>
              </a:rPr>
              <a:t>THANK YOU </a:t>
            </a:r>
            <a:br>
              <a:rPr lang="en" sz="4400" dirty="0">
                <a:solidFill>
                  <a:schemeClr val="tx2"/>
                </a:solidFill>
              </a:rPr>
            </a:br>
            <a:r>
              <a:rPr lang="en" sz="4400" dirty="0">
                <a:solidFill>
                  <a:schemeClr val="tx2"/>
                </a:solidFill>
              </a:rPr>
              <a:t>FOR THE ATTENTION</a:t>
            </a:r>
            <a:endParaRPr sz="4400" dirty="0">
              <a:solidFill>
                <a:schemeClr val="tx2"/>
              </a:solidFill>
            </a:endParaRPr>
          </a:p>
        </p:txBody>
      </p:sp>
      <p:sp>
        <p:nvSpPr>
          <p:cNvPr id="207" name="Google Shape;207;p43"/>
          <p:cNvSpPr txBox="1">
            <a:spLocks noGrp="1"/>
          </p:cNvSpPr>
          <p:nvPr>
            <p:ph type="title" idx="2"/>
          </p:nvPr>
        </p:nvSpPr>
        <p:spPr>
          <a:xfrm>
            <a:off x="1614416" y="4131447"/>
            <a:ext cx="2410548" cy="82159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sz="1400" dirty="0"/>
              <a:t>11 </a:t>
            </a:r>
            <a:r>
              <a:rPr lang="it-IT" sz="1400" dirty="0" err="1"/>
              <a:t>September</a:t>
            </a:r>
            <a:r>
              <a:rPr lang="it-IT" sz="1400" dirty="0"/>
              <a:t>, 2025</a:t>
            </a:r>
            <a:endParaRPr sz="1400" dirty="0"/>
          </a:p>
        </p:txBody>
      </p:sp>
      <p:sp>
        <p:nvSpPr>
          <p:cNvPr id="208" name="Google Shape;208;p43"/>
          <p:cNvSpPr txBox="1">
            <a:spLocks noGrp="1"/>
          </p:cNvSpPr>
          <p:nvPr>
            <p:ph type="subTitle" idx="1"/>
          </p:nvPr>
        </p:nvSpPr>
        <p:spPr>
          <a:xfrm>
            <a:off x="4183179" y="3952999"/>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STATISTICS FOR DATA SCIENCE</a:t>
            </a:r>
            <a:endParaRPr dirty="0"/>
          </a:p>
        </p:txBody>
      </p:sp>
      <p:cxnSp>
        <p:nvCxnSpPr>
          <p:cNvPr id="209" name="Google Shape;209;p43"/>
          <p:cNvCxnSpPr/>
          <p:nvPr/>
        </p:nvCxnSpPr>
        <p:spPr>
          <a:xfrm>
            <a:off x="4183179" y="3685399"/>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 name="Google Shape;2154;p67">
            <a:extLst>
              <a:ext uri="{FF2B5EF4-FFF2-40B4-BE49-F238E27FC236}">
                <a16:creationId xmlns:a16="http://schemas.microsoft.com/office/drawing/2014/main" id="{66FC4C92-2C16-998E-6988-2F520E54E1FC}"/>
              </a:ext>
            </a:extLst>
          </p:cNvPr>
          <p:cNvCxnSpPr>
            <a:cxnSpLocks/>
          </p:cNvCxnSpPr>
          <p:nvPr/>
        </p:nvCxnSpPr>
        <p:spPr>
          <a:xfrm>
            <a:off x="2096429" y="3203297"/>
            <a:ext cx="385707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633699" y="326079"/>
            <a:ext cx="6324661" cy="504247"/>
          </a:xfrm>
          <a:prstGeom prst="rect">
            <a:avLst/>
          </a:prstGeom>
        </p:spPr>
        <p:txBody>
          <a:bodyPr spcFirstLastPara="1" wrap="square" lIns="91425" tIns="91425" rIns="91425" bIns="91425" anchor="t" anchorCtr="0">
            <a:noAutofit/>
          </a:bodyPr>
          <a:lstStyle/>
          <a:p>
            <a:pPr lvl="0"/>
            <a:r>
              <a:rPr lang="it-IT" dirty="0" err="1"/>
              <a:t>Overview</a:t>
            </a:r>
            <a:endParaRPr dirty="0"/>
          </a:p>
        </p:txBody>
      </p:sp>
      <p:cxnSp>
        <p:nvCxnSpPr>
          <p:cNvPr id="172" name="Google Shape;172;p39"/>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8038BFDD-5E49-E786-82E8-3156D8FFC41D}"/>
              </a:ext>
            </a:extLst>
          </p:cNvPr>
          <p:cNvSpPr txBox="1"/>
          <p:nvPr/>
        </p:nvSpPr>
        <p:spPr>
          <a:xfrm>
            <a:off x="738065" y="3497220"/>
            <a:ext cx="6549483" cy="1477328"/>
          </a:xfrm>
          <a:prstGeom prst="rect">
            <a:avLst/>
          </a:prstGeom>
          <a:noFill/>
          <a:ln>
            <a:solidFill>
              <a:schemeClr val="accent1"/>
            </a:solidFill>
          </a:ln>
        </p:spPr>
        <p:txBody>
          <a:bodyPr wrap="square" rtlCol="0">
            <a:spAutoFit/>
          </a:bodyPr>
          <a:lstStyle/>
          <a:p>
            <a:r>
              <a:rPr lang="it-IT" sz="2000" b="1" dirty="0" err="1">
                <a:solidFill>
                  <a:schemeClr val="accent1"/>
                </a:solidFill>
                <a:latin typeface="Montserrat" panose="00000500000000000000" pitchFamily="2" charset="0"/>
              </a:rPr>
              <a:t>Motivation</a:t>
            </a:r>
            <a:endParaRPr lang="it-IT" sz="2000" b="1" dirty="0">
              <a:solidFill>
                <a:schemeClr val="accent1"/>
              </a:solidFill>
              <a:latin typeface="Montserrat" panose="00000500000000000000" pitchFamily="2" charset="0"/>
            </a:endParaRPr>
          </a:p>
          <a:p>
            <a:r>
              <a:rPr lang="en-US" b="1" dirty="0">
                <a:solidFill>
                  <a:schemeClr val="bg1"/>
                </a:solidFill>
                <a:latin typeface="Montserrat" panose="00000500000000000000" pitchFamily="2" charset="0"/>
              </a:rPr>
              <a:t>Fairness evaluation </a:t>
            </a:r>
            <a:r>
              <a:rPr lang="en-US" dirty="0">
                <a:solidFill>
                  <a:schemeClr val="bg1"/>
                </a:solidFill>
                <a:latin typeface="Montserrat" panose="00000500000000000000" pitchFamily="2" charset="0"/>
              </a:rPr>
              <a:t>in machine learning is often limited to point-based metrics, which may ignore uncertainty. This work aims to highlight how considering predictive, aleatoric and epistemic uncertainty provides a deeper understanding of hidden biases in models</a:t>
            </a:r>
            <a:endParaRPr lang="it-IT" b="1" dirty="0">
              <a:solidFill>
                <a:schemeClr val="bg1"/>
              </a:solidFill>
              <a:latin typeface="Montserrat" panose="00000500000000000000" pitchFamily="2" charset="0"/>
            </a:endParaRPr>
          </a:p>
        </p:txBody>
      </p:sp>
      <p:sp>
        <p:nvSpPr>
          <p:cNvPr id="8" name="CasellaDiTesto 7">
            <a:extLst>
              <a:ext uri="{FF2B5EF4-FFF2-40B4-BE49-F238E27FC236}">
                <a16:creationId xmlns:a16="http://schemas.microsoft.com/office/drawing/2014/main" id="{A9BCC29E-04FB-D2C2-CE33-C1CD9A94AB6C}"/>
              </a:ext>
            </a:extLst>
          </p:cNvPr>
          <p:cNvSpPr txBox="1"/>
          <p:nvPr/>
        </p:nvSpPr>
        <p:spPr>
          <a:xfrm>
            <a:off x="633699" y="1033947"/>
            <a:ext cx="4646341" cy="181588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marL="342900" indent="-342900">
              <a:buClr>
                <a:schemeClr val="bg1"/>
              </a:buClr>
              <a:buFont typeface="Arial" panose="020B0604020202020204" pitchFamily="34" charset="0"/>
              <a:buChar char="•"/>
            </a:pPr>
            <a:r>
              <a:rPr lang="en-US" b="1" dirty="0">
                <a:solidFill>
                  <a:schemeClr val="bg1"/>
                </a:solidFill>
                <a:latin typeface="Montserrat" panose="00000500000000000000" pitchFamily="2" charset="0"/>
              </a:rPr>
              <a:t>Fairness</a:t>
            </a:r>
            <a:r>
              <a:rPr lang="en-US" dirty="0">
                <a:solidFill>
                  <a:schemeClr val="bg1"/>
                </a:solidFill>
                <a:latin typeface="Montserrat" panose="00000500000000000000" pitchFamily="2" charset="0"/>
              </a:rPr>
              <a:t> is critical in real-world ML applications</a:t>
            </a:r>
          </a:p>
          <a:p>
            <a:pPr marL="342900" indent="-342900">
              <a:buClr>
                <a:schemeClr val="bg1"/>
              </a:buClr>
              <a:buFont typeface="Arial" panose="020B0604020202020204" pitchFamily="34" charset="0"/>
              <a:buChar char="•"/>
            </a:pPr>
            <a:r>
              <a:rPr lang="en-US" dirty="0">
                <a:solidFill>
                  <a:schemeClr val="bg1"/>
                </a:solidFill>
                <a:latin typeface="Montserrat" panose="00000500000000000000" pitchFamily="2" charset="0"/>
              </a:rPr>
              <a:t>A</a:t>
            </a:r>
            <a:r>
              <a:rPr lang="en-US" dirty="0"/>
              <a:t> </a:t>
            </a:r>
            <a:r>
              <a:rPr lang="en-US" dirty="0">
                <a:solidFill>
                  <a:schemeClr val="bg1"/>
                </a:solidFill>
                <a:latin typeface="Montserrat" panose="00000500000000000000" pitchFamily="2" charset="0"/>
              </a:rPr>
              <a:t>model can be considered fair at a </a:t>
            </a:r>
            <a:r>
              <a:rPr lang="en-US" b="1" dirty="0">
                <a:solidFill>
                  <a:schemeClr val="bg1"/>
                </a:solidFill>
                <a:latin typeface="Montserrat" panose="00000500000000000000" pitchFamily="2" charset="0"/>
              </a:rPr>
              <a:t>group-level</a:t>
            </a:r>
            <a:r>
              <a:rPr lang="en-US" dirty="0">
                <a:solidFill>
                  <a:schemeClr val="bg1"/>
                </a:solidFill>
                <a:latin typeface="Montserrat" panose="00000500000000000000" pitchFamily="2" charset="0"/>
              </a:rPr>
              <a:t> or at </a:t>
            </a:r>
            <a:r>
              <a:rPr lang="en-US" b="1" dirty="0">
                <a:solidFill>
                  <a:schemeClr val="bg1"/>
                </a:solidFill>
                <a:latin typeface="Montserrat" panose="00000500000000000000" pitchFamily="2" charset="0"/>
              </a:rPr>
              <a:t>levels of individuals</a:t>
            </a: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 </a:t>
            </a:r>
            <a:r>
              <a:rPr lang="en-US" b="1" dirty="0">
                <a:solidFill>
                  <a:schemeClr val="bg1"/>
                </a:solidFill>
                <a:latin typeface="Montserrat" panose="00000500000000000000" pitchFamily="2" charset="0"/>
              </a:rPr>
              <a:t>Point-based </a:t>
            </a:r>
            <a:r>
              <a:rPr lang="en-US" dirty="0">
                <a:solidFill>
                  <a:schemeClr val="bg1"/>
                </a:solidFill>
                <a:latin typeface="Montserrat" panose="00000500000000000000" pitchFamily="2" charset="0"/>
              </a:rPr>
              <a:t>metrics alone are not sufficient</a:t>
            </a:r>
          </a:p>
          <a:p>
            <a:pPr marL="342900" indent="-342900">
              <a:buClr>
                <a:schemeClr val="bg1">
                  <a:lumMod val="95000"/>
                </a:schemeClr>
              </a:buClr>
              <a:buFont typeface="Arial" panose="020B0604020202020204" pitchFamily="34" charset="0"/>
              <a:buChar char="•"/>
            </a:pPr>
            <a:r>
              <a:rPr lang="en-US" dirty="0">
                <a:solidFill>
                  <a:schemeClr val="bg1"/>
                </a:solidFill>
                <a:latin typeface="Montserrat" panose="00000500000000000000" pitchFamily="2" charset="0"/>
              </a:rPr>
              <a:t>Ignoring </a:t>
            </a:r>
            <a:r>
              <a:rPr lang="en-US" b="1" dirty="0">
                <a:solidFill>
                  <a:schemeClr val="bg1"/>
                </a:solidFill>
                <a:latin typeface="Montserrat" panose="00000500000000000000" pitchFamily="2" charset="0"/>
              </a:rPr>
              <a:t>uncertainty</a:t>
            </a:r>
            <a:r>
              <a:rPr lang="en-US" dirty="0">
                <a:solidFill>
                  <a:schemeClr val="bg1"/>
                </a:solidFill>
                <a:latin typeface="Montserrat" panose="00000500000000000000" pitchFamily="2" charset="0"/>
              </a:rPr>
              <a:t> may hide structural bias</a:t>
            </a:r>
          </a:p>
          <a:p>
            <a:pPr marL="342900" indent="-342900">
              <a:buClr>
                <a:schemeClr val="bg1"/>
              </a:buClr>
              <a:buFont typeface="Arial" panose="020B0604020202020204" pitchFamily="34" charset="0"/>
              <a:buChar char="•"/>
            </a:pPr>
            <a:r>
              <a:rPr lang="en-US" dirty="0">
                <a:solidFill>
                  <a:schemeClr val="bg1"/>
                </a:solidFill>
                <a:latin typeface="Montserrat" panose="00000500000000000000" pitchFamily="2" charset="0"/>
              </a:rPr>
              <a:t>New perspective: fairness through uncertainty</a:t>
            </a:r>
            <a:endParaRPr lang="it-IT" dirty="0">
              <a:solidFill>
                <a:schemeClr val="bg1"/>
              </a:solidFill>
              <a:latin typeface="Montserrat" panose="00000500000000000000" pitchFamily="2" charset="0"/>
            </a:endParaRPr>
          </a:p>
        </p:txBody>
      </p:sp>
      <p:pic>
        <p:nvPicPr>
          <p:cNvPr id="10" name="Immagine 9">
            <a:extLst>
              <a:ext uri="{FF2B5EF4-FFF2-40B4-BE49-F238E27FC236}">
                <a16:creationId xmlns:a16="http://schemas.microsoft.com/office/drawing/2014/main" id="{A1C209F0-7B07-F69F-F71E-ED084614E943}"/>
              </a:ext>
            </a:extLst>
          </p:cNvPr>
          <p:cNvPicPr>
            <a:picLocks noChangeAspect="1"/>
          </p:cNvPicPr>
          <p:nvPr/>
        </p:nvPicPr>
        <p:blipFill>
          <a:blip r:embed="rId3"/>
          <a:stretch>
            <a:fillRect/>
          </a:stretch>
        </p:blipFill>
        <p:spPr>
          <a:xfrm>
            <a:off x="5511074" y="1033947"/>
            <a:ext cx="3392528" cy="1774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B64329FA-1BC0-6C23-4364-6B1C2236E4C6}"/>
            </a:ext>
          </a:extLst>
        </p:cNvPr>
        <p:cNvGrpSpPr/>
        <p:nvPr/>
      </p:nvGrpSpPr>
      <p:grpSpPr>
        <a:xfrm>
          <a:off x="0" y="0"/>
          <a:ext cx="0" cy="0"/>
          <a:chOff x="0" y="0"/>
          <a:chExt cx="0" cy="0"/>
        </a:xfrm>
      </p:grpSpPr>
      <p:sp>
        <p:nvSpPr>
          <p:cNvPr id="4" name="Google Shape;178;p40">
            <a:extLst>
              <a:ext uri="{FF2B5EF4-FFF2-40B4-BE49-F238E27FC236}">
                <a16:creationId xmlns:a16="http://schemas.microsoft.com/office/drawing/2014/main" id="{C7D4D6A8-CC49-8A21-4B8F-C846DAE08A3B}"/>
              </a:ext>
            </a:extLst>
          </p:cNvPr>
          <p:cNvSpPr txBox="1">
            <a:spLocks/>
          </p:cNvSpPr>
          <p:nvPr/>
        </p:nvSpPr>
        <p:spPr>
          <a:xfrm>
            <a:off x="1048447" y="1202961"/>
            <a:ext cx="2067000" cy="723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1"/>
                </a:solidFill>
                <a:latin typeface="Montserrat ExtraBold" panose="00000900000000000000" pitchFamily="2" charset="0"/>
              </a:rPr>
              <a:t>01</a:t>
            </a:r>
          </a:p>
        </p:txBody>
      </p:sp>
      <p:sp>
        <p:nvSpPr>
          <p:cNvPr id="6" name="Google Shape;179;p40">
            <a:extLst>
              <a:ext uri="{FF2B5EF4-FFF2-40B4-BE49-F238E27FC236}">
                <a16:creationId xmlns:a16="http://schemas.microsoft.com/office/drawing/2014/main" id="{DFDBB898-07FD-2A09-207F-4F5D891F7D80}"/>
              </a:ext>
            </a:extLst>
          </p:cNvPr>
          <p:cNvSpPr txBox="1">
            <a:spLocks noGrp="1"/>
          </p:cNvSpPr>
          <p:nvPr>
            <p:ph type="title"/>
          </p:nvPr>
        </p:nvSpPr>
        <p:spPr>
          <a:xfrm>
            <a:off x="3387154" y="2102361"/>
            <a:ext cx="2641393"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t-IT" sz="1800" dirty="0">
                <a:solidFill>
                  <a:schemeClr val="bg1"/>
                </a:solidFill>
              </a:rPr>
              <a:t>FAIRNESS</a:t>
            </a:r>
            <a:br>
              <a:rPr lang="it-IT" sz="1800" dirty="0">
                <a:solidFill>
                  <a:schemeClr val="bg1"/>
                </a:solidFill>
              </a:rPr>
            </a:br>
            <a:r>
              <a:rPr lang="it-IT" sz="1800" dirty="0">
                <a:solidFill>
                  <a:schemeClr val="bg1"/>
                </a:solidFill>
              </a:rPr>
              <a:t>GERRYMANDERING</a:t>
            </a:r>
            <a:endParaRPr sz="1800" dirty="0">
              <a:solidFill>
                <a:schemeClr val="bg1"/>
              </a:solidFill>
            </a:endParaRPr>
          </a:p>
        </p:txBody>
      </p:sp>
      <p:sp>
        <p:nvSpPr>
          <p:cNvPr id="7" name="Google Shape;180;p40">
            <a:extLst>
              <a:ext uri="{FF2B5EF4-FFF2-40B4-BE49-F238E27FC236}">
                <a16:creationId xmlns:a16="http://schemas.microsoft.com/office/drawing/2014/main" id="{57247A33-0326-BBC9-5342-8906051D90DA}"/>
              </a:ext>
            </a:extLst>
          </p:cNvPr>
          <p:cNvSpPr txBox="1">
            <a:spLocks/>
          </p:cNvSpPr>
          <p:nvPr/>
        </p:nvSpPr>
        <p:spPr>
          <a:xfrm>
            <a:off x="3640461" y="2571750"/>
            <a:ext cx="20670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0" indent="0">
              <a:buNone/>
            </a:pPr>
            <a:r>
              <a:rPr lang="en-US" sz="1400" dirty="0"/>
              <a:t>Fair overall, but unfair for subgroups</a:t>
            </a:r>
          </a:p>
        </p:txBody>
      </p:sp>
      <p:sp>
        <p:nvSpPr>
          <p:cNvPr id="9" name="Google Shape;181;p40">
            <a:extLst>
              <a:ext uri="{FF2B5EF4-FFF2-40B4-BE49-F238E27FC236}">
                <a16:creationId xmlns:a16="http://schemas.microsoft.com/office/drawing/2014/main" id="{8E9C480D-AB69-2A55-F766-2A9CBE8DF572}"/>
              </a:ext>
            </a:extLst>
          </p:cNvPr>
          <p:cNvSpPr txBox="1">
            <a:spLocks/>
          </p:cNvSpPr>
          <p:nvPr/>
        </p:nvSpPr>
        <p:spPr>
          <a:xfrm>
            <a:off x="6028547" y="2139777"/>
            <a:ext cx="2067000" cy="548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1800" dirty="0">
                <a:solidFill>
                  <a:schemeClr val="bg1"/>
                </a:solidFill>
                <a:latin typeface="Montserrat ExtraBold" panose="00000900000000000000" pitchFamily="2" charset="0"/>
              </a:rPr>
              <a:t>IMBALANCED DISTRIBUTION</a:t>
            </a:r>
          </a:p>
        </p:txBody>
      </p:sp>
      <p:sp>
        <p:nvSpPr>
          <p:cNvPr id="11" name="Google Shape;182;p40">
            <a:extLst>
              <a:ext uri="{FF2B5EF4-FFF2-40B4-BE49-F238E27FC236}">
                <a16:creationId xmlns:a16="http://schemas.microsoft.com/office/drawing/2014/main" id="{C5174FC0-1CE9-64EE-96FE-F1866314C078}"/>
              </a:ext>
            </a:extLst>
          </p:cNvPr>
          <p:cNvSpPr txBox="1">
            <a:spLocks/>
          </p:cNvSpPr>
          <p:nvPr/>
        </p:nvSpPr>
        <p:spPr>
          <a:xfrm>
            <a:off x="6093722" y="2615573"/>
            <a:ext cx="2067000" cy="679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err="1">
                <a:solidFill>
                  <a:schemeClr val="bg1"/>
                </a:solidFill>
                <a:latin typeface="Montserrat" panose="00000500000000000000" pitchFamily="2" charset="0"/>
              </a:rPr>
              <a:t>Minority</a:t>
            </a:r>
            <a:r>
              <a:rPr lang="it-IT" dirty="0">
                <a:solidFill>
                  <a:schemeClr val="bg1"/>
                </a:solidFill>
                <a:latin typeface="Montserrat" panose="00000500000000000000" pitchFamily="2" charset="0"/>
              </a:rPr>
              <a:t> groups </a:t>
            </a:r>
            <a:r>
              <a:rPr lang="it-IT" dirty="0" err="1">
                <a:solidFill>
                  <a:schemeClr val="bg1"/>
                </a:solidFill>
                <a:latin typeface="Montserrat" panose="00000500000000000000" pitchFamily="2" charset="0"/>
              </a:rPr>
              <a:t>underrepresented</a:t>
            </a:r>
            <a:endParaRPr lang="it-IT" dirty="0">
              <a:solidFill>
                <a:schemeClr val="bg1"/>
              </a:solidFill>
              <a:latin typeface="Montserrat" panose="00000500000000000000" pitchFamily="2" charset="0"/>
            </a:endParaRPr>
          </a:p>
        </p:txBody>
      </p:sp>
      <p:sp>
        <p:nvSpPr>
          <p:cNvPr id="12" name="Google Shape;183;p40">
            <a:extLst>
              <a:ext uri="{FF2B5EF4-FFF2-40B4-BE49-F238E27FC236}">
                <a16:creationId xmlns:a16="http://schemas.microsoft.com/office/drawing/2014/main" id="{CEF2F03A-F23E-5B05-2CB4-58DE6F722625}"/>
              </a:ext>
            </a:extLst>
          </p:cNvPr>
          <p:cNvSpPr txBox="1">
            <a:spLocks/>
          </p:cNvSpPr>
          <p:nvPr/>
        </p:nvSpPr>
        <p:spPr>
          <a:xfrm>
            <a:off x="1048447" y="2139777"/>
            <a:ext cx="2067000" cy="548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1800" b="1" dirty="0">
                <a:solidFill>
                  <a:schemeClr val="bg1"/>
                </a:solidFill>
                <a:latin typeface="Montserrat ExtraBold" panose="00000900000000000000" pitchFamily="2" charset="0"/>
              </a:rPr>
              <a:t>REAL-WORLD</a:t>
            </a:r>
          </a:p>
          <a:p>
            <a:pPr algn="ctr"/>
            <a:r>
              <a:rPr lang="it-IT" sz="1800" b="1" dirty="0">
                <a:solidFill>
                  <a:schemeClr val="bg1"/>
                </a:solidFill>
                <a:latin typeface="Montserrat ExtraBold" panose="00000900000000000000" pitchFamily="2" charset="0"/>
              </a:rPr>
              <a:t>PROBLEMS</a:t>
            </a:r>
          </a:p>
        </p:txBody>
      </p:sp>
      <p:sp>
        <p:nvSpPr>
          <p:cNvPr id="13" name="Google Shape;184;p40">
            <a:extLst>
              <a:ext uri="{FF2B5EF4-FFF2-40B4-BE49-F238E27FC236}">
                <a16:creationId xmlns:a16="http://schemas.microsoft.com/office/drawing/2014/main" id="{3E0AC760-EBFD-4CDF-010C-54F7B7A56C57}"/>
              </a:ext>
            </a:extLst>
          </p:cNvPr>
          <p:cNvSpPr txBox="1">
            <a:spLocks/>
          </p:cNvSpPr>
          <p:nvPr/>
        </p:nvSpPr>
        <p:spPr>
          <a:xfrm>
            <a:off x="1247437" y="2636629"/>
            <a:ext cx="2067000" cy="723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latin typeface="Montserrat" panose="00000500000000000000" pitchFamily="2" charset="0"/>
              </a:rPr>
              <a:t>Noise data, Missing data and labeling</a:t>
            </a:r>
          </a:p>
        </p:txBody>
      </p:sp>
      <p:sp>
        <p:nvSpPr>
          <p:cNvPr id="14" name="Google Shape;185;p40">
            <a:extLst>
              <a:ext uri="{FF2B5EF4-FFF2-40B4-BE49-F238E27FC236}">
                <a16:creationId xmlns:a16="http://schemas.microsoft.com/office/drawing/2014/main" id="{93D9F8AE-26DA-B53B-548A-F38F9D58B277}"/>
              </a:ext>
            </a:extLst>
          </p:cNvPr>
          <p:cNvSpPr txBox="1">
            <a:spLocks/>
          </p:cNvSpPr>
          <p:nvPr/>
        </p:nvSpPr>
        <p:spPr>
          <a:xfrm>
            <a:off x="3601177" y="1220897"/>
            <a:ext cx="2067000" cy="723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1"/>
                </a:solidFill>
                <a:latin typeface="Montserrat ExtraBold" panose="00000900000000000000" pitchFamily="2" charset="0"/>
              </a:rPr>
              <a:t>02</a:t>
            </a:r>
          </a:p>
        </p:txBody>
      </p:sp>
      <p:sp>
        <p:nvSpPr>
          <p:cNvPr id="15" name="Google Shape;186;p40">
            <a:extLst>
              <a:ext uri="{FF2B5EF4-FFF2-40B4-BE49-F238E27FC236}">
                <a16:creationId xmlns:a16="http://schemas.microsoft.com/office/drawing/2014/main" id="{D7168630-0562-00FE-53CC-78D7462925EE}"/>
              </a:ext>
            </a:extLst>
          </p:cNvPr>
          <p:cNvSpPr txBox="1">
            <a:spLocks/>
          </p:cNvSpPr>
          <p:nvPr/>
        </p:nvSpPr>
        <p:spPr>
          <a:xfrm>
            <a:off x="6028547" y="1220897"/>
            <a:ext cx="2067000" cy="723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Montserrat ExtraBold" panose="00000900000000000000" pitchFamily="2" charset="0"/>
              </a:rPr>
              <a:t>03</a:t>
            </a:r>
          </a:p>
        </p:txBody>
      </p:sp>
      <p:cxnSp>
        <p:nvCxnSpPr>
          <p:cNvPr id="16" name="Google Shape;187;p40">
            <a:extLst>
              <a:ext uri="{FF2B5EF4-FFF2-40B4-BE49-F238E27FC236}">
                <a16:creationId xmlns:a16="http://schemas.microsoft.com/office/drawing/2014/main" id="{5EDE4913-E1B5-F5E4-5DEC-12C0348AF389}"/>
              </a:ext>
            </a:extLst>
          </p:cNvPr>
          <p:cNvCxnSpPr/>
          <p:nvPr/>
        </p:nvCxnSpPr>
        <p:spPr>
          <a:xfrm>
            <a:off x="1883737" y="1900806"/>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7" name="Google Shape;188;p40">
            <a:extLst>
              <a:ext uri="{FF2B5EF4-FFF2-40B4-BE49-F238E27FC236}">
                <a16:creationId xmlns:a16="http://schemas.microsoft.com/office/drawing/2014/main" id="{AF33F121-C4E1-A616-C85A-8195EB6BFCB4}"/>
              </a:ext>
            </a:extLst>
          </p:cNvPr>
          <p:cNvCxnSpPr/>
          <p:nvPr/>
        </p:nvCxnSpPr>
        <p:spPr>
          <a:xfrm>
            <a:off x="4436077" y="1926861"/>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 name="Google Shape;189;p40">
            <a:extLst>
              <a:ext uri="{FF2B5EF4-FFF2-40B4-BE49-F238E27FC236}">
                <a16:creationId xmlns:a16="http://schemas.microsoft.com/office/drawing/2014/main" id="{F4CA4D07-EDD7-7E75-8632-2C4054B4C30F}"/>
              </a:ext>
            </a:extLst>
          </p:cNvPr>
          <p:cNvCxnSpPr/>
          <p:nvPr/>
        </p:nvCxnSpPr>
        <p:spPr>
          <a:xfrm>
            <a:off x="6863447" y="1955913"/>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19" name="Immagine 18">
            <a:extLst>
              <a:ext uri="{FF2B5EF4-FFF2-40B4-BE49-F238E27FC236}">
                <a16:creationId xmlns:a16="http://schemas.microsoft.com/office/drawing/2014/main" id="{BFE1FA45-628D-52A2-E2A1-588BD81613CB}"/>
              </a:ext>
            </a:extLst>
          </p:cNvPr>
          <p:cNvPicPr>
            <a:picLocks noChangeAspect="1"/>
          </p:cNvPicPr>
          <p:nvPr/>
        </p:nvPicPr>
        <p:blipFill>
          <a:blip r:embed="rId3"/>
          <a:stretch>
            <a:fillRect/>
          </a:stretch>
        </p:blipFill>
        <p:spPr>
          <a:xfrm>
            <a:off x="750707" y="311614"/>
            <a:ext cx="2889754" cy="134124"/>
          </a:xfrm>
          <a:prstGeom prst="rect">
            <a:avLst/>
          </a:prstGeom>
        </p:spPr>
      </p:pic>
      <p:sp>
        <p:nvSpPr>
          <p:cNvPr id="20" name="CasellaDiTesto 19">
            <a:extLst>
              <a:ext uri="{FF2B5EF4-FFF2-40B4-BE49-F238E27FC236}">
                <a16:creationId xmlns:a16="http://schemas.microsoft.com/office/drawing/2014/main" id="{1A781A07-86EE-11FE-68DA-5D484564BD6D}"/>
              </a:ext>
            </a:extLst>
          </p:cNvPr>
          <p:cNvSpPr txBox="1"/>
          <p:nvPr/>
        </p:nvSpPr>
        <p:spPr>
          <a:xfrm>
            <a:off x="691806" y="373287"/>
            <a:ext cx="3863558"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Problems</a:t>
            </a:r>
            <a:r>
              <a:rPr lang="it-IT" sz="2400" b="1" dirty="0">
                <a:solidFill>
                  <a:schemeClr val="accent1"/>
                </a:solidFill>
                <a:latin typeface="Montserrat ExtraBold" panose="00000900000000000000" pitchFamily="2" charset="0"/>
              </a:rPr>
              <a:t> to </a:t>
            </a:r>
            <a:r>
              <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rPr>
              <a:t>highlight</a:t>
            </a:r>
          </a:p>
        </p:txBody>
      </p:sp>
      <p:sp>
        <p:nvSpPr>
          <p:cNvPr id="23" name="CasellaDiTesto 22">
            <a:extLst>
              <a:ext uri="{FF2B5EF4-FFF2-40B4-BE49-F238E27FC236}">
                <a16:creationId xmlns:a16="http://schemas.microsoft.com/office/drawing/2014/main" id="{DCDFE723-7C61-730B-7B6A-FA3719F50DB3}"/>
              </a:ext>
            </a:extLst>
          </p:cNvPr>
          <p:cNvSpPr txBox="1"/>
          <p:nvPr/>
        </p:nvSpPr>
        <p:spPr>
          <a:xfrm>
            <a:off x="750707" y="3649393"/>
            <a:ext cx="6549483" cy="1046440"/>
          </a:xfrm>
          <a:prstGeom prst="rect">
            <a:avLst/>
          </a:prstGeom>
          <a:noFill/>
          <a:ln>
            <a:solidFill>
              <a:schemeClr val="accent1"/>
            </a:solidFill>
          </a:ln>
        </p:spPr>
        <p:txBody>
          <a:bodyPr wrap="square" rtlCol="0">
            <a:spAutoFit/>
          </a:bodyPr>
          <a:lstStyle/>
          <a:p>
            <a:r>
              <a:rPr lang="it-IT" sz="2000" b="1" dirty="0">
                <a:solidFill>
                  <a:schemeClr val="accent1"/>
                </a:solidFill>
                <a:latin typeface="Montserrat" panose="00000500000000000000" pitchFamily="2" charset="0"/>
              </a:rPr>
              <a:t>Goal</a:t>
            </a:r>
          </a:p>
          <a:p>
            <a:r>
              <a:rPr lang="en-US" dirty="0">
                <a:solidFill>
                  <a:schemeClr val="bg1"/>
                </a:solidFill>
                <a:latin typeface="Montserrat" panose="00000500000000000000" pitchFamily="2" charset="0"/>
              </a:rPr>
              <a:t>Introduce </a:t>
            </a:r>
            <a:r>
              <a:rPr lang="en-US" b="1" dirty="0">
                <a:solidFill>
                  <a:schemeClr val="bg1"/>
                </a:solidFill>
                <a:latin typeface="Montserrat" panose="00000500000000000000" pitchFamily="2" charset="0"/>
              </a:rPr>
              <a:t>fairness metrics based on uncertainty</a:t>
            </a:r>
            <a:r>
              <a:rPr lang="en-US" dirty="0">
                <a:solidFill>
                  <a:schemeClr val="bg1"/>
                </a:solidFill>
                <a:latin typeface="Montserrat" panose="00000500000000000000" pitchFamily="2" charset="0"/>
              </a:rPr>
              <a:t>: this approach complements traditional point-based metrics and provides deeper insights into the sources of bias in machine learning models.</a:t>
            </a:r>
            <a:endParaRPr lang="it-IT"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87581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15281868-792B-2BF8-BFFB-2E8D2EF9DAFF}"/>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CasellaDiTesto 5">
            <a:extLst>
              <a:ext uri="{FF2B5EF4-FFF2-40B4-BE49-F238E27FC236}">
                <a16:creationId xmlns:a16="http://schemas.microsoft.com/office/drawing/2014/main" id="{365440D3-81F3-812B-99F0-410BBD70F659}"/>
              </a:ext>
            </a:extLst>
          </p:cNvPr>
          <p:cNvSpPr txBox="1"/>
          <p:nvPr/>
        </p:nvSpPr>
        <p:spPr>
          <a:xfrm>
            <a:off x="691806" y="373287"/>
            <a:ext cx="3607078"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Types</a:t>
            </a:r>
            <a:r>
              <a:rPr lang="it-IT" sz="2400" b="1" dirty="0">
                <a:solidFill>
                  <a:schemeClr val="accent1"/>
                </a:solidFill>
                <a:latin typeface="Montserrat ExtraBold" panose="00000900000000000000" pitchFamily="2" charset="0"/>
              </a:rPr>
              <a:t> of </a:t>
            </a:r>
            <a:r>
              <a:rPr lang="it-IT" sz="2400" b="1" dirty="0" err="1">
                <a:solidFill>
                  <a:schemeClr val="accent1"/>
                </a:solidFill>
                <a:latin typeface="Montserrat ExtraBold" panose="00000900000000000000" pitchFamily="2" charset="0"/>
              </a:rPr>
              <a:t>Uncertainty</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7" name="Ovale 6">
            <a:extLst>
              <a:ext uri="{FF2B5EF4-FFF2-40B4-BE49-F238E27FC236}">
                <a16:creationId xmlns:a16="http://schemas.microsoft.com/office/drawing/2014/main" id="{4AA78E20-2E13-E868-9F3C-63D74A340ABE}"/>
              </a:ext>
            </a:extLst>
          </p:cNvPr>
          <p:cNvSpPr/>
          <p:nvPr/>
        </p:nvSpPr>
        <p:spPr>
          <a:xfrm>
            <a:off x="996174" y="963194"/>
            <a:ext cx="1947748" cy="7805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Montserrat ExtraBold" panose="00000900000000000000" pitchFamily="2" charset="0"/>
              </a:rPr>
              <a:t>ALEATORIC</a:t>
            </a:r>
          </a:p>
        </p:txBody>
      </p:sp>
      <p:sp>
        <p:nvSpPr>
          <p:cNvPr id="8" name="Ovale 7">
            <a:extLst>
              <a:ext uri="{FF2B5EF4-FFF2-40B4-BE49-F238E27FC236}">
                <a16:creationId xmlns:a16="http://schemas.microsoft.com/office/drawing/2014/main" id="{AF75E863-81AD-BAE2-3590-B837CE5BEC02}"/>
              </a:ext>
            </a:extLst>
          </p:cNvPr>
          <p:cNvSpPr/>
          <p:nvPr/>
        </p:nvSpPr>
        <p:spPr>
          <a:xfrm>
            <a:off x="996174" y="2181456"/>
            <a:ext cx="1910577" cy="7805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Montserrat ExtraBold" panose="00000900000000000000" pitchFamily="2" charset="0"/>
              </a:rPr>
              <a:t>EPISTEMIC</a:t>
            </a:r>
          </a:p>
        </p:txBody>
      </p:sp>
      <p:sp>
        <p:nvSpPr>
          <p:cNvPr id="9" name="Ovale 8">
            <a:extLst>
              <a:ext uri="{FF2B5EF4-FFF2-40B4-BE49-F238E27FC236}">
                <a16:creationId xmlns:a16="http://schemas.microsoft.com/office/drawing/2014/main" id="{26B66B5A-44C8-46DB-062D-ECA3FBDB67E4}"/>
              </a:ext>
            </a:extLst>
          </p:cNvPr>
          <p:cNvSpPr/>
          <p:nvPr/>
        </p:nvSpPr>
        <p:spPr>
          <a:xfrm>
            <a:off x="996174" y="3488004"/>
            <a:ext cx="1947748" cy="7805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Montserrat ExtraBold" panose="00000900000000000000" pitchFamily="2" charset="0"/>
              </a:rPr>
              <a:t>PREDICTIVE</a:t>
            </a:r>
          </a:p>
        </p:txBody>
      </p:sp>
      <p:sp>
        <p:nvSpPr>
          <p:cNvPr id="10" name="Freccia a destra 9">
            <a:extLst>
              <a:ext uri="{FF2B5EF4-FFF2-40B4-BE49-F238E27FC236}">
                <a16:creationId xmlns:a16="http://schemas.microsoft.com/office/drawing/2014/main" id="{B3CD27EF-8818-B768-4433-1614EB9C37B7}"/>
              </a:ext>
            </a:extLst>
          </p:cNvPr>
          <p:cNvSpPr/>
          <p:nvPr/>
        </p:nvSpPr>
        <p:spPr>
          <a:xfrm>
            <a:off x="3271024" y="1118270"/>
            <a:ext cx="123406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a:extLst>
              <a:ext uri="{FF2B5EF4-FFF2-40B4-BE49-F238E27FC236}">
                <a16:creationId xmlns:a16="http://schemas.microsoft.com/office/drawing/2014/main" id="{AA8A6176-C8C8-2232-0791-C80299417C57}"/>
              </a:ext>
            </a:extLst>
          </p:cNvPr>
          <p:cNvSpPr/>
          <p:nvPr/>
        </p:nvSpPr>
        <p:spPr>
          <a:xfrm>
            <a:off x="3271023" y="2340915"/>
            <a:ext cx="123406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0BB115BE-DF58-3505-2A3B-A8373FCD389C}"/>
              </a:ext>
            </a:extLst>
          </p:cNvPr>
          <p:cNvSpPr/>
          <p:nvPr/>
        </p:nvSpPr>
        <p:spPr>
          <a:xfrm>
            <a:off x="3271023" y="3647463"/>
            <a:ext cx="123406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2ABDAF47-1C8B-837F-2077-D16F1F09C556}"/>
              </a:ext>
            </a:extLst>
          </p:cNvPr>
          <p:cNvSpPr txBox="1"/>
          <p:nvPr/>
        </p:nvSpPr>
        <p:spPr>
          <a:xfrm>
            <a:off x="4832192" y="2181456"/>
            <a:ext cx="2891885" cy="954107"/>
          </a:xfrm>
          <a:prstGeom prst="rect">
            <a:avLst/>
          </a:prstGeom>
          <a:noFill/>
          <a:ln>
            <a:solidFill>
              <a:schemeClr val="accent1"/>
            </a:solidFill>
          </a:ln>
        </p:spPr>
        <p:txBody>
          <a:bodyPr wrap="square" rtlCol="0">
            <a:spAutoFit/>
          </a:bodyPr>
          <a:lstStyle/>
          <a:p>
            <a:r>
              <a:rPr lang="en-US" dirty="0">
                <a:solidFill>
                  <a:schemeClr val="bg1"/>
                </a:solidFill>
                <a:latin typeface="Montserrat" panose="00000500000000000000" pitchFamily="2" charset="0"/>
              </a:rPr>
              <a:t>Is measured over different models. Reflects the lack of knowledge about the current input</a:t>
            </a:r>
            <a:endParaRPr lang="it-IT" dirty="0">
              <a:solidFill>
                <a:schemeClr val="bg1"/>
              </a:solidFill>
              <a:latin typeface="Montserrat" panose="00000500000000000000" pitchFamily="2" charset="0"/>
            </a:endParaRPr>
          </a:p>
        </p:txBody>
      </p:sp>
      <p:sp>
        <p:nvSpPr>
          <p:cNvPr id="16" name="CasellaDiTesto 15">
            <a:extLst>
              <a:ext uri="{FF2B5EF4-FFF2-40B4-BE49-F238E27FC236}">
                <a16:creationId xmlns:a16="http://schemas.microsoft.com/office/drawing/2014/main" id="{EFE810A6-75D2-2D8A-26E1-743C3FFA1C58}"/>
              </a:ext>
            </a:extLst>
          </p:cNvPr>
          <p:cNvSpPr txBox="1"/>
          <p:nvPr/>
        </p:nvSpPr>
        <p:spPr>
          <a:xfrm>
            <a:off x="4832193" y="1080171"/>
            <a:ext cx="2891884" cy="738664"/>
          </a:xfrm>
          <a:prstGeom prst="rect">
            <a:avLst/>
          </a:prstGeom>
          <a:noFill/>
          <a:ln>
            <a:solidFill>
              <a:schemeClr val="accent1"/>
            </a:solidFill>
          </a:ln>
        </p:spPr>
        <p:txBody>
          <a:bodyPr wrap="square" rtlCol="0">
            <a:spAutoFit/>
          </a:bodyPr>
          <a:lstStyle/>
          <a:p>
            <a:r>
              <a:rPr lang="en-US" dirty="0">
                <a:solidFill>
                  <a:schemeClr val="bg1"/>
                </a:solidFill>
                <a:latin typeface="Montserrat" panose="00000500000000000000" pitchFamily="2" charset="0"/>
              </a:rPr>
              <a:t>Is measured over classes. Reflects the irreducible noise in the data</a:t>
            </a:r>
            <a:endParaRPr lang="it-IT" dirty="0">
              <a:solidFill>
                <a:schemeClr val="bg1"/>
              </a:solidFill>
              <a:latin typeface="Montserrat" panose="00000500000000000000" pitchFamily="2" charset="0"/>
            </a:endParaRPr>
          </a:p>
        </p:txBody>
      </p:sp>
      <p:sp>
        <p:nvSpPr>
          <p:cNvPr id="17" name="CasellaDiTesto 16">
            <a:extLst>
              <a:ext uri="{FF2B5EF4-FFF2-40B4-BE49-F238E27FC236}">
                <a16:creationId xmlns:a16="http://schemas.microsoft.com/office/drawing/2014/main" id="{D99E0A82-53C6-FB6A-2173-DB9978504493}"/>
              </a:ext>
            </a:extLst>
          </p:cNvPr>
          <p:cNvSpPr txBox="1"/>
          <p:nvPr/>
        </p:nvSpPr>
        <p:spPr>
          <a:xfrm>
            <a:off x="4832192" y="3324664"/>
            <a:ext cx="2891885" cy="1169551"/>
          </a:xfrm>
          <a:prstGeom prst="rect">
            <a:avLst/>
          </a:prstGeom>
          <a:noFill/>
          <a:ln>
            <a:solidFill>
              <a:schemeClr val="accent1"/>
            </a:solidFill>
          </a:ln>
        </p:spPr>
        <p:txBody>
          <a:bodyPr wrap="square" rtlCol="0">
            <a:spAutoFit/>
          </a:bodyPr>
          <a:lstStyle/>
          <a:p>
            <a:r>
              <a:rPr lang="en-US" dirty="0">
                <a:solidFill>
                  <a:schemeClr val="bg1"/>
                </a:solidFill>
                <a:latin typeface="Montserrat" panose="00000500000000000000" pitchFamily="2" charset="0"/>
              </a:rPr>
              <a:t>Is measured like the combination of the previous two. Reflects the total uncertainty in model predictions</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234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92ACFD23-60AB-D466-D3C8-EECD85C3619E}"/>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CasellaDiTesto 5">
            <a:extLst>
              <a:ext uri="{FF2B5EF4-FFF2-40B4-BE49-F238E27FC236}">
                <a16:creationId xmlns:a16="http://schemas.microsoft.com/office/drawing/2014/main" id="{7B066691-75EB-7343-1777-778B66625C97}"/>
              </a:ext>
            </a:extLst>
          </p:cNvPr>
          <p:cNvSpPr txBox="1"/>
          <p:nvPr/>
        </p:nvSpPr>
        <p:spPr>
          <a:xfrm>
            <a:off x="691806" y="373287"/>
            <a:ext cx="4592924"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Uncertainty</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Quantification</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9" name="CasellaDiTesto 8">
            <a:extLst>
              <a:ext uri="{FF2B5EF4-FFF2-40B4-BE49-F238E27FC236}">
                <a16:creationId xmlns:a16="http://schemas.microsoft.com/office/drawing/2014/main" id="{0EE4C447-6BA6-32BD-4DDE-3E60B2D58A6B}"/>
              </a:ext>
            </a:extLst>
          </p:cNvPr>
          <p:cNvSpPr txBox="1"/>
          <p:nvPr/>
        </p:nvSpPr>
        <p:spPr>
          <a:xfrm>
            <a:off x="807410" y="3488652"/>
            <a:ext cx="3092446" cy="307777"/>
          </a:xfrm>
          <a:prstGeom prst="rect">
            <a:avLst/>
          </a:prstGeom>
          <a:noFill/>
          <a:ln>
            <a:solidFill>
              <a:schemeClr val="accent1"/>
            </a:solidFill>
          </a:ln>
        </p:spPr>
        <p:txBody>
          <a:bodyPr wrap="square" rtlCol="0">
            <a:spAutoFit/>
          </a:bodyPr>
          <a:lstStyle/>
          <a:p>
            <a:r>
              <a:rPr lang="it-IT" b="1" dirty="0">
                <a:solidFill>
                  <a:schemeClr val="bg1"/>
                </a:solidFill>
                <a:latin typeface="Montserrat" panose="00000500000000000000" pitchFamily="2" charset="0"/>
              </a:rPr>
              <a:t>Epistemic </a:t>
            </a:r>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(Ue)</a:t>
            </a:r>
          </a:p>
        </p:txBody>
      </p:sp>
      <p:sp>
        <p:nvSpPr>
          <p:cNvPr id="11" name="CasellaDiTesto 10">
            <a:extLst>
              <a:ext uri="{FF2B5EF4-FFF2-40B4-BE49-F238E27FC236}">
                <a16:creationId xmlns:a16="http://schemas.microsoft.com/office/drawing/2014/main" id="{58422864-CFD5-701A-B3CA-D1291EA3BEF3}"/>
              </a:ext>
            </a:extLst>
          </p:cNvPr>
          <p:cNvSpPr txBox="1"/>
          <p:nvPr/>
        </p:nvSpPr>
        <p:spPr>
          <a:xfrm>
            <a:off x="4572000" y="3488652"/>
            <a:ext cx="2988527" cy="307777"/>
          </a:xfrm>
          <a:prstGeom prst="rect">
            <a:avLst/>
          </a:prstGeom>
          <a:noFill/>
          <a:ln>
            <a:solidFill>
              <a:schemeClr val="accent1"/>
            </a:solidFill>
          </a:ln>
        </p:spPr>
        <p:txBody>
          <a:bodyPr wrap="square" rtlCol="0">
            <a:spAutoFit/>
          </a:bodyPr>
          <a:lstStyle/>
          <a:p>
            <a:r>
              <a:rPr lang="it-IT" b="1" dirty="0">
                <a:solidFill>
                  <a:schemeClr val="bg1"/>
                </a:solidFill>
                <a:latin typeface="Montserrat" panose="00000500000000000000" pitchFamily="2" charset="0"/>
              </a:rPr>
              <a:t>Aleatoric </a:t>
            </a:r>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(Ua):</a:t>
            </a:r>
          </a:p>
        </p:txBody>
      </p:sp>
      <p:pic>
        <p:nvPicPr>
          <p:cNvPr id="13" name="Immagine 12">
            <a:extLst>
              <a:ext uri="{FF2B5EF4-FFF2-40B4-BE49-F238E27FC236}">
                <a16:creationId xmlns:a16="http://schemas.microsoft.com/office/drawing/2014/main" id="{61495150-7BA0-4364-9B1C-D00D735C9ED1}"/>
              </a:ext>
            </a:extLst>
          </p:cNvPr>
          <p:cNvPicPr>
            <a:picLocks noChangeAspect="1"/>
          </p:cNvPicPr>
          <p:nvPr/>
        </p:nvPicPr>
        <p:blipFill>
          <a:blip r:embed="rId2"/>
          <a:stretch>
            <a:fillRect/>
          </a:stretch>
        </p:blipFill>
        <p:spPr>
          <a:xfrm>
            <a:off x="2029389" y="1218733"/>
            <a:ext cx="5085222" cy="1421224"/>
          </a:xfrm>
          <a:prstGeom prst="rect">
            <a:avLst/>
          </a:prstGeom>
        </p:spPr>
      </p:pic>
      <p:sp>
        <p:nvSpPr>
          <p:cNvPr id="14" name="Segno di addizione 13">
            <a:extLst>
              <a:ext uri="{FF2B5EF4-FFF2-40B4-BE49-F238E27FC236}">
                <a16:creationId xmlns:a16="http://schemas.microsoft.com/office/drawing/2014/main" id="{2D70D809-97BF-2E9A-A61D-2BE208C0DAD2}"/>
              </a:ext>
            </a:extLst>
          </p:cNvPr>
          <p:cNvSpPr/>
          <p:nvPr/>
        </p:nvSpPr>
        <p:spPr>
          <a:xfrm>
            <a:off x="4045683" y="3428811"/>
            <a:ext cx="380490" cy="4274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Uguale a 15">
            <a:extLst>
              <a:ext uri="{FF2B5EF4-FFF2-40B4-BE49-F238E27FC236}">
                <a16:creationId xmlns:a16="http://schemas.microsoft.com/office/drawing/2014/main" id="{348BFD32-6B9C-8F6D-47D0-C8E5044AF1B9}"/>
              </a:ext>
            </a:extLst>
          </p:cNvPr>
          <p:cNvSpPr/>
          <p:nvPr/>
        </p:nvSpPr>
        <p:spPr>
          <a:xfrm>
            <a:off x="3938751" y="3953564"/>
            <a:ext cx="439963" cy="30777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7" name="CasellaDiTesto 16">
            <a:extLst>
              <a:ext uri="{FF2B5EF4-FFF2-40B4-BE49-F238E27FC236}">
                <a16:creationId xmlns:a16="http://schemas.microsoft.com/office/drawing/2014/main" id="{92E01606-BDA6-C332-E181-1001939419D5}"/>
              </a:ext>
            </a:extLst>
          </p:cNvPr>
          <p:cNvSpPr txBox="1"/>
          <p:nvPr/>
        </p:nvSpPr>
        <p:spPr>
          <a:xfrm>
            <a:off x="2735507" y="4352215"/>
            <a:ext cx="3404981" cy="307777"/>
          </a:xfrm>
          <a:prstGeom prst="rect">
            <a:avLst/>
          </a:prstGeom>
          <a:noFill/>
          <a:ln>
            <a:solidFill>
              <a:schemeClr val="accent1"/>
            </a:solidFill>
          </a:ln>
        </p:spPr>
        <p:txBody>
          <a:bodyPr wrap="square" rtlCol="0">
            <a:spAutoFit/>
          </a:bodyPr>
          <a:lstStyle/>
          <a:p>
            <a:r>
              <a:rPr lang="it-IT" b="1" dirty="0" err="1">
                <a:solidFill>
                  <a:schemeClr val="bg1"/>
                </a:solidFill>
                <a:latin typeface="Montserrat" panose="00000500000000000000" pitchFamily="2" charset="0"/>
              </a:rPr>
              <a:t>Predictive</a:t>
            </a:r>
            <a:r>
              <a:rPr lang="it-IT" b="1" dirty="0">
                <a:solidFill>
                  <a:schemeClr val="bg1"/>
                </a:solidFill>
                <a:latin typeface="Montserrat" panose="00000500000000000000" pitchFamily="2" charset="0"/>
              </a:rPr>
              <a:t> </a:t>
            </a:r>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(Up):</a:t>
            </a: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9CA35607-52E9-C2A7-999B-796671152AF2}"/>
                  </a:ext>
                </a:extLst>
              </p:cNvPr>
              <p:cNvSpPr txBox="1"/>
              <p:nvPr/>
            </p:nvSpPr>
            <p:spPr>
              <a:xfrm>
                <a:off x="899690" y="2773540"/>
                <a:ext cx="7129187" cy="30777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it-IT" dirty="0">
                    <a:solidFill>
                      <a:schemeClr val="bg1"/>
                    </a:solidFill>
                    <a:latin typeface="Montserrat" panose="00000500000000000000" pitchFamily="2" charset="0"/>
                  </a:rPr>
                  <a:t>Each model </a:t>
                </a:r>
                <a:r>
                  <a:rPr lang="it-IT" dirty="0" err="1">
                    <a:solidFill>
                      <a:schemeClr val="bg1"/>
                    </a:solidFill>
                    <a:latin typeface="Montserrat" panose="00000500000000000000" pitchFamily="2" charset="0"/>
                  </a:rPr>
                  <a:t>produces</a:t>
                </a:r>
                <a:r>
                  <a:rPr lang="it-IT" dirty="0">
                    <a:solidFill>
                      <a:schemeClr val="bg1"/>
                    </a:solidFill>
                    <a:latin typeface="Montserrat" panose="00000500000000000000" pitchFamily="2" charset="0"/>
                  </a:rPr>
                  <a:t> a </a:t>
                </a:r>
                <a:r>
                  <a:rPr lang="it-IT" dirty="0" err="1">
                    <a:solidFill>
                      <a:schemeClr val="bg1"/>
                    </a:solidFill>
                    <a:latin typeface="Montserrat" panose="00000500000000000000" pitchFamily="2" charset="0"/>
                  </a:rPr>
                  <a:t>probability</a:t>
                </a:r>
                <a:r>
                  <a:rPr lang="it-IT" dirty="0">
                    <a:solidFill>
                      <a:schemeClr val="bg1"/>
                    </a:solidFill>
                    <a:latin typeface="Montserrat" panose="00000500000000000000" pitchFamily="2" charset="0"/>
                  </a:rPr>
                  <a:t> </a:t>
                </a:r>
                <a:r>
                  <a:rPr lang="ar-AE" dirty="0">
                    <a:solidFill>
                      <a:schemeClr val="bg1"/>
                    </a:solidFill>
                  </a:rPr>
                  <a:t> </a:t>
                </a:r>
                <a14:m>
                  <m:oMath xmlns:m="http://schemas.openxmlformats.org/officeDocument/2006/math">
                    <m:sSub>
                      <m:sSubPr>
                        <m:ctrlPr>
                          <a:rPr lang="ar-AE" i="1" smtClean="0">
                            <a:solidFill>
                              <a:schemeClr val="bg1"/>
                            </a:solidFill>
                            <a:latin typeface="Cambria Math" panose="02040503050406030204" pitchFamily="18" charset="0"/>
                          </a:rPr>
                        </m:ctrlPr>
                      </m:sSubPr>
                      <m:e>
                        <m:r>
                          <a:rPr lang="it-IT" b="0" i="1" smtClean="0">
                            <a:solidFill>
                              <a:schemeClr val="bg1"/>
                            </a:solidFill>
                            <a:latin typeface="Cambria Math" panose="02040503050406030204" pitchFamily="18" charset="0"/>
                          </a:rPr>
                          <m:t>𝑃</m:t>
                        </m:r>
                      </m:e>
                      <m:sub>
                        <m:r>
                          <a:rPr lang="it-IT" b="0" i="1" smtClean="0">
                            <a:solidFill>
                              <a:schemeClr val="bg1"/>
                            </a:solidFill>
                            <a:latin typeface="Cambria Math" panose="02040503050406030204" pitchFamily="18" charset="0"/>
                          </a:rPr>
                          <m:t>𝑚</m:t>
                        </m:r>
                      </m:sub>
                    </m:sSub>
                  </m:oMath>
                </a14:m>
                <a:r>
                  <a:rPr lang="it-IT" dirty="0">
                    <a:solidFill>
                      <a:schemeClr val="bg1"/>
                    </a:solidFill>
                    <a:latin typeface="Montserrat" panose="00000500000000000000" pitchFamily="2" charset="0"/>
                  </a:rPr>
                  <a:t> of </a:t>
                </a:r>
                <a:r>
                  <a:rPr lang="it-IT" dirty="0" err="1">
                    <a:solidFill>
                      <a:schemeClr val="bg1"/>
                    </a:solidFill>
                    <a:latin typeface="Montserrat" panose="00000500000000000000" pitchFamily="2" charset="0"/>
                  </a:rPr>
                  <a:t>predicting</a:t>
                </a:r>
                <a:r>
                  <a:rPr lang="it-IT" dirty="0">
                    <a:solidFill>
                      <a:schemeClr val="bg1"/>
                    </a:solidFill>
                    <a:latin typeface="Montserrat" panose="00000500000000000000" pitchFamily="2" charset="0"/>
                  </a:rPr>
                  <a:t> the positive class</a:t>
                </a:r>
              </a:p>
            </p:txBody>
          </p:sp>
        </mc:Choice>
        <mc:Fallback>
          <p:sp>
            <p:nvSpPr>
              <p:cNvPr id="3" name="CasellaDiTesto 2">
                <a:extLst>
                  <a:ext uri="{FF2B5EF4-FFF2-40B4-BE49-F238E27FC236}">
                    <a16:creationId xmlns:a16="http://schemas.microsoft.com/office/drawing/2014/main" id="{9CA35607-52E9-C2A7-999B-796671152AF2}"/>
                  </a:ext>
                </a:extLst>
              </p:cNvPr>
              <p:cNvSpPr txBox="1">
                <a:spLocks noRot="1" noChangeAspect="1" noMove="1" noResize="1" noEditPoints="1" noAdjustHandles="1" noChangeArrowheads="1" noChangeShapeType="1" noTextEdit="1"/>
              </p:cNvSpPr>
              <p:nvPr/>
            </p:nvSpPr>
            <p:spPr>
              <a:xfrm>
                <a:off x="899690" y="2773540"/>
                <a:ext cx="7129187" cy="307777"/>
              </a:xfrm>
              <a:prstGeom prst="rect">
                <a:avLst/>
              </a:prstGeom>
              <a:blipFill>
                <a:blip r:embed="rId3"/>
                <a:stretch>
                  <a:fillRect l="-171" t="-4000" b="-20000"/>
                </a:stretch>
              </a:blipFill>
            </p:spPr>
            <p:txBody>
              <a:bodyPr/>
              <a:lstStyle/>
              <a:p>
                <a:r>
                  <a:rPr lang="it-IT">
                    <a:noFill/>
                  </a:rPr>
                  <a:t> </a:t>
                </a:r>
              </a:p>
            </p:txBody>
          </p:sp>
        </mc:Fallback>
      </mc:AlternateContent>
    </p:spTree>
    <p:extLst>
      <p:ext uri="{BB962C8B-B14F-4D97-AF65-F5344CB8AC3E}">
        <p14:creationId xmlns:p14="http://schemas.microsoft.com/office/powerpoint/2010/main" val="146872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722593DE-47C8-D65C-3EC8-5AC3B0E6FBAC}"/>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B4FDA333-AE12-F04C-FD31-A1777D3E929F}"/>
              </a:ext>
            </a:extLst>
          </p:cNvPr>
          <p:cNvSpPr txBox="1"/>
          <p:nvPr/>
        </p:nvSpPr>
        <p:spPr>
          <a:xfrm>
            <a:off x="691806" y="373287"/>
            <a:ext cx="2861681"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Fairness</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Metrics</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cxnSp>
        <p:nvCxnSpPr>
          <p:cNvPr id="6" name="Google Shape;267;p48">
            <a:extLst>
              <a:ext uri="{FF2B5EF4-FFF2-40B4-BE49-F238E27FC236}">
                <a16:creationId xmlns:a16="http://schemas.microsoft.com/office/drawing/2014/main" id="{9222945D-01D8-E9C6-DFE7-D2B116F65F3D}"/>
              </a:ext>
            </a:extLst>
          </p:cNvPr>
          <p:cNvCxnSpPr>
            <a:cxnSpLocks/>
          </p:cNvCxnSpPr>
          <p:nvPr/>
        </p:nvCxnSpPr>
        <p:spPr>
          <a:xfrm>
            <a:off x="4608116" y="930454"/>
            <a:ext cx="0" cy="268997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Rettangolo 6">
            <a:extLst>
              <a:ext uri="{FF2B5EF4-FFF2-40B4-BE49-F238E27FC236}">
                <a16:creationId xmlns:a16="http://schemas.microsoft.com/office/drawing/2014/main" id="{79653407-969B-21EB-0640-4B2A485564F6}"/>
              </a:ext>
            </a:extLst>
          </p:cNvPr>
          <p:cNvSpPr/>
          <p:nvPr/>
        </p:nvSpPr>
        <p:spPr>
          <a:xfrm>
            <a:off x="5799466" y="882159"/>
            <a:ext cx="2219503"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1800" dirty="0">
                <a:latin typeface="Montserrat" panose="00000500000000000000" pitchFamily="2" charset="0"/>
              </a:rPr>
              <a:t>Point-</a:t>
            </a:r>
            <a:r>
              <a:rPr lang="it-IT" sz="1800" dirty="0" err="1">
                <a:latin typeface="Montserrat" panose="00000500000000000000" pitchFamily="2" charset="0"/>
              </a:rPr>
              <a:t>based</a:t>
            </a:r>
            <a:r>
              <a:rPr lang="it-IT" sz="1800" dirty="0">
                <a:latin typeface="Montserrat" panose="00000500000000000000" pitchFamily="2" charset="0"/>
              </a:rPr>
              <a:t> </a:t>
            </a:r>
            <a:r>
              <a:rPr lang="it-IT" sz="1800" dirty="0" err="1">
                <a:latin typeface="Montserrat" panose="00000500000000000000" pitchFamily="2" charset="0"/>
              </a:rPr>
              <a:t>fairness</a:t>
            </a:r>
            <a:endParaRPr lang="it-IT" sz="1800" cap="none" spc="0" dirty="0">
              <a:ln w="0"/>
              <a:solidFill>
                <a:schemeClr val="accent1"/>
              </a:solidFill>
              <a:effectLst>
                <a:outerShdw blurRad="38100" dist="25400" dir="5400000" algn="ctr" rotWithShape="0">
                  <a:srgbClr val="6E747A">
                    <a:alpha val="43000"/>
                  </a:srgbClr>
                </a:outerShdw>
              </a:effectLst>
              <a:latin typeface="Montserrat" panose="00000500000000000000" pitchFamily="2" charset="0"/>
            </a:endParaRPr>
          </a:p>
        </p:txBody>
      </p:sp>
      <p:sp>
        <p:nvSpPr>
          <p:cNvPr id="8" name="Rettangolo 7">
            <a:extLst>
              <a:ext uri="{FF2B5EF4-FFF2-40B4-BE49-F238E27FC236}">
                <a16:creationId xmlns:a16="http://schemas.microsoft.com/office/drawing/2014/main" id="{0E8575C9-CF52-82A3-33E8-7B721CB1F85C}"/>
              </a:ext>
            </a:extLst>
          </p:cNvPr>
          <p:cNvSpPr/>
          <p:nvPr/>
        </p:nvSpPr>
        <p:spPr>
          <a:xfrm>
            <a:off x="1028240" y="882159"/>
            <a:ext cx="2426528"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2000" dirty="0" err="1">
                <a:latin typeface="Montserrat" panose="00000500000000000000" pitchFamily="2" charset="0"/>
              </a:rPr>
              <a:t>Uncertainty-based</a:t>
            </a:r>
            <a:r>
              <a:rPr lang="it-IT" sz="2000" dirty="0">
                <a:latin typeface="Montserrat" panose="00000500000000000000" pitchFamily="2" charset="0"/>
              </a:rPr>
              <a:t> </a:t>
            </a:r>
            <a:r>
              <a:rPr lang="it-IT" sz="2000" dirty="0" err="1">
                <a:latin typeface="Montserrat" panose="00000500000000000000" pitchFamily="2" charset="0"/>
              </a:rPr>
              <a:t>fairness</a:t>
            </a:r>
            <a:endParaRPr lang="it-IT" sz="2000" b="0" cap="none" spc="0" dirty="0">
              <a:ln w="0"/>
              <a:solidFill>
                <a:schemeClr val="accent1"/>
              </a:solidFill>
              <a:effectLst>
                <a:outerShdw blurRad="38100" dist="25400" dir="5400000" algn="ctr" rotWithShape="0">
                  <a:srgbClr val="6E747A">
                    <a:alpha val="43000"/>
                  </a:srgbClr>
                </a:outerShdw>
              </a:effectLst>
              <a:latin typeface="Montserrat" panose="00000500000000000000" pitchFamily="2" charset="0"/>
            </a:endParaRPr>
          </a:p>
        </p:txBody>
      </p:sp>
      <p:pic>
        <p:nvPicPr>
          <p:cNvPr id="3" name="Immagine 2">
            <a:extLst>
              <a:ext uri="{FF2B5EF4-FFF2-40B4-BE49-F238E27FC236}">
                <a16:creationId xmlns:a16="http://schemas.microsoft.com/office/drawing/2014/main" id="{F2518005-C205-386C-C65E-B4E23271AAFD}"/>
              </a:ext>
            </a:extLst>
          </p:cNvPr>
          <p:cNvPicPr>
            <a:picLocks noChangeAspect="1"/>
          </p:cNvPicPr>
          <p:nvPr/>
        </p:nvPicPr>
        <p:blipFill>
          <a:blip r:embed="rId3"/>
          <a:stretch>
            <a:fillRect/>
          </a:stretch>
        </p:blipFill>
        <p:spPr>
          <a:xfrm>
            <a:off x="7124585" y="1640440"/>
            <a:ext cx="1394581" cy="358171"/>
          </a:xfrm>
          <a:prstGeom prst="rect">
            <a:avLst/>
          </a:prstGeom>
        </p:spPr>
      </p:pic>
      <p:pic>
        <p:nvPicPr>
          <p:cNvPr id="10" name="Immagine 9">
            <a:extLst>
              <a:ext uri="{FF2B5EF4-FFF2-40B4-BE49-F238E27FC236}">
                <a16:creationId xmlns:a16="http://schemas.microsoft.com/office/drawing/2014/main" id="{5252B2BB-B9D4-2FA8-6648-B949A1029BAA}"/>
              </a:ext>
            </a:extLst>
          </p:cNvPr>
          <p:cNvPicPr>
            <a:picLocks noChangeAspect="1"/>
          </p:cNvPicPr>
          <p:nvPr/>
        </p:nvPicPr>
        <p:blipFill>
          <a:blip r:embed="rId4"/>
          <a:stretch>
            <a:fillRect/>
          </a:stretch>
        </p:blipFill>
        <p:spPr>
          <a:xfrm>
            <a:off x="7124585" y="2124262"/>
            <a:ext cx="1836579" cy="358171"/>
          </a:xfrm>
          <a:prstGeom prst="rect">
            <a:avLst/>
          </a:prstGeom>
        </p:spPr>
      </p:pic>
      <p:pic>
        <p:nvPicPr>
          <p:cNvPr id="12" name="Immagine 11">
            <a:extLst>
              <a:ext uri="{FF2B5EF4-FFF2-40B4-BE49-F238E27FC236}">
                <a16:creationId xmlns:a16="http://schemas.microsoft.com/office/drawing/2014/main" id="{25AB6349-1EAA-3C6C-5EBB-CF737356FE7B}"/>
              </a:ext>
            </a:extLst>
          </p:cNvPr>
          <p:cNvPicPr>
            <a:picLocks noChangeAspect="1"/>
          </p:cNvPicPr>
          <p:nvPr/>
        </p:nvPicPr>
        <p:blipFill>
          <a:blip r:embed="rId5"/>
          <a:stretch>
            <a:fillRect/>
          </a:stretch>
        </p:blipFill>
        <p:spPr>
          <a:xfrm>
            <a:off x="7124585" y="2614664"/>
            <a:ext cx="1851820" cy="388654"/>
          </a:xfrm>
          <a:prstGeom prst="rect">
            <a:avLst/>
          </a:prstGeom>
        </p:spPr>
      </p:pic>
      <p:pic>
        <p:nvPicPr>
          <p:cNvPr id="14" name="Immagine 13">
            <a:extLst>
              <a:ext uri="{FF2B5EF4-FFF2-40B4-BE49-F238E27FC236}">
                <a16:creationId xmlns:a16="http://schemas.microsoft.com/office/drawing/2014/main" id="{A0E9B513-57A3-E4BD-ADFB-3390E164A375}"/>
              </a:ext>
            </a:extLst>
          </p:cNvPr>
          <p:cNvPicPr>
            <a:picLocks noChangeAspect="1"/>
          </p:cNvPicPr>
          <p:nvPr/>
        </p:nvPicPr>
        <p:blipFill>
          <a:blip r:embed="rId6"/>
          <a:stretch>
            <a:fillRect/>
          </a:stretch>
        </p:blipFill>
        <p:spPr>
          <a:xfrm>
            <a:off x="7144212" y="3131306"/>
            <a:ext cx="1691787" cy="358171"/>
          </a:xfrm>
          <a:prstGeom prst="rect">
            <a:avLst/>
          </a:prstGeom>
        </p:spPr>
      </p:pic>
      <p:pic>
        <p:nvPicPr>
          <p:cNvPr id="16" name="Immagine 15">
            <a:extLst>
              <a:ext uri="{FF2B5EF4-FFF2-40B4-BE49-F238E27FC236}">
                <a16:creationId xmlns:a16="http://schemas.microsoft.com/office/drawing/2014/main" id="{CC3EF928-F2AB-3614-1889-E215CED33BBF}"/>
              </a:ext>
            </a:extLst>
          </p:cNvPr>
          <p:cNvPicPr>
            <a:picLocks noChangeAspect="1"/>
          </p:cNvPicPr>
          <p:nvPr/>
        </p:nvPicPr>
        <p:blipFill>
          <a:blip r:embed="rId7"/>
          <a:stretch>
            <a:fillRect/>
          </a:stretch>
        </p:blipFill>
        <p:spPr>
          <a:xfrm>
            <a:off x="2658302" y="1724210"/>
            <a:ext cx="1318374" cy="312447"/>
          </a:xfrm>
          <a:prstGeom prst="rect">
            <a:avLst/>
          </a:prstGeom>
        </p:spPr>
      </p:pic>
      <p:sp>
        <p:nvSpPr>
          <p:cNvPr id="17" name="CasellaDiTesto 16">
            <a:extLst>
              <a:ext uri="{FF2B5EF4-FFF2-40B4-BE49-F238E27FC236}">
                <a16:creationId xmlns:a16="http://schemas.microsoft.com/office/drawing/2014/main" id="{9A09BDA4-D7E9-235B-35FB-68ACD8166BE9}"/>
              </a:ext>
            </a:extLst>
          </p:cNvPr>
          <p:cNvSpPr txBox="1"/>
          <p:nvPr/>
        </p:nvSpPr>
        <p:spPr>
          <a:xfrm>
            <a:off x="427740" y="1640440"/>
            <a:ext cx="1318373" cy="523220"/>
          </a:xfrm>
          <a:prstGeom prst="rect">
            <a:avLst/>
          </a:prstGeom>
          <a:noFill/>
        </p:spPr>
        <p:txBody>
          <a:bodyPr wrap="square" rtlCol="0">
            <a:spAutoFit/>
          </a:bodyPr>
          <a:lstStyle/>
          <a:p>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a:t>
            </a:r>
            <a:r>
              <a:rPr lang="it-IT" b="1" dirty="0" err="1">
                <a:solidFill>
                  <a:schemeClr val="bg1"/>
                </a:solidFill>
                <a:latin typeface="Montserrat" panose="00000500000000000000" pitchFamily="2" charset="0"/>
              </a:rPr>
              <a:t>fairness</a:t>
            </a:r>
            <a:endParaRPr lang="it-IT" b="1" dirty="0">
              <a:solidFill>
                <a:schemeClr val="bg1"/>
              </a:solidFill>
              <a:latin typeface="Montserrat" panose="00000500000000000000" pitchFamily="2" charset="0"/>
            </a:endParaRPr>
          </a:p>
        </p:txBody>
      </p:sp>
      <p:sp>
        <p:nvSpPr>
          <p:cNvPr id="19" name="CasellaDiTesto 18">
            <a:extLst>
              <a:ext uri="{FF2B5EF4-FFF2-40B4-BE49-F238E27FC236}">
                <a16:creationId xmlns:a16="http://schemas.microsoft.com/office/drawing/2014/main" id="{33685918-7169-D692-9D25-74A76CC1F967}"/>
              </a:ext>
            </a:extLst>
          </p:cNvPr>
          <p:cNvSpPr txBox="1"/>
          <p:nvPr/>
        </p:nvSpPr>
        <p:spPr>
          <a:xfrm>
            <a:off x="65626" y="2102441"/>
            <a:ext cx="5185351" cy="246221"/>
          </a:xfrm>
          <a:prstGeom prst="rect">
            <a:avLst/>
          </a:prstGeom>
          <a:noFill/>
        </p:spPr>
        <p:txBody>
          <a:bodyPr wrap="square">
            <a:spAutoFit/>
          </a:bodyPr>
          <a:lstStyle/>
          <a:p>
            <a:pPr>
              <a:buClr>
                <a:schemeClr val="bg1"/>
              </a:buClr>
            </a:pPr>
            <a:r>
              <a:rPr lang="en-US" sz="1000" dirty="0">
                <a:solidFill>
                  <a:schemeClr val="bg1"/>
                </a:solidFill>
                <a:latin typeface="Montserrat" panose="00000500000000000000" pitchFamily="2" charset="0"/>
              </a:rPr>
              <a:t>W</a:t>
            </a:r>
            <a:r>
              <a:rPr lang="en-US" sz="1000" b="0" i="0" u="none" strike="noStrike" baseline="0" dirty="0">
                <a:solidFill>
                  <a:schemeClr val="bg1"/>
                </a:solidFill>
                <a:latin typeface="Montserrat" panose="00000500000000000000" pitchFamily="2" charset="0"/>
              </a:rPr>
              <a:t>here u can be Alea (Aleatoric), Epis (Epistemic) or Pred (Predictive)</a:t>
            </a:r>
            <a:endParaRPr lang="it-IT" sz="1000" dirty="0">
              <a:solidFill>
                <a:schemeClr val="bg1"/>
              </a:solidFill>
              <a:latin typeface="Montserrat" panose="00000500000000000000" pitchFamily="2" charset="0"/>
            </a:endParaRPr>
          </a:p>
        </p:txBody>
      </p:sp>
      <p:sp>
        <p:nvSpPr>
          <p:cNvPr id="21" name="CasellaDiTesto 20">
            <a:extLst>
              <a:ext uri="{FF2B5EF4-FFF2-40B4-BE49-F238E27FC236}">
                <a16:creationId xmlns:a16="http://schemas.microsoft.com/office/drawing/2014/main" id="{7CC08190-3064-8BAB-4564-A794A828ACA3}"/>
              </a:ext>
            </a:extLst>
          </p:cNvPr>
          <p:cNvSpPr txBox="1"/>
          <p:nvPr/>
        </p:nvSpPr>
        <p:spPr>
          <a:xfrm>
            <a:off x="268607" y="2390531"/>
            <a:ext cx="4572000" cy="523220"/>
          </a:xfrm>
          <a:prstGeom prst="rect">
            <a:avLst/>
          </a:prstGeom>
          <a:noFill/>
        </p:spPr>
        <p:txBody>
          <a:bodyPr wrap="square">
            <a:spAutoFit/>
          </a:bodyPr>
          <a:lstStyle/>
          <a:p>
            <a:pPr marL="285750" indent="-285750" algn="l">
              <a:buClr>
                <a:schemeClr val="tx2"/>
              </a:buClr>
              <a:buFont typeface="Arial" panose="020B0604020202020204" pitchFamily="34" charset="0"/>
              <a:buChar char="•"/>
            </a:pPr>
            <a:r>
              <a:rPr lang="en-US" sz="1400" b="0" i="0" u="none" strike="noStrike" baseline="0" dirty="0">
                <a:solidFill>
                  <a:schemeClr val="tx2"/>
                </a:solidFill>
                <a:latin typeface="Montserrat" panose="00000500000000000000" pitchFamily="2" charset="0"/>
              </a:rPr>
              <a:t>A model is </a:t>
            </a:r>
            <a:r>
              <a:rPr lang="en-US" sz="1400" b="1" i="0" u="none" strike="noStrike" baseline="0" dirty="0">
                <a:solidFill>
                  <a:schemeClr val="tx2"/>
                </a:solidFill>
                <a:latin typeface="Montserrat" panose="00000500000000000000" pitchFamily="2" charset="0"/>
              </a:rPr>
              <a:t>fair</a:t>
            </a:r>
            <a:r>
              <a:rPr lang="en-US" sz="1400" b="0" i="0" u="none" strike="noStrike" baseline="0" dirty="0">
                <a:solidFill>
                  <a:schemeClr val="tx2"/>
                </a:solidFill>
                <a:latin typeface="Montserrat" panose="00000500000000000000" pitchFamily="2" charset="0"/>
              </a:rPr>
              <a:t> if its uncertainties</a:t>
            </a:r>
          </a:p>
          <a:p>
            <a:pPr algn="l"/>
            <a:r>
              <a:rPr lang="en-US" sz="1400" b="0" i="0" u="none" strike="noStrike" baseline="0" dirty="0">
                <a:solidFill>
                  <a:schemeClr val="tx2"/>
                </a:solidFill>
                <a:latin typeface="Montserrat" panose="00000500000000000000" pitchFamily="2" charset="0"/>
              </a:rPr>
              <a:t>      are the same across different groups:</a:t>
            </a:r>
            <a:endParaRPr lang="it-IT" dirty="0">
              <a:solidFill>
                <a:schemeClr val="tx2"/>
              </a:solidFill>
              <a:latin typeface="Montserrat" panose="00000500000000000000" pitchFamily="2" charset="0"/>
            </a:endParaRPr>
          </a:p>
        </p:txBody>
      </p:sp>
      <p:pic>
        <p:nvPicPr>
          <p:cNvPr id="23" name="Immagine 22">
            <a:extLst>
              <a:ext uri="{FF2B5EF4-FFF2-40B4-BE49-F238E27FC236}">
                <a16:creationId xmlns:a16="http://schemas.microsoft.com/office/drawing/2014/main" id="{A80C92D3-02C7-760A-4814-0B3E7A5827FF}"/>
              </a:ext>
            </a:extLst>
          </p:cNvPr>
          <p:cNvPicPr>
            <a:picLocks noChangeAspect="1"/>
          </p:cNvPicPr>
          <p:nvPr/>
        </p:nvPicPr>
        <p:blipFill>
          <a:blip r:embed="rId8"/>
          <a:stretch>
            <a:fillRect/>
          </a:stretch>
        </p:blipFill>
        <p:spPr>
          <a:xfrm>
            <a:off x="4081744" y="3968466"/>
            <a:ext cx="2651990" cy="784928"/>
          </a:xfrm>
          <a:prstGeom prst="rect">
            <a:avLst/>
          </a:prstGeom>
        </p:spPr>
      </p:pic>
      <p:sp>
        <p:nvSpPr>
          <p:cNvPr id="25" name="CasellaDiTesto 24">
            <a:extLst>
              <a:ext uri="{FF2B5EF4-FFF2-40B4-BE49-F238E27FC236}">
                <a16:creationId xmlns:a16="http://schemas.microsoft.com/office/drawing/2014/main" id="{68881E6B-16E4-D464-E5A7-6C4129CA7D51}"/>
              </a:ext>
            </a:extLst>
          </p:cNvPr>
          <p:cNvSpPr txBox="1"/>
          <p:nvPr/>
        </p:nvSpPr>
        <p:spPr>
          <a:xfrm>
            <a:off x="273986" y="3887862"/>
            <a:ext cx="3025125" cy="954107"/>
          </a:xfrm>
          <a:prstGeom prst="rect">
            <a:avLst/>
          </a:prstGeom>
          <a:noFill/>
        </p:spPr>
        <p:txBody>
          <a:bodyPr wrap="square">
            <a:spAutoFit/>
          </a:bodyPr>
          <a:lstStyle/>
          <a:p>
            <a:pPr algn="l"/>
            <a:r>
              <a:rPr lang="it-IT" u="sng" dirty="0" err="1">
                <a:solidFill>
                  <a:schemeClr val="bg1"/>
                </a:solidFill>
                <a:latin typeface="Montserrat" panose="00000500000000000000" pitchFamily="2" charset="0"/>
              </a:rPr>
              <a:t>U</a:t>
            </a:r>
            <a:r>
              <a:rPr lang="it-IT" sz="1400" b="0" i="0" u="sng" strike="noStrike" baseline="0" dirty="0" err="1">
                <a:solidFill>
                  <a:schemeClr val="bg1"/>
                </a:solidFill>
                <a:latin typeface="Montserrat" panose="00000500000000000000" pitchFamily="2" charset="0"/>
              </a:rPr>
              <a:t>ncertainty</a:t>
            </a:r>
            <a:r>
              <a:rPr lang="it-IT" sz="1400" b="0" i="0" u="sng" strike="noStrike" baseline="0" dirty="0">
                <a:solidFill>
                  <a:schemeClr val="bg1"/>
                </a:solidFill>
                <a:latin typeface="Montserrat" panose="00000500000000000000" pitchFamily="2" charset="0"/>
              </a:rPr>
              <a:t> </a:t>
            </a:r>
            <a:r>
              <a:rPr lang="it-IT" sz="1400" b="0" i="0" u="sng" strike="noStrike" baseline="0" dirty="0" err="1">
                <a:solidFill>
                  <a:schemeClr val="bg1"/>
                </a:solidFill>
                <a:latin typeface="Montserrat" panose="00000500000000000000" pitchFamily="2" charset="0"/>
              </a:rPr>
              <a:t>fairness</a:t>
            </a:r>
            <a:r>
              <a:rPr lang="it-IT" u="sng" dirty="0">
                <a:solidFill>
                  <a:schemeClr val="bg1"/>
                </a:solidFill>
                <a:latin typeface="Montserrat" panose="00000500000000000000" pitchFamily="2" charset="0"/>
              </a:rPr>
              <a:t> </a:t>
            </a:r>
            <a:r>
              <a:rPr lang="en-US" sz="1400" b="0" i="0" u="sng" strike="noStrike" baseline="0" dirty="0">
                <a:solidFill>
                  <a:schemeClr val="bg1"/>
                </a:solidFill>
                <a:latin typeface="Montserrat" panose="00000500000000000000" pitchFamily="2" charset="0"/>
              </a:rPr>
              <a:t>Fair(f; U,D) is </a:t>
            </a:r>
            <a:r>
              <a:rPr lang="en-US" sz="1400" b="1" i="0" u="sng" strike="noStrike" baseline="0" dirty="0">
                <a:solidFill>
                  <a:schemeClr val="bg1"/>
                </a:solidFill>
                <a:latin typeface="Montserrat" panose="00000500000000000000" pitchFamily="2" charset="0"/>
              </a:rPr>
              <a:t>independent</a:t>
            </a:r>
            <a:r>
              <a:rPr lang="en-US" sz="1400" b="0" i="0" u="sng" strike="noStrike" baseline="0" dirty="0">
                <a:solidFill>
                  <a:schemeClr val="bg1"/>
                </a:solidFill>
                <a:latin typeface="Montserrat" panose="00000500000000000000" pitchFamily="2" charset="0"/>
              </a:rPr>
              <a:t> to the conventional point-measure based fairness Fair(</a:t>
            </a:r>
            <a:r>
              <a:rPr lang="en-US" sz="1400" b="0" i="0" u="sng" strike="noStrike" baseline="0" dirty="0" err="1">
                <a:solidFill>
                  <a:schemeClr val="bg1"/>
                </a:solidFill>
                <a:latin typeface="Montserrat" panose="00000500000000000000" pitchFamily="2" charset="0"/>
              </a:rPr>
              <a:t>f;M,D</a:t>
            </a:r>
            <a:r>
              <a:rPr lang="en-US" sz="1400" b="0" i="0" u="sng" strike="noStrike" baseline="0" dirty="0">
                <a:solidFill>
                  <a:schemeClr val="bg1"/>
                </a:solidFill>
                <a:latin typeface="Montserrat" panose="00000500000000000000" pitchFamily="2" charset="0"/>
              </a:rPr>
              <a:t>)</a:t>
            </a:r>
            <a:endParaRPr lang="it-IT" u="sng" dirty="0">
              <a:solidFill>
                <a:schemeClr val="bg1"/>
              </a:solidFill>
              <a:latin typeface="Montserrat" panose="00000500000000000000" pitchFamily="2" charset="0"/>
            </a:endParaRPr>
          </a:p>
        </p:txBody>
      </p:sp>
      <p:sp>
        <p:nvSpPr>
          <p:cNvPr id="28" name="Freccia in giù 27">
            <a:extLst>
              <a:ext uri="{FF2B5EF4-FFF2-40B4-BE49-F238E27FC236}">
                <a16:creationId xmlns:a16="http://schemas.microsoft.com/office/drawing/2014/main" id="{D7C40449-7B7E-05B4-0A87-986AB7E713AB}"/>
              </a:ext>
            </a:extLst>
          </p:cNvPr>
          <p:cNvSpPr/>
          <p:nvPr/>
        </p:nvSpPr>
        <p:spPr>
          <a:xfrm rot="16200000">
            <a:off x="3388593" y="4109147"/>
            <a:ext cx="432290" cy="611253"/>
          </a:xfrm>
          <a:prstGeom prst="downArrow">
            <a:avLst>
              <a:gd name="adj1" fmla="val 50000"/>
              <a:gd name="adj2" fmla="val 48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1AE8C939-FBE6-3BF9-BF76-190418D7ED5E}"/>
              </a:ext>
            </a:extLst>
          </p:cNvPr>
          <p:cNvSpPr txBox="1"/>
          <p:nvPr/>
        </p:nvSpPr>
        <p:spPr>
          <a:xfrm>
            <a:off x="6823950" y="3887862"/>
            <a:ext cx="2347076" cy="954107"/>
          </a:xfrm>
          <a:prstGeom prst="rect">
            <a:avLst/>
          </a:prstGeom>
          <a:noFill/>
        </p:spPr>
        <p:txBody>
          <a:bodyPr wrap="square">
            <a:spAutoFit/>
          </a:bodyPr>
          <a:lstStyle/>
          <a:p>
            <a:r>
              <a:rPr lang="en-US" sz="1400" b="0" i="0" u="none" strike="noStrike" baseline="0" dirty="0">
                <a:solidFill>
                  <a:schemeClr val="bg1"/>
                </a:solidFill>
                <a:latin typeface="Montserrat" panose="00000500000000000000" pitchFamily="2" charset="0"/>
              </a:rPr>
              <a:t>We will try to prove the two non-implications in the proposition using contradictions</a:t>
            </a:r>
            <a:endParaRPr lang="it-IT" dirty="0">
              <a:solidFill>
                <a:schemeClr val="bg1"/>
              </a:solidFill>
              <a:latin typeface="Montserrat" panose="00000500000000000000" pitchFamily="2" charset="0"/>
            </a:endParaRPr>
          </a:p>
        </p:txBody>
      </p:sp>
      <p:sp>
        <p:nvSpPr>
          <p:cNvPr id="33" name="CasellaDiTesto 32">
            <a:extLst>
              <a:ext uri="{FF2B5EF4-FFF2-40B4-BE49-F238E27FC236}">
                <a16:creationId xmlns:a16="http://schemas.microsoft.com/office/drawing/2014/main" id="{52500698-227B-EC1A-04EA-7DB057476FF8}"/>
              </a:ext>
            </a:extLst>
          </p:cNvPr>
          <p:cNvSpPr txBox="1"/>
          <p:nvPr/>
        </p:nvSpPr>
        <p:spPr>
          <a:xfrm>
            <a:off x="4696406" y="1658579"/>
            <a:ext cx="1788307" cy="307777"/>
          </a:xfrm>
          <a:prstGeom prst="rect">
            <a:avLst/>
          </a:prstGeom>
          <a:noFill/>
        </p:spPr>
        <p:txBody>
          <a:bodyPr wrap="square">
            <a:spAutoFit/>
          </a:bodyPr>
          <a:lstStyle/>
          <a:p>
            <a:r>
              <a:rPr lang="it-IT" sz="1400" b="1" i="0" u="none" strike="noStrike" baseline="0" dirty="0">
                <a:solidFill>
                  <a:schemeClr val="bg1"/>
                </a:solidFill>
                <a:latin typeface="Montserrat" panose="00000500000000000000" pitchFamily="2" charset="0"/>
              </a:rPr>
              <a:t>Statistical </a:t>
            </a:r>
            <a:r>
              <a:rPr lang="it-IT" sz="1400" b="1" i="0" u="none" strike="noStrike" baseline="0" dirty="0" err="1">
                <a:solidFill>
                  <a:schemeClr val="bg1"/>
                </a:solidFill>
                <a:latin typeface="Montserrat" panose="00000500000000000000" pitchFamily="2" charset="0"/>
              </a:rPr>
              <a:t>Parity</a:t>
            </a:r>
            <a:endParaRPr lang="it-IT" b="1" dirty="0">
              <a:solidFill>
                <a:schemeClr val="bg1"/>
              </a:solidFill>
              <a:latin typeface="Montserrat" panose="00000500000000000000" pitchFamily="2" charset="0"/>
            </a:endParaRPr>
          </a:p>
        </p:txBody>
      </p:sp>
      <p:sp>
        <p:nvSpPr>
          <p:cNvPr id="35" name="CasellaDiTesto 34">
            <a:extLst>
              <a:ext uri="{FF2B5EF4-FFF2-40B4-BE49-F238E27FC236}">
                <a16:creationId xmlns:a16="http://schemas.microsoft.com/office/drawing/2014/main" id="{37822815-A9A8-A6FC-21BC-BDF938938489}"/>
              </a:ext>
            </a:extLst>
          </p:cNvPr>
          <p:cNvSpPr txBox="1"/>
          <p:nvPr/>
        </p:nvSpPr>
        <p:spPr>
          <a:xfrm>
            <a:off x="4666447" y="2115047"/>
            <a:ext cx="1960852" cy="307777"/>
          </a:xfrm>
          <a:prstGeom prst="rect">
            <a:avLst/>
          </a:prstGeom>
          <a:noFill/>
        </p:spPr>
        <p:txBody>
          <a:bodyPr wrap="square">
            <a:spAutoFit/>
          </a:bodyPr>
          <a:lstStyle/>
          <a:p>
            <a:r>
              <a:rPr lang="it-IT" sz="1400" b="1" i="0" u="none" strike="noStrike" baseline="0" dirty="0" err="1">
                <a:solidFill>
                  <a:schemeClr val="bg1"/>
                </a:solidFill>
                <a:latin typeface="Montserrat" panose="00000500000000000000" pitchFamily="2" charset="0"/>
              </a:rPr>
              <a:t>Equal</a:t>
            </a:r>
            <a:r>
              <a:rPr lang="it-IT" sz="1400" b="1" i="0" u="none" strike="noStrike" baseline="0" dirty="0">
                <a:solidFill>
                  <a:schemeClr val="bg1"/>
                </a:solidFill>
                <a:latin typeface="Montserrat" panose="00000500000000000000" pitchFamily="2" charset="0"/>
              </a:rPr>
              <a:t> </a:t>
            </a:r>
            <a:r>
              <a:rPr lang="it-IT" sz="1400" b="1" i="0" u="none" strike="noStrike" baseline="0" dirty="0" err="1">
                <a:solidFill>
                  <a:schemeClr val="bg1"/>
                </a:solidFill>
                <a:latin typeface="Montserrat" panose="00000500000000000000" pitchFamily="2" charset="0"/>
              </a:rPr>
              <a:t>Opportunity</a:t>
            </a:r>
            <a:endParaRPr lang="it-IT" b="1" dirty="0">
              <a:solidFill>
                <a:schemeClr val="bg1"/>
              </a:solidFill>
              <a:latin typeface="Montserrat" panose="00000500000000000000" pitchFamily="2" charset="0"/>
            </a:endParaRPr>
          </a:p>
        </p:txBody>
      </p:sp>
      <p:sp>
        <p:nvSpPr>
          <p:cNvPr id="37" name="CasellaDiTesto 36">
            <a:extLst>
              <a:ext uri="{FF2B5EF4-FFF2-40B4-BE49-F238E27FC236}">
                <a16:creationId xmlns:a16="http://schemas.microsoft.com/office/drawing/2014/main" id="{7B61346D-6649-BD6F-399F-2C0EEF718781}"/>
              </a:ext>
            </a:extLst>
          </p:cNvPr>
          <p:cNvSpPr txBox="1"/>
          <p:nvPr/>
        </p:nvSpPr>
        <p:spPr>
          <a:xfrm>
            <a:off x="4696406" y="2665394"/>
            <a:ext cx="1673317" cy="307777"/>
          </a:xfrm>
          <a:prstGeom prst="rect">
            <a:avLst/>
          </a:prstGeom>
          <a:noFill/>
        </p:spPr>
        <p:txBody>
          <a:bodyPr wrap="square">
            <a:spAutoFit/>
          </a:bodyPr>
          <a:lstStyle/>
          <a:p>
            <a:r>
              <a:rPr lang="it-IT" sz="1400" b="1" i="0" u="none" strike="noStrike" baseline="0" dirty="0" err="1">
                <a:solidFill>
                  <a:schemeClr val="bg1"/>
                </a:solidFill>
                <a:latin typeface="Montserrat" panose="00000500000000000000" pitchFamily="2" charset="0"/>
              </a:rPr>
              <a:t>Equalized</a:t>
            </a:r>
            <a:r>
              <a:rPr lang="it-IT" sz="1400" b="1" i="0" u="none" strike="noStrike" baseline="0" dirty="0">
                <a:solidFill>
                  <a:schemeClr val="bg1"/>
                </a:solidFill>
                <a:latin typeface="Montserrat" panose="00000500000000000000" pitchFamily="2" charset="0"/>
              </a:rPr>
              <a:t> </a:t>
            </a:r>
            <a:r>
              <a:rPr lang="it-IT" sz="1400" b="1" i="0" u="none" strike="noStrike" baseline="0" dirty="0" err="1">
                <a:solidFill>
                  <a:schemeClr val="bg1"/>
                </a:solidFill>
                <a:latin typeface="Montserrat" panose="00000500000000000000" pitchFamily="2" charset="0"/>
              </a:rPr>
              <a:t>Odds</a:t>
            </a:r>
            <a:endParaRPr lang="it-IT" b="1" dirty="0">
              <a:solidFill>
                <a:schemeClr val="bg1"/>
              </a:solidFill>
              <a:latin typeface="Montserrat" panose="00000500000000000000" pitchFamily="2" charset="0"/>
            </a:endParaRPr>
          </a:p>
        </p:txBody>
      </p:sp>
      <p:sp>
        <p:nvSpPr>
          <p:cNvPr id="39" name="CasellaDiTesto 38">
            <a:extLst>
              <a:ext uri="{FF2B5EF4-FFF2-40B4-BE49-F238E27FC236}">
                <a16:creationId xmlns:a16="http://schemas.microsoft.com/office/drawing/2014/main" id="{8B3A9127-358D-6B14-8086-41910AB44AB1}"/>
              </a:ext>
            </a:extLst>
          </p:cNvPr>
          <p:cNvSpPr txBox="1"/>
          <p:nvPr/>
        </p:nvSpPr>
        <p:spPr>
          <a:xfrm>
            <a:off x="4728931" y="3129876"/>
            <a:ext cx="1640792" cy="307777"/>
          </a:xfrm>
          <a:prstGeom prst="rect">
            <a:avLst/>
          </a:prstGeom>
          <a:noFill/>
        </p:spPr>
        <p:txBody>
          <a:bodyPr wrap="square">
            <a:spAutoFit/>
          </a:bodyPr>
          <a:lstStyle/>
          <a:p>
            <a:r>
              <a:rPr lang="it-IT" sz="1400" b="1" i="0" u="none" strike="noStrike" baseline="0" dirty="0" err="1">
                <a:solidFill>
                  <a:schemeClr val="bg1"/>
                </a:solidFill>
                <a:latin typeface="Montserrat" panose="00000500000000000000" pitchFamily="2" charset="0"/>
              </a:rPr>
              <a:t>Equal</a:t>
            </a:r>
            <a:r>
              <a:rPr lang="it-IT" sz="1400" b="1" i="0" u="none" strike="noStrike" baseline="0" dirty="0">
                <a:solidFill>
                  <a:schemeClr val="bg1"/>
                </a:solidFill>
                <a:latin typeface="Montserrat" panose="00000500000000000000" pitchFamily="2" charset="0"/>
              </a:rPr>
              <a:t> </a:t>
            </a:r>
            <a:r>
              <a:rPr lang="it-IT" sz="1400" b="1" i="0" u="none" strike="noStrike" baseline="0" dirty="0" err="1">
                <a:solidFill>
                  <a:schemeClr val="bg1"/>
                </a:solidFill>
                <a:latin typeface="Montserrat" panose="00000500000000000000" pitchFamily="2" charset="0"/>
              </a:rPr>
              <a:t>Accuracy</a:t>
            </a:r>
            <a:endParaRPr lang="it-IT" b="1" dirty="0"/>
          </a:p>
        </p:txBody>
      </p:sp>
      <p:cxnSp>
        <p:nvCxnSpPr>
          <p:cNvPr id="41" name="Connettore 2 40">
            <a:extLst>
              <a:ext uri="{FF2B5EF4-FFF2-40B4-BE49-F238E27FC236}">
                <a16:creationId xmlns:a16="http://schemas.microsoft.com/office/drawing/2014/main" id="{9DB2E2A3-2A92-30EF-DAAA-BE92FCC215C6}"/>
              </a:ext>
            </a:extLst>
          </p:cNvPr>
          <p:cNvCxnSpPr>
            <a:cxnSpLocks/>
          </p:cNvCxnSpPr>
          <p:nvPr/>
        </p:nvCxnSpPr>
        <p:spPr>
          <a:xfrm>
            <a:off x="1800483" y="1902050"/>
            <a:ext cx="7360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81B85C45-09FC-B54E-B83E-A88F5F631B7A}"/>
              </a:ext>
            </a:extLst>
          </p:cNvPr>
          <p:cNvCxnSpPr>
            <a:cxnSpLocks/>
          </p:cNvCxnSpPr>
          <p:nvPr/>
        </p:nvCxnSpPr>
        <p:spPr>
          <a:xfrm>
            <a:off x="6490801" y="1833347"/>
            <a:ext cx="503207" cy="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74D367DE-03F9-9EFC-F7CD-C1794FE1F39A}"/>
              </a:ext>
            </a:extLst>
          </p:cNvPr>
          <p:cNvCxnSpPr>
            <a:cxnSpLocks/>
          </p:cNvCxnSpPr>
          <p:nvPr/>
        </p:nvCxnSpPr>
        <p:spPr>
          <a:xfrm>
            <a:off x="6583677" y="2303128"/>
            <a:ext cx="41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E1CC89DA-9F4B-DBB7-3693-6A87C50F4580}"/>
              </a:ext>
            </a:extLst>
          </p:cNvPr>
          <p:cNvCxnSpPr>
            <a:cxnSpLocks/>
            <a:stCxn id="37" idx="3"/>
          </p:cNvCxnSpPr>
          <p:nvPr/>
        </p:nvCxnSpPr>
        <p:spPr>
          <a:xfrm flipV="1">
            <a:off x="6369723" y="2819282"/>
            <a:ext cx="6242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A9024328-BE19-A0CE-584B-97DF6A6671E1}"/>
              </a:ext>
            </a:extLst>
          </p:cNvPr>
          <p:cNvCxnSpPr>
            <a:cxnSpLocks/>
          </p:cNvCxnSpPr>
          <p:nvPr/>
        </p:nvCxnSpPr>
        <p:spPr>
          <a:xfrm flipV="1">
            <a:off x="6484713" y="3298821"/>
            <a:ext cx="563009" cy="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Immagine 52">
            <a:extLst>
              <a:ext uri="{FF2B5EF4-FFF2-40B4-BE49-F238E27FC236}">
                <a16:creationId xmlns:a16="http://schemas.microsoft.com/office/drawing/2014/main" id="{0BD72C26-D08B-FF1A-654C-128383902E37}"/>
              </a:ext>
            </a:extLst>
          </p:cNvPr>
          <p:cNvPicPr>
            <a:picLocks noChangeAspect="1"/>
          </p:cNvPicPr>
          <p:nvPr/>
        </p:nvPicPr>
        <p:blipFill>
          <a:blip r:embed="rId9"/>
          <a:stretch>
            <a:fillRect/>
          </a:stretch>
        </p:blipFill>
        <p:spPr>
          <a:xfrm>
            <a:off x="615965" y="3342040"/>
            <a:ext cx="3360711" cy="198137"/>
          </a:xfrm>
          <a:prstGeom prst="rect">
            <a:avLst/>
          </a:prstGeom>
        </p:spPr>
      </p:pic>
      <p:cxnSp>
        <p:nvCxnSpPr>
          <p:cNvPr id="9" name="Connettore a gomito 8">
            <a:extLst>
              <a:ext uri="{FF2B5EF4-FFF2-40B4-BE49-F238E27FC236}">
                <a16:creationId xmlns:a16="http://schemas.microsoft.com/office/drawing/2014/main" id="{BB254654-87DE-627C-D0C5-846B70007C56}"/>
              </a:ext>
            </a:extLst>
          </p:cNvPr>
          <p:cNvCxnSpPr>
            <a:cxnSpLocks/>
          </p:cNvCxnSpPr>
          <p:nvPr/>
        </p:nvCxnSpPr>
        <p:spPr>
          <a:xfrm rot="16200000" flipH="1">
            <a:off x="1891713" y="3006200"/>
            <a:ext cx="384873" cy="1687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172;p39">
            <a:extLst>
              <a:ext uri="{FF2B5EF4-FFF2-40B4-BE49-F238E27FC236}">
                <a16:creationId xmlns:a16="http://schemas.microsoft.com/office/drawing/2014/main" id="{E58F6913-CF99-7FB9-5A28-DF3A6873C890}"/>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CasellaDiTesto 9">
            <a:extLst>
              <a:ext uri="{FF2B5EF4-FFF2-40B4-BE49-F238E27FC236}">
                <a16:creationId xmlns:a16="http://schemas.microsoft.com/office/drawing/2014/main" id="{A4DBC49B-4ACD-B13E-C437-CC04299815B1}"/>
              </a:ext>
            </a:extLst>
          </p:cNvPr>
          <p:cNvSpPr txBox="1"/>
          <p:nvPr/>
        </p:nvSpPr>
        <p:spPr>
          <a:xfrm>
            <a:off x="691806" y="373287"/>
            <a:ext cx="4802918" cy="461665"/>
          </a:xfrm>
          <a:prstGeom prst="rect">
            <a:avLst/>
          </a:prstGeom>
          <a:noFill/>
        </p:spPr>
        <p:txBody>
          <a:bodyPr wrap="none" rtlCol="0">
            <a:spAutoFit/>
          </a:bodyPr>
          <a:lstStyle/>
          <a:p>
            <a:r>
              <a:rPr lang="it-IT" sz="2400" b="1" dirty="0">
                <a:solidFill>
                  <a:schemeClr val="accent1"/>
                </a:solidFill>
                <a:latin typeface="Montserrat ExtraBold" panose="00000900000000000000" pitchFamily="2" charset="0"/>
              </a:rPr>
              <a:t>BNN e Montecarlo Sampling</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11" name="CasellaDiTesto 10">
            <a:extLst>
              <a:ext uri="{FF2B5EF4-FFF2-40B4-BE49-F238E27FC236}">
                <a16:creationId xmlns:a16="http://schemas.microsoft.com/office/drawing/2014/main" id="{C1A7F638-CE82-8E54-0E93-AD0AFCE70E35}"/>
              </a:ext>
            </a:extLst>
          </p:cNvPr>
          <p:cNvSpPr txBox="1"/>
          <p:nvPr/>
        </p:nvSpPr>
        <p:spPr>
          <a:xfrm>
            <a:off x="691806" y="1405379"/>
            <a:ext cx="7515199" cy="954107"/>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In a </a:t>
            </a:r>
            <a:r>
              <a:rPr lang="en-US" b="1" dirty="0">
                <a:solidFill>
                  <a:schemeClr val="bg1"/>
                </a:solidFill>
                <a:latin typeface="Montserrat" panose="00000500000000000000" pitchFamily="2" charset="0"/>
              </a:rPr>
              <a:t>Bayesian Neural Network (BNN) </a:t>
            </a:r>
            <a:r>
              <a:rPr lang="en-US" dirty="0">
                <a:solidFill>
                  <a:schemeClr val="bg1"/>
                </a:solidFill>
                <a:latin typeface="Montserrat" panose="00000500000000000000" pitchFamily="2" charset="0"/>
              </a:rPr>
              <a:t>operate by placing a prior distribution</a:t>
            </a:r>
          </a:p>
          <a:p>
            <a:pPr>
              <a:buClr>
                <a:schemeClr val="bg1"/>
              </a:buClr>
            </a:pPr>
            <a:r>
              <a:rPr lang="en-US" dirty="0">
                <a:solidFill>
                  <a:schemeClr val="bg1"/>
                </a:solidFill>
                <a:latin typeface="Montserrat" panose="00000500000000000000" pitchFamily="2" charset="0"/>
              </a:rPr>
              <a:t>      over the weights of a neural network. Each weight is treated as a distribution, </a:t>
            </a:r>
          </a:p>
          <a:p>
            <a:r>
              <a:rPr lang="en-US" dirty="0">
                <a:solidFill>
                  <a:schemeClr val="bg1"/>
                </a:solidFill>
                <a:latin typeface="Montserrat" panose="00000500000000000000" pitchFamily="2" charset="0"/>
              </a:rPr>
              <a:t>      not just a single number. </a:t>
            </a:r>
          </a:p>
          <a:p>
            <a:r>
              <a:rPr lang="en-US" dirty="0">
                <a:solidFill>
                  <a:schemeClr val="bg1"/>
                </a:solidFill>
                <a:latin typeface="Montserrat" panose="00000500000000000000" pitchFamily="2" charset="0"/>
              </a:rPr>
              <a:t>      This means the model can represent uncertainty over its parameters</a:t>
            </a:r>
            <a:endParaRPr lang="it-IT" dirty="0">
              <a:solidFill>
                <a:schemeClr val="bg1"/>
              </a:solidFill>
              <a:latin typeface="Montserrat" panose="00000500000000000000" pitchFamily="2" charset="0"/>
            </a:endParaRPr>
          </a:p>
        </p:txBody>
      </p:sp>
      <p:sp>
        <p:nvSpPr>
          <p:cNvPr id="12" name="CasellaDiTesto 11">
            <a:extLst>
              <a:ext uri="{FF2B5EF4-FFF2-40B4-BE49-F238E27FC236}">
                <a16:creationId xmlns:a16="http://schemas.microsoft.com/office/drawing/2014/main" id="{119C6CC9-7247-B764-3DB0-70D320A989E7}"/>
              </a:ext>
            </a:extLst>
          </p:cNvPr>
          <p:cNvSpPr txBox="1"/>
          <p:nvPr/>
        </p:nvSpPr>
        <p:spPr>
          <a:xfrm>
            <a:off x="691806" y="2359486"/>
            <a:ext cx="6790642" cy="1169551"/>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Since weights are distributions, predictions require sampling.</a:t>
            </a:r>
          </a:p>
          <a:p>
            <a:pPr>
              <a:buClr>
                <a:schemeClr val="bg1"/>
              </a:buClr>
            </a:pPr>
            <a:r>
              <a:rPr lang="en-US" b="1" dirty="0">
                <a:solidFill>
                  <a:schemeClr val="bg1"/>
                </a:solidFill>
                <a:latin typeface="Montserrat" panose="00000500000000000000" pitchFamily="2" charset="0"/>
              </a:rPr>
              <a:t>      </a:t>
            </a:r>
            <a:r>
              <a:rPr lang="en-US" dirty="0">
                <a:solidFill>
                  <a:schemeClr val="bg1"/>
                </a:solidFill>
                <a:latin typeface="Montserrat" panose="00000500000000000000" pitchFamily="2" charset="0"/>
              </a:rPr>
              <a:t>The most common approach is </a:t>
            </a:r>
            <a:r>
              <a:rPr lang="en-US" b="1" dirty="0">
                <a:solidFill>
                  <a:schemeClr val="bg1"/>
                </a:solidFill>
                <a:latin typeface="Montserrat" panose="00000500000000000000" pitchFamily="2" charset="0"/>
              </a:rPr>
              <a:t>Montecarlo Sampling: </a:t>
            </a:r>
          </a:p>
          <a:p>
            <a:pPr>
              <a:buClr>
                <a:schemeClr val="bg1"/>
              </a:buClr>
            </a:pPr>
            <a:r>
              <a:rPr lang="en-US" b="1" dirty="0">
                <a:solidFill>
                  <a:schemeClr val="bg1"/>
                </a:solidFill>
                <a:latin typeface="Montserrat" panose="00000500000000000000" pitchFamily="2" charset="0"/>
              </a:rPr>
              <a:t>	- </a:t>
            </a:r>
            <a:r>
              <a:rPr lang="en-US" dirty="0">
                <a:solidFill>
                  <a:schemeClr val="bg1"/>
                </a:solidFill>
                <a:latin typeface="Montserrat" panose="00000500000000000000" pitchFamily="2" charset="0"/>
              </a:rPr>
              <a:t>Run the same input multiple times through the network</a:t>
            </a:r>
          </a:p>
          <a:p>
            <a:pPr>
              <a:buClr>
                <a:schemeClr val="bg1"/>
              </a:buClr>
            </a:pPr>
            <a:r>
              <a:rPr lang="en-US" dirty="0">
                <a:solidFill>
                  <a:schemeClr val="bg1"/>
                </a:solidFill>
                <a:latin typeface="Montserrat" panose="00000500000000000000" pitchFamily="2" charset="0"/>
              </a:rPr>
              <a:t>	- Each time, sample weights → get slightly different outputs</a:t>
            </a:r>
          </a:p>
          <a:p>
            <a:pPr>
              <a:buClr>
                <a:schemeClr val="bg1"/>
              </a:buClr>
            </a:pPr>
            <a:r>
              <a:rPr lang="en-US" dirty="0">
                <a:solidFill>
                  <a:schemeClr val="bg1"/>
                </a:solidFill>
                <a:latin typeface="Montserrat" panose="00000500000000000000" pitchFamily="2" charset="0"/>
              </a:rPr>
              <a:t>	- The variability across outputs reflects the model’s </a:t>
            </a:r>
            <a:r>
              <a:rPr lang="en-US" b="1" dirty="0">
                <a:solidFill>
                  <a:schemeClr val="bg1"/>
                </a:solidFill>
                <a:latin typeface="Montserrat" panose="00000500000000000000" pitchFamily="2" charset="0"/>
              </a:rPr>
              <a:t>uncertainty</a:t>
            </a:r>
            <a:endParaRPr lang="it-IT" dirty="0">
              <a:solidFill>
                <a:schemeClr val="bg1"/>
              </a:solidFill>
              <a:latin typeface="Montserrat" panose="00000500000000000000" pitchFamily="2" charset="0"/>
            </a:endParaRPr>
          </a:p>
        </p:txBody>
      </p:sp>
      <p:sp>
        <p:nvSpPr>
          <p:cNvPr id="13" name="CasellaDiTesto 12">
            <a:extLst>
              <a:ext uri="{FF2B5EF4-FFF2-40B4-BE49-F238E27FC236}">
                <a16:creationId xmlns:a16="http://schemas.microsoft.com/office/drawing/2014/main" id="{549A1D2E-784A-7CA1-B7EF-5C1D0FD9A6C3}"/>
              </a:ext>
            </a:extLst>
          </p:cNvPr>
          <p:cNvSpPr txBox="1"/>
          <p:nvPr/>
        </p:nvSpPr>
        <p:spPr>
          <a:xfrm>
            <a:off x="691806" y="882159"/>
            <a:ext cx="7904728" cy="523220"/>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In order to measure </a:t>
            </a:r>
            <a:r>
              <a:rPr lang="en-US" b="1" dirty="0">
                <a:solidFill>
                  <a:schemeClr val="bg1"/>
                </a:solidFill>
                <a:latin typeface="Montserrat" panose="00000500000000000000" pitchFamily="2" charset="0"/>
              </a:rPr>
              <a:t>uncertainty</a:t>
            </a:r>
            <a:r>
              <a:rPr lang="en-US" dirty="0">
                <a:solidFill>
                  <a:schemeClr val="bg1"/>
                </a:solidFill>
                <a:latin typeface="Montserrat" panose="00000500000000000000" pitchFamily="2" charset="0"/>
              </a:rPr>
              <a:t>, we need a model that can provide not just </a:t>
            </a:r>
          </a:p>
          <a:p>
            <a:pPr>
              <a:buClr>
                <a:schemeClr val="bg1"/>
              </a:buClr>
            </a:pPr>
            <a:r>
              <a:rPr lang="en-US" dirty="0">
                <a:solidFill>
                  <a:schemeClr val="bg1"/>
                </a:solidFill>
                <a:latin typeface="Montserrat" panose="00000500000000000000" pitchFamily="2" charset="0"/>
              </a:rPr>
              <a:t>      predictions, but also a measure of confidence. Bayesian Neural Networks allow this</a:t>
            </a:r>
            <a:endParaRPr lang="it-IT" dirty="0">
              <a:solidFill>
                <a:schemeClr val="bg1"/>
              </a:solidFill>
              <a:latin typeface="Montserrat" panose="00000500000000000000" pitchFamily="2" charset="0"/>
            </a:endParaRPr>
          </a:p>
        </p:txBody>
      </p:sp>
      <p:sp>
        <p:nvSpPr>
          <p:cNvPr id="14" name="Rettangolo 13">
            <a:extLst>
              <a:ext uri="{FF2B5EF4-FFF2-40B4-BE49-F238E27FC236}">
                <a16:creationId xmlns:a16="http://schemas.microsoft.com/office/drawing/2014/main" id="{BEDA1F90-EE04-B052-A1F2-D4399F96B35C}"/>
              </a:ext>
            </a:extLst>
          </p:cNvPr>
          <p:cNvSpPr/>
          <p:nvPr/>
        </p:nvSpPr>
        <p:spPr>
          <a:xfrm>
            <a:off x="832624" y="3642648"/>
            <a:ext cx="3739376"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1800" dirty="0" err="1">
                <a:latin typeface="Montserrat" panose="00000500000000000000" pitchFamily="2" charset="0"/>
              </a:rPr>
              <a:t>Epistemic</a:t>
            </a:r>
            <a:r>
              <a:rPr lang="it-IT" sz="1800" dirty="0">
                <a:latin typeface="Montserrat" panose="00000500000000000000" pitchFamily="2" charset="0"/>
              </a:rPr>
              <a:t> </a:t>
            </a:r>
            <a:r>
              <a:rPr lang="it-IT" sz="1800" dirty="0" err="1">
                <a:latin typeface="Montserrat" panose="00000500000000000000" pitchFamily="2" charset="0"/>
              </a:rPr>
              <a:t>Uncertainty</a:t>
            </a:r>
            <a:r>
              <a:rPr lang="it-IT" sz="1800" dirty="0">
                <a:latin typeface="Montserrat" panose="00000500000000000000" pitchFamily="2" charset="0"/>
              </a:rPr>
              <a:t>:</a:t>
            </a:r>
          </a:p>
          <a:p>
            <a:pPr algn="ctr"/>
            <a:r>
              <a:rPr lang="en-US" dirty="0">
                <a:solidFill>
                  <a:schemeClr val="bg1"/>
                </a:solidFill>
                <a:latin typeface="Montserrat" panose="00000500000000000000" pitchFamily="2" charset="0"/>
              </a:rPr>
              <a:t>Multiple models were initialized with different parameters and random seeds</a:t>
            </a:r>
            <a:endParaRPr lang="it-IT" dirty="0">
              <a:solidFill>
                <a:schemeClr val="bg1"/>
              </a:solidFill>
              <a:latin typeface="Montserrat" panose="00000500000000000000" pitchFamily="2" charset="0"/>
            </a:endParaRPr>
          </a:p>
        </p:txBody>
      </p:sp>
      <p:sp>
        <p:nvSpPr>
          <p:cNvPr id="15" name="Rettangolo 14">
            <a:extLst>
              <a:ext uri="{FF2B5EF4-FFF2-40B4-BE49-F238E27FC236}">
                <a16:creationId xmlns:a16="http://schemas.microsoft.com/office/drawing/2014/main" id="{61524BE3-432C-1DC7-1E15-0ECD4C2BC397}"/>
              </a:ext>
            </a:extLst>
          </p:cNvPr>
          <p:cNvSpPr/>
          <p:nvPr/>
        </p:nvSpPr>
        <p:spPr>
          <a:xfrm>
            <a:off x="4895404" y="3625597"/>
            <a:ext cx="3415971"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1800" dirty="0" err="1">
                <a:latin typeface="Montserrat" panose="00000500000000000000" pitchFamily="2" charset="0"/>
              </a:rPr>
              <a:t>Aleatoric</a:t>
            </a:r>
            <a:r>
              <a:rPr lang="it-IT" sz="1800" dirty="0">
                <a:latin typeface="Montserrat" panose="00000500000000000000" pitchFamily="2" charset="0"/>
              </a:rPr>
              <a:t> </a:t>
            </a:r>
            <a:r>
              <a:rPr lang="it-IT" sz="1800" dirty="0" err="1">
                <a:latin typeface="Montserrat" panose="00000500000000000000" pitchFamily="2" charset="0"/>
              </a:rPr>
              <a:t>Uncertainty</a:t>
            </a:r>
            <a:r>
              <a:rPr lang="it-IT" sz="1800" dirty="0">
                <a:latin typeface="Montserrat" panose="00000500000000000000" pitchFamily="2" charset="0"/>
              </a:rPr>
              <a:t>:</a:t>
            </a:r>
          </a:p>
          <a:p>
            <a:pPr algn="ctr"/>
            <a:r>
              <a:rPr lang="en-US" dirty="0">
                <a:solidFill>
                  <a:schemeClr val="bg1"/>
                </a:solidFill>
                <a:latin typeface="Montserrat" panose="00000500000000000000" pitchFamily="2" charset="0"/>
              </a:rPr>
              <a:t>Training on a different data sample using bootstrap method</a:t>
            </a:r>
          </a:p>
          <a:p>
            <a:pPr algn="ct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22075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CD0AA3C3-CF0F-BEBA-99D5-B96C8F4CAF16}"/>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F9F67DD1-76AC-E943-BEA3-10244606D853}"/>
              </a:ext>
            </a:extLst>
          </p:cNvPr>
          <p:cNvSpPr txBox="1"/>
          <p:nvPr/>
        </p:nvSpPr>
        <p:spPr>
          <a:xfrm>
            <a:off x="691806" y="373287"/>
            <a:ext cx="5012911"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Experiments</a:t>
            </a:r>
            <a:r>
              <a:rPr lang="it-IT" sz="2400" b="1" dirty="0">
                <a:solidFill>
                  <a:schemeClr val="accent1"/>
                </a:solidFill>
                <a:latin typeface="Montserrat ExtraBold" panose="00000900000000000000" pitchFamily="2" charset="0"/>
              </a:rPr>
              <a:t> – Training Setup</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7" name="CasellaDiTesto 6">
            <a:extLst>
              <a:ext uri="{FF2B5EF4-FFF2-40B4-BE49-F238E27FC236}">
                <a16:creationId xmlns:a16="http://schemas.microsoft.com/office/drawing/2014/main" id="{7BF66C1A-4AD7-28BF-868A-2ACC9CD4D8FF}"/>
              </a:ext>
            </a:extLst>
          </p:cNvPr>
          <p:cNvSpPr txBox="1"/>
          <p:nvPr/>
        </p:nvSpPr>
        <p:spPr>
          <a:xfrm>
            <a:off x="691806" y="909756"/>
            <a:ext cx="5848589" cy="2677656"/>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Experiments are conducted on </a:t>
            </a:r>
            <a:r>
              <a:rPr lang="en-US" b="1" dirty="0">
                <a:solidFill>
                  <a:schemeClr val="bg1"/>
                </a:solidFill>
                <a:latin typeface="Montserrat" panose="00000500000000000000" pitchFamily="2" charset="0"/>
              </a:rPr>
              <a:t>synthetic datasets </a:t>
            </a:r>
            <a:r>
              <a:rPr lang="en-US" dirty="0">
                <a:solidFill>
                  <a:schemeClr val="bg1"/>
                </a:solidFill>
                <a:latin typeface="Montserrat" panose="00000500000000000000" pitchFamily="2" charset="0"/>
              </a:rPr>
              <a:t>designed to highlight different types of bias</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The experiments were carried out using an </a:t>
            </a:r>
            <a:r>
              <a:rPr lang="en-US" b="1" dirty="0">
                <a:solidFill>
                  <a:schemeClr val="bg1"/>
                </a:solidFill>
                <a:latin typeface="Montserrat" panose="00000500000000000000" pitchFamily="2" charset="0"/>
              </a:rPr>
              <a:t>80/20</a:t>
            </a:r>
            <a:r>
              <a:rPr lang="en-US" dirty="0">
                <a:solidFill>
                  <a:schemeClr val="bg1"/>
                </a:solidFill>
                <a:latin typeface="Montserrat" panose="00000500000000000000" pitchFamily="2" charset="0"/>
              </a:rPr>
              <a:t> train-test split on the synthetic datasets</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We implemented a </a:t>
            </a:r>
            <a:r>
              <a:rPr lang="en-US" b="1" dirty="0">
                <a:solidFill>
                  <a:schemeClr val="bg1"/>
                </a:solidFill>
                <a:latin typeface="Montserrat" panose="00000500000000000000" pitchFamily="2" charset="0"/>
              </a:rPr>
              <a:t>simple Bayesian Neural Network </a:t>
            </a:r>
            <a:r>
              <a:rPr lang="en-US" dirty="0">
                <a:solidFill>
                  <a:schemeClr val="bg1"/>
                </a:solidFill>
                <a:latin typeface="Montserrat" panose="00000500000000000000" pitchFamily="2" charset="0"/>
              </a:rPr>
              <a:t>(BNN) with no hidden layers, trained for 5 epochs</a:t>
            </a:r>
          </a:p>
          <a:p>
            <a:pPr>
              <a:buClr>
                <a:schemeClr val="bg1"/>
              </a:buCl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The model was optimized using Stan </a:t>
            </a:r>
            <a:r>
              <a:rPr lang="en-US" b="1" dirty="0">
                <a:solidFill>
                  <a:schemeClr val="bg1"/>
                </a:solidFill>
                <a:latin typeface="Montserrat" panose="00000500000000000000" pitchFamily="2" charset="0"/>
              </a:rPr>
              <a:t>MCMC</a:t>
            </a:r>
            <a:r>
              <a:rPr lang="en-US" dirty="0">
                <a:solidFill>
                  <a:schemeClr val="bg1"/>
                </a:solidFill>
                <a:latin typeface="Montserrat" panose="00000500000000000000" pitchFamily="2" charset="0"/>
              </a:rPr>
              <a:t>(Markov Chain Monte Carlo)</a:t>
            </a:r>
          </a:p>
          <a:p>
            <a:pPr marL="285750" indent="-285750">
              <a:buClr>
                <a:schemeClr val="bg1"/>
              </a:buClr>
              <a:buFont typeface="Arial" panose="020B0604020202020204" pitchFamily="34" charset="0"/>
              <a:buChar char="•"/>
            </a:pPr>
            <a:endParaRPr lang="it-IT" dirty="0">
              <a:solidFill>
                <a:schemeClr val="bg1"/>
              </a:solidFill>
              <a:latin typeface="Montserrat" panose="00000500000000000000" pitchFamily="2" charset="0"/>
            </a:endParaRPr>
          </a:p>
        </p:txBody>
      </p:sp>
      <p:sp>
        <p:nvSpPr>
          <p:cNvPr id="3" name="CasellaDiTesto 2">
            <a:extLst>
              <a:ext uri="{FF2B5EF4-FFF2-40B4-BE49-F238E27FC236}">
                <a16:creationId xmlns:a16="http://schemas.microsoft.com/office/drawing/2014/main" id="{0B047857-D6CE-5664-1C40-DF7EEE752CC0}"/>
              </a:ext>
            </a:extLst>
          </p:cNvPr>
          <p:cNvSpPr txBox="1"/>
          <p:nvPr/>
        </p:nvSpPr>
        <p:spPr>
          <a:xfrm>
            <a:off x="691806" y="3528631"/>
            <a:ext cx="5298462" cy="523220"/>
          </a:xfrm>
          <a:prstGeom prst="rect">
            <a:avLst/>
          </a:prstGeom>
          <a:noFill/>
        </p:spPr>
        <p:txBody>
          <a:bodyPr wrap="square">
            <a:spAutoFit/>
          </a:bodyPr>
          <a:lstStyle/>
          <a:p>
            <a:pPr marL="285750" indent="-285750">
              <a:buClr>
                <a:schemeClr val="bg1">
                  <a:lumMod val="95000"/>
                </a:schemeClr>
              </a:buClr>
              <a:buFont typeface="Arial" panose="020B0604020202020204" pitchFamily="34" charset="0"/>
              <a:buChar char="•"/>
            </a:pPr>
            <a:r>
              <a:rPr lang="en-US" dirty="0">
                <a:solidFill>
                  <a:schemeClr val="bg1">
                    <a:lumMod val="95000"/>
                  </a:schemeClr>
                </a:solidFill>
                <a:latin typeface="Montserrat" panose="00000500000000000000" pitchFamily="2" charset="0"/>
              </a:rPr>
              <a:t>We focused only on synthetic data but in the paper the experiment also continues on real-world datasets</a:t>
            </a:r>
            <a:endParaRPr lang="it-IT" dirty="0">
              <a:solidFill>
                <a:schemeClr val="bg1">
                  <a:lumMod val="95000"/>
                </a:schemeClr>
              </a:solidFill>
              <a:latin typeface="Montserrat" panose="00000500000000000000" pitchFamily="2" charset="0"/>
            </a:endParaRPr>
          </a:p>
        </p:txBody>
      </p:sp>
    </p:spTree>
    <p:extLst>
      <p:ext uri="{BB962C8B-B14F-4D97-AF65-F5344CB8AC3E}">
        <p14:creationId xmlns:p14="http://schemas.microsoft.com/office/powerpoint/2010/main" val="332611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3538A7E1-B1FE-302C-FC05-294DAB9D3BCA}"/>
              </a:ext>
            </a:extLst>
          </p:cNvPr>
          <p:cNvSpPr/>
          <p:nvPr/>
        </p:nvSpPr>
        <p:spPr>
          <a:xfrm>
            <a:off x="6143921" y="3046573"/>
            <a:ext cx="2892869" cy="173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0" name="Rettangolo 19">
            <a:extLst>
              <a:ext uri="{FF2B5EF4-FFF2-40B4-BE49-F238E27FC236}">
                <a16:creationId xmlns:a16="http://schemas.microsoft.com/office/drawing/2014/main" id="{D09AB5D9-6175-2930-1EC8-B8375FD81CEA}"/>
              </a:ext>
            </a:extLst>
          </p:cNvPr>
          <p:cNvSpPr/>
          <p:nvPr/>
        </p:nvSpPr>
        <p:spPr>
          <a:xfrm>
            <a:off x="153420" y="3034680"/>
            <a:ext cx="2892869" cy="173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9" name="Rettangolo 18">
            <a:extLst>
              <a:ext uri="{FF2B5EF4-FFF2-40B4-BE49-F238E27FC236}">
                <a16:creationId xmlns:a16="http://schemas.microsoft.com/office/drawing/2014/main" id="{29E755EC-0B33-FD5A-D3BA-BCB4470D0FC1}"/>
              </a:ext>
            </a:extLst>
          </p:cNvPr>
          <p:cNvSpPr/>
          <p:nvPr/>
        </p:nvSpPr>
        <p:spPr>
          <a:xfrm>
            <a:off x="3147320" y="1707800"/>
            <a:ext cx="2892869" cy="173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7" name="Google Shape;172;p39">
            <a:extLst>
              <a:ext uri="{FF2B5EF4-FFF2-40B4-BE49-F238E27FC236}">
                <a16:creationId xmlns:a16="http://schemas.microsoft.com/office/drawing/2014/main" id="{7A4B9EE5-7F1B-1CB7-DF3E-936D6CAB1239}"/>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CasellaDiTesto 9">
            <a:extLst>
              <a:ext uri="{FF2B5EF4-FFF2-40B4-BE49-F238E27FC236}">
                <a16:creationId xmlns:a16="http://schemas.microsoft.com/office/drawing/2014/main" id="{25555C8E-1965-4974-DF31-FAD9D14D6009}"/>
              </a:ext>
            </a:extLst>
          </p:cNvPr>
          <p:cNvSpPr txBox="1"/>
          <p:nvPr/>
        </p:nvSpPr>
        <p:spPr>
          <a:xfrm>
            <a:off x="691806" y="373287"/>
            <a:ext cx="5211683"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Experiments</a:t>
            </a:r>
            <a:r>
              <a:rPr lang="it-IT" sz="2400" b="1" dirty="0">
                <a:solidFill>
                  <a:schemeClr val="accent1"/>
                </a:solidFill>
                <a:latin typeface="Montserrat ExtraBold" panose="00000900000000000000" pitchFamily="2" charset="0"/>
              </a:rPr>
              <a:t> – </a:t>
            </a:r>
            <a:r>
              <a:rPr lang="it-IT" sz="2400" b="1" dirty="0" err="1">
                <a:solidFill>
                  <a:schemeClr val="accent1"/>
                </a:solidFill>
                <a:latin typeface="Montserrat ExtraBold" panose="00000900000000000000" pitchFamily="2" charset="0"/>
              </a:rPr>
              <a:t>Synthetic</a:t>
            </a:r>
            <a:r>
              <a:rPr lang="it-IT" sz="2400" b="1" dirty="0">
                <a:solidFill>
                  <a:schemeClr val="accent1"/>
                </a:solidFill>
                <a:latin typeface="Montserrat ExtraBold" panose="00000900000000000000" pitchFamily="2" charset="0"/>
              </a:rPr>
              <a:t> Data</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11" name="CasellaDiTesto 10">
            <a:extLst>
              <a:ext uri="{FF2B5EF4-FFF2-40B4-BE49-F238E27FC236}">
                <a16:creationId xmlns:a16="http://schemas.microsoft.com/office/drawing/2014/main" id="{30A497ED-85C9-251B-B903-6D6CB31AAA3F}"/>
              </a:ext>
            </a:extLst>
          </p:cNvPr>
          <p:cNvSpPr txBox="1"/>
          <p:nvPr/>
        </p:nvSpPr>
        <p:spPr>
          <a:xfrm>
            <a:off x="717459" y="819749"/>
            <a:ext cx="6454011" cy="523220"/>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Synthetic datasets</a:t>
            </a:r>
            <a:r>
              <a:rPr lang="en-US" dirty="0">
                <a:solidFill>
                  <a:schemeClr val="bg1"/>
                </a:solidFill>
                <a:latin typeface="Montserrat" panose="00000500000000000000" pitchFamily="2" charset="0"/>
              </a:rPr>
              <a:t> designed to highlight different sources of bias:</a:t>
            </a:r>
          </a:p>
          <a:p>
            <a:pPr>
              <a:buClr>
                <a:schemeClr val="bg1"/>
              </a:buClr>
            </a:pPr>
            <a:r>
              <a:rPr lang="en-US" dirty="0">
                <a:solidFill>
                  <a:schemeClr val="bg1"/>
                </a:solidFill>
                <a:latin typeface="Montserrat" panose="00000500000000000000" pitchFamily="2" charset="0"/>
              </a:rPr>
              <a:t>      Here we report the formula of the distribution and the plot</a:t>
            </a:r>
            <a:endParaRPr lang="it-IT" dirty="0">
              <a:solidFill>
                <a:schemeClr val="bg1"/>
              </a:solidFill>
              <a:latin typeface="Montserrat" panose="00000500000000000000" pitchFamily="2" charset="0"/>
            </a:endParaRPr>
          </a:p>
        </p:txBody>
      </p:sp>
      <p:sp>
        <p:nvSpPr>
          <p:cNvPr id="16" name="CasellaDiTesto 15">
            <a:extLst>
              <a:ext uri="{FF2B5EF4-FFF2-40B4-BE49-F238E27FC236}">
                <a16:creationId xmlns:a16="http://schemas.microsoft.com/office/drawing/2014/main" id="{CBEF6192-1E23-D508-C785-9FF268EB1630}"/>
              </a:ext>
            </a:extLst>
          </p:cNvPr>
          <p:cNvSpPr txBox="1"/>
          <p:nvPr/>
        </p:nvSpPr>
        <p:spPr>
          <a:xfrm>
            <a:off x="850996" y="1225282"/>
            <a:ext cx="892098" cy="523220"/>
          </a:xfrm>
          <a:prstGeom prst="rect">
            <a:avLst/>
          </a:prstGeom>
          <a:noFill/>
        </p:spPr>
        <p:txBody>
          <a:bodyPr wrap="square" rtlCol="0">
            <a:spAutoFit/>
          </a:bodyPr>
          <a:lstStyle/>
          <a:p>
            <a:r>
              <a:rPr lang="it-IT" sz="2800" dirty="0">
                <a:solidFill>
                  <a:schemeClr val="accent1"/>
                </a:solidFill>
                <a:latin typeface="Montserrat ExtraBold" panose="00000900000000000000" pitchFamily="2" charset="0"/>
              </a:rPr>
              <a:t>SD1</a:t>
            </a:r>
          </a:p>
        </p:txBody>
      </p:sp>
      <p:sp>
        <p:nvSpPr>
          <p:cNvPr id="17" name="CasellaDiTesto 16">
            <a:extLst>
              <a:ext uri="{FF2B5EF4-FFF2-40B4-BE49-F238E27FC236}">
                <a16:creationId xmlns:a16="http://schemas.microsoft.com/office/drawing/2014/main" id="{4BAC48B7-F347-D260-DB55-DD4813047A38}"/>
              </a:ext>
            </a:extLst>
          </p:cNvPr>
          <p:cNvSpPr txBox="1"/>
          <p:nvPr/>
        </p:nvSpPr>
        <p:spPr>
          <a:xfrm>
            <a:off x="4004685" y="1248703"/>
            <a:ext cx="977590" cy="523220"/>
          </a:xfrm>
          <a:prstGeom prst="rect">
            <a:avLst/>
          </a:prstGeom>
          <a:noFill/>
        </p:spPr>
        <p:txBody>
          <a:bodyPr wrap="square" rtlCol="0">
            <a:spAutoFit/>
          </a:bodyPr>
          <a:lstStyle/>
          <a:p>
            <a:r>
              <a:rPr lang="it-IT" sz="2800" dirty="0">
                <a:solidFill>
                  <a:schemeClr val="accent1"/>
                </a:solidFill>
                <a:latin typeface="Montserrat ExtraBold" panose="00000900000000000000" pitchFamily="2" charset="0"/>
              </a:rPr>
              <a:t>SD2</a:t>
            </a:r>
          </a:p>
        </p:txBody>
      </p:sp>
      <p:sp>
        <p:nvSpPr>
          <p:cNvPr id="18" name="CasellaDiTesto 17">
            <a:extLst>
              <a:ext uri="{FF2B5EF4-FFF2-40B4-BE49-F238E27FC236}">
                <a16:creationId xmlns:a16="http://schemas.microsoft.com/office/drawing/2014/main" id="{834276C7-7C98-C2E2-323D-C312603EE552}"/>
              </a:ext>
            </a:extLst>
          </p:cNvPr>
          <p:cNvSpPr txBox="1"/>
          <p:nvPr/>
        </p:nvSpPr>
        <p:spPr>
          <a:xfrm>
            <a:off x="7092202" y="1246297"/>
            <a:ext cx="977589" cy="523220"/>
          </a:xfrm>
          <a:prstGeom prst="rect">
            <a:avLst/>
          </a:prstGeom>
          <a:noFill/>
        </p:spPr>
        <p:txBody>
          <a:bodyPr wrap="square" rtlCol="0">
            <a:spAutoFit/>
          </a:bodyPr>
          <a:lstStyle/>
          <a:p>
            <a:r>
              <a:rPr lang="it-IT" sz="2800" dirty="0">
                <a:solidFill>
                  <a:schemeClr val="accent1"/>
                </a:solidFill>
                <a:latin typeface="Montserrat ExtraBold" panose="00000900000000000000" pitchFamily="2" charset="0"/>
              </a:rPr>
              <a:t>SD3</a:t>
            </a:r>
          </a:p>
        </p:txBody>
      </p:sp>
      <p:pic>
        <p:nvPicPr>
          <p:cNvPr id="3" name="Immagine 2">
            <a:extLst>
              <a:ext uri="{FF2B5EF4-FFF2-40B4-BE49-F238E27FC236}">
                <a16:creationId xmlns:a16="http://schemas.microsoft.com/office/drawing/2014/main" id="{8B5E6DF6-4830-4B8A-06A1-4F2161F33F6F}"/>
              </a:ext>
            </a:extLst>
          </p:cNvPr>
          <p:cNvPicPr>
            <a:picLocks noChangeAspect="1"/>
          </p:cNvPicPr>
          <p:nvPr/>
        </p:nvPicPr>
        <p:blipFill>
          <a:blip r:embed="rId2"/>
          <a:stretch>
            <a:fillRect/>
          </a:stretch>
        </p:blipFill>
        <p:spPr>
          <a:xfrm>
            <a:off x="328948" y="1689741"/>
            <a:ext cx="2281826" cy="513925"/>
          </a:xfrm>
          <a:prstGeom prst="rect">
            <a:avLst/>
          </a:prstGeom>
        </p:spPr>
      </p:pic>
      <p:pic>
        <p:nvPicPr>
          <p:cNvPr id="5" name="Immagine 4">
            <a:extLst>
              <a:ext uri="{FF2B5EF4-FFF2-40B4-BE49-F238E27FC236}">
                <a16:creationId xmlns:a16="http://schemas.microsoft.com/office/drawing/2014/main" id="{ECB0DC9F-688F-3395-48F8-9F5277C9D98B}"/>
              </a:ext>
            </a:extLst>
          </p:cNvPr>
          <p:cNvPicPr>
            <a:picLocks noChangeAspect="1"/>
          </p:cNvPicPr>
          <p:nvPr/>
        </p:nvPicPr>
        <p:blipFill>
          <a:blip r:embed="rId3"/>
          <a:stretch>
            <a:fillRect/>
          </a:stretch>
        </p:blipFill>
        <p:spPr>
          <a:xfrm>
            <a:off x="3366761" y="4077937"/>
            <a:ext cx="2627576" cy="624424"/>
          </a:xfrm>
          <a:prstGeom prst="rect">
            <a:avLst/>
          </a:prstGeom>
        </p:spPr>
      </p:pic>
      <p:pic>
        <p:nvPicPr>
          <p:cNvPr id="8" name="Immagine 7">
            <a:extLst>
              <a:ext uri="{FF2B5EF4-FFF2-40B4-BE49-F238E27FC236}">
                <a16:creationId xmlns:a16="http://schemas.microsoft.com/office/drawing/2014/main" id="{1B9B04A7-E4F3-CA21-0009-219C3E1C1C86}"/>
              </a:ext>
            </a:extLst>
          </p:cNvPr>
          <p:cNvPicPr>
            <a:picLocks noChangeAspect="1"/>
          </p:cNvPicPr>
          <p:nvPr/>
        </p:nvPicPr>
        <p:blipFill>
          <a:blip r:embed="rId4"/>
          <a:stretch>
            <a:fillRect/>
          </a:stretch>
        </p:blipFill>
        <p:spPr>
          <a:xfrm>
            <a:off x="6556782" y="1729579"/>
            <a:ext cx="2258270" cy="615892"/>
          </a:xfrm>
          <a:prstGeom prst="rect">
            <a:avLst/>
          </a:prstGeom>
        </p:spPr>
      </p:pic>
      <p:sp>
        <p:nvSpPr>
          <p:cNvPr id="9" name="Freccia in giù 8">
            <a:extLst>
              <a:ext uri="{FF2B5EF4-FFF2-40B4-BE49-F238E27FC236}">
                <a16:creationId xmlns:a16="http://schemas.microsoft.com/office/drawing/2014/main" id="{0FE98669-BEDF-F07B-7740-09EFEFC37078}"/>
              </a:ext>
            </a:extLst>
          </p:cNvPr>
          <p:cNvSpPr/>
          <p:nvPr/>
        </p:nvSpPr>
        <p:spPr>
          <a:xfrm>
            <a:off x="1170449" y="2282283"/>
            <a:ext cx="287634" cy="6312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Freccia in giù 13">
            <a:extLst>
              <a:ext uri="{FF2B5EF4-FFF2-40B4-BE49-F238E27FC236}">
                <a16:creationId xmlns:a16="http://schemas.microsoft.com/office/drawing/2014/main" id="{5AF646BA-C0D2-8EF1-3C8A-CDA23AAD677F}"/>
              </a:ext>
            </a:extLst>
          </p:cNvPr>
          <p:cNvSpPr/>
          <p:nvPr/>
        </p:nvSpPr>
        <p:spPr>
          <a:xfrm>
            <a:off x="7432725" y="2428649"/>
            <a:ext cx="253192" cy="5139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in giù 14">
            <a:extLst>
              <a:ext uri="{FF2B5EF4-FFF2-40B4-BE49-F238E27FC236}">
                <a16:creationId xmlns:a16="http://schemas.microsoft.com/office/drawing/2014/main" id="{34FBDDBA-52D1-A8EC-5A35-EA82D3847BA8}"/>
              </a:ext>
            </a:extLst>
          </p:cNvPr>
          <p:cNvSpPr/>
          <p:nvPr/>
        </p:nvSpPr>
        <p:spPr>
          <a:xfrm rot="10800000">
            <a:off x="4493481" y="3510257"/>
            <a:ext cx="253192" cy="5139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descr="Immagine che contiene schermata&#10;&#10;Il contenuto generato dall'IA potrebbe non essere corretto.">
            <a:extLst>
              <a:ext uri="{FF2B5EF4-FFF2-40B4-BE49-F238E27FC236}">
                <a16:creationId xmlns:a16="http://schemas.microsoft.com/office/drawing/2014/main" id="{B3A65E96-5855-E262-F541-D27ADC9910BD}"/>
              </a:ext>
            </a:extLst>
          </p:cNvPr>
          <p:cNvPicPr>
            <a:picLocks noChangeAspect="1"/>
          </p:cNvPicPr>
          <p:nvPr/>
        </p:nvPicPr>
        <p:blipFill>
          <a:blip r:embed="rId5"/>
          <a:stretch>
            <a:fillRect/>
          </a:stretch>
        </p:blipFill>
        <p:spPr>
          <a:xfrm>
            <a:off x="159178" y="3046573"/>
            <a:ext cx="2905483" cy="1743290"/>
          </a:xfrm>
          <a:prstGeom prst="rect">
            <a:avLst/>
          </a:prstGeom>
        </p:spPr>
      </p:pic>
      <p:pic>
        <p:nvPicPr>
          <p:cNvPr id="12" name="Immagine 11" descr="Immagine che contiene schermata, Policromia&#10;&#10;Il contenuto generato dall'IA potrebbe non essere corretto.">
            <a:extLst>
              <a:ext uri="{FF2B5EF4-FFF2-40B4-BE49-F238E27FC236}">
                <a16:creationId xmlns:a16="http://schemas.microsoft.com/office/drawing/2014/main" id="{219B6117-37CD-93FC-2F9C-BF296250463A}"/>
              </a:ext>
            </a:extLst>
          </p:cNvPr>
          <p:cNvPicPr>
            <a:picLocks noChangeAspect="1"/>
          </p:cNvPicPr>
          <p:nvPr/>
        </p:nvPicPr>
        <p:blipFill>
          <a:blip r:embed="rId6"/>
          <a:stretch>
            <a:fillRect/>
          </a:stretch>
        </p:blipFill>
        <p:spPr>
          <a:xfrm>
            <a:off x="3146194" y="1720783"/>
            <a:ext cx="2892869" cy="1735721"/>
          </a:xfrm>
          <a:prstGeom prst="rect">
            <a:avLst/>
          </a:prstGeom>
        </p:spPr>
      </p:pic>
      <p:pic>
        <p:nvPicPr>
          <p:cNvPr id="22" name="Immagine 21" descr="Immagine che contiene schermata, Policromia&#10;&#10;Il contenuto generato dall'IA potrebbe non essere corretto.">
            <a:extLst>
              <a:ext uri="{FF2B5EF4-FFF2-40B4-BE49-F238E27FC236}">
                <a16:creationId xmlns:a16="http://schemas.microsoft.com/office/drawing/2014/main" id="{C67DA197-7C53-BDDD-3D96-8975F88AC4E4}"/>
              </a:ext>
            </a:extLst>
          </p:cNvPr>
          <p:cNvPicPr>
            <a:picLocks noChangeAspect="1"/>
          </p:cNvPicPr>
          <p:nvPr/>
        </p:nvPicPr>
        <p:blipFill>
          <a:blip r:embed="rId7"/>
          <a:stretch>
            <a:fillRect/>
          </a:stretch>
        </p:blipFill>
        <p:spPr>
          <a:xfrm>
            <a:off x="6163924" y="3079850"/>
            <a:ext cx="2872866" cy="1710014"/>
          </a:xfrm>
          <a:prstGeom prst="rect">
            <a:avLst/>
          </a:prstGeom>
        </p:spPr>
      </p:pic>
    </p:spTree>
    <p:extLst>
      <p:ext uri="{BB962C8B-B14F-4D97-AF65-F5344CB8AC3E}">
        <p14:creationId xmlns:p14="http://schemas.microsoft.com/office/powerpoint/2010/main" val="3169996592"/>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701</TotalTime>
  <Words>1024</Words>
  <Application>Microsoft Office PowerPoint</Application>
  <PresentationFormat>Presentazione su schermo (16:9)</PresentationFormat>
  <Paragraphs>207</Paragraphs>
  <Slides>13</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Montserrat ExtraLight</vt:lpstr>
      <vt:lpstr>Montserrat ExtraBold</vt:lpstr>
      <vt:lpstr>Arial</vt:lpstr>
      <vt:lpstr>Montserrat</vt:lpstr>
      <vt:lpstr>Cambria Math</vt:lpstr>
      <vt:lpstr>Futuristic Background by Slidesgo</vt:lpstr>
      <vt:lpstr>Uncertainty as a Fairness Measure</vt:lpstr>
      <vt:lpstr>Overview</vt:lpstr>
      <vt:lpstr>FAIRNESS GERRYMANDERING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Filippo Del Rosso</cp:lastModifiedBy>
  <cp:revision>49</cp:revision>
  <dcterms:modified xsi:type="dcterms:W3CDTF">2025-09-11T10:34:17Z</dcterms:modified>
</cp:coreProperties>
</file>