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652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78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767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219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015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168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480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040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286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066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699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7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E6C40029-3DB9-3A24-4A3E-AF8FE38CF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1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2"/>
                </a:solidFill>
              </a:rPr>
              <a:t>PRESENTAZIONE LABORATORIO</a:t>
            </a:r>
            <a:endParaRPr lang="it-IT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DATA TO KNOWLEDGE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4C5938C-BDFB-12F5-ACA9-5296DB6A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26545"/>
            <a:ext cx="9144000" cy="872835"/>
          </a:xfrm>
        </p:spPr>
        <p:txBody>
          <a:bodyPr>
            <a:normAutofit/>
          </a:bodyPr>
          <a:lstStyle/>
          <a:p>
            <a:r>
              <a:rPr lang="it-IT" sz="2400" b="1" dirty="0"/>
              <a:t>LORENZO ALDEGHI </a:t>
            </a:r>
            <a:br>
              <a:rPr lang="it-IT" sz="2400" b="1" dirty="0"/>
            </a:br>
            <a:r>
              <a:rPr lang="it-IT" sz="1600" b="1" dirty="0"/>
              <a:t>MOL 2021/2022</a:t>
            </a:r>
            <a:endParaRPr lang="it-IT" sz="2400" b="1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834C2B9-FD1B-0E02-D2B4-DEFE6981AB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127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F77E1C-C88C-45C8-D693-B53349935406}"/>
              </a:ext>
            </a:extLst>
          </p:cNvPr>
          <p:cNvSpPr txBox="1"/>
          <p:nvPr/>
        </p:nvSpPr>
        <p:spPr>
          <a:xfrm>
            <a:off x="3366247" y="163203"/>
            <a:ext cx="54595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8ADC4B-E357-9CFC-81B2-F340357EFC12}"/>
              </a:ext>
            </a:extLst>
          </p:cNvPr>
          <p:cNvSpPr txBox="1"/>
          <p:nvPr/>
        </p:nvSpPr>
        <p:spPr>
          <a:xfrm>
            <a:off x="135073" y="1119674"/>
            <a:ext cx="1221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OBIETTIVO PREDIZIONE</a:t>
            </a:r>
            <a:r>
              <a:rPr lang="it-IT" b="1" dirty="0">
                <a:solidFill>
                  <a:schemeClr val="accent2"/>
                </a:solidFill>
              </a:rPr>
              <a:t>:</a:t>
            </a:r>
            <a:r>
              <a:rPr lang="it-IT" b="1" dirty="0"/>
              <a:t> prevedere i goal in alcuni campionati selezionati, negli anni successivi a quelli riportati nel dataset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8E068A3-8068-0D06-C0B3-C6FF8AAD3D50}"/>
              </a:ext>
            </a:extLst>
          </p:cNvPr>
          <p:cNvSpPr txBox="1"/>
          <p:nvPr/>
        </p:nvSpPr>
        <p:spPr>
          <a:xfrm>
            <a:off x="135073" y="1752439"/>
            <a:ext cx="38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LIBRERIA UTILIZZATA</a:t>
            </a:r>
            <a:r>
              <a:rPr lang="it-IT" b="1" dirty="0">
                <a:solidFill>
                  <a:schemeClr val="accent2"/>
                </a:solidFill>
              </a:rPr>
              <a:t>:</a:t>
            </a:r>
            <a:r>
              <a:rPr lang="it-IT" b="1" dirty="0"/>
              <a:t> </a:t>
            </a:r>
            <a:r>
              <a:rPr lang="it-IT" b="1" dirty="0" err="1"/>
              <a:t>SCIKIT-LEARN</a:t>
            </a:r>
            <a:endParaRPr lang="it-IT" b="1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3D27230-0FA9-383C-3631-C080A9BA020C}"/>
              </a:ext>
            </a:extLst>
          </p:cNvPr>
          <p:cNvCxnSpPr>
            <a:cxnSpLocks/>
          </p:cNvCxnSpPr>
          <p:nvPr/>
        </p:nvCxnSpPr>
        <p:spPr>
          <a:xfrm>
            <a:off x="1617969" y="4308461"/>
            <a:ext cx="8079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2335169-DD82-0515-FFD4-66E2F9F3E910}"/>
              </a:ext>
            </a:extLst>
          </p:cNvPr>
          <p:cNvSpPr txBox="1"/>
          <p:nvPr/>
        </p:nvSpPr>
        <p:spPr>
          <a:xfrm>
            <a:off x="7419389" y="2117695"/>
            <a:ext cx="3872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-apple-system"/>
              </a:rPr>
              <a:t>Simple and efficient tools for predictive data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-apple-system"/>
              </a:rPr>
              <a:t>Accessible to everybody, and reusable in various contexts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-apple-system"/>
              </a:rPr>
              <a:t>Built on NumPy, SciPy, and matplotlib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-apple-system"/>
              </a:rPr>
              <a:t>Open source, commercially usable - BSD license</a:t>
            </a:r>
          </a:p>
          <a:p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9FA03-54AA-36CB-622A-B9749390E8AB}"/>
              </a:ext>
            </a:extLst>
          </p:cNvPr>
          <p:cNvGrpSpPr/>
          <p:nvPr/>
        </p:nvGrpSpPr>
        <p:grpSpPr>
          <a:xfrm>
            <a:off x="4666763" y="1853071"/>
            <a:ext cx="2419340" cy="1372620"/>
            <a:chOff x="4517474" y="2056380"/>
            <a:chExt cx="2419340" cy="1372620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7D7D4926-74E8-99C1-C06F-9CDE46959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323" y="2140414"/>
              <a:ext cx="2247122" cy="1209584"/>
            </a:xfrm>
            <a:prstGeom prst="rect">
              <a:avLst/>
            </a:prstGeom>
          </p:spPr>
        </p:pic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0D9B2F1B-734E-502D-D5BB-13E3C023375D}"/>
                </a:ext>
              </a:extLst>
            </p:cNvPr>
            <p:cNvSpPr/>
            <p:nvPr/>
          </p:nvSpPr>
          <p:spPr>
            <a:xfrm rot="16200000">
              <a:off x="5040834" y="1533020"/>
              <a:ext cx="1372620" cy="24193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5077E42-5EC4-2EB0-2422-AFBB801F1954}"/>
              </a:ext>
            </a:extLst>
          </p:cNvPr>
          <p:cNvSpPr txBox="1"/>
          <p:nvPr/>
        </p:nvSpPr>
        <p:spPr>
          <a:xfrm>
            <a:off x="233241" y="3469125"/>
            <a:ext cx="11958759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 DATI UTILIZZARE?</a:t>
            </a:r>
            <a:r>
              <a:rPr lang="it-IT" b="1" dirty="0"/>
              <a:t> </a:t>
            </a:r>
            <a:r>
              <a:rPr lang="it-I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it-IT" sz="1800" b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6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Serie A </a:t>
            </a:r>
            <a:r>
              <a:rPr lang="it-IT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(2016-2020), </a:t>
            </a:r>
            <a:r>
              <a:rPr lang="it-IT" sz="16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Liga </a:t>
            </a:r>
            <a:r>
              <a:rPr lang="it-IT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(2016-2020)</a:t>
            </a:r>
            <a:r>
              <a:rPr lang="it-IT" sz="1600" b="1" dirty="0">
                <a:solidFill>
                  <a:srgbClr val="44546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it-IT" sz="1600" b="1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Bundesliga </a:t>
            </a:r>
            <a:r>
              <a:rPr lang="it-IT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(2016-2020), </a:t>
            </a:r>
            <a:r>
              <a:rPr lang="it-IT" sz="1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Premier League </a:t>
            </a:r>
            <a:r>
              <a:rPr lang="it-IT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(2016-18-19- 2020)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AB5F56C-DD9B-CC8E-F82F-5427A082B80C}"/>
              </a:ext>
            </a:extLst>
          </p:cNvPr>
          <p:cNvSpPr txBox="1"/>
          <p:nvPr/>
        </p:nvSpPr>
        <p:spPr>
          <a:xfrm>
            <a:off x="2425956" y="4124711"/>
            <a:ext cx="741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Alcuni campionati</a:t>
            </a:r>
            <a:r>
              <a:rPr lang="it-IT" dirty="0"/>
              <a:t>, non avendo rilevazioni per tutti gli anni </a:t>
            </a:r>
            <a:r>
              <a:rPr lang="it-IT" b="1" dirty="0"/>
              <a:t>sono stati scartati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E1872D6-9E41-07E9-A1D7-19815088A5CE}"/>
              </a:ext>
            </a:extLst>
          </p:cNvPr>
          <p:cNvCxnSpPr>
            <a:cxnSpLocks/>
          </p:cNvCxnSpPr>
          <p:nvPr/>
        </p:nvCxnSpPr>
        <p:spPr>
          <a:xfrm>
            <a:off x="1617969" y="3853268"/>
            <a:ext cx="0" cy="4551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F7DCDA2B-6AD2-B5C9-2CE9-DD2478B89615}"/>
              </a:ext>
            </a:extLst>
          </p:cNvPr>
          <p:cNvGrpSpPr/>
          <p:nvPr/>
        </p:nvGrpSpPr>
        <p:grpSpPr>
          <a:xfrm>
            <a:off x="1617969" y="4310468"/>
            <a:ext cx="807987" cy="455193"/>
            <a:chOff x="1617969" y="4310468"/>
            <a:chExt cx="807987" cy="455193"/>
          </a:xfrm>
        </p:grpSpPr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CCCA6992-F993-DBFE-EDC7-5D2D6039A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69" y="4765661"/>
              <a:ext cx="8079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D2097BA4-2690-608C-D99E-A0C5E854484C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69" y="4310468"/>
              <a:ext cx="0" cy="4551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3AEC647-AF24-E185-AEDF-FDF4C0AEA176}"/>
              </a:ext>
            </a:extLst>
          </p:cNvPr>
          <p:cNvSpPr txBox="1"/>
          <p:nvPr/>
        </p:nvSpPr>
        <p:spPr>
          <a:xfrm>
            <a:off x="2425956" y="4580995"/>
            <a:ext cx="92882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b="1" dirty="0"/>
              <a:t>(c[</a:t>
            </a:r>
            <a:r>
              <a:rPr lang="it-IT" sz="1300" b="1" dirty="0">
                <a:solidFill>
                  <a:srgbClr val="C00000"/>
                </a:solidFill>
              </a:rPr>
              <a:t>'campionato'</a:t>
            </a:r>
            <a:r>
              <a:rPr lang="it-IT" sz="1300" b="1" dirty="0"/>
              <a:t>] </a:t>
            </a:r>
            <a:r>
              <a:rPr lang="it-IT" sz="1300" b="1" dirty="0">
                <a:solidFill>
                  <a:srgbClr val="7030A0"/>
                </a:solidFill>
              </a:rPr>
              <a:t>==</a:t>
            </a:r>
            <a:r>
              <a:rPr lang="it-IT" sz="1300" b="1" dirty="0">
                <a:solidFill>
                  <a:srgbClr val="C00000"/>
                </a:solidFill>
              </a:rPr>
              <a:t>'La Liga') </a:t>
            </a:r>
            <a:r>
              <a:rPr lang="it-IT" sz="1300" b="1" dirty="0">
                <a:solidFill>
                  <a:srgbClr val="7030A0"/>
                </a:solidFill>
              </a:rPr>
              <a:t>|</a:t>
            </a:r>
            <a:r>
              <a:rPr lang="it-IT" sz="1300" b="1" dirty="0"/>
              <a:t> (c[</a:t>
            </a:r>
            <a:r>
              <a:rPr lang="it-IT" sz="1300" b="1" dirty="0">
                <a:solidFill>
                  <a:srgbClr val="C00000"/>
                </a:solidFill>
              </a:rPr>
              <a:t>'campionato'</a:t>
            </a:r>
            <a:r>
              <a:rPr lang="it-IT" sz="1300" b="1" dirty="0"/>
              <a:t>] </a:t>
            </a:r>
            <a:r>
              <a:rPr lang="it-IT" sz="1300" b="1" dirty="0">
                <a:solidFill>
                  <a:srgbClr val="7030A0"/>
                </a:solidFill>
              </a:rPr>
              <a:t>==</a:t>
            </a:r>
            <a:r>
              <a:rPr lang="it-IT" sz="1300" b="1" dirty="0">
                <a:solidFill>
                  <a:srgbClr val="C00000"/>
                </a:solidFill>
              </a:rPr>
              <a:t>'Serie A'</a:t>
            </a:r>
            <a:r>
              <a:rPr lang="it-IT" sz="1300" b="1" dirty="0"/>
              <a:t>) </a:t>
            </a:r>
            <a:r>
              <a:rPr lang="it-IT" sz="1300" b="1" dirty="0">
                <a:solidFill>
                  <a:srgbClr val="7030A0"/>
                </a:solidFill>
              </a:rPr>
              <a:t>|</a:t>
            </a:r>
            <a:r>
              <a:rPr lang="it-IT" sz="1300" b="1" dirty="0"/>
              <a:t> (c[</a:t>
            </a:r>
            <a:r>
              <a:rPr lang="it-IT" sz="1300" b="1" dirty="0">
                <a:solidFill>
                  <a:srgbClr val="C00000"/>
                </a:solidFill>
              </a:rPr>
              <a:t>'campionato'</a:t>
            </a:r>
            <a:r>
              <a:rPr lang="it-IT" sz="1300" b="1" dirty="0"/>
              <a:t>] </a:t>
            </a:r>
            <a:r>
              <a:rPr lang="it-IT" sz="1300" b="1" dirty="0">
                <a:solidFill>
                  <a:srgbClr val="7030A0"/>
                </a:solidFill>
              </a:rPr>
              <a:t>==</a:t>
            </a:r>
            <a:r>
              <a:rPr lang="it-IT" sz="1300" b="1" dirty="0">
                <a:solidFill>
                  <a:srgbClr val="C00000"/>
                </a:solidFill>
              </a:rPr>
              <a:t>'Premier League'</a:t>
            </a:r>
            <a:r>
              <a:rPr lang="it-IT" sz="1300" b="1" dirty="0"/>
              <a:t>) </a:t>
            </a:r>
            <a:r>
              <a:rPr lang="it-IT" sz="1300" b="1" dirty="0">
                <a:solidFill>
                  <a:srgbClr val="7030A0"/>
                </a:solidFill>
              </a:rPr>
              <a:t>|</a:t>
            </a:r>
            <a:r>
              <a:rPr lang="it-IT" sz="1300" b="1" dirty="0"/>
              <a:t> (c[</a:t>
            </a:r>
            <a:r>
              <a:rPr lang="it-IT" sz="1300" b="1" dirty="0">
                <a:solidFill>
                  <a:srgbClr val="C00000"/>
                </a:solidFill>
              </a:rPr>
              <a:t>'campionato'</a:t>
            </a:r>
            <a:r>
              <a:rPr lang="it-IT" sz="1300" b="1" dirty="0"/>
              <a:t>] </a:t>
            </a:r>
            <a:r>
              <a:rPr lang="it-IT" sz="1300" b="1" dirty="0">
                <a:solidFill>
                  <a:srgbClr val="7030A0"/>
                </a:solidFill>
              </a:rPr>
              <a:t>==</a:t>
            </a:r>
            <a:r>
              <a:rPr lang="it-IT" sz="1300" b="1" dirty="0">
                <a:solidFill>
                  <a:srgbClr val="C00000"/>
                </a:solidFill>
              </a:rPr>
              <a:t>'Bundesliga'</a:t>
            </a:r>
            <a:r>
              <a:rPr lang="it-IT" sz="1300" b="1" dirty="0"/>
              <a:t>)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8E2CD591-23DA-1990-AA6D-BB5E2D272B7E}"/>
              </a:ext>
            </a:extLst>
          </p:cNvPr>
          <p:cNvCxnSpPr>
            <a:cxnSpLocks/>
          </p:cNvCxnSpPr>
          <p:nvPr/>
        </p:nvCxnSpPr>
        <p:spPr>
          <a:xfrm>
            <a:off x="4097555" y="2077259"/>
            <a:ext cx="303690" cy="1936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2482468F-310F-FE00-5791-3F6F1AEF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3" y="4927244"/>
            <a:ext cx="5984240" cy="1769658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982446F4-7BB3-3A78-2325-328136583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23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F77E1C-C88C-45C8-D693-B53349935406}"/>
              </a:ext>
            </a:extLst>
          </p:cNvPr>
          <p:cNvSpPr txBox="1"/>
          <p:nvPr/>
        </p:nvSpPr>
        <p:spPr>
          <a:xfrm>
            <a:off x="3869225" y="151415"/>
            <a:ext cx="405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8ADC4B-E357-9CFC-81B2-F340357EFC12}"/>
              </a:ext>
            </a:extLst>
          </p:cNvPr>
          <p:cNvSpPr txBox="1"/>
          <p:nvPr/>
        </p:nvSpPr>
        <p:spPr>
          <a:xfrm>
            <a:off x="135073" y="1119674"/>
            <a:ext cx="1151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IMPOSTAZIONE DEL DATASET</a:t>
            </a:r>
            <a:r>
              <a:rPr lang="it-IT" b="1" dirty="0">
                <a:solidFill>
                  <a:schemeClr val="accent2"/>
                </a:solidFill>
              </a:rPr>
              <a:t>:</a:t>
            </a:r>
            <a:r>
              <a:rPr lang="it-IT" b="1" dirty="0"/>
              <a:t> per procedere con l’impostazione della predizione ho creato un ulteriore dataset che, </a:t>
            </a:r>
          </a:p>
          <a:p>
            <a:r>
              <a:rPr lang="it-IT" b="1" dirty="0"/>
              <a:t>               per ogni giocatore, riportasse il numero di goal dell’anno corrente e dell’anno successivo </a:t>
            </a:r>
            <a:r>
              <a:rPr lang="it-IT" sz="1600" b="1" dirty="0">
                <a:solidFill>
                  <a:srgbClr val="C00000"/>
                </a:solidFill>
              </a:rPr>
              <a:t>[‘</a:t>
            </a:r>
            <a:r>
              <a:rPr lang="it-IT" sz="1600" b="1" dirty="0" err="1">
                <a:solidFill>
                  <a:srgbClr val="C00000"/>
                </a:solidFill>
              </a:rPr>
              <a:t>Goal_anno_successivo</a:t>
            </a:r>
            <a:r>
              <a:rPr lang="it-IT" sz="1600" b="1" dirty="0">
                <a:solidFill>
                  <a:srgbClr val="C00000"/>
                </a:solidFill>
              </a:rPr>
              <a:t>’]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3A974A0-9154-C67A-12ED-DC46CBA1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6" y="3058075"/>
            <a:ext cx="11904527" cy="3636722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7F9652F3-C013-8B19-411B-7CAFA20B7D8D}"/>
              </a:ext>
            </a:extLst>
          </p:cNvPr>
          <p:cNvSpPr/>
          <p:nvPr/>
        </p:nvSpPr>
        <p:spPr>
          <a:xfrm rot="16200000">
            <a:off x="9760793" y="4407326"/>
            <a:ext cx="3354697" cy="12202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104255A-9D32-B020-867D-89CDAFCA302B}"/>
              </a:ext>
            </a:extLst>
          </p:cNvPr>
          <p:cNvSpPr txBox="1"/>
          <p:nvPr/>
        </p:nvSpPr>
        <p:spPr>
          <a:xfrm>
            <a:off x="10843796" y="2269503"/>
            <a:ext cx="105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variabile </a:t>
            </a:r>
          </a:p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41FB698-BD8F-B8CE-36F6-728ED4DA2A2F}"/>
              </a:ext>
            </a:extLst>
          </p:cNvPr>
          <p:cNvCxnSpPr>
            <a:cxnSpLocks/>
          </p:cNvCxnSpPr>
          <p:nvPr/>
        </p:nvCxnSpPr>
        <p:spPr>
          <a:xfrm>
            <a:off x="5894502" y="2592668"/>
            <a:ext cx="0" cy="323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40CF66-E70D-9A14-D72D-1FE938BD4E8E}"/>
              </a:ext>
            </a:extLst>
          </p:cNvPr>
          <p:cNvSpPr txBox="1"/>
          <p:nvPr/>
        </p:nvSpPr>
        <p:spPr>
          <a:xfrm>
            <a:off x="1874234" y="1927291"/>
            <a:ext cx="8443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 </a:t>
            </a:r>
            <a:r>
              <a:rPr lang="it-IT" dirty="0" err="1"/>
              <a:t>datatset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‘</a:t>
            </a:r>
            <a:r>
              <a:rPr lang="it-IT" b="1" dirty="0" err="1">
                <a:solidFill>
                  <a:srgbClr val="C00000"/>
                </a:solidFill>
              </a:rPr>
              <a:t>s1</a:t>
            </a:r>
            <a:r>
              <a:rPr lang="it-IT" dirty="0">
                <a:solidFill>
                  <a:srgbClr val="C00000"/>
                </a:solidFill>
              </a:rPr>
              <a:t>’ </a:t>
            </a:r>
            <a:r>
              <a:rPr lang="it-IT" dirty="0"/>
              <a:t>e</a:t>
            </a:r>
            <a:r>
              <a:rPr lang="it-IT" dirty="0">
                <a:solidFill>
                  <a:srgbClr val="C00000"/>
                </a:solidFill>
              </a:rPr>
              <a:t> ‘</a:t>
            </a:r>
            <a:r>
              <a:rPr lang="it-IT" b="1" dirty="0" err="1">
                <a:solidFill>
                  <a:srgbClr val="C00000"/>
                </a:solidFill>
              </a:rPr>
              <a:t>s2</a:t>
            </a:r>
            <a:r>
              <a:rPr lang="it-IT" dirty="0">
                <a:solidFill>
                  <a:srgbClr val="C00000"/>
                </a:solidFill>
              </a:rPr>
              <a:t>’, </a:t>
            </a:r>
            <a:r>
              <a:rPr lang="it-IT" dirty="0" err="1"/>
              <a:t>s1</a:t>
            </a:r>
            <a:r>
              <a:rPr lang="it-IT" dirty="0"/>
              <a:t> con le variabili di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INPUT </a:t>
            </a:r>
            <a:r>
              <a:rPr lang="it-IT" dirty="0"/>
              <a:t>e </a:t>
            </a:r>
            <a:r>
              <a:rPr lang="it-IT" dirty="0" err="1"/>
              <a:t>s2</a:t>
            </a:r>
            <a:r>
              <a:rPr lang="it-IT" dirty="0"/>
              <a:t> con le </a:t>
            </a:r>
            <a:r>
              <a:rPr lang="it-IT" dirty="0" err="1"/>
              <a:t>varibili</a:t>
            </a:r>
            <a:r>
              <a:rPr lang="it-IT" dirty="0"/>
              <a:t> di </a:t>
            </a:r>
            <a:r>
              <a:rPr lang="it-IT" b="1" dirty="0">
                <a:solidFill>
                  <a:schemeClr val="accent2"/>
                </a:solidFill>
              </a:rPr>
              <a:t>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Tramite il comando .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it-IT" b="1" dirty="0"/>
              <a:t>()</a:t>
            </a:r>
            <a:r>
              <a:rPr lang="it-IT" dirty="0"/>
              <a:t> le unisco, utilizzando come chiavi le variabili categoriche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0FEFFD16-6F9F-2D0E-E293-EA19F366BCC1}"/>
              </a:ext>
            </a:extLst>
          </p:cNvPr>
          <p:cNvGrpSpPr/>
          <p:nvPr/>
        </p:nvGrpSpPr>
        <p:grpSpPr>
          <a:xfrm>
            <a:off x="1117600" y="1908245"/>
            <a:ext cx="568960" cy="327583"/>
            <a:chOff x="1617969" y="4310468"/>
            <a:chExt cx="807987" cy="455193"/>
          </a:xfrm>
        </p:grpSpPr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DB7B1D3E-E5CD-C9F5-CD61-E61B34AF61B7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69" y="4765661"/>
              <a:ext cx="8079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CF695F1F-9399-DCCA-0DB0-436966F1CDAC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69" y="4310468"/>
              <a:ext cx="0" cy="4551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F0529B3A-3422-1C06-5CD8-412D935889DF}"/>
              </a:ext>
            </a:extLst>
          </p:cNvPr>
          <p:cNvCxnSpPr>
            <a:cxnSpLocks/>
          </p:cNvCxnSpPr>
          <p:nvPr/>
        </p:nvCxnSpPr>
        <p:spPr>
          <a:xfrm flipV="1">
            <a:off x="11407344" y="2915834"/>
            <a:ext cx="0" cy="335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18E8BF9A-6AEC-91B6-F5E6-9BD5F597A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5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8ADC4B-E357-9CFC-81B2-F340357EFC12}"/>
              </a:ext>
            </a:extLst>
          </p:cNvPr>
          <p:cNvSpPr txBox="1"/>
          <p:nvPr/>
        </p:nvSpPr>
        <p:spPr>
          <a:xfrm>
            <a:off x="135074" y="1119674"/>
            <a:ext cx="1191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SUDDIVISIONE IN TRAIN E TEST DEL DATASET</a:t>
            </a:r>
            <a:r>
              <a:rPr lang="it-IT" b="1" dirty="0">
                <a:solidFill>
                  <a:schemeClr val="accent2"/>
                </a:solidFill>
              </a:rPr>
              <a:t>:</a:t>
            </a:r>
            <a:r>
              <a:rPr lang="it-IT" b="1" dirty="0"/>
              <a:t> per procedere con la predizione ho avuto bisogno di suddividere il dataset </a:t>
            </a:r>
          </a:p>
          <a:p>
            <a:r>
              <a:rPr lang="it-IT" b="1" dirty="0"/>
              <a:t>              in due parti, una parte per il TRAIN e una seconda parte per il TEST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41FB698-BD8F-B8CE-36F6-728ED4DA2A2F}"/>
              </a:ext>
            </a:extLst>
          </p:cNvPr>
          <p:cNvCxnSpPr>
            <a:cxnSpLocks/>
          </p:cNvCxnSpPr>
          <p:nvPr/>
        </p:nvCxnSpPr>
        <p:spPr>
          <a:xfrm>
            <a:off x="5894502" y="2592668"/>
            <a:ext cx="0" cy="323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40CF66-E70D-9A14-D72D-1FE938BD4E8E}"/>
              </a:ext>
            </a:extLst>
          </p:cNvPr>
          <p:cNvSpPr txBox="1"/>
          <p:nvPr/>
        </p:nvSpPr>
        <p:spPr>
          <a:xfrm>
            <a:off x="1874234" y="1927291"/>
            <a:ext cx="6689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it-IT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it-IT" sz="1600" dirty="0">
                <a:sym typeface="Wingdings" panose="05000000000000000000" pitchFamily="2" charset="2"/>
              </a:rPr>
              <a:t>per il </a:t>
            </a:r>
            <a:r>
              <a:rPr lang="it-IT" sz="1600" b="1" dirty="0" err="1">
                <a:sym typeface="Wingdings" panose="05000000000000000000" pitchFamily="2" charset="2"/>
              </a:rPr>
              <a:t>train</a:t>
            </a:r>
            <a:r>
              <a:rPr lang="it-IT" sz="1600" dirty="0">
                <a:sym typeface="Wingdings" panose="05000000000000000000" pitchFamily="2" charset="2"/>
              </a:rPr>
              <a:t> ho utilizzato le statistiche degli anni </a:t>
            </a:r>
            <a:r>
              <a:rPr lang="it-IT" sz="1600" b="1" dirty="0">
                <a:sym typeface="Wingdings" panose="05000000000000000000" pitchFamily="2" charset="2"/>
              </a:rPr>
              <a:t>2016, 2017, 2018</a:t>
            </a:r>
            <a:endParaRPr lang="it-IT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TEST</a:t>
            </a:r>
            <a:r>
              <a:rPr lang="it-IT" dirty="0"/>
              <a:t> </a:t>
            </a:r>
            <a:r>
              <a:rPr lang="it-IT" sz="1600" dirty="0">
                <a:sym typeface="Wingdings" panose="05000000000000000000" pitchFamily="2" charset="2"/>
              </a:rPr>
              <a:t>per il </a:t>
            </a:r>
            <a:r>
              <a:rPr lang="it-IT" sz="1600" b="1" dirty="0">
                <a:sym typeface="Wingdings" panose="05000000000000000000" pitchFamily="2" charset="2"/>
              </a:rPr>
              <a:t>test</a:t>
            </a:r>
            <a:r>
              <a:rPr lang="it-IT" sz="1600" dirty="0">
                <a:sym typeface="Wingdings" panose="05000000000000000000" pitchFamily="2" charset="2"/>
              </a:rPr>
              <a:t> ho utilizzato le statistiche dell’anno </a:t>
            </a:r>
            <a:r>
              <a:rPr lang="it-IT" sz="1600" b="1" dirty="0">
                <a:sym typeface="Wingdings" panose="05000000000000000000" pitchFamily="2" charset="2"/>
              </a:rPr>
              <a:t>2019</a:t>
            </a:r>
            <a:endParaRPr lang="it-IT" dirty="0"/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0FEFFD16-6F9F-2D0E-E293-EA19F366BCC1}"/>
              </a:ext>
            </a:extLst>
          </p:cNvPr>
          <p:cNvGrpSpPr/>
          <p:nvPr/>
        </p:nvGrpSpPr>
        <p:grpSpPr>
          <a:xfrm>
            <a:off x="1117600" y="1908245"/>
            <a:ext cx="568960" cy="327583"/>
            <a:chOff x="1617969" y="4310468"/>
            <a:chExt cx="807987" cy="455193"/>
          </a:xfrm>
        </p:grpSpPr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DB7B1D3E-E5CD-C9F5-CD61-E61B34AF61B7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69" y="4765661"/>
              <a:ext cx="8079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CF695F1F-9399-DCCA-0DB0-436966F1CDAC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69" y="4310468"/>
              <a:ext cx="0" cy="4551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A7ABE1-8EA8-00F8-007B-02F414CA1BB3}"/>
              </a:ext>
            </a:extLst>
          </p:cNvPr>
          <p:cNvSpPr txBox="1"/>
          <p:nvPr/>
        </p:nvSpPr>
        <p:spPr>
          <a:xfrm>
            <a:off x="2055983" y="2966548"/>
            <a:ext cx="767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loro volta </a:t>
            </a:r>
            <a:r>
              <a:rPr lang="it-IT" b="1" dirty="0"/>
              <a:t>TRAIN</a:t>
            </a:r>
            <a:r>
              <a:rPr lang="it-IT" dirty="0"/>
              <a:t> e </a:t>
            </a:r>
            <a:r>
              <a:rPr lang="it-IT" b="1" dirty="0"/>
              <a:t>TEST</a:t>
            </a:r>
            <a:r>
              <a:rPr lang="it-IT" dirty="0"/>
              <a:t> sono stati suddivisi in variabili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it-IT" dirty="0"/>
              <a:t> </a:t>
            </a:r>
            <a:r>
              <a:rPr lang="it-IT" b="1" dirty="0">
                <a:solidFill>
                  <a:srgbClr val="C00000"/>
                </a:solidFill>
              </a:rPr>
              <a:t>[x]</a:t>
            </a:r>
            <a:r>
              <a:rPr lang="it-IT" dirty="0"/>
              <a:t> e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r>
              <a:rPr lang="it-IT" b="1" dirty="0"/>
              <a:t> </a:t>
            </a:r>
            <a:r>
              <a:rPr lang="it-IT" b="1" dirty="0">
                <a:solidFill>
                  <a:srgbClr val="C00000"/>
                </a:solidFill>
              </a:rPr>
              <a:t>[Y]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FEA7FA-03AA-D0B1-A0A8-89808846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1" y="3614985"/>
            <a:ext cx="11913187" cy="266919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6F06B9F-E3B0-F6FC-9F1B-6532DED409CE}"/>
              </a:ext>
            </a:extLst>
          </p:cNvPr>
          <p:cNvSpPr txBox="1"/>
          <p:nvPr/>
        </p:nvSpPr>
        <p:spPr>
          <a:xfrm>
            <a:off x="3869225" y="151415"/>
            <a:ext cx="405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8BAB6D9-D92F-50D5-4212-703112CAB1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84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8ADC4B-E357-9CFC-81B2-F340357EFC12}"/>
              </a:ext>
            </a:extLst>
          </p:cNvPr>
          <p:cNvSpPr txBox="1"/>
          <p:nvPr/>
        </p:nvSpPr>
        <p:spPr>
          <a:xfrm>
            <a:off x="401024" y="4390615"/>
            <a:ext cx="452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PREDIZIONE TRAMITE METODO </a:t>
            </a:r>
            <a:r>
              <a:rPr lang="it-IT" b="1" i="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PREDICT</a:t>
            </a:r>
            <a:r>
              <a:rPr lang="it-IT" b="1" dirty="0">
                <a:solidFill>
                  <a:schemeClr val="accent2"/>
                </a:solidFill>
              </a:rPr>
              <a:t>:</a:t>
            </a:r>
            <a:r>
              <a:rPr lang="it-IT" b="1" dirty="0"/>
              <a:t> utilizzando il comando .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predict</a:t>
            </a:r>
            <a:r>
              <a:rPr lang="it-IT" b="1" dirty="0"/>
              <a:t>() il modello ha predetto il goal degli anni successivi sia per i dati </a:t>
            </a:r>
            <a:r>
              <a:rPr lang="it-IT" b="1" dirty="0" err="1"/>
              <a:t>train</a:t>
            </a:r>
            <a:r>
              <a:rPr lang="it-IT" b="1" dirty="0"/>
              <a:t> che per i dati di 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BAFC6A-8BA7-E0F0-583C-812FDD03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80" y="3302580"/>
            <a:ext cx="3078480" cy="33763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FC1A9E-BACD-FCF8-C778-7BAE9932F0DC}"/>
              </a:ext>
            </a:extLst>
          </p:cNvPr>
          <p:cNvSpPr txBox="1"/>
          <p:nvPr/>
        </p:nvSpPr>
        <p:spPr>
          <a:xfrm>
            <a:off x="401024" y="1688055"/>
            <a:ext cx="4612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ADDESTRAMENTO TRAMITE METODO FIT</a:t>
            </a:r>
            <a:r>
              <a:rPr lang="it-IT" b="1" dirty="0">
                <a:solidFill>
                  <a:schemeClr val="accent2"/>
                </a:solidFill>
              </a:rPr>
              <a:t>:</a:t>
            </a:r>
            <a:r>
              <a:rPr lang="it-IT" b="1" dirty="0"/>
              <a:t> utilizzando il comando .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fit</a:t>
            </a:r>
            <a:r>
              <a:rPr lang="it-IT" b="1" dirty="0"/>
              <a:t>() ho addestrato</a:t>
            </a:r>
          </a:p>
          <a:p>
            <a:r>
              <a:rPr lang="it-IT" b="1" dirty="0"/>
              <a:t>Il modello introducendo i dati di </a:t>
            </a:r>
            <a:r>
              <a:rPr lang="it-IT" b="1" dirty="0" err="1"/>
              <a:t>train</a:t>
            </a:r>
            <a:r>
              <a:rPr lang="it-IT" b="1" dirty="0"/>
              <a:t> per le variabili di INPUT e target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729BDC3-37E3-C7D5-A385-F48AAB913976}"/>
              </a:ext>
            </a:extLst>
          </p:cNvPr>
          <p:cNvCxnSpPr>
            <a:cxnSpLocks/>
          </p:cNvCxnSpPr>
          <p:nvPr/>
        </p:nvCxnSpPr>
        <p:spPr>
          <a:xfrm>
            <a:off x="5518582" y="4919308"/>
            <a:ext cx="11057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2A652575-301D-3D01-DDE3-0F78F4F38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457" y="1222262"/>
            <a:ext cx="4352925" cy="179070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D696577-BA62-BF45-887A-0BD4A2FE59DF}"/>
              </a:ext>
            </a:extLst>
          </p:cNvPr>
          <p:cNvCxnSpPr>
            <a:cxnSpLocks/>
          </p:cNvCxnSpPr>
          <p:nvPr/>
        </p:nvCxnSpPr>
        <p:spPr>
          <a:xfrm>
            <a:off x="5173142" y="2190600"/>
            <a:ext cx="11057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CD431FC-9E86-E4A7-9AC0-1F6820BF9C28}"/>
              </a:ext>
            </a:extLst>
          </p:cNvPr>
          <p:cNvSpPr txBox="1"/>
          <p:nvPr/>
        </p:nvSpPr>
        <p:spPr>
          <a:xfrm>
            <a:off x="3869225" y="151415"/>
            <a:ext cx="405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0E7C970-7154-81FA-65BC-9BF01FF4C6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12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8ADC4B-E357-9CFC-81B2-F340357EFC12}"/>
              </a:ext>
            </a:extLst>
          </p:cNvPr>
          <p:cNvSpPr txBox="1"/>
          <p:nvPr/>
        </p:nvSpPr>
        <p:spPr>
          <a:xfrm>
            <a:off x="401024" y="3821681"/>
            <a:ext cx="345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RISULTATI SUL GRAFICO: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In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BLU</a:t>
            </a:r>
            <a:r>
              <a:rPr lang="it-IT" b="1" dirty="0"/>
              <a:t> mostrati i dati reali </a:t>
            </a:r>
          </a:p>
          <a:p>
            <a:r>
              <a:rPr lang="it-IT" b="1" dirty="0"/>
              <a:t>      di test e di </a:t>
            </a:r>
            <a:r>
              <a:rPr lang="it-IT" b="1" dirty="0" err="1"/>
              <a:t>train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In </a:t>
            </a:r>
            <a:r>
              <a:rPr lang="it-IT" b="1" dirty="0">
                <a:solidFill>
                  <a:srgbClr val="C00000"/>
                </a:solidFill>
              </a:rPr>
              <a:t>ROSSO</a:t>
            </a:r>
            <a:r>
              <a:rPr lang="it-IT" b="1" dirty="0"/>
              <a:t> mostrati i dati predetti di test e di </a:t>
            </a:r>
            <a:r>
              <a:rPr lang="it-IT" b="1" dirty="0" err="1"/>
              <a:t>train</a:t>
            </a:r>
            <a:endParaRPr lang="it-IT"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FC1A9E-BACD-FCF8-C778-7BAE9932F0DC}"/>
              </a:ext>
            </a:extLst>
          </p:cNvPr>
          <p:cNvSpPr txBox="1"/>
          <p:nvPr/>
        </p:nvSpPr>
        <p:spPr>
          <a:xfrm>
            <a:off x="401024" y="1241015"/>
            <a:ext cx="496345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VERIFICA DELLA BONTA’ DEL MODELLO:</a:t>
            </a:r>
          </a:p>
          <a:p>
            <a:r>
              <a:rPr lang="it-IT" b="1" dirty="0"/>
              <a:t>tramite il </a:t>
            </a:r>
            <a:r>
              <a:rPr lang="it-IT" b="1" dirty="0">
                <a:solidFill>
                  <a:srgbClr val="C00000"/>
                </a:solidFill>
              </a:rPr>
              <a:t>‘</a:t>
            </a:r>
            <a:r>
              <a:rPr lang="en-US" b="1" dirty="0">
                <a:solidFill>
                  <a:srgbClr val="C00000"/>
                </a:solidFill>
              </a:rPr>
              <a:t>Root mean squared error’ </a:t>
            </a:r>
            <a:r>
              <a:rPr lang="en-US" b="1" dirty="0"/>
              <a:t>ho </a:t>
            </a:r>
            <a:r>
              <a:rPr lang="en-US" b="1" dirty="0" err="1"/>
              <a:t>verificato</a:t>
            </a:r>
            <a:r>
              <a:rPr lang="en-US" b="1" dirty="0"/>
              <a:t> la </a:t>
            </a:r>
            <a:r>
              <a:rPr lang="en-US" b="1" dirty="0" err="1"/>
              <a:t>precisione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predizione</a:t>
            </a:r>
            <a:endParaRPr lang="en-US" b="1" dirty="0"/>
          </a:p>
          <a:p>
            <a:endParaRPr lang="it-IT" b="1" dirty="0">
              <a:solidFill>
                <a:srgbClr val="C0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D696577-BA62-BF45-887A-0BD4A2FE59DF}"/>
              </a:ext>
            </a:extLst>
          </p:cNvPr>
          <p:cNvCxnSpPr>
            <a:cxnSpLocks/>
          </p:cNvCxnSpPr>
          <p:nvPr/>
        </p:nvCxnSpPr>
        <p:spPr>
          <a:xfrm>
            <a:off x="5518582" y="1749520"/>
            <a:ext cx="7907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750B8322-BAF4-98BC-8A3C-056ABE6A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80134"/>
            <a:ext cx="4891405" cy="153877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B17152F-BCB0-0959-DF14-1509822A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997" y="2645037"/>
            <a:ext cx="8120948" cy="404976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390A5E3-6104-2495-3887-DC836526014A}"/>
              </a:ext>
            </a:extLst>
          </p:cNvPr>
          <p:cNvCxnSpPr>
            <a:cxnSpLocks/>
          </p:cNvCxnSpPr>
          <p:nvPr/>
        </p:nvCxnSpPr>
        <p:spPr>
          <a:xfrm>
            <a:off x="3366247" y="4736560"/>
            <a:ext cx="3319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97DB029-2E8B-1520-8BE1-09BA4FEAB419}"/>
              </a:ext>
            </a:extLst>
          </p:cNvPr>
          <p:cNvSpPr txBox="1"/>
          <p:nvPr/>
        </p:nvSpPr>
        <p:spPr>
          <a:xfrm>
            <a:off x="3869225" y="151415"/>
            <a:ext cx="405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5676073-9B1D-C59B-6C72-F6C5CD7391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67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FC1A9E-BACD-FCF8-C778-7BAE9932F0DC}"/>
              </a:ext>
            </a:extLst>
          </p:cNvPr>
          <p:cNvSpPr txBox="1"/>
          <p:nvPr/>
        </p:nvSpPr>
        <p:spPr>
          <a:xfrm>
            <a:off x="401024" y="1241015"/>
            <a:ext cx="496345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FUNZIONE PER APPLICAZIONE DI ALTRI MODELLI:</a:t>
            </a:r>
          </a:p>
          <a:p>
            <a:r>
              <a:rPr lang="it-IT" b="1" dirty="0"/>
              <a:t>Ho scritto successivamente una funzione per poter velocizzare il processo di </a:t>
            </a:r>
            <a:r>
              <a:rPr lang="it-IT" b="1" dirty="0" err="1"/>
              <a:t>fit</a:t>
            </a:r>
            <a:r>
              <a:rPr lang="it-IT" b="1" dirty="0"/>
              <a:t>, </a:t>
            </a:r>
            <a:r>
              <a:rPr lang="it-IT" b="1" dirty="0" err="1"/>
              <a:t>prediction</a:t>
            </a:r>
            <a:r>
              <a:rPr lang="it-IT" b="1" dirty="0"/>
              <a:t> e verifica della bontà, utilizzando modelli differenti da quello di partenza:</a:t>
            </a:r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654B92C-5089-4466-AAB2-9C907C53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192" y="2678608"/>
            <a:ext cx="6972599" cy="3712031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DD1A85A6-2950-605E-D39D-AD059870B585}"/>
              </a:ext>
            </a:extLst>
          </p:cNvPr>
          <p:cNvGrpSpPr/>
          <p:nvPr/>
        </p:nvGrpSpPr>
        <p:grpSpPr>
          <a:xfrm>
            <a:off x="5862320" y="1704333"/>
            <a:ext cx="802640" cy="510957"/>
            <a:chOff x="5577840" y="1808480"/>
            <a:chExt cx="802640" cy="510957"/>
          </a:xfrm>
        </p:grpSpPr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8817829B-7AB6-BC4F-4FDE-CE581714F778}"/>
                </a:ext>
              </a:extLst>
            </p:cNvPr>
            <p:cNvCxnSpPr>
              <a:cxnSpLocks/>
            </p:cNvCxnSpPr>
            <p:nvPr/>
          </p:nvCxnSpPr>
          <p:spPr>
            <a:xfrm>
              <a:off x="5577840" y="1808480"/>
              <a:ext cx="8026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A1C34045-B952-615E-AB83-047A8D373FF5}"/>
                </a:ext>
              </a:extLst>
            </p:cNvPr>
            <p:cNvCxnSpPr>
              <a:cxnSpLocks/>
            </p:cNvCxnSpPr>
            <p:nvPr/>
          </p:nvCxnSpPr>
          <p:spPr>
            <a:xfrm>
              <a:off x="6380480" y="1808480"/>
              <a:ext cx="0" cy="5109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2787B00-51C9-1E13-B052-57529FA95F3B}"/>
              </a:ext>
            </a:extLst>
          </p:cNvPr>
          <p:cNvSpPr txBox="1"/>
          <p:nvPr/>
        </p:nvSpPr>
        <p:spPr>
          <a:xfrm>
            <a:off x="3869225" y="151415"/>
            <a:ext cx="405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3940B6A-A2E6-1BC9-717F-983D37C38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38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FC1A9E-BACD-FCF8-C778-7BAE9932F0DC}"/>
              </a:ext>
            </a:extLst>
          </p:cNvPr>
          <p:cNvSpPr txBox="1"/>
          <p:nvPr/>
        </p:nvSpPr>
        <p:spPr>
          <a:xfrm>
            <a:off x="401024" y="964909"/>
            <a:ext cx="115369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PREDIZIONE CON ALTRI MODELLI:</a:t>
            </a:r>
          </a:p>
          <a:p>
            <a:r>
              <a:rPr lang="it-IT" b="1" dirty="0"/>
              <a:t>Utilizzando la funzione scritta in precedenza, ho applicato altri modelli di </a:t>
            </a:r>
            <a:r>
              <a:rPr lang="it-IT" b="1" dirty="0" err="1"/>
              <a:t>scikit-learn</a:t>
            </a:r>
            <a:r>
              <a:rPr lang="it-IT" b="1" dirty="0"/>
              <a:t> per capire quale fosse il più preciso</a:t>
            </a:r>
            <a:endParaRPr lang="en-US" b="1" dirty="0"/>
          </a:p>
          <a:p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907690-84AE-17A2-0F4A-264D0C4A815C}"/>
              </a:ext>
            </a:extLst>
          </p:cNvPr>
          <p:cNvSpPr txBox="1"/>
          <p:nvPr/>
        </p:nvSpPr>
        <p:spPr>
          <a:xfrm>
            <a:off x="1508464" y="2448825"/>
            <a:ext cx="41709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</a:t>
            </a:r>
            <a:r>
              <a:rPr lang="it-IT" sz="2800" b="1" i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DECISION</a:t>
            </a:r>
            <a:r>
              <a:rPr lang="it-IT" sz="28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  <a:r>
              <a:rPr lang="it-IT" sz="2800" b="1" i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TREES</a:t>
            </a:r>
            <a:endParaRPr lang="it-IT" sz="2800" b="1" i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6CC4559-1E42-6063-500C-FBDE9A15C985}"/>
              </a:ext>
            </a:extLst>
          </p:cNvPr>
          <p:cNvSpPr/>
          <p:nvPr/>
        </p:nvSpPr>
        <p:spPr>
          <a:xfrm>
            <a:off x="1508465" y="2448825"/>
            <a:ext cx="4170976" cy="52322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3D60EE-4163-7F0B-0345-97717C51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770" y="2381822"/>
            <a:ext cx="4248150" cy="657225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050F7C5-6541-EA76-7F7E-658E442AFE3C}"/>
              </a:ext>
            </a:extLst>
          </p:cNvPr>
          <p:cNvCxnSpPr>
            <a:cxnSpLocks/>
          </p:cNvCxnSpPr>
          <p:nvPr/>
        </p:nvCxnSpPr>
        <p:spPr>
          <a:xfrm>
            <a:off x="5914822" y="2684108"/>
            <a:ext cx="4656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AB801A-FBF3-6360-7C0C-58C9B32C1152}"/>
              </a:ext>
            </a:extLst>
          </p:cNvPr>
          <p:cNvSpPr txBox="1"/>
          <p:nvPr/>
        </p:nvSpPr>
        <p:spPr>
          <a:xfrm>
            <a:off x="1211167" y="3377710"/>
            <a:ext cx="9407309" cy="285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L'obiettivo dell’utilizzo di questo comando è creare un modello che </a:t>
            </a:r>
            <a:r>
              <a:rPr lang="it-I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preveda il valore di una variabile target attraverso l'apprendimento di semplici regole decisionali desunte dalle caratteristiche dei dati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Un </a:t>
            </a:r>
            <a:r>
              <a:rPr lang="it-I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albero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può essere visto come un'approssimazione costante.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Più l'albero è profondo, più le regole decisionali sono complesse e più il modello è preciso.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00000"/>
                </a:solidFill>
                <a:effectLst/>
                <a:latin typeface="Calibri  "/>
              </a:rPr>
              <a:t>Le variabili in input ( </a:t>
            </a:r>
            <a:r>
              <a:rPr lang="it-IT" b="1" i="0" dirty="0">
                <a:solidFill>
                  <a:srgbClr val="000000"/>
                </a:solidFill>
                <a:effectLst/>
                <a:latin typeface="Calibri  "/>
              </a:rPr>
              <a:t>attributi</a:t>
            </a:r>
            <a:r>
              <a:rPr lang="it-IT" b="0" i="0" dirty="0">
                <a:solidFill>
                  <a:srgbClr val="000000"/>
                </a:solidFill>
                <a:effectLst/>
                <a:latin typeface="Calibri  "/>
              </a:rPr>
              <a:t> ) sono derivate </a:t>
            </a:r>
            <a:r>
              <a:rPr lang="it-IT" b="1" i="0" dirty="0">
                <a:solidFill>
                  <a:srgbClr val="000000"/>
                </a:solidFill>
                <a:effectLst/>
                <a:latin typeface="Calibri  "/>
              </a:rPr>
              <a:t>dall'osservazione dell'ambiente</a:t>
            </a:r>
            <a:r>
              <a:rPr lang="it-IT" b="0" i="0" dirty="0">
                <a:solidFill>
                  <a:srgbClr val="000000"/>
                </a:solidFill>
                <a:effectLst/>
                <a:latin typeface="Calibri  "/>
              </a:rPr>
              <a:t>. Le ultime variabili in </a:t>
            </a:r>
            <a:r>
              <a:rPr lang="it-IT" b="1" i="0" dirty="0">
                <a:solidFill>
                  <a:srgbClr val="000000"/>
                </a:solidFill>
                <a:effectLst/>
                <a:latin typeface="Calibri  "/>
              </a:rPr>
              <a:t>output</a:t>
            </a:r>
            <a:r>
              <a:rPr lang="it-IT" b="0" i="0" dirty="0">
                <a:solidFill>
                  <a:srgbClr val="000000"/>
                </a:solidFill>
                <a:effectLst/>
                <a:latin typeface="Calibri  "/>
              </a:rPr>
              <a:t>, invece, identificano la </a:t>
            </a:r>
            <a:r>
              <a:rPr lang="it-IT" b="1" i="0" dirty="0">
                <a:solidFill>
                  <a:srgbClr val="000000"/>
                </a:solidFill>
                <a:effectLst/>
                <a:latin typeface="Calibri  "/>
              </a:rPr>
              <a:t>decisione / azione </a:t>
            </a:r>
            <a:r>
              <a:rPr lang="it-IT" b="0" i="0" dirty="0">
                <a:solidFill>
                  <a:srgbClr val="000000"/>
                </a:solidFill>
                <a:effectLst/>
                <a:latin typeface="Calibri  "/>
              </a:rPr>
              <a:t>da intraprendere.</a:t>
            </a:r>
            <a:endParaRPr lang="it-IT" sz="1800" dirty="0">
              <a:effectLst/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A269FD3-0E69-542F-69A4-A313584D6125}"/>
              </a:ext>
            </a:extLst>
          </p:cNvPr>
          <p:cNvSpPr txBox="1"/>
          <p:nvPr/>
        </p:nvSpPr>
        <p:spPr>
          <a:xfrm>
            <a:off x="3869225" y="151415"/>
            <a:ext cx="405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77C27F2-AFA4-B18B-6EF0-0FA426CAD7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39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907690-84AE-17A2-0F4A-264D0C4A815C}"/>
              </a:ext>
            </a:extLst>
          </p:cNvPr>
          <p:cNvSpPr txBox="1"/>
          <p:nvPr/>
        </p:nvSpPr>
        <p:spPr>
          <a:xfrm>
            <a:off x="1211167" y="1054400"/>
            <a:ext cx="41709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</a:t>
            </a:r>
            <a:r>
              <a:rPr lang="it-IT" sz="2800" b="1" i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DECISION</a:t>
            </a:r>
            <a:r>
              <a:rPr lang="it-IT" sz="28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  <a:r>
              <a:rPr lang="it-IT" sz="2800" b="1" i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TREES</a:t>
            </a:r>
            <a:endParaRPr lang="it-IT" sz="2800" b="1" i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6CC4559-1E42-6063-500C-FBDE9A15C985}"/>
              </a:ext>
            </a:extLst>
          </p:cNvPr>
          <p:cNvSpPr/>
          <p:nvPr/>
        </p:nvSpPr>
        <p:spPr>
          <a:xfrm>
            <a:off x="1211168" y="1054400"/>
            <a:ext cx="4170976" cy="52322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3D60EE-4163-7F0B-0345-97717C51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73" y="987397"/>
            <a:ext cx="4248150" cy="657225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050F7C5-6541-EA76-7F7E-658E442AFE3C}"/>
              </a:ext>
            </a:extLst>
          </p:cNvPr>
          <p:cNvCxnSpPr>
            <a:cxnSpLocks/>
          </p:cNvCxnSpPr>
          <p:nvPr/>
        </p:nvCxnSpPr>
        <p:spPr>
          <a:xfrm>
            <a:off x="5617525" y="1289683"/>
            <a:ext cx="4656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FC7405-B2DE-5A4D-28F2-76EF31E7DD1A}"/>
              </a:ext>
            </a:extLst>
          </p:cNvPr>
          <p:cNvSpPr txBox="1"/>
          <p:nvPr/>
        </p:nvSpPr>
        <p:spPr>
          <a:xfrm>
            <a:off x="255338" y="3002786"/>
            <a:ext cx="378585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PRIMA APPLICAZIONE</a:t>
            </a:r>
            <a:endParaRPr lang="it-IT" b="1" i="0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r>
              <a:rPr lang="it-IT" b="1" i="0" dirty="0">
                <a:latin typeface="-apple-system"/>
              </a:rPr>
              <a:t>Per la prima applicazione ho impostato un valore di </a:t>
            </a:r>
            <a:r>
              <a:rPr lang="it-IT" b="1" i="0" dirty="0" err="1">
                <a:latin typeface="-apple-system"/>
              </a:rPr>
              <a:t>random_state</a:t>
            </a:r>
            <a:r>
              <a:rPr lang="it-IT" b="1" i="0" dirty="0">
                <a:latin typeface="-apple-system"/>
              </a:rPr>
              <a:t> e di </a:t>
            </a:r>
            <a:r>
              <a:rPr lang="it-IT" b="1" i="0" dirty="0" err="1">
                <a:latin typeface="-apple-system"/>
              </a:rPr>
              <a:t>max_depth</a:t>
            </a:r>
            <a:r>
              <a:rPr lang="it-IT" b="1" i="0" dirty="0">
                <a:latin typeface="-apple-system"/>
              </a:rPr>
              <a:t> pari a </a:t>
            </a:r>
            <a:r>
              <a:rPr lang="it-IT" b="1" i="0" dirty="0">
                <a:solidFill>
                  <a:schemeClr val="accent6"/>
                </a:solidFill>
                <a:latin typeface="-apple-system"/>
              </a:rPr>
              <a:t>2</a:t>
            </a:r>
          </a:p>
          <a:p>
            <a:endParaRPr lang="it-IT" b="1" i="0" dirty="0">
              <a:latin typeface="-apple-system"/>
            </a:endParaRPr>
          </a:p>
          <a:p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01EBE9-91B2-0839-B2BE-EF403D61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38" y="4349718"/>
            <a:ext cx="4562992" cy="117043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71AA897-B159-C188-A169-005444EB2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362" y="2817845"/>
            <a:ext cx="6972300" cy="35433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D49504-F7E1-F86B-0CE7-C57A87D342B3}"/>
              </a:ext>
            </a:extLst>
          </p:cNvPr>
          <p:cNvSpPr txBox="1"/>
          <p:nvPr/>
        </p:nvSpPr>
        <p:spPr>
          <a:xfrm>
            <a:off x="3869225" y="151415"/>
            <a:ext cx="405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6699708-6FC3-273F-55D0-05876A2B5838}"/>
              </a:ext>
            </a:extLst>
          </p:cNvPr>
          <p:cNvSpPr/>
          <p:nvPr/>
        </p:nvSpPr>
        <p:spPr>
          <a:xfrm rot="16200000">
            <a:off x="4256925" y="4084461"/>
            <a:ext cx="173705" cy="9491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9D984BE-E1D1-4842-DB2F-DC651339B915}"/>
              </a:ext>
            </a:extLst>
          </p:cNvPr>
          <p:cNvCxnSpPr>
            <a:cxnSpLocks/>
          </p:cNvCxnSpPr>
          <p:nvPr/>
        </p:nvCxnSpPr>
        <p:spPr>
          <a:xfrm flipH="1">
            <a:off x="3869225" y="4645866"/>
            <a:ext cx="473700" cy="13817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5AFB5B0-783D-0267-E020-A68A1DC6854B}"/>
              </a:ext>
            </a:extLst>
          </p:cNvPr>
          <p:cNvSpPr txBox="1"/>
          <p:nvPr/>
        </p:nvSpPr>
        <p:spPr>
          <a:xfrm>
            <a:off x="1442644" y="6027576"/>
            <a:ext cx="293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Serve per evitare </a:t>
            </a:r>
            <a:r>
              <a:rPr lang="it-IT" b="1" dirty="0"/>
              <a:t>l’</a:t>
            </a:r>
            <a:r>
              <a:rPr lang="it-IT" b="1" dirty="0" err="1"/>
              <a:t>overfitting</a:t>
            </a:r>
            <a:endParaRPr lang="it-IT" b="1" dirty="0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31AF739A-9A03-9D67-00FE-8916A17AFBC8}"/>
              </a:ext>
            </a:extLst>
          </p:cNvPr>
          <p:cNvGrpSpPr/>
          <p:nvPr/>
        </p:nvGrpSpPr>
        <p:grpSpPr>
          <a:xfrm rot="16200000">
            <a:off x="1656478" y="2481432"/>
            <a:ext cx="472615" cy="510957"/>
            <a:chOff x="5577840" y="1808480"/>
            <a:chExt cx="802640" cy="510957"/>
          </a:xfrm>
        </p:grpSpPr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A55A498-F065-B85B-E729-6C6E5DADF7BF}"/>
                </a:ext>
              </a:extLst>
            </p:cNvPr>
            <p:cNvCxnSpPr>
              <a:cxnSpLocks/>
            </p:cNvCxnSpPr>
            <p:nvPr/>
          </p:nvCxnSpPr>
          <p:spPr>
            <a:xfrm>
              <a:off x="5577840" y="1808480"/>
              <a:ext cx="8026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B2336A51-3CB9-492B-BC98-644F25018ADE}"/>
                </a:ext>
              </a:extLst>
            </p:cNvPr>
            <p:cNvCxnSpPr>
              <a:cxnSpLocks/>
            </p:cNvCxnSpPr>
            <p:nvPr/>
          </p:nvCxnSpPr>
          <p:spPr>
            <a:xfrm>
              <a:off x="6380480" y="1808480"/>
              <a:ext cx="0" cy="5109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C586152-60E8-18F5-DB8F-A6C5788629E6}"/>
              </a:ext>
            </a:extLst>
          </p:cNvPr>
          <p:cNvSpPr txBox="1"/>
          <p:nvPr/>
        </p:nvSpPr>
        <p:spPr>
          <a:xfrm>
            <a:off x="2116857" y="2310695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PREDIZIONE MIGLIORE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426A9B2-901E-EB07-12B7-A700CEB3C8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25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907690-84AE-17A2-0F4A-264D0C4A815C}"/>
              </a:ext>
            </a:extLst>
          </p:cNvPr>
          <p:cNvSpPr txBox="1"/>
          <p:nvPr/>
        </p:nvSpPr>
        <p:spPr>
          <a:xfrm>
            <a:off x="1211167" y="1054400"/>
            <a:ext cx="41709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</a:t>
            </a:r>
            <a:r>
              <a:rPr lang="it-IT" sz="2800" b="1" i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DECISION</a:t>
            </a:r>
            <a:r>
              <a:rPr lang="it-IT" sz="28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  <a:r>
              <a:rPr lang="it-IT" sz="2800" b="1" i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TREES</a:t>
            </a:r>
            <a:endParaRPr lang="it-IT" sz="2800" b="1" i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6CC4559-1E42-6063-500C-FBDE9A15C985}"/>
              </a:ext>
            </a:extLst>
          </p:cNvPr>
          <p:cNvSpPr/>
          <p:nvPr/>
        </p:nvSpPr>
        <p:spPr>
          <a:xfrm>
            <a:off x="1211168" y="1054400"/>
            <a:ext cx="4170976" cy="52322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3D60EE-4163-7F0B-0345-97717C51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73" y="987397"/>
            <a:ext cx="4248150" cy="657225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050F7C5-6541-EA76-7F7E-658E442AFE3C}"/>
              </a:ext>
            </a:extLst>
          </p:cNvPr>
          <p:cNvCxnSpPr>
            <a:cxnSpLocks/>
          </p:cNvCxnSpPr>
          <p:nvPr/>
        </p:nvCxnSpPr>
        <p:spPr>
          <a:xfrm>
            <a:off x="5617525" y="1289683"/>
            <a:ext cx="4656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FC7405-B2DE-5A4D-28F2-76EF31E7DD1A}"/>
              </a:ext>
            </a:extLst>
          </p:cNvPr>
          <p:cNvSpPr txBox="1"/>
          <p:nvPr/>
        </p:nvSpPr>
        <p:spPr>
          <a:xfrm>
            <a:off x="255338" y="2554918"/>
            <a:ext cx="378585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SECONDA APPLICAZIONE</a:t>
            </a:r>
            <a:endParaRPr lang="it-IT" b="1" i="0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r>
              <a:rPr lang="it-IT" b="1" i="0" dirty="0">
                <a:latin typeface="-apple-system"/>
              </a:rPr>
              <a:t>Per la </a:t>
            </a:r>
            <a:r>
              <a:rPr lang="it-IT" b="1" dirty="0">
                <a:latin typeface="-apple-system"/>
              </a:rPr>
              <a:t>seconda</a:t>
            </a:r>
            <a:r>
              <a:rPr lang="it-IT" b="1" i="0" dirty="0">
                <a:latin typeface="-apple-system"/>
              </a:rPr>
              <a:t> applicazione ho impostato un valore di </a:t>
            </a:r>
          </a:p>
          <a:p>
            <a:r>
              <a:rPr lang="it-IT" b="1" i="0" dirty="0" err="1">
                <a:latin typeface="-apple-system"/>
              </a:rPr>
              <a:t>max_depth</a:t>
            </a:r>
            <a:r>
              <a:rPr lang="it-IT" b="1" i="0" dirty="0">
                <a:latin typeface="-apple-system"/>
              </a:rPr>
              <a:t> pari a </a:t>
            </a:r>
            <a:r>
              <a:rPr lang="it-IT" b="1" i="0" dirty="0">
                <a:solidFill>
                  <a:schemeClr val="accent6"/>
                </a:solidFill>
                <a:latin typeface="-apple-system"/>
              </a:rPr>
              <a:t>6</a:t>
            </a:r>
          </a:p>
          <a:p>
            <a:endParaRPr lang="it-IT" b="1" i="0" dirty="0">
              <a:latin typeface="-apple-system"/>
            </a:endParaRPr>
          </a:p>
          <a:p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D49504-F7E1-F86B-0CE7-C57A87D342B3}"/>
              </a:ext>
            </a:extLst>
          </p:cNvPr>
          <p:cNvSpPr txBox="1"/>
          <p:nvPr/>
        </p:nvSpPr>
        <p:spPr>
          <a:xfrm>
            <a:off x="3869225" y="151415"/>
            <a:ext cx="405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0D5AB0-C5A6-D1EA-4D2D-757E4FD6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38" y="4210092"/>
            <a:ext cx="4562992" cy="96063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EA01953-1738-6890-A169-7538F3C3D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62" y="2447967"/>
            <a:ext cx="6896100" cy="352425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904EB92B-1CC0-0FA3-BE38-AE9EAA96C2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71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907690-84AE-17A2-0F4A-264D0C4A815C}"/>
              </a:ext>
            </a:extLst>
          </p:cNvPr>
          <p:cNvSpPr txBox="1"/>
          <p:nvPr/>
        </p:nvSpPr>
        <p:spPr>
          <a:xfrm>
            <a:off x="1211167" y="1054400"/>
            <a:ext cx="41709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</a:t>
            </a:r>
            <a:r>
              <a:rPr lang="it-IT" sz="2800" b="1" i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DECISION</a:t>
            </a:r>
            <a:r>
              <a:rPr lang="it-IT" sz="28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  <a:r>
              <a:rPr lang="it-IT" sz="2800" b="1" i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TREES</a:t>
            </a:r>
            <a:endParaRPr lang="it-IT" sz="2800" b="1" i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6CC4559-1E42-6063-500C-FBDE9A15C985}"/>
              </a:ext>
            </a:extLst>
          </p:cNvPr>
          <p:cNvSpPr/>
          <p:nvPr/>
        </p:nvSpPr>
        <p:spPr>
          <a:xfrm>
            <a:off x="1211168" y="1054400"/>
            <a:ext cx="4170976" cy="52322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3D60EE-4163-7F0B-0345-97717C51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73" y="987397"/>
            <a:ext cx="4248150" cy="657225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050F7C5-6541-EA76-7F7E-658E442AFE3C}"/>
              </a:ext>
            </a:extLst>
          </p:cNvPr>
          <p:cNvCxnSpPr>
            <a:cxnSpLocks/>
          </p:cNvCxnSpPr>
          <p:nvPr/>
        </p:nvCxnSpPr>
        <p:spPr>
          <a:xfrm>
            <a:off x="5617525" y="1289683"/>
            <a:ext cx="4656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FC7405-B2DE-5A4D-28F2-76EF31E7DD1A}"/>
              </a:ext>
            </a:extLst>
          </p:cNvPr>
          <p:cNvSpPr txBox="1"/>
          <p:nvPr/>
        </p:nvSpPr>
        <p:spPr>
          <a:xfrm>
            <a:off x="255338" y="2629564"/>
            <a:ext cx="378585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TERZA APPLICAZIONE</a:t>
            </a:r>
            <a:endParaRPr lang="it-IT" b="1" i="0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r>
              <a:rPr lang="it-IT" b="1" i="0" dirty="0">
                <a:latin typeface="-apple-system"/>
              </a:rPr>
              <a:t>Per la </a:t>
            </a:r>
            <a:r>
              <a:rPr lang="it-IT" b="1" dirty="0">
                <a:latin typeface="-apple-system"/>
              </a:rPr>
              <a:t>seconda</a:t>
            </a:r>
            <a:r>
              <a:rPr lang="it-IT" b="1" i="0" dirty="0">
                <a:latin typeface="-apple-system"/>
              </a:rPr>
              <a:t> applicazione ho impostato un valore di </a:t>
            </a:r>
          </a:p>
          <a:p>
            <a:r>
              <a:rPr lang="it-IT" b="1" i="0" dirty="0" err="1">
                <a:latin typeface="-apple-system"/>
              </a:rPr>
              <a:t>max_depth</a:t>
            </a:r>
            <a:r>
              <a:rPr lang="it-IT" b="1" i="0" dirty="0">
                <a:latin typeface="-apple-system"/>
              </a:rPr>
              <a:t> pari a </a:t>
            </a:r>
            <a:r>
              <a:rPr lang="it-IT" b="1" dirty="0">
                <a:solidFill>
                  <a:schemeClr val="accent6"/>
                </a:solidFill>
                <a:latin typeface="-apple-system"/>
              </a:rPr>
              <a:t>10</a:t>
            </a:r>
            <a:endParaRPr lang="it-IT" b="1" i="0" dirty="0">
              <a:solidFill>
                <a:schemeClr val="accent6"/>
              </a:solidFill>
              <a:latin typeface="-apple-system"/>
            </a:endParaRPr>
          </a:p>
          <a:p>
            <a:endParaRPr lang="it-IT" b="1" i="0" dirty="0">
              <a:latin typeface="-apple-system"/>
            </a:endParaRPr>
          </a:p>
          <a:p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D49504-F7E1-F86B-0CE7-C57A87D342B3}"/>
              </a:ext>
            </a:extLst>
          </p:cNvPr>
          <p:cNvSpPr txBox="1"/>
          <p:nvPr/>
        </p:nvSpPr>
        <p:spPr>
          <a:xfrm>
            <a:off x="3869225" y="151415"/>
            <a:ext cx="405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FC4FDD8-D2DB-C89B-481A-8A99EAF13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38" y="4284738"/>
            <a:ext cx="4609339" cy="96770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D6E64BF-8993-EDF6-FED6-DE1D9F496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462" y="2648615"/>
            <a:ext cx="6934200" cy="3533775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8E19E19-58C6-9DA4-8D29-181C96B5DB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3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8DB99-D441-5B81-085C-0FDF060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9"/>
            <a:ext cx="10515600" cy="474630"/>
          </a:xfrm>
        </p:spPr>
        <p:txBody>
          <a:bodyPr>
            <a:normAutofit fontScale="90000"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IL DATASET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DF47806-AD57-E1B1-E26B-79DD322951D5}"/>
              </a:ext>
            </a:extLst>
          </p:cNvPr>
          <p:cNvSpPr txBox="1"/>
          <p:nvPr/>
        </p:nvSpPr>
        <p:spPr>
          <a:xfrm>
            <a:off x="5223471" y="299944"/>
            <a:ext cx="6571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FONTE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  <a:sym typeface="Wingdings" panose="05000000000000000000" pitchFamily="2" charset="2"/>
              </a:rPr>
              <a:t> </a:t>
            </a:r>
            <a:r>
              <a:rPr lang="en-US" sz="1200" b="0" i="0" dirty="0" err="1">
                <a:effectLst/>
                <a:latin typeface="Inter"/>
                <a:sym typeface="Wingdings" panose="05000000000000000000" pitchFamily="2" charset="2"/>
              </a:rPr>
              <a:t>Kaggle.com</a:t>
            </a:r>
            <a:r>
              <a:rPr lang="en-US" sz="1200" b="0" i="0" dirty="0">
                <a:effectLst/>
                <a:latin typeface="Inter"/>
                <a:sym typeface="Wingdings" panose="05000000000000000000" pitchFamily="2" charset="2"/>
              </a:rPr>
              <a:t>, </a:t>
            </a:r>
            <a:r>
              <a:rPr lang="en-US" sz="1200" b="0" i="0" dirty="0">
                <a:effectLst/>
                <a:latin typeface="Inter"/>
              </a:rPr>
              <a:t>title: “Football Analysis”, author: “Harsh Brian </a:t>
            </a:r>
            <a:r>
              <a:rPr lang="en-US" sz="1200" b="0" i="0" dirty="0" err="1">
                <a:effectLst/>
                <a:latin typeface="Inter"/>
              </a:rPr>
              <a:t>Dungdung</a:t>
            </a:r>
            <a:r>
              <a:rPr lang="en-US" sz="1200" b="0" i="0" dirty="0">
                <a:effectLst/>
                <a:latin typeface="Inter"/>
              </a:rPr>
              <a:t>”, date: “11/04/2022” </a:t>
            </a:r>
            <a:endParaRPr lang="it-IT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FEB88E2-0798-CA63-B8D9-FA0D7B746C70}"/>
              </a:ext>
            </a:extLst>
          </p:cNvPr>
          <p:cNvSpPr txBox="1"/>
          <p:nvPr/>
        </p:nvSpPr>
        <p:spPr>
          <a:xfrm>
            <a:off x="203601" y="4797959"/>
            <a:ext cx="6097554" cy="176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400" b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colonne x 660 righe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400" b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Rilevazioni: </a:t>
            </a: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risalenti al periodo tra 2016 e 2020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400" b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Campionati: </a:t>
            </a: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 A (ITA), Bundesliga (</a:t>
            </a:r>
            <a:r>
              <a:rPr lang="it-I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</a:t>
            </a: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premier League (ENG), Liga BBVA(SPA) , </a:t>
            </a:r>
            <a:r>
              <a:rPr lang="it-I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Ligue</a:t>
            </a: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One(FRA), </a:t>
            </a:r>
            <a:r>
              <a:rPr lang="it-I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Eredivise</a:t>
            </a: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it-I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NED</a:t>
            </a: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it-I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Campeonato</a:t>
            </a: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brasileiro (BRA), MLS (USA), </a:t>
            </a:r>
            <a:r>
              <a:rPr lang="it-I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Primeira</a:t>
            </a: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Liga (POR)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400" b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Paesi</a:t>
            </a:r>
            <a:r>
              <a:rPr lang="it-IT" sz="1400" b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Spain</a:t>
            </a: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Italy</a:t>
            </a: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Germany, </a:t>
            </a:r>
            <a:r>
              <a:rPr lang="it-I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England</a:t>
            </a: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Brazil, France, USA, </a:t>
            </a:r>
            <a:r>
              <a:rPr lang="it-IT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Portugal, Netherlands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EF79148-077E-9F03-00FA-EEA3E2AC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1" y="727789"/>
            <a:ext cx="11784798" cy="362027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D7D3023D-44E6-6CB5-C743-C781482DEA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114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FC1A9E-BACD-FCF8-C778-7BAE9932F0DC}"/>
              </a:ext>
            </a:extLst>
          </p:cNvPr>
          <p:cNvSpPr txBox="1"/>
          <p:nvPr/>
        </p:nvSpPr>
        <p:spPr>
          <a:xfrm>
            <a:off x="401024" y="964909"/>
            <a:ext cx="115369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PREDIZIONE CON ALTRI MODELLI:</a:t>
            </a:r>
          </a:p>
          <a:p>
            <a:r>
              <a:rPr lang="it-IT" b="1" dirty="0"/>
              <a:t>Utilizzando la funzione scritta in precedenza, ho applicato altri modelli di </a:t>
            </a:r>
            <a:r>
              <a:rPr lang="it-IT" b="1" dirty="0" err="1"/>
              <a:t>scikit-learn</a:t>
            </a:r>
            <a:r>
              <a:rPr lang="it-IT" b="1" dirty="0"/>
              <a:t> per capire quale fosse il più preciso</a:t>
            </a:r>
            <a:endParaRPr lang="en-US" b="1" dirty="0"/>
          </a:p>
          <a:p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AB801A-FBF3-6360-7C0C-58C9B32C1152}"/>
              </a:ext>
            </a:extLst>
          </p:cNvPr>
          <p:cNvSpPr txBox="1"/>
          <p:nvPr/>
        </p:nvSpPr>
        <p:spPr>
          <a:xfrm>
            <a:off x="1211167" y="3377710"/>
            <a:ext cx="9407309" cy="13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Gli ensemble </a:t>
            </a:r>
            <a:r>
              <a:rPr lang="it-IT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sono una serie di metodi d'insieme che usano </a:t>
            </a:r>
            <a:r>
              <a:rPr lang="it-IT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modelli multipli </a:t>
            </a:r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 ottenere una migliore prestazione predittiva rispetto a modelli semplici.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 modello si può aggiungere un </a:t>
            </a:r>
            <a:r>
              <a:rPr lang="it-IT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Gradient</a:t>
            </a:r>
            <a:r>
              <a:rPr lang="it-I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t-IT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Boosting</a:t>
            </a:r>
            <a:r>
              <a:rPr lang="it-IT" b="1" dirty="0"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</a:rPr>
              <a:t>il quale 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costruisce un modello additivo in modo progressivo, per stadi, e </a:t>
            </a:r>
            <a:r>
              <a:rPr lang="it-I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consente l'ottimizzazione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del modello predittivo stesso.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A269FD3-0E69-542F-69A4-A313584D6125}"/>
              </a:ext>
            </a:extLst>
          </p:cNvPr>
          <p:cNvSpPr txBox="1"/>
          <p:nvPr/>
        </p:nvSpPr>
        <p:spPr>
          <a:xfrm>
            <a:off x="3869225" y="151415"/>
            <a:ext cx="405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67421F6-E563-5121-A4BB-705689490B51}"/>
              </a:ext>
            </a:extLst>
          </p:cNvPr>
          <p:cNvSpPr txBox="1"/>
          <p:nvPr/>
        </p:nvSpPr>
        <p:spPr>
          <a:xfrm>
            <a:off x="915308" y="2300775"/>
            <a:ext cx="528293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ENSEMBLE METHODS</a:t>
            </a:r>
          </a:p>
          <a:p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791DEB1-7D47-69BA-3E6B-C9BAD5B3287E}"/>
              </a:ext>
            </a:extLst>
          </p:cNvPr>
          <p:cNvSpPr/>
          <p:nvPr/>
        </p:nvSpPr>
        <p:spPr>
          <a:xfrm>
            <a:off x="915309" y="2300775"/>
            <a:ext cx="4956367" cy="52322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45F66E0-9482-1B6A-1B80-36CCEDED33E1}"/>
              </a:ext>
            </a:extLst>
          </p:cNvPr>
          <p:cNvCxnSpPr>
            <a:cxnSpLocks/>
          </p:cNvCxnSpPr>
          <p:nvPr/>
        </p:nvCxnSpPr>
        <p:spPr>
          <a:xfrm>
            <a:off x="5993479" y="2536058"/>
            <a:ext cx="4656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A9E4986E-EEE9-56A5-F9F0-F2F8857A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40" y="2116958"/>
            <a:ext cx="4746308" cy="83820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8B25F6E-1B2D-20F4-72A1-0FBC0EFA5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45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907690-84AE-17A2-0F4A-264D0C4A815C}"/>
              </a:ext>
            </a:extLst>
          </p:cNvPr>
          <p:cNvSpPr txBox="1"/>
          <p:nvPr/>
        </p:nvSpPr>
        <p:spPr>
          <a:xfrm>
            <a:off x="781958" y="1026408"/>
            <a:ext cx="521605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ENSEMBLE METHODS</a:t>
            </a:r>
          </a:p>
          <a:p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6CC4559-1E42-6063-500C-FBDE9A15C985}"/>
              </a:ext>
            </a:extLst>
          </p:cNvPr>
          <p:cNvSpPr/>
          <p:nvPr/>
        </p:nvSpPr>
        <p:spPr>
          <a:xfrm>
            <a:off x="781959" y="1026407"/>
            <a:ext cx="4893619" cy="51659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050F7C5-6541-EA76-7F7E-658E442AFE3C}"/>
              </a:ext>
            </a:extLst>
          </p:cNvPr>
          <p:cNvCxnSpPr>
            <a:cxnSpLocks/>
          </p:cNvCxnSpPr>
          <p:nvPr/>
        </p:nvCxnSpPr>
        <p:spPr>
          <a:xfrm>
            <a:off x="5860129" y="1261690"/>
            <a:ext cx="45403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FC7405-B2DE-5A4D-28F2-76EF31E7DD1A}"/>
              </a:ext>
            </a:extLst>
          </p:cNvPr>
          <p:cNvSpPr txBox="1"/>
          <p:nvPr/>
        </p:nvSpPr>
        <p:spPr>
          <a:xfrm>
            <a:off x="255338" y="2629564"/>
            <a:ext cx="378585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APPLICAZIONE</a:t>
            </a:r>
            <a:endParaRPr lang="it-IT" b="1" i="0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r>
              <a:rPr lang="it-IT" b="1" dirty="0">
                <a:latin typeface="-apple-system"/>
              </a:rPr>
              <a:t>La predizione col </a:t>
            </a:r>
            <a:r>
              <a:rPr lang="it-IT" b="1" dirty="0" err="1">
                <a:latin typeface="-apple-system"/>
              </a:rPr>
              <a:t>Gradient</a:t>
            </a:r>
            <a:r>
              <a:rPr lang="it-IT" b="1" dirty="0">
                <a:latin typeface="-apple-system"/>
              </a:rPr>
              <a:t> </a:t>
            </a:r>
            <a:r>
              <a:rPr lang="it-IT" b="1" dirty="0" err="1">
                <a:latin typeface="-apple-system"/>
              </a:rPr>
              <a:t>Boosting</a:t>
            </a:r>
            <a:r>
              <a:rPr lang="it-IT" b="1" dirty="0">
                <a:latin typeface="-apple-system"/>
              </a:rPr>
              <a:t> perde di precisione nel test ma ne acquisisce nel </a:t>
            </a:r>
            <a:r>
              <a:rPr lang="it-IT" b="1" dirty="0" err="1">
                <a:latin typeface="-apple-system"/>
              </a:rPr>
              <a:t>train</a:t>
            </a:r>
            <a:endParaRPr lang="it-IT" b="1" i="0" dirty="0">
              <a:latin typeface="-apple-system"/>
            </a:endParaRPr>
          </a:p>
          <a:p>
            <a:endParaRPr lang="it-IT" b="1" i="0" dirty="0">
              <a:latin typeface="-apple-system"/>
            </a:endParaRPr>
          </a:p>
          <a:p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D49504-F7E1-F86B-0CE7-C57A87D342B3}"/>
              </a:ext>
            </a:extLst>
          </p:cNvPr>
          <p:cNvSpPr txBox="1"/>
          <p:nvPr/>
        </p:nvSpPr>
        <p:spPr>
          <a:xfrm>
            <a:off x="3869225" y="151415"/>
            <a:ext cx="405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MODELLO PREDITTIVO </a:t>
            </a:r>
            <a:endParaRPr lang="it-IT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4B7DC0F-82C8-F3B9-CA9C-F35C776C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90" y="860703"/>
            <a:ext cx="4541172" cy="80197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4C7260D-5E32-7641-F8E8-812F5BE1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38" y="4103155"/>
            <a:ext cx="4456621" cy="219349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EEF049F-DC2A-9DB0-2EA5-6FCED793D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590" y="1960271"/>
            <a:ext cx="4541172" cy="233232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0C5ADDE-8E62-127E-D116-1123EE7D3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590" y="4383890"/>
            <a:ext cx="4541172" cy="2304782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7C56D7A-21FC-7A8C-B3BE-5C4E64AF18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48FEB96-6348-866D-8FF9-84A54C066478}"/>
              </a:ext>
            </a:extLst>
          </p:cNvPr>
          <p:cNvCxnSpPr>
            <a:cxnSpLocks/>
          </p:cNvCxnSpPr>
          <p:nvPr/>
        </p:nvCxnSpPr>
        <p:spPr>
          <a:xfrm flipV="1">
            <a:off x="4711959" y="3303037"/>
            <a:ext cx="1602206" cy="1397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A5893DF-5C33-F629-D5B0-C85484F93DC2}"/>
              </a:ext>
            </a:extLst>
          </p:cNvPr>
          <p:cNvCxnSpPr>
            <a:cxnSpLocks/>
          </p:cNvCxnSpPr>
          <p:nvPr/>
        </p:nvCxnSpPr>
        <p:spPr>
          <a:xfrm flipV="1">
            <a:off x="4708713" y="5596310"/>
            <a:ext cx="1605452" cy="292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8DB99-D441-5B81-085C-0FDF060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9"/>
            <a:ext cx="10515600" cy="474630"/>
          </a:xfrm>
        </p:spPr>
        <p:txBody>
          <a:bodyPr>
            <a:normAutofit fontScale="90000"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IL DATASET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23C1635-3F60-A2DE-A2E5-3E15A91AB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01" y="727789"/>
            <a:ext cx="11784798" cy="3620276"/>
          </a:xfr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01997B9F-80A3-335C-07BC-024E12C702F9}"/>
              </a:ext>
            </a:extLst>
          </p:cNvPr>
          <p:cNvSpPr/>
          <p:nvPr/>
        </p:nvSpPr>
        <p:spPr>
          <a:xfrm>
            <a:off x="690465" y="699796"/>
            <a:ext cx="11297934" cy="2612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6748EC6-39CC-D3A5-9A17-F936C5EEEB2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3306" y="830425"/>
            <a:ext cx="5971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E37F85F-3B37-66DE-244E-3F07E816D97A}"/>
              </a:ext>
            </a:extLst>
          </p:cNvPr>
          <p:cNvCxnSpPr>
            <a:cxnSpLocks/>
          </p:cNvCxnSpPr>
          <p:nvPr/>
        </p:nvCxnSpPr>
        <p:spPr>
          <a:xfrm>
            <a:off x="93306" y="830425"/>
            <a:ext cx="0" cy="43931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C19F0E8-4173-CDE0-3BA4-165B86B74773}"/>
              </a:ext>
            </a:extLst>
          </p:cNvPr>
          <p:cNvCxnSpPr>
            <a:cxnSpLocks/>
          </p:cNvCxnSpPr>
          <p:nvPr/>
        </p:nvCxnSpPr>
        <p:spPr>
          <a:xfrm>
            <a:off x="93306" y="5218756"/>
            <a:ext cx="289249" cy="1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DCFDBF0-8735-2D75-602E-E594FB4A4C92}"/>
              </a:ext>
            </a:extLst>
          </p:cNvPr>
          <p:cNvSpPr txBox="1"/>
          <p:nvPr/>
        </p:nvSpPr>
        <p:spPr>
          <a:xfrm>
            <a:off x="410547" y="4777271"/>
            <a:ext cx="729347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/>
                </a:solidFill>
              </a:rPr>
              <a:t>PRIMA MODIFICA: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rename</a:t>
            </a:r>
            <a:r>
              <a:rPr lang="it-IT" dirty="0"/>
              <a:t>()</a:t>
            </a:r>
          </a:p>
          <a:p>
            <a:r>
              <a:rPr lang="it-IT" sz="1600" dirty="0"/>
              <a:t>Ho rinominato le colonne in modo da renderle di facile e immediata comprensione </a:t>
            </a:r>
          </a:p>
          <a:p>
            <a:endParaRPr lang="it-IT" sz="1600" dirty="0"/>
          </a:p>
          <a:p>
            <a:endParaRPr lang="it-IT" sz="1600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286BCFA6-9439-F453-780D-C2FDFD0E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" y="5862497"/>
            <a:ext cx="5468169" cy="685691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30BEB0-93C0-C5B7-44DB-4488B796BBCF}"/>
              </a:ext>
            </a:extLst>
          </p:cNvPr>
          <p:cNvCxnSpPr>
            <a:cxnSpLocks/>
          </p:cNvCxnSpPr>
          <p:nvPr/>
        </p:nvCxnSpPr>
        <p:spPr>
          <a:xfrm>
            <a:off x="5986017" y="6196103"/>
            <a:ext cx="396122" cy="9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388C21C9-29A0-35AA-F9EA-3DE26C0E0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432" y="5787365"/>
            <a:ext cx="5468169" cy="81747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08A8690-9924-E6FA-6A3C-B8E1EB5C7037}"/>
              </a:ext>
            </a:extLst>
          </p:cNvPr>
          <p:cNvSpPr txBox="1"/>
          <p:nvPr/>
        </p:nvSpPr>
        <p:spPr>
          <a:xfrm>
            <a:off x="237930" y="5521778"/>
            <a:ext cx="14256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&gt; </a:t>
            </a:r>
            <a:r>
              <a:rPr lang="it-IT" sz="1400" dirty="0" err="1"/>
              <a:t>calcio</a:t>
            </a:r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.columns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it-IT" sz="120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A9B7F27-8707-CE81-E8BA-4E9C934206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47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8DB99-D441-5B81-085C-0FDF060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9"/>
            <a:ext cx="10515600" cy="474630"/>
          </a:xfrm>
        </p:spPr>
        <p:txBody>
          <a:bodyPr>
            <a:no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FASE DI CONTROLLO DEI DATI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A22A80D-938D-5B4B-066F-07F58CAA9C17}"/>
              </a:ext>
            </a:extLst>
          </p:cNvPr>
          <p:cNvSpPr txBox="1">
            <a:spLocks/>
          </p:cNvSpPr>
          <p:nvPr/>
        </p:nvSpPr>
        <p:spPr>
          <a:xfrm>
            <a:off x="578112" y="2071259"/>
            <a:ext cx="3553408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latin typeface="Abadi" panose="020B0604020202020204" pitchFamily="34" charset="0"/>
              </a:rPr>
              <a:t>Verifica della coerenza</a:t>
            </a:r>
          </a:p>
          <a:p>
            <a:pPr algn="ctr"/>
            <a:r>
              <a:rPr lang="it-IT" sz="2800" b="1" dirty="0">
                <a:latin typeface="Abadi" panose="020B0604020202020204" pitchFamily="34" charset="0"/>
              </a:rPr>
              <a:t>del tipo di dato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E72C54E-5AE8-1C27-E3A4-234D513DF8F0}"/>
              </a:ext>
            </a:extLst>
          </p:cNvPr>
          <p:cNvSpPr txBox="1">
            <a:spLocks/>
          </p:cNvSpPr>
          <p:nvPr/>
        </p:nvSpPr>
        <p:spPr>
          <a:xfrm>
            <a:off x="218618" y="2009278"/>
            <a:ext cx="294692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1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92CB0B0-F7F6-6921-6CA7-98FA61780583}"/>
              </a:ext>
            </a:extLst>
          </p:cNvPr>
          <p:cNvCxnSpPr>
            <a:cxnSpLocks/>
          </p:cNvCxnSpPr>
          <p:nvPr/>
        </p:nvCxnSpPr>
        <p:spPr>
          <a:xfrm>
            <a:off x="5760102" y="2299243"/>
            <a:ext cx="4385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6511479-28A7-E4A0-B056-9406AE55EFE5}"/>
              </a:ext>
            </a:extLst>
          </p:cNvPr>
          <p:cNvCxnSpPr>
            <a:cxnSpLocks/>
          </p:cNvCxnSpPr>
          <p:nvPr/>
        </p:nvCxnSpPr>
        <p:spPr>
          <a:xfrm flipH="1" flipV="1">
            <a:off x="4271481" y="2285992"/>
            <a:ext cx="43231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BC1A531-599D-E343-FDE6-57A5A7954519}"/>
              </a:ext>
            </a:extLst>
          </p:cNvPr>
          <p:cNvSpPr txBox="1"/>
          <p:nvPr/>
        </p:nvSpPr>
        <p:spPr>
          <a:xfrm>
            <a:off x="4747977" y="206192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c.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dtypes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333498E-369F-3688-FCCF-A0B3D601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563" y="700105"/>
            <a:ext cx="2744477" cy="2723645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C4F8C608-6433-E150-48E7-3C6EE8409C6A}"/>
              </a:ext>
            </a:extLst>
          </p:cNvPr>
          <p:cNvSpPr txBox="1">
            <a:spLocks/>
          </p:cNvSpPr>
          <p:nvPr/>
        </p:nvSpPr>
        <p:spPr>
          <a:xfrm>
            <a:off x="573132" y="5517627"/>
            <a:ext cx="3553408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latin typeface="Abadi" panose="020B0604020202020204" pitchFamily="34" charset="0"/>
              </a:rPr>
              <a:t>Verifica della presenza</a:t>
            </a:r>
          </a:p>
          <a:p>
            <a:pPr algn="ctr"/>
            <a:r>
              <a:rPr lang="it-IT" sz="2800" b="1" dirty="0">
                <a:latin typeface="Abadi" panose="020B0604020202020204" pitchFamily="34" charset="0"/>
              </a:rPr>
              <a:t>di dati mancati</a:t>
            </a:r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827B1F2-AD0D-5CF3-1104-EC0669A02CED}"/>
              </a:ext>
            </a:extLst>
          </p:cNvPr>
          <p:cNvSpPr txBox="1">
            <a:spLocks/>
          </p:cNvSpPr>
          <p:nvPr/>
        </p:nvSpPr>
        <p:spPr>
          <a:xfrm>
            <a:off x="203792" y="5477455"/>
            <a:ext cx="294692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2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8BB2535-C658-BD54-B054-84A0D9C89B41}"/>
              </a:ext>
            </a:extLst>
          </p:cNvPr>
          <p:cNvCxnSpPr>
            <a:cxnSpLocks/>
          </p:cNvCxnSpPr>
          <p:nvPr/>
        </p:nvCxnSpPr>
        <p:spPr>
          <a:xfrm>
            <a:off x="6263958" y="5726949"/>
            <a:ext cx="4385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B835E186-9098-9671-C799-1DBE88081109}"/>
              </a:ext>
            </a:extLst>
          </p:cNvPr>
          <p:cNvCxnSpPr>
            <a:cxnSpLocks/>
          </p:cNvCxnSpPr>
          <p:nvPr/>
        </p:nvCxnSpPr>
        <p:spPr>
          <a:xfrm flipH="1" flipV="1">
            <a:off x="4271481" y="5732360"/>
            <a:ext cx="43231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15CC94F-DBE5-1C7D-690B-BF70443D0D53}"/>
              </a:ext>
            </a:extLst>
          </p:cNvPr>
          <p:cNvSpPr txBox="1"/>
          <p:nvPr/>
        </p:nvSpPr>
        <p:spPr>
          <a:xfrm>
            <a:off x="4710659" y="5517627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c.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isnull</a:t>
            </a:r>
            <a:r>
              <a:rPr lang="it-IT" dirty="0"/>
              <a:t>()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.sum</a:t>
            </a:r>
            <a:r>
              <a:rPr lang="it-IT" dirty="0"/>
              <a:t>()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F2F28CE5-0753-AE77-1889-EA9A2CC2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230" y="3741223"/>
            <a:ext cx="2269142" cy="2719506"/>
          </a:xfrm>
          <a:prstGeom prst="rect">
            <a:avLst/>
          </a:prstGeom>
        </p:spPr>
      </p:pic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CC22BB5-813C-F714-2E02-A3F73954E217}"/>
              </a:ext>
            </a:extLst>
          </p:cNvPr>
          <p:cNvSpPr/>
          <p:nvPr/>
        </p:nvSpPr>
        <p:spPr>
          <a:xfrm>
            <a:off x="545002" y="1739539"/>
            <a:ext cx="3651831" cy="11156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A2C1F7C4-BBB0-4A85-6ECF-654ABE9077BF}"/>
              </a:ext>
            </a:extLst>
          </p:cNvPr>
          <p:cNvSpPr/>
          <p:nvPr/>
        </p:nvSpPr>
        <p:spPr>
          <a:xfrm>
            <a:off x="545002" y="5194272"/>
            <a:ext cx="3651831" cy="111562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286156C-FB02-5E25-FA37-14CDBADF876F}"/>
              </a:ext>
            </a:extLst>
          </p:cNvPr>
          <p:cNvSpPr txBox="1"/>
          <p:nvPr/>
        </p:nvSpPr>
        <p:spPr>
          <a:xfrm>
            <a:off x="9601574" y="1877261"/>
            <a:ext cx="18687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/>
              <a:t>Non è stato necessario</a:t>
            </a:r>
          </a:p>
          <a:p>
            <a:pPr algn="ctr"/>
            <a:r>
              <a:rPr lang="it-IT" sz="1400" b="1" dirty="0"/>
              <a:t>effettuare alcuna</a:t>
            </a:r>
          </a:p>
          <a:p>
            <a:pPr algn="ctr"/>
            <a:r>
              <a:rPr lang="it-IT" sz="1400" b="1" dirty="0"/>
              <a:t>conversione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AC237F3-8D94-491D-5896-A5AED79CFBDC}"/>
              </a:ext>
            </a:extLst>
          </p:cNvPr>
          <p:cNvSpPr txBox="1"/>
          <p:nvPr/>
        </p:nvSpPr>
        <p:spPr>
          <a:xfrm>
            <a:off x="9504629" y="5253593"/>
            <a:ext cx="2062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/>
              <a:t>Il dataset non presentava</a:t>
            </a:r>
          </a:p>
          <a:p>
            <a:pPr algn="ctr"/>
            <a:r>
              <a:rPr lang="it-IT" sz="1400" b="1" dirty="0"/>
              <a:t>valori mancanti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705B891-B8DB-DD55-D2E3-766C9B8ACE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03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8DB99-D441-5B81-085C-0FDF060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9"/>
            <a:ext cx="10515600" cy="474630"/>
          </a:xfrm>
        </p:spPr>
        <p:txBody>
          <a:bodyPr>
            <a:no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IDEE INIZIALI RIGUARDO POSSIBILI ANALISI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DE1BEDB-A3BC-65E2-9F03-F220668B7771}"/>
              </a:ext>
            </a:extLst>
          </p:cNvPr>
          <p:cNvSpPr/>
          <p:nvPr/>
        </p:nvSpPr>
        <p:spPr>
          <a:xfrm>
            <a:off x="5403979" y="4187951"/>
            <a:ext cx="6102221" cy="160337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A22A80D-938D-5B4B-066F-07F58CAA9C17}"/>
              </a:ext>
            </a:extLst>
          </p:cNvPr>
          <p:cNvSpPr txBox="1">
            <a:spLocks/>
          </p:cNvSpPr>
          <p:nvPr/>
        </p:nvSpPr>
        <p:spPr>
          <a:xfrm>
            <a:off x="1177212" y="2220555"/>
            <a:ext cx="3553408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latin typeface="Abadi" panose="020B0604020202020204" pitchFamily="34" charset="0"/>
              </a:rPr>
              <a:t>Partendo dai dati </a:t>
            </a:r>
          </a:p>
          <a:p>
            <a:pPr algn="ctr"/>
            <a:r>
              <a:rPr lang="it-IT" sz="2800" b="1" dirty="0">
                <a:latin typeface="Abadi" panose="020B0604020202020204" pitchFamily="34" charset="0"/>
              </a:rPr>
              <a:t>riportati nel dataset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E72C54E-5AE8-1C27-E3A4-234D513DF8F0}"/>
              </a:ext>
            </a:extLst>
          </p:cNvPr>
          <p:cNvSpPr txBox="1">
            <a:spLocks/>
          </p:cNvSpPr>
          <p:nvPr/>
        </p:nvSpPr>
        <p:spPr>
          <a:xfrm>
            <a:off x="693187" y="2220555"/>
            <a:ext cx="294692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1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7E9C019-14AA-D11C-2C3D-D21AA8512171}"/>
              </a:ext>
            </a:extLst>
          </p:cNvPr>
          <p:cNvGrpSpPr/>
          <p:nvPr/>
        </p:nvGrpSpPr>
        <p:grpSpPr>
          <a:xfrm>
            <a:off x="5403979" y="1808583"/>
            <a:ext cx="6102221" cy="1698172"/>
            <a:chOff x="737118" y="1730828"/>
            <a:chExt cx="6102221" cy="1698172"/>
          </a:xfrm>
        </p:grpSpPr>
        <p:sp>
          <p:nvSpPr>
            <p:cNvPr id="16" name="Segnaposto contenuto 3">
              <a:extLst>
                <a:ext uri="{FF2B5EF4-FFF2-40B4-BE49-F238E27FC236}">
                  <a16:creationId xmlns:a16="http://schemas.microsoft.com/office/drawing/2014/main" id="{9D69D6ED-E755-71D3-26D6-3917404CF730}"/>
                </a:ext>
              </a:extLst>
            </p:cNvPr>
            <p:cNvSpPr>
              <a:spLocks noGrp="1"/>
            </p:cNvSpPr>
            <p:nvPr>
              <p:ph idx="1"/>
            </p:nvPr>
          </p:nvSpPr>
          <p:spPr>
            <a:xfrm>
              <a:off x="838200" y="1825626"/>
              <a:ext cx="6001139" cy="1603374"/>
            </a:xfrm>
          </p:spPr>
          <p:txBody>
            <a:bodyPr>
              <a:normAutofit/>
            </a:bodyPr>
            <a:lstStyle/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it-IT" sz="14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IN QUALE CAMPIONATO VENGONO FATTI PIU’ GOL?</a:t>
              </a:r>
              <a:endPara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it-IT" sz="14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QUALI NAZIONI HANNO I MARCATORI PIU’ PROLIFICI?</a:t>
              </a:r>
              <a:endPara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it-IT" sz="14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COMPARAZIONI TRA CAMPIONATI SU GOL, MINUTI GIOCATI, GOL ATTESI…</a:t>
              </a:r>
              <a:endPara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Symbol" panose="05050102010706020507" pitchFamily="18" charset="2"/>
                <a:buChar char=""/>
              </a:pPr>
              <a:r>
                <a:rPr lang="it-IT" sz="14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CHI GIOCA PIU’ MINUTI FA SEMPRE PIU’ GOL?</a:t>
              </a:r>
              <a:endPara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it-IT" sz="2000" dirty="0"/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C5D5237B-16B9-AF70-FACA-2916FCB33A52}"/>
                </a:ext>
              </a:extLst>
            </p:cNvPr>
            <p:cNvSpPr/>
            <p:nvPr/>
          </p:nvSpPr>
          <p:spPr>
            <a:xfrm>
              <a:off x="737118" y="1730828"/>
              <a:ext cx="6102221" cy="1603374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8" name="Titolo 1">
            <a:extLst>
              <a:ext uri="{FF2B5EF4-FFF2-40B4-BE49-F238E27FC236}">
                <a16:creationId xmlns:a16="http://schemas.microsoft.com/office/drawing/2014/main" id="{3F58C351-28A4-760E-6DF6-372D9612432E}"/>
              </a:ext>
            </a:extLst>
          </p:cNvPr>
          <p:cNvSpPr txBox="1">
            <a:spLocks/>
          </p:cNvSpPr>
          <p:nvPr/>
        </p:nvSpPr>
        <p:spPr>
          <a:xfrm>
            <a:off x="1177212" y="4847121"/>
            <a:ext cx="3553408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latin typeface="Abadi" panose="020B0604020202020204" pitchFamily="34" charset="0"/>
              </a:rPr>
              <a:t>Realizzazione di </a:t>
            </a:r>
          </a:p>
          <a:p>
            <a:pPr algn="ctr"/>
            <a:r>
              <a:rPr lang="it-IT" sz="2800" b="1" dirty="0">
                <a:latin typeface="Abadi" panose="020B0604020202020204" pitchFamily="34" charset="0"/>
              </a:rPr>
              <a:t>un modello predittivo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E5F9CC6A-373E-B394-4312-D81D0B52C46D}"/>
              </a:ext>
            </a:extLst>
          </p:cNvPr>
          <p:cNvSpPr txBox="1">
            <a:spLocks/>
          </p:cNvSpPr>
          <p:nvPr/>
        </p:nvSpPr>
        <p:spPr>
          <a:xfrm>
            <a:off x="708738" y="4910875"/>
            <a:ext cx="279141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03990DB-4C4E-B51B-9560-0DD49BDA7D0A}"/>
              </a:ext>
            </a:extLst>
          </p:cNvPr>
          <p:cNvSpPr txBox="1"/>
          <p:nvPr/>
        </p:nvSpPr>
        <p:spPr>
          <a:xfrm>
            <a:off x="5615473" y="4327918"/>
            <a:ext cx="5738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L’OBIETTIVO E’ CREARE UN MODELLO CHE, ATTRAVERSO LA REGRESSIONE LINEARE, PREVEDA IL VALORE DI UNA VARIABILE </a:t>
            </a:r>
            <a:r>
              <a:rPr lang="it-IT" sz="1600" b="1" dirty="0">
                <a:solidFill>
                  <a:schemeClr val="accent1">
                    <a:lumMod val="75000"/>
                  </a:schemeClr>
                </a:solidFill>
              </a:rPr>
              <a:t>TARGET</a:t>
            </a:r>
            <a:r>
              <a:rPr lang="it-IT" sz="1600" b="1" dirty="0"/>
              <a:t>, ATTRAVERSO L’ADDESTRAMENTO DELLO STESSO MODELLO TRAMITE LE CARATTERISTICHE DELLE ALTRE VARIABILI, DETTE DI </a:t>
            </a:r>
            <a:r>
              <a:rPr lang="it-IT" sz="16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6816F87-7795-8FB2-AAEE-CC81C1A0AA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97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F77E1C-C88C-45C8-D693-B53349935406}"/>
              </a:ext>
            </a:extLst>
          </p:cNvPr>
          <p:cNvSpPr txBox="1"/>
          <p:nvPr/>
        </p:nvSpPr>
        <p:spPr>
          <a:xfrm>
            <a:off x="261258" y="604477"/>
            <a:ext cx="1236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0" dirty="0">
                <a:effectLst/>
                <a:latin typeface="-apple-system"/>
              </a:rPr>
              <a:t>IN QUALE CAMPIONATO VENGONO FATTI PIU' GOL DAI MIGLIORI MARCATORI?</a:t>
            </a:r>
            <a:endParaRPr lang="it-IT" sz="28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8DB99-D441-5B81-085C-0FDF060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979"/>
            <a:ext cx="8612317" cy="204042"/>
          </a:xfrm>
        </p:spPr>
        <p:txBody>
          <a:bodyPr>
            <a:no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Analisi partendo dalle domande di ricerca iniziali</a:t>
            </a: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C4F8C608-6433-E150-48E7-3C6EE8409C6A}"/>
              </a:ext>
            </a:extLst>
          </p:cNvPr>
          <p:cNvSpPr txBox="1">
            <a:spLocks/>
          </p:cNvSpPr>
          <p:nvPr/>
        </p:nvSpPr>
        <p:spPr>
          <a:xfrm>
            <a:off x="573131" y="5517627"/>
            <a:ext cx="9615898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800" b="1" dirty="0">
              <a:latin typeface="Abadi" panose="020B0604020202020204" pitchFamily="34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CC22BB5-813C-F714-2E02-A3F73954E217}"/>
              </a:ext>
            </a:extLst>
          </p:cNvPr>
          <p:cNvSpPr/>
          <p:nvPr/>
        </p:nvSpPr>
        <p:spPr>
          <a:xfrm>
            <a:off x="261258" y="604477"/>
            <a:ext cx="11764956" cy="52322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B5B378-282E-CF4E-8FF8-A3E13639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6" y="1648640"/>
            <a:ext cx="5876493" cy="506006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D836C9-702E-95CD-A822-99C53601670A}"/>
              </a:ext>
            </a:extLst>
          </p:cNvPr>
          <p:cNvSpPr txBox="1"/>
          <p:nvPr/>
        </p:nvSpPr>
        <p:spPr>
          <a:xfrm>
            <a:off x="6449624" y="1683084"/>
            <a:ext cx="5576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</a:rPr>
              <a:t>Funzioni utilizzate per estrarre solo i dati utili: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</a:rPr>
              <a:t>Groupby</a:t>
            </a:r>
            <a:r>
              <a:rPr lang="it-IT" sz="1400" b="1" dirty="0"/>
              <a:t>().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it-IT" sz="1400" b="1" dirty="0"/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it-IT" sz="1400" dirty="0">
                <a:sym typeface="Wingdings" panose="05000000000000000000" pitchFamily="2" charset="2"/>
              </a:rPr>
              <a:t>raggruppare e sommare tutti i goal per ogni         singolo campionato</a:t>
            </a:r>
            <a:endParaRPr lang="it-IT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Drop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mantenere solo la colonna con i goal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Sort_values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ordinare i risultati in ordine decrescente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Funzioni utilizzate per costruire il grafico: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ym typeface="Wingdings" panose="05000000000000000000" pitchFamily="2" charset="2"/>
              </a:rPr>
              <a:t>plt.</a:t>
            </a: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pie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rappresentare i risultati tramite grafico a torta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ym typeface="Wingdings" panose="05000000000000000000" pitchFamily="2" charset="2"/>
              </a:rPr>
              <a:t>plt.</a:t>
            </a: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title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impostare il titolo del grafico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ym typeface="Wingdings" panose="05000000000000000000" pitchFamily="2" charset="2"/>
              </a:rPr>
              <a:t>plt.</a:t>
            </a: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legend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inserire una legenda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ym typeface="Wingdings" panose="05000000000000000000" pitchFamily="2" charset="2"/>
              </a:rPr>
              <a:t>plt.</a:t>
            </a: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show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mostrare infine il grafico</a:t>
            </a:r>
            <a:endParaRPr lang="it-IT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0E90E21-A9EA-E40D-6C58-F53675121AE2}"/>
              </a:ext>
            </a:extLst>
          </p:cNvPr>
          <p:cNvSpPr txBox="1"/>
          <p:nvPr/>
        </p:nvSpPr>
        <p:spPr>
          <a:xfrm>
            <a:off x="6449624" y="4347405"/>
            <a:ext cx="55765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Osservazioni riguardanti i risultati ottenuti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La</a:t>
            </a:r>
            <a:r>
              <a:rPr lang="it-IT" sz="1600" b="1" dirty="0">
                <a:solidFill>
                  <a:srgbClr val="002060"/>
                </a:solidFill>
              </a:rPr>
              <a:t> </a:t>
            </a:r>
            <a:r>
              <a:rPr lang="it-IT" sz="1600" b="1" dirty="0">
                <a:solidFill>
                  <a:schemeClr val="accent1">
                    <a:lumMod val="50000"/>
                  </a:schemeClr>
                </a:solidFill>
              </a:rPr>
              <a:t>SERIE A</a:t>
            </a:r>
            <a:r>
              <a:rPr lang="it-IT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1600" b="1" dirty="0"/>
              <a:t>è il campionato in cui i top marcatori realizzano più reti. </a:t>
            </a:r>
            <a:r>
              <a:rPr lang="it-IT" sz="1600" dirty="0"/>
              <a:t> Questo può </a:t>
            </a:r>
            <a:r>
              <a:rPr lang="it-IT" sz="1600"/>
              <a:t>significare che la </a:t>
            </a:r>
            <a:r>
              <a:rPr lang="it-IT" sz="1600" dirty="0"/>
              <a:t>media dei goal per i migliori marcatori è molto alta oppure sono presenti più giocatori che fanno più goal rispetto altri campionati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Nella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 FRANCE </a:t>
            </a:r>
            <a:r>
              <a:rPr lang="it-IT" sz="1600" b="1" dirty="0" err="1">
                <a:solidFill>
                  <a:schemeClr val="accent4">
                    <a:lumMod val="50000"/>
                  </a:schemeClr>
                </a:solidFill>
              </a:rPr>
              <a:t>LIGUE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 1</a:t>
            </a:r>
            <a:r>
              <a:rPr lang="it-IT" sz="1600" b="1" dirty="0"/>
              <a:t>, considerato uno dei top 5 campionati al mondo, vi è un totale di goal molto inferiore </a:t>
            </a:r>
            <a:r>
              <a:rPr lang="it-IT" sz="1600" dirty="0"/>
              <a:t>realizzati dai top marcatori rispetto gli altri campionati. Si notano addirittura risultati molto vicini ai campionati ‘inferiori’.</a:t>
            </a:r>
            <a:endParaRPr lang="it-IT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48823DE-3E41-AC0A-62A2-DB1487D196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0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F77E1C-C88C-45C8-D693-B53349935406}"/>
              </a:ext>
            </a:extLst>
          </p:cNvPr>
          <p:cNvSpPr txBox="1"/>
          <p:nvPr/>
        </p:nvSpPr>
        <p:spPr>
          <a:xfrm>
            <a:off x="1393599" y="611540"/>
            <a:ext cx="940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i="0" dirty="0">
                <a:effectLst/>
                <a:latin typeface="-apple-system"/>
              </a:rPr>
              <a:t>QUANTI GOAL MASSIMI SONO STATI  REALIZZATI NEI VARI CAMPIONATI?</a:t>
            </a:r>
            <a:endParaRPr lang="it-IT" sz="24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8DB99-D441-5B81-085C-0FDF060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979"/>
            <a:ext cx="8612317" cy="204042"/>
          </a:xfrm>
        </p:spPr>
        <p:txBody>
          <a:bodyPr>
            <a:no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Analisi partendo dalle domande di ricerca iniziali</a:t>
            </a: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C4F8C608-6433-E150-48E7-3C6EE8409C6A}"/>
              </a:ext>
            </a:extLst>
          </p:cNvPr>
          <p:cNvSpPr txBox="1">
            <a:spLocks/>
          </p:cNvSpPr>
          <p:nvPr/>
        </p:nvSpPr>
        <p:spPr>
          <a:xfrm>
            <a:off x="573131" y="5517627"/>
            <a:ext cx="9615898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800" b="1" dirty="0">
              <a:latin typeface="Abadi" panose="020B0604020202020204" pitchFamily="34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CC22BB5-813C-F714-2E02-A3F73954E217}"/>
              </a:ext>
            </a:extLst>
          </p:cNvPr>
          <p:cNvSpPr/>
          <p:nvPr/>
        </p:nvSpPr>
        <p:spPr>
          <a:xfrm>
            <a:off x="1393599" y="600790"/>
            <a:ext cx="9404801" cy="52322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D836C9-702E-95CD-A822-99C53601670A}"/>
              </a:ext>
            </a:extLst>
          </p:cNvPr>
          <p:cNvSpPr txBox="1"/>
          <p:nvPr/>
        </p:nvSpPr>
        <p:spPr>
          <a:xfrm>
            <a:off x="8686800" y="1647421"/>
            <a:ext cx="333941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</a:rPr>
              <a:t>Funzioni utilizzate per estrarre solo i dati utili: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Drop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mantenere solo la colonna con i goal, anno e giocatore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</a:rPr>
              <a:t>Groupby</a:t>
            </a:r>
            <a:r>
              <a:rPr lang="it-IT" sz="1400" b="1" dirty="0"/>
              <a:t>().</a:t>
            </a:r>
            <a:r>
              <a:rPr lang="it-IT" sz="1400" b="1">
                <a:solidFill>
                  <a:schemeClr val="accent1">
                    <a:lumMod val="75000"/>
                  </a:schemeClr>
                </a:solidFill>
              </a:rPr>
              <a:t>aggregate</a:t>
            </a:r>
            <a:r>
              <a:rPr lang="it-IT" sz="1400" b="1"/>
              <a:t>()</a:t>
            </a:r>
            <a:r>
              <a:rPr lang="it-IT" sz="14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it-IT" sz="1400" dirty="0">
                <a:sym typeface="Wingdings" panose="05000000000000000000" pitchFamily="2" charset="2"/>
              </a:rPr>
              <a:t>raggruppare e estrarre i gol </a:t>
            </a:r>
            <a:r>
              <a:rPr lang="it-IT" sz="1400">
                <a:sym typeface="Wingdings" panose="05000000000000000000" pitchFamily="2" charset="2"/>
              </a:rPr>
              <a:t>massimi e per </a:t>
            </a:r>
            <a:r>
              <a:rPr lang="it-IT" sz="1400" dirty="0">
                <a:sym typeface="Wingdings" panose="05000000000000000000" pitchFamily="2" charset="2"/>
              </a:rPr>
              <a:t>ogni anno</a:t>
            </a:r>
            <a:endParaRPr lang="it-IT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it-IT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Funzioni utilizzate per costruire il grafico: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ym typeface="Wingdings" panose="05000000000000000000" pitchFamily="2" charset="2"/>
              </a:rPr>
              <a:t>plt.</a:t>
            </a: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barplot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rappresentare i risultati tramite grafico a barre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0E90E21-A9EA-E40D-6C58-F53675121AE2}"/>
              </a:ext>
            </a:extLst>
          </p:cNvPr>
          <p:cNvSpPr txBox="1"/>
          <p:nvPr/>
        </p:nvSpPr>
        <p:spPr>
          <a:xfrm>
            <a:off x="186141" y="5669058"/>
            <a:ext cx="85006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Osservazioni riguardanti i risultati ottenuti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  <a:latin typeface="-apple-system"/>
              </a:rPr>
              <a:t>Come si può notare </a:t>
            </a:r>
            <a:r>
              <a:rPr lang="it-IT" sz="1600" b="1" i="0" dirty="0">
                <a:effectLst/>
                <a:latin typeface="-apple-system"/>
              </a:rPr>
              <a:t>le statistiche sui goal del 2020 sono nettamente inferiori a quelle degli altri anni</a:t>
            </a:r>
            <a:r>
              <a:rPr lang="it-IT" sz="1600" b="0" i="0" dirty="0">
                <a:effectLst/>
                <a:latin typeface="-apple-system"/>
              </a:rPr>
              <a:t>, per tutti i campionati.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-apple-system"/>
              </a:rPr>
              <a:t>Per alcuni  campionati, in alcuni anni, non vi sono rilevazioni sui goal.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BCD94C-74D4-A494-9243-89A371CE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2" y="1300590"/>
            <a:ext cx="8426176" cy="4368467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AF5B15D1-5AE8-E5ED-5BC3-94751F59F248}"/>
              </a:ext>
            </a:extLst>
          </p:cNvPr>
          <p:cNvSpPr/>
          <p:nvPr/>
        </p:nvSpPr>
        <p:spPr>
          <a:xfrm>
            <a:off x="6979919" y="2915920"/>
            <a:ext cx="1632397" cy="26553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92A1945-EA70-B658-5047-8E8D7EFCCBA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796118" y="5571263"/>
            <a:ext cx="0" cy="3418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BB8BC3-2FDB-14A8-4DB2-0ED28D4DCD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61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F77E1C-C88C-45C8-D693-B53349935406}"/>
              </a:ext>
            </a:extLst>
          </p:cNvPr>
          <p:cNvSpPr txBox="1"/>
          <p:nvPr/>
        </p:nvSpPr>
        <p:spPr>
          <a:xfrm>
            <a:off x="1297413" y="550193"/>
            <a:ext cx="11093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i="0" dirty="0">
                <a:effectLst/>
                <a:latin typeface="-apple-system"/>
              </a:rPr>
              <a:t>COMPARAZIONE TRA I VARI CAMPIONATI SULLE STATISTICHE RIPORTATE</a:t>
            </a:r>
            <a:endParaRPr lang="it-IT" sz="24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8DB99-D441-5B81-085C-0FDF060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979"/>
            <a:ext cx="8612317" cy="204042"/>
          </a:xfrm>
        </p:spPr>
        <p:txBody>
          <a:bodyPr>
            <a:no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Analisi partendo dalle domande di ricerca iniziali</a:t>
            </a: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C4F8C608-6433-E150-48E7-3C6EE8409C6A}"/>
              </a:ext>
            </a:extLst>
          </p:cNvPr>
          <p:cNvSpPr txBox="1">
            <a:spLocks/>
          </p:cNvSpPr>
          <p:nvPr/>
        </p:nvSpPr>
        <p:spPr>
          <a:xfrm>
            <a:off x="573131" y="5517627"/>
            <a:ext cx="9615898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800" b="1" dirty="0">
              <a:latin typeface="Abadi" panose="020B0604020202020204" pitchFamily="34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CC22BB5-813C-F714-2E02-A3F73954E217}"/>
              </a:ext>
            </a:extLst>
          </p:cNvPr>
          <p:cNvSpPr/>
          <p:nvPr/>
        </p:nvSpPr>
        <p:spPr>
          <a:xfrm>
            <a:off x="1253379" y="532695"/>
            <a:ext cx="9458164" cy="52322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D836C9-702E-95CD-A822-99C53601670A}"/>
              </a:ext>
            </a:extLst>
          </p:cNvPr>
          <p:cNvSpPr txBox="1"/>
          <p:nvPr/>
        </p:nvSpPr>
        <p:spPr>
          <a:xfrm>
            <a:off x="8686800" y="1647421"/>
            <a:ext cx="3339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</a:rPr>
              <a:t>Funzioni utilizzate per estrarre solo i dati utili: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Drop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mantenere solo le statistiche desiderate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</a:rPr>
              <a:t>melt</a:t>
            </a:r>
            <a:r>
              <a:rPr lang="it-IT" sz="1400" b="1" dirty="0"/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it-IT" sz="1400" dirty="0">
                <a:sym typeface="Wingdings" panose="05000000000000000000" pitchFamily="2" charset="2"/>
              </a:rPr>
              <a:t>unire le etichette delle statistiche in un’unica colonna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Groupby</a:t>
            </a:r>
            <a:r>
              <a:rPr lang="it-IT" sz="1400" b="1" dirty="0">
                <a:sym typeface="Wingdings" panose="05000000000000000000" pitchFamily="2" charset="2"/>
              </a:rPr>
              <a:t>().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sum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it-IT" sz="1400" dirty="0">
                <a:sym typeface="Wingdings" panose="05000000000000000000" pitchFamily="2" charset="2"/>
              </a:rPr>
              <a:t>raggruppare e sommare le statistiche </a:t>
            </a:r>
          </a:p>
          <a:p>
            <a:endParaRPr lang="it-IT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Funzioni utilizzate per costruire il grafico: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ym typeface="Wingdings" panose="05000000000000000000" pitchFamily="2" charset="2"/>
              </a:rPr>
              <a:t>sns.</a:t>
            </a: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lineplot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rappresentare i risultati tramite grafico a linee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0E90E21-A9EA-E40D-6C58-F53675121AE2}"/>
              </a:ext>
            </a:extLst>
          </p:cNvPr>
          <p:cNvSpPr txBox="1"/>
          <p:nvPr/>
        </p:nvSpPr>
        <p:spPr>
          <a:xfrm>
            <a:off x="186141" y="5669058"/>
            <a:ext cx="8500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Osservazioni riguardanti i risultati ottenuti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-apple-system"/>
              </a:rPr>
              <a:t>Questo grafico risulta molto utile in quanto riporta perfettamente </a:t>
            </a:r>
            <a:r>
              <a:rPr lang="it-IT" sz="1600" b="1" dirty="0">
                <a:latin typeface="-apple-system"/>
              </a:rPr>
              <a:t>l’andamento simile e la coerenza </a:t>
            </a:r>
            <a:r>
              <a:rPr lang="it-IT" sz="1600" dirty="0">
                <a:latin typeface="-apple-system"/>
              </a:rPr>
              <a:t>che vi è tra i dati emersi per ogni campionato</a:t>
            </a:r>
            <a:endParaRPr lang="it-IT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77BC92-2E38-A472-82C4-B442A966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7" y="1272845"/>
            <a:ext cx="8446530" cy="429041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CE0F8CA-8A23-412A-4F85-822DA30F9E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7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F77E1C-C88C-45C8-D693-B53349935406}"/>
              </a:ext>
            </a:extLst>
          </p:cNvPr>
          <p:cNvSpPr txBox="1"/>
          <p:nvPr/>
        </p:nvSpPr>
        <p:spPr>
          <a:xfrm>
            <a:off x="3644373" y="536321"/>
            <a:ext cx="50424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i="0" dirty="0">
                <a:effectLst/>
                <a:latin typeface="-apple-system"/>
              </a:rPr>
              <a:t>CHI GIOCA PIU’ MINUTI FA PIU’ GOAL?</a:t>
            </a:r>
            <a:endParaRPr lang="it-IT" sz="24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8DB99-D441-5B81-085C-0FDF060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979"/>
            <a:ext cx="8612317" cy="204042"/>
          </a:xfrm>
        </p:spPr>
        <p:txBody>
          <a:bodyPr>
            <a:no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Analisi partendo dalle domande di ricerca iniziali</a:t>
            </a: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C4F8C608-6433-E150-48E7-3C6EE8409C6A}"/>
              </a:ext>
            </a:extLst>
          </p:cNvPr>
          <p:cNvSpPr txBox="1">
            <a:spLocks/>
          </p:cNvSpPr>
          <p:nvPr/>
        </p:nvSpPr>
        <p:spPr>
          <a:xfrm>
            <a:off x="573131" y="5517627"/>
            <a:ext cx="9615898" cy="47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800" b="1" dirty="0">
              <a:latin typeface="Abadi" panose="020B0604020202020204" pitchFamily="34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CC22BB5-813C-F714-2E02-A3F73954E217}"/>
              </a:ext>
            </a:extLst>
          </p:cNvPr>
          <p:cNvSpPr/>
          <p:nvPr/>
        </p:nvSpPr>
        <p:spPr>
          <a:xfrm>
            <a:off x="3600339" y="518823"/>
            <a:ext cx="5086461" cy="52322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D836C9-702E-95CD-A822-99C53601670A}"/>
              </a:ext>
            </a:extLst>
          </p:cNvPr>
          <p:cNvSpPr txBox="1"/>
          <p:nvPr/>
        </p:nvSpPr>
        <p:spPr>
          <a:xfrm>
            <a:off x="8686800" y="1647421"/>
            <a:ext cx="33394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</a:rPr>
              <a:t>Funzioni utilizzate per estrarre solo i dati utili: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Drop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mantenere solo le statistiche desiderate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</a:rPr>
              <a:t>Sort_values</a:t>
            </a:r>
            <a:r>
              <a:rPr lang="it-IT" sz="1400" b="1" dirty="0"/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it-IT" sz="1400" dirty="0">
                <a:sym typeface="Wingdings" panose="05000000000000000000" pitchFamily="2" charset="2"/>
              </a:rPr>
              <a:t>ordinare in ordine decrescente i dati dei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Groupby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it-IT" sz="1400" dirty="0">
                <a:sym typeface="Wingdings" panose="05000000000000000000" pitchFamily="2" charset="2"/>
              </a:rPr>
              <a:t>raggruppare per giocatore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b="1" dirty="0">
              <a:sym typeface="Wingdings" panose="05000000000000000000" pitchFamily="2" charset="2"/>
            </a:endParaRPr>
          </a:p>
          <a:p>
            <a:endParaRPr lang="it-IT" sz="1400" dirty="0">
              <a:sym typeface="Wingdings" panose="05000000000000000000" pitchFamily="2" charset="2"/>
            </a:endParaRPr>
          </a:p>
          <a:p>
            <a:endParaRPr lang="it-IT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Funzioni utilizzate per costruire il grafico: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ym typeface="Wingdings" panose="05000000000000000000" pitchFamily="2" charset="2"/>
              </a:rPr>
              <a:t>sns.</a:t>
            </a: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regplot</a:t>
            </a:r>
            <a:r>
              <a:rPr lang="it-IT" sz="1400" b="1" dirty="0">
                <a:sym typeface="Wingdings" panose="05000000000000000000" pitchFamily="2" charset="2"/>
              </a:rPr>
              <a:t>()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it-IT" sz="1400" dirty="0">
                <a:sym typeface="Wingdings" panose="05000000000000000000" pitchFamily="2" charset="2"/>
              </a:rPr>
              <a:t>rappresentare i risultati tramite grafico a dispersione tracciando la retta di regressione</a:t>
            </a:r>
            <a:endParaRPr lang="it-IT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0E90E21-A9EA-E40D-6C58-F53675121AE2}"/>
              </a:ext>
            </a:extLst>
          </p:cNvPr>
          <p:cNvSpPr txBox="1"/>
          <p:nvPr/>
        </p:nvSpPr>
        <p:spPr>
          <a:xfrm>
            <a:off x="186141" y="5669058"/>
            <a:ext cx="11724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Osservazioni riguardanti i risultati ottenuti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  <a:latin typeface="-apple-system"/>
              </a:rPr>
              <a:t>in generale si può notare un </a:t>
            </a:r>
            <a:r>
              <a:rPr lang="it-IT" sz="1600" b="1" i="0" dirty="0">
                <a:effectLst/>
                <a:latin typeface="-apple-system"/>
              </a:rPr>
              <a:t>andamento crescente e costante </a:t>
            </a:r>
            <a:r>
              <a:rPr lang="it-IT" sz="1600" b="0" i="0" dirty="0">
                <a:effectLst/>
                <a:latin typeface="-apple-system"/>
              </a:rPr>
              <a:t>tra i minuti giocati e i goal segnati dai vari giocatori, come era prevedibile. Si può notare però che i </a:t>
            </a:r>
            <a:r>
              <a:rPr lang="it-IT" sz="1600" b="1" i="0" dirty="0">
                <a:effectLst/>
                <a:latin typeface="-apple-system"/>
              </a:rPr>
              <a:t>giocatori che hanno segnato più di 30 goal non sono quelli che hanno giocato di più 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-apple-system"/>
              </a:rPr>
              <a:t>[1]</a:t>
            </a:r>
            <a:r>
              <a:rPr lang="it-IT" sz="1600" b="0" i="0" dirty="0">
                <a:effectLst/>
                <a:latin typeface="-apple-system"/>
              </a:rPr>
              <a:t>. Stessa considerazione si può fare al contrario. Difatti </a:t>
            </a:r>
            <a:r>
              <a:rPr lang="it-IT" sz="1600" b="1" i="0" dirty="0">
                <a:effectLst/>
                <a:latin typeface="-apple-system"/>
              </a:rPr>
              <a:t>i giocatori che hanno giocato di più </a:t>
            </a:r>
            <a:r>
              <a:rPr lang="it-IT" sz="1600" b="1" i="0">
                <a:effectLst/>
                <a:latin typeface="-apple-system"/>
              </a:rPr>
              <a:t>(&gt;3500 </a:t>
            </a:r>
            <a:r>
              <a:rPr lang="it-IT" sz="1600" b="1" i="0" dirty="0">
                <a:effectLst/>
                <a:latin typeface="-apple-system"/>
              </a:rPr>
              <a:t>minuti) non sono quelli che hanno fatto più goal 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-apple-system"/>
              </a:rPr>
              <a:t>[2]</a:t>
            </a:r>
            <a:r>
              <a:rPr lang="it-IT" sz="1600" b="0" i="0" dirty="0">
                <a:effectLst/>
                <a:latin typeface="-apple-system"/>
              </a:rPr>
              <a:t>.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5EA062F-127E-4986-4B42-32A5B84CE4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2" y="1304903"/>
            <a:ext cx="8426176" cy="4259152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7E230FA-54E1-EA9F-571D-18D5F3CA22D0}"/>
              </a:ext>
            </a:extLst>
          </p:cNvPr>
          <p:cNvSpPr/>
          <p:nvPr/>
        </p:nvSpPr>
        <p:spPr>
          <a:xfrm rot="16200000">
            <a:off x="5474970" y="849630"/>
            <a:ext cx="845820" cy="1905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0FD151-3AFB-27AF-97C6-CAEB5EE9B60C}"/>
              </a:ext>
            </a:extLst>
          </p:cNvPr>
          <p:cNvSpPr txBox="1"/>
          <p:nvPr/>
        </p:nvSpPr>
        <p:spPr>
          <a:xfrm>
            <a:off x="6742841" y="1088179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i="0" dirty="0">
                <a:solidFill>
                  <a:srgbClr val="FF0000"/>
                </a:solidFill>
                <a:effectLst/>
                <a:latin typeface="-apple-system"/>
              </a:rPr>
              <a:t>1</a:t>
            </a:r>
            <a:endParaRPr lang="it-IT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571888F-A1C4-6001-2A4A-A1D7A12BDC35}"/>
              </a:ext>
            </a:extLst>
          </p:cNvPr>
          <p:cNvSpPr/>
          <p:nvPr/>
        </p:nvSpPr>
        <p:spPr>
          <a:xfrm rot="16200000">
            <a:off x="7247552" y="3135790"/>
            <a:ext cx="845820" cy="16401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60AC9E-1586-632B-960A-72DF18741CAD}"/>
              </a:ext>
            </a:extLst>
          </p:cNvPr>
          <p:cNvSpPr txBox="1"/>
          <p:nvPr/>
        </p:nvSpPr>
        <p:spPr>
          <a:xfrm>
            <a:off x="8423260" y="3241922"/>
            <a:ext cx="249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-apple-system"/>
              </a:rPr>
              <a:t>2</a:t>
            </a: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26EF95-8F99-E996-E234-C27DB8167E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814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1605</Words>
  <Application>Microsoft Office PowerPoint</Application>
  <PresentationFormat>Widescreen</PresentationFormat>
  <Paragraphs>162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Abadi</vt:lpstr>
      <vt:lpstr>-apple-system</vt:lpstr>
      <vt:lpstr>Arial</vt:lpstr>
      <vt:lpstr>Calibri</vt:lpstr>
      <vt:lpstr>Calibri  </vt:lpstr>
      <vt:lpstr>Calibri Light</vt:lpstr>
      <vt:lpstr>Inter</vt:lpstr>
      <vt:lpstr>Symbol</vt:lpstr>
      <vt:lpstr>Wingdings</vt:lpstr>
      <vt:lpstr>Tema di Office</vt:lpstr>
      <vt:lpstr>LORENZO ALDEGHI  MOL 2021/2022</vt:lpstr>
      <vt:lpstr>IL DATASET</vt:lpstr>
      <vt:lpstr>IL DATASET</vt:lpstr>
      <vt:lpstr>FASE DI CONTROLLO DEI DATI</vt:lpstr>
      <vt:lpstr>IDEE INIZIALI RIGUARDO POSSIBILI ANALISI</vt:lpstr>
      <vt:lpstr>Analisi partendo dalle domande di ricerca iniziali</vt:lpstr>
      <vt:lpstr>Analisi partendo dalle domande di ricerca iniziali</vt:lpstr>
      <vt:lpstr>Analisi partendo dalle domande di ricerca iniziali</vt:lpstr>
      <vt:lpstr>Analisi partendo dalle domande di ricerca iniziali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aldeghi</dc:creator>
  <cp:lastModifiedBy>lorenzo aldeghi</cp:lastModifiedBy>
  <cp:revision>53</cp:revision>
  <dcterms:created xsi:type="dcterms:W3CDTF">2022-07-11T12:31:33Z</dcterms:created>
  <dcterms:modified xsi:type="dcterms:W3CDTF">2022-07-14T09:49:52Z</dcterms:modified>
</cp:coreProperties>
</file>