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313" r:id="rId2"/>
    <p:sldId id="336" r:id="rId3"/>
    <p:sldId id="333" r:id="rId4"/>
    <p:sldId id="314" r:id="rId5"/>
    <p:sldId id="315" r:id="rId6"/>
    <p:sldId id="334" r:id="rId7"/>
    <p:sldId id="317" r:id="rId8"/>
    <p:sldId id="316" r:id="rId9"/>
    <p:sldId id="319" r:id="rId10"/>
    <p:sldId id="335" r:id="rId11"/>
    <p:sldId id="320" r:id="rId12"/>
    <p:sldId id="318" r:id="rId13"/>
    <p:sldId id="321" r:id="rId14"/>
    <p:sldId id="322" r:id="rId15"/>
    <p:sldId id="323" r:id="rId16"/>
    <p:sldId id="324" r:id="rId17"/>
    <p:sldId id="325" r:id="rId18"/>
    <p:sldId id="330" r:id="rId19"/>
    <p:sldId id="327" r:id="rId20"/>
    <p:sldId id="328" r:id="rId21"/>
    <p:sldId id="329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138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F46808A9-C214-4B88-9F2D-B40A61D43E5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E1923-E367-4282-99AA-CA9F9FDD8A0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E55F2-E532-45C8-ABF9-11C9522DD3D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25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25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20DB9-4414-4988-8027-F8A1BD2463F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12B1F-F6E3-4FC4-B230-D49D7EDB3E6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ED2C7-590F-4F9C-B70F-CFC1D12D0AB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0" y="5494338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5494338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58A45-6873-402C-B98B-B24E68672CB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3EA7D-CDD5-4CD0-89AB-0AAD90C7F0E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7AD1C-A87B-467C-B25A-B8F1F41FEF3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7132C-0B44-468D-A072-B47AE1161C0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8EE31-DC1C-4190-8E0F-FA4D7C70DF4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937C-1E29-4C86-9494-CBECD117E3E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494338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D7F6B0D-D208-4977-B294-197839A3527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viewImage.ac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3843" y="1316621"/>
            <a:ext cx="3646025" cy="51652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Milestones in Computer Architecture (1)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824538"/>
            <a:ext cx="9144000" cy="508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Some milestones in the development of the modern digital computer.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1360488"/>
            <a:ext cx="80137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AutoShape 5"/>
          <p:cNvSpPr>
            <a:spLocks noChangeArrowheads="1"/>
          </p:cNvSpPr>
          <p:nvPr/>
        </p:nvSpPr>
        <p:spPr bwMode="auto">
          <a:xfrm flipH="1">
            <a:off x="2767013" y="1385888"/>
            <a:ext cx="3330575" cy="1595437"/>
          </a:xfrm>
          <a:prstGeom prst="wedgeRectCallout">
            <a:avLst>
              <a:gd name="adj1" fmla="val 66917"/>
              <a:gd name="adj2" fmla="val 52486"/>
            </a:avLst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it-IT"/>
              <a:t>20 registri (10 cifre)</a:t>
            </a:r>
          </a:p>
          <a:p>
            <a:endParaRPr lang="it-IT"/>
          </a:p>
          <a:p>
            <a:r>
              <a:rPr lang="it-IT"/>
              <a:t>18.000 valvole</a:t>
            </a:r>
          </a:p>
          <a:p>
            <a:r>
              <a:rPr lang="it-IT"/>
              <a:t>1500 relè</a:t>
            </a:r>
          </a:p>
          <a:p>
            <a:r>
              <a:rPr lang="it-IT"/>
              <a:t>30 tonnellate</a:t>
            </a:r>
          </a:p>
          <a:p>
            <a:endParaRPr lang="it-IT" sz="1400"/>
          </a:p>
        </p:txBody>
      </p:sp>
      <p:sp>
        <p:nvSpPr>
          <p:cNvPr id="10247" name="AutoShape 6"/>
          <p:cNvSpPr>
            <a:spLocks noChangeArrowheads="1"/>
          </p:cNvSpPr>
          <p:nvPr/>
        </p:nvSpPr>
        <p:spPr bwMode="auto">
          <a:xfrm flipH="1">
            <a:off x="6169025" y="2292350"/>
            <a:ext cx="2373313" cy="1827213"/>
          </a:xfrm>
          <a:prstGeom prst="wedgeRectCallout">
            <a:avLst>
              <a:gd name="adj1" fmla="val 134009"/>
              <a:gd name="adj2" fmla="val 38097"/>
            </a:avLst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it-IT"/>
              <a:t>4096 locazioni di memoria </a:t>
            </a:r>
          </a:p>
          <a:p>
            <a:r>
              <a:rPr lang="it-IT"/>
              <a:t>(40 bit ciascuna)</a:t>
            </a:r>
          </a:p>
          <a:p>
            <a:endParaRPr lang="it-IT"/>
          </a:p>
          <a:p>
            <a:r>
              <a:rPr lang="it-IT"/>
              <a:t>Programma memorizzato</a:t>
            </a:r>
          </a:p>
          <a:p>
            <a:endParaRPr lang="it-IT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Milestones in Computer Architecture (2)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659438"/>
            <a:ext cx="9144000" cy="6731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Some milestones in the development of the modern digital computer.</a:t>
            </a:r>
          </a:p>
          <a:p>
            <a:pPr algn="ctr" eaLnBrk="1" hangingPunct="1">
              <a:buFontTx/>
              <a:buNone/>
            </a:pPr>
            <a:endParaRPr lang="en-US" smtClean="0"/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788" y="1228725"/>
            <a:ext cx="7646987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075" y="1517650"/>
            <a:ext cx="7626350" cy="391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Generations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068388"/>
            <a:ext cx="8394700" cy="5454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000" dirty="0" smtClean="0"/>
              <a:t>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Generation</a:t>
            </a:r>
            <a:br>
              <a:rPr lang="en-US" sz="2000" dirty="0" smtClean="0"/>
            </a:br>
            <a:r>
              <a:rPr lang="en-US" sz="2000" dirty="0" smtClean="0"/>
              <a:t>Mechanical Computers (1642 – 1945)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000" dirty="0" smtClean="0"/>
              <a:t>First Generation</a:t>
            </a:r>
            <a:br>
              <a:rPr lang="en-US" sz="2000" dirty="0" smtClean="0"/>
            </a:br>
            <a:r>
              <a:rPr lang="en-US" sz="2000" dirty="0" smtClean="0"/>
              <a:t>Vacuum Tubes (1945 – 1955)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000" dirty="0" smtClean="0"/>
              <a:t>Second Generation</a:t>
            </a:r>
            <a:br>
              <a:rPr lang="en-US" sz="2000" dirty="0" smtClean="0"/>
            </a:br>
            <a:r>
              <a:rPr lang="en-US" sz="2000" dirty="0" smtClean="0"/>
              <a:t>Transistors (1955 – 1965)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000" dirty="0" smtClean="0"/>
              <a:t>Third Generation</a:t>
            </a:r>
            <a:br>
              <a:rPr lang="en-US" sz="2000" dirty="0" smtClean="0"/>
            </a:br>
            <a:r>
              <a:rPr lang="en-US" sz="2000" dirty="0" smtClean="0"/>
              <a:t>Integrated Circuits (1965 – 1980)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000" dirty="0" smtClean="0"/>
              <a:t>Fourth Generation</a:t>
            </a:r>
            <a:br>
              <a:rPr lang="en-US" sz="2000" dirty="0" smtClean="0"/>
            </a:br>
            <a:r>
              <a:rPr lang="en-US" sz="2000" dirty="0" smtClean="0"/>
              <a:t>Very Large Scale Integration (1980 – …) (GUI, …)</a:t>
            </a:r>
            <a:endParaRPr lang="en-US" sz="3200" dirty="0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000" dirty="0" smtClean="0"/>
              <a:t>Fifth Generation</a:t>
            </a:r>
            <a:br>
              <a:rPr lang="en-US" sz="2000" dirty="0" smtClean="0"/>
            </a:br>
            <a:r>
              <a:rPr lang="en-US" sz="2000" dirty="0" smtClean="0"/>
              <a:t>Pervasive Computers / Ubiquitous Computers (1990 – …)</a:t>
            </a:r>
            <a:r>
              <a:rPr lang="en-US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Von Neumann Machine (1952)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4613" y="5743575"/>
            <a:ext cx="9144001" cy="59848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original Von Neumann machine.</a:t>
            </a:r>
          </a:p>
        </p:txBody>
      </p:sp>
      <p:pic>
        <p:nvPicPr>
          <p:cNvPr id="13317" name="Picture 4" descr="1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463" y="1516063"/>
            <a:ext cx="6391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PDP-8 Innovation – Single Bus (1965)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0163" y="5446713"/>
            <a:ext cx="9144001" cy="6270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PDP-8 omnibus</a:t>
            </a:r>
          </a:p>
        </p:txBody>
      </p:sp>
      <p:pic>
        <p:nvPicPr>
          <p:cNvPr id="14341" name="Picture 4" descr="1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88" y="2460625"/>
            <a:ext cx="8169275" cy="16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IBM 360 (1964)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60325" y="5280025"/>
            <a:ext cx="9144000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The initial offering of the IBM 360 product line.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00" y="2181225"/>
            <a:ext cx="7888288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0175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Technological and Economic Forces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5159375"/>
            <a:ext cx="8888412" cy="1393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Moore’s law predicts a 60-percent annual increase in the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number of transistors that can be put on a chip.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The data points given in this figure are memory sizes, in bits.</a:t>
            </a:r>
          </a:p>
        </p:txBody>
      </p:sp>
      <p:pic>
        <p:nvPicPr>
          <p:cNvPr id="16389" name="Picture 4" descr="1-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1482725"/>
            <a:ext cx="6875463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Computer Spectrum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600" y="1679575"/>
            <a:ext cx="7864475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Computer Families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501775"/>
            <a:ext cx="8364537" cy="50212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Pentium 4 by Intel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UltraSPARC III by Sun Microsystems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The 8051 chip by Intel, used for embedded systems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Intel Computer Family (1)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Intel CPU family.  Clock speeds are measured in MHz (megahertz) where 1 MHZ is 1 million cycles/sec.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050" y="1276350"/>
            <a:ext cx="7954963" cy="402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Architettura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Calcolatori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dirty="0" err="1" smtClean="0"/>
              <a:t>Strutturale</a:t>
            </a:r>
            <a:endParaRPr lang="en-US" dirty="0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A.S. Tanenbaum</a:t>
            </a:r>
          </a:p>
          <a:p>
            <a:pPr eaLnBrk="1" hangingPunct="1"/>
            <a:r>
              <a:rPr lang="en-US" sz="3200" smtClean="0"/>
              <a:t>T. Austin</a:t>
            </a:r>
          </a:p>
          <a:p>
            <a:pPr eaLnBrk="1" hangingPunct="1"/>
            <a:endParaRPr lang="en-US" sz="1800" smtClean="0"/>
          </a:p>
          <a:p>
            <a:pPr eaLnBrk="1" hangingPunct="1"/>
            <a:r>
              <a:rPr lang="en-US" sz="1800" smtClean="0"/>
              <a:t>(VI Ed. – Pearson)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Intel Computer Family (2)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605463"/>
            <a:ext cx="9144000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Pentium 4 chip.  The photograph is copyrighted by the Intel Corporation, 2003 and is used by permission.</a:t>
            </a:r>
          </a:p>
        </p:txBody>
      </p:sp>
      <p:pic>
        <p:nvPicPr>
          <p:cNvPr id="20485" name="Picture 4" descr="1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1028700"/>
            <a:ext cx="5441950" cy="456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Intel Computer Family (3)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Moore’s law for (Intel) CPU chips.</a:t>
            </a:r>
          </a:p>
        </p:txBody>
      </p:sp>
      <p:pic>
        <p:nvPicPr>
          <p:cNvPr id="21509" name="Picture 4" descr="1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738" y="1438275"/>
            <a:ext cx="7053262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Chapter 1: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Hardware vs Software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Approccio strutturale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Macchine Virtuali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Traduttori ed Interpreti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Programmi e Processi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25488" y="146050"/>
            <a:ext cx="8137525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Languages, Levels, Virtual Machines</a:t>
            </a:r>
            <a:endParaRPr 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94375"/>
            <a:ext cx="9144000" cy="5381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A multilevel machine</a:t>
            </a:r>
          </a:p>
        </p:txBody>
      </p:sp>
      <p:pic>
        <p:nvPicPr>
          <p:cNvPr id="4101" name="Picture 4" descr="1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738" y="1254125"/>
            <a:ext cx="52435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Contemporary Multilevel Machines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A six-level computer.  </a:t>
            </a:r>
          </a:p>
          <a:p>
            <a:pPr algn="ctr" eaLnBrk="1" hangingPunct="1">
              <a:buFontTx/>
              <a:buNone/>
            </a:pPr>
            <a:r>
              <a:rPr lang="en-US" smtClean="0"/>
              <a:t>The support method for each level is indicated below it .</a:t>
            </a:r>
          </a:p>
        </p:txBody>
      </p:sp>
      <p:pic>
        <p:nvPicPr>
          <p:cNvPr id="5125" name="Picture 4" descr="1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8563" y="1125538"/>
            <a:ext cx="5407025" cy="437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Contemporary Multilevel Machines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A six-level computer.  </a:t>
            </a:r>
          </a:p>
          <a:p>
            <a:pPr algn="ctr" eaLnBrk="1" hangingPunct="1">
              <a:buFontTx/>
              <a:buNone/>
            </a:pPr>
            <a:r>
              <a:rPr lang="en-US" smtClean="0"/>
              <a:t>The support method for each level is indicated below it .</a:t>
            </a:r>
          </a:p>
        </p:txBody>
      </p:sp>
      <p:pic>
        <p:nvPicPr>
          <p:cNvPr id="6149" name="Picture 4" descr="1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8563" y="1125538"/>
            <a:ext cx="5407025" cy="437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AutoShape 5"/>
          <p:cNvSpPr>
            <a:spLocks noChangeArrowheads="1"/>
          </p:cNvSpPr>
          <p:nvPr/>
        </p:nvSpPr>
        <p:spPr bwMode="auto">
          <a:xfrm flipH="1">
            <a:off x="257175" y="2714625"/>
            <a:ext cx="1924050" cy="1000125"/>
          </a:xfrm>
          <a:prstGeom prst="wedgeRectCallout">
            <a:avLst>
              <a:gd name="adj1" fmla="val -103963"/>
              <a:gd name="adj2" fmla="val 36347"/>
            </a:avLst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it-IT"/>
              <a:t>ISA M</a:t>
            </a:r>
            <a:r>
              <a:rPr lang="it-IT" sz="1400"/>
              <a:t>icoprogrammed (Wilkes ’51) vs </a:t>
            </a:r>
          </a:p>
          <a:p>
            <a:r>
              <a:rPr lang="it-IT" sz="1400"/>
              <a:t>“wired logic”</a:t>
            </a:r>
          </a:p>
        </p:txBody>
      </p:sp>
      <p:sp>
        <p:nvSpPr>
          <p:cNvPr id="6151" name="AutoShape 6"/>
          <p:cNvSpPr>
            <a:spLocks noChangeArrowheads="1"/>
          </p:cNvSpPr>
          <p:nvPr/>
        </p:nvSpPr>
        <p:spPr bwMode="auto">
          <a:xfrm flipH="1">
            <a:off x="257175" y="3895725"/>
            <a:ext cx="3257550" cy="333375"/>
          </a:xfrm>
          <a:prstGeom prst="wedgeRectCallout">
            <a:avLst>
              <a:gd name="adj1" fmla="val -40940"/>
              <a:gd name="adj2" fmla="val 101903"/>
            </a:avLst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it-IT"/>
              <a:t>ALU + registers (data path)</a:t>
            </a:r>
            <a:endParaRPr lang="it-IT" sz="1400"/>
          </a:p>
        </p:txBody>
      </p:sp>
      <p:sp>
        <p:nvSpPr>
          <p:cNvPr id="6152" name="AutoShape 7"/>
          <p:cNvSpPr>
            <a:spLocks noChangeArrowheads="1"/>
          </p:cNvSpPr>
          <p:nvPr/>
        </p:nvSpPr>
        <p:spPr bwMode="auto">
          <a:xfrm flipH="1">
            <a:off x="257175" y="4695825"/>
            <a:ext cx="3257550" cy="333375"/>
          </a:xfrm>
          <a:prstGeom prst="wedgeRectCallout">
            <a:avLst>
              <a:gd name="adj1" fmla="val -40940"/>
              <a:gd name="adj2" fmla="val 101903"/>
            </a:avLst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it-IT" dirty="0"/>
              <a:t>Livello </a:t>
            </a:r>
            <a:r>
              <a:rPr lang="it-IT" dirty="0" smtClean="0"/>
              <a:t>logico-digitale (</a:t>
            </a:r>
            <a:r>
              <a:rPr lang="it-IT" dirty="0" err="1" smtClean="0"/>
              <a:t>gate</a:t>
            </a:r>
            <a:r>
              <a:rPr lang="it-IT" dirty="0" smtClean="0"/>
              <a:t>)</a:t>
            </a:r>
            <a:endParaRPr lang="it-IT" sz="1400" dirty="0"/>
          </a:p>
        </p:txBody>
      </p:sp>
      <p:sp>
        <p:nvSpPr>
          <p:cNvPr id="6153" name="AutoShape 8"/>
          <p:cNvSpPr>
            <a:spLocks noChangeArrowheads="1"/>
          </p:cNvSpPr>
          <p:nvPr/>
        </p:nvSpPr>
        <p:spPr bwMode="auto">
          <a:xfrm flipH="1">
            <a:off x="257175" y="2257425"/>
            <a:ext cx="3257550" cy="333375"/>
          </a:xfrm>
          <a:prstGeom prst="wedgeRectCallout">
            <a:avLst>
              <a:gd name="adj1" fmla="val -40940"/>
              <a:gd name="adj2" fmla="val 101903"/>
            </a:avLst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it-IT" dirty="0"/>
              <a:t>Sistema </a:t>
            </a:r>
            <a:r>
              <a:rPr lang="it-IT" dirty="0" smtClean="0"/>
              <a:t>Operativo (1960</a:t>
            </a:r>
            <a:r>
              <a:rPr lang="it-IT" dirty="0" smtClean="0">
                <a:sym typeface="Symbol"/>
              </a:rPr>
              <a:t>)</a:t>
            </a:r>
            <a:endParaRPr lang="it-IT" sz="1400" dirty="0"/>
          </a:p>
        </p:txBody>
      </p:sp>
      <p:sp>
        <p:nvSpPr>
          <p:cNvPr id="6154" name="AutoShape 9"/>
          <p:cNvSpPr>
            <a:spLocks/>
          </p:cNvSpPr>
          <p:nvPr/>
        </p:nvSpPr>
        <p:spPr bwMode="auto">
          <a:xfrm>
            <a:off x="7772400" y="1076325"/>
            <a:ext cx="514350" cy="2286000"/>
          </a:xfrm>
          <a:prstGeom prst="rightBrace">
            <a:avLst>
              <a:gd name="adj1" fmla="val 370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55" name="AutoShape 10"/>
          <p:cNvSpPr>
            <a:spLocks/>
          </p:cNvSpPr>
          <p:nvPr/>
        </p:nvSpPr>
        <p:spPr bwMode="auto">
          <a:xfrm>
            <a:off x="7772400" y="3467100"/>
            <a:ext cx="514350" cy="2286000"/>
          </a:xfrm>
          <a:prstGeom prst="rightBrace">
            <a:avLst>
              <a:gd name="adj1" fmla="val 370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 rot="-5400000">
            <a:off x="7686675" y="1809750"/>
            <a:ext cx="1809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600" b="1"/>
              <a:t>Users: Programmatori (Traduzione)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 rot="-5400000">
            <a:off x="7686675" y="4191000"/>
            <a:ext cx="1809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600" b="1"/>
              <a:t>Users: Sistemisti (Interpretazione)</a:t>
            </a:r>
          </a:p>
        </p:txBody>
      </p:sp>
      <p:sp>
        <p:nvSpPr>
          <p:cNvPr id="6158" name="AutoShape 13"/>
          <p:cNvSpPr>
            <a:spLocks noChangeArrowheads="1"/>
          </p:cNvSpPr>
          <p:nvPr/>
        </p:nvSpPr>
        <p:spPr bwMode="auto">
          <a:xfrm flipH="1">
            <a:off x="257175" y="1428750"/>
            <a:ext cx="3257550" cy="333375"/>
          </a:xfrm>
          <a:prstGeom prst="wedgeRectCallout">
            <a:avLst>
              <a:gd name="adj1" fmla="val -40940"/>
              <a:gd name="adj2" fmla="val 101903"/>
            </a:avLst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it-IT"/>
              <a:t>Assembler</a:t>
            </a:r>
            <a:endParaRPr lang="it-IT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Evolution of Multilevel Machines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547813"/>
            <a:ext cx="8004175" cy="5005387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Invention of microprogramming (Wikes 1951)</a:t>
            </a:r>
          </a:p>
          <a:p>
            <a:pPr eaLnBrk="1" hangingPunct="1">
              <a:buFontTx/>
              <a:buChar char="•"/>
            </a:pPr>
            <a:endParaRPr lang="en-US" smtClean="0"/>
          </a:p>
          <a:p>
            <a:pPr eaLnBrk="1" hangingPunct="1">
              <a:buFontTx/>
              <a:buChar char="•"/>
            </a:pPr>
            <a:r>
              <a:rPr lang="en-US" smtClean="0"/>
              <a:t>Invention of operating system (IBM 1960) </a:t>
            </a:r>
            <a:r>
              <a:rPr lang="en-US" sz="2000" smtClean="0"/>
              <a:t>(chiamate di sistema, sistemi batch/time-sharing)</a:t>
            </a:r>
          </a:p>
          <a:p>
            <a:pPr eaLnBrk="1" hangingPunct="1">
              <a:buFontTx/>
              <a:buChar char="•"/>
            </a:pPr>
            <a:endParaRPr lang="en-US" smtClean="0"/>
          </a:p>
          <a:p>
            <a:pPr eaLnBrk="1" hangingPunct="1">
              <a:buFontTx/>
              <a:buChar char="•"/>
            </a:pPr>
            <a:r>
              <a:rPr lang="en-US" smtClean="0"/>
              <a:t>Migration of functionality to microcode (CISC)</a:t>
            </a:r>
          </a:p>
          <a:p>
            <a:pPr eaLnBrk="1" hangingPunct="1">
              <a:buFontTx/>
              <a:buChar char="•"/>
            </a:pPr>
            <a:endParaRPr lang="en-US" smtClean="0"/>
          </a:p>
          <a:p>
            <a:pPr eaLnBrk="1" hangingPunct="1">
              <a:buFontTx/>
              <a:buChar char="•"/>
            </a:pPr>
            <a:r>
              <a:rPr lang="en-US" smtClean="0"/>
              <a:t>Elimination of microprogramming (RISC)</a:t>
            </a:r>
            <a:endParaRPr lang="en-US" sz="4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Operating System Tasks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19763"/>
            <a:ext cx="9144000" cy="6127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A sample job for the FMS operating system</a:t>
            </a:r>
          </a:p>
        </p:txBody>
      </p:sp>
      <p:pic>
        <p:nvPicPr>
          <p:cNvPr id="8197" name="Picture 4" descr="1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1093788"/>
            <a:ext cx="2744787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Milestones in Computer Architecture (1)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824538"/>
            <a:ext cx="9144000" cy="508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Some milestones in the development of the modern digital computer.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1360488"/>
            <a:ext cx="80137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nnnenbaumTemplate">
  <a:themeElements>
    <a:clrScheme name="Tannnenbaum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nenbaum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annnenbaum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nenbaum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TannnenbaumTemplate</Template>
  <TotalTime>185</TotalTime>
  <Words>884</Words>
  <Application>Microsoft Office PowerPoint</Application>
  <PresentationFormat>Presentazione su schermo (4:3)</PresentationFormat>
  <Paragraphs>106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TannnenbaumTemplate</vt:lpstr>
      <vt:lpstr>Diapositiva 1</vt:lpstr>
      <vt:lpstr>Architettura dei Calcolatori Un Approccio Strutturale</vt:lpstr>
      <vt:lpstr>Introduction</vt:lpstr>
      <vt:lpstr>Languages, Levels, Virtual Machines</vt:lpstr>
      <vt:lpstr>Contemporary Multilevel Machines</vt:lpstr>
      <vt:lpstr>Contemporary Multilevel Machines</vt:lpstr>
      <vt:lpstr>Evolution of Multilevel Machines</vt:lpstr>
      <vt:lpstr>Operating System Tasks</vt:lpstr>
      <vt:lpstr>Milestones in Computer Architecture (1)</vt:lpstr>
      <vt:lpstr>Milestones in Computer Architecture (1)</vt:lpstr>
      <vt:lpstr>Milestones in Computer Architecture (2)</vt:lpstr>
      <vt:lpstr>Computer Generations</vt:lpstr>
      <vt:lpstr>Von Neumann Machine (1952)</vt:lpstr>
      <vt:lpstr>PDP-8 Innovation – Single Bus (1965)</vt:lpstr>
      <vt:lpstr>IBM 360 (1964)</vt:lpstr>
      <vt:lpstr>Technological and Economic Forces</vt:lpstr>
      <vt:lpstr>The Computer Spectrum</vt:lpstr>
      <vt:lpstr>Example Computer Families</vt:lpstr>
      <vt:lpstr>Intel Computer Family (1)</vt:lpstr>
      <vt:lpstr>Intel Computer Family (2)</vt:lpstr>
      <vt:lpstr>Intel Computer Family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Armstrong</dc:creator>
  <cp:lastModifiedBy>Administrator</cp:lastModifiedBy>
  <cp:revision>29</cp:revision>
  <dcterms:created xsi:type="dcterms:W3CDTF">2005-03-12T16:52:21Z</dcterms:created>
  <dcterms:modified xsi:type="dcterms:W3CDTF">2014-09-29T09:06:08Z</dcterms:modified>
</cp:coreProperties>
</file>