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F8DB6-9B50-4E81-97FA-E371CDBB454E}">
  <a:tblStyle styleId="{812F8DB6-9B50-4E81-97FA-E371CDBB4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5c9a7c251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g105c9a7c251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g105c9a7c251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c46d934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cfc46d934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gcfc46d934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9cb76ba8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1059cb76ba8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g1059cb76ba8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53488852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1065348885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" name="Google Shape;158;g1065348885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9cb76ba8_2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1059cb76ba8_2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Google Shape;168;g1059cb76ba8_2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679295a7a_2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g10679295a7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g10679295a7a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49fe79b82_0_67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1049fe79b82_0_6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g1049fe79b82_0_6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6ab21cc7d_4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106ab21cc7d_4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g106ab21cc7d_4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cf10dd2b_0_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g102cf10dd2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g102cf10dd2b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cf10dd2b_0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g102cf10dd2b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1" name="Google Shape;71;g102cf10dd2b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2cf10dd2b_0_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g102cf10dd2b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g102cf10dd2b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cf10dd2b_0_6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g102cf10dd2b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g102cf10dd2b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d973e330_0_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102d973e330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g102d973e330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49fe79b82_0_1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1049fe79b82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g1049fe79b82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49fe79b82_0_69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g1049fe79b82_0_6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" name="Google Shape;126;g1049fe79b82_0_6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2" name="Google Shape;12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-3200" y="2787975"/>
            <a:ext cx="9223850" cy="4070025"/>
            <a:chOff x="0" y="1738"/>
            <a:chExt cx="5761" cy="2595"/>
          </a:xfrm>
        </p:grpSpPr>
        <p:pic>
          <p:nvPicPr>
            <p:cNvPr id="41" name="Google Shape;41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145"/>
              <a:ext cx="5761" cy="2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16" y="1738"/>
              <a:ext cx="4443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5"/>
          <p:cNvSpPr txBox="1"/>
          <p:nvPr/>
        </p:nvSpPr>
        <p:spPr>
          <a:xfrm>
            <a:off x="384350" y="1717775"/>
            <a:ext cx="837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Lorenzo Camilli</a:t>
            </a:r>
            <a:endParaRPr sz="2400"/>
          </a:p>
        </p:txBody>
      </p:sp>
      <p:sp>
        <p:nvSpPr>
          <p:cNvPr id="45" name="Google Shape;45;p5"/>
          <p:cNvSpPr txBox="1"/>
          <p:nvPr/>
        </p:nvSpPr>
        <p:spPr>
          <a:xfrm>
            <a:off x="340825" y="746051"/>
            <a:ext cx="8467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822433"/>
                </a:solidFill>
              </a:rPr>
              <a:t>Progettazione e sviluppo di API per calcolo di statistiche dell’applicazione GeneroCity</a:t>
            </a:r>
            <a:endParaRPr b="1" sz="2800">
              <a:solidFill>
                <a:srgbClr val="8224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Calcolo dati parcheggio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10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Calcolo dati parcheggio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7080"/>
          <a:stretch/>
        </p:blipFill>
        <p:spPr>
          <a:xfrm>
            <a:off x="112791" y="970762"/>
            <a:ext cx="8918410" cy="49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Ottenere statistiche utente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11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Ottenere statistiche utente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6423"/>
            <a:ext cx="9144001" cy="288515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>
            <p:ph idx="4294967295" type="body"/>
          </p:nvPr>
        </p:nvSpPr>
        <p:spPr>
          <a:xfrm>
            <a:off x="2593200" y="1019650"/>
            <a:ext cx="39576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GET user/statistics</a:t>
            </a:r>
            <a:endParaRPr b="1" sz="20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Output statistiche utente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12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3" name="Google Shape;163;p16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Output statistiche utente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2305" l="1157" r="1604" t="0"/>
          <a:stretch/>
        </p:blipFill>
        <p:spPr>
          <a:xfrm>
            <a:off x="67450" y="1279642"/>
            <a:ext cx="9009100" cy="39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1" name="Google Shape;171;p1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Ottenere statistiche auto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13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Ottenere statistiche auto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17"/>
          <p:cNvSpPr txBox="1"/>
          <p:nvPr>
            <p:ph idx="4294967295" type="body"/>
          </p:nvPr>
        </p:nvSpPr>
        <p:spPr>
          <a:xfrm>
            <a:off x="2593200" y="1019650"/>
            <a:ext cx="39576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GET car/:carid/statistics</a:t>
            </a:r>
            <a:endParaRPr b="1" sz="20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76200" y="2171675"/>
            <a:ext cx="8991601" cy="212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2" name="Google Shape;182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statistiche</a:t>
            </a:r>
            <a:r>
              <a:rPr lang="en-US">
                <a:solidFill>
                  <a:schemeClr val="accent6"/>
                </a:solidFill>
              </a:rPr>
              <a:t> auto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14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Output statistiche auto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b="278" l="0" r="428" t="288"/>
          <a:stretch/>
        </p:blipFill>
        <p:spPr>
          <a:xfrm>
            <a:off x="-19875" y="1219500"/>
            <a:ext cx="9144000" cy="44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2" name="Google Shape;192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Sviluppi futuri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15</a:t>
            </a:r>
            <a:endParaRPr>
              <a:solidFill>
                <a:schemeClr val="accent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Sviluppi futuri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119975" y="1032350"/>
            <a:ext cx="74088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Statistiche su: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Quantità di CO2 emessa 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Tempo medio di ricerca di un parcheggio in una determinata zona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Classifica di utenti “virtuosi” per incentivare l’uso  dell’applicazione</a:t>
            </a:r>
            <a:endParaRPr sz="2200"/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75" y="3380975"/>
            <a:ext cx="2356125" cy="235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394" y="3501772"/>
            <a:ext cx="2671750" cy="211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200" y="3407168"/>
            <a:ext cx="2308341" cy="23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-3200" y="2787975"/>
            <a:ext cx="9223850" cy="4070025"/>
            <a:chOff x="0" y="1738"/>
            <a:chExt cx="5761" cy="2595"/>
          </a:xfrm>
        </p:grpSpPr>
        <p:pic>
          <p:nvPicPr>
            <p:cNvPr id="205" name="Google Shape;20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145"/>
              <a:ext cx="5761" cy="2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16" y="1738"/>
              <a:ext cx="4443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0"/>
          <p:cNvSpPr txBox="1"/>
          <p:nvPr>
            <p:ph type="ctrTitle"/>
          </p:nvPr>
        </p:nvSpPr>
        <p:spPr>
          <a:xfrm>
            <a:off x="1524788" y="1463900"/>
            <a:ext cx="6096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Grazie per l’attenzione</a:t>
            </a:r>
            <a:endParaRPr b="1" i="0" sz="26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GeneroCity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</a:t>
            </a:r>
            <a:fld id="{00000000-1234-1234-1234-123412341234}" type="slidenum">
              <a:rPr b="0" i="0" lang="en-US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accent6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1116012" y="409575"/>
            <a:ext cx="7416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GeneroCity</a:t>
            </a:r>
            <a:endParaRPr b="0" sz="2200">
              <a:solidFill>
                <a:srgbClr val="000000"/>
              </a:solidFill>
            </a:endParaRPr>
          </a:p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1119975" y="1032350"/>
            <a:ext cx="74088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Applicazione di </a:t>
            </a:r>
            <a:r>
              <a:rPr i="1" lang="en-US" sz="2200"/>
              <a:t>smart parking</a:t>
            </a:r>
            <a:endParaRPr sz="2200"/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Basata sullo scambio di parcheggi tra utenti</a:t>
            </a:r>
            <a:endParaRPr sz="2200"/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Scopo di ridurre il tempo di ricerca di parcheggio, stress e inquinamento</a:t>
            </a:r>
            <a:endParaRPr sz="22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567" y="2838850"/>
            <a:ext cx="5921625" cy="22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Struttura di un’applicazione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3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Struttura di una </a:t>
            </a:r>
            <a:r>
              <a:rPr lang="en-US">
                <a:solidFill>
                  <a:schemeClr val="dk1"/>
                </a:solidFill>
              </a:rPr>
              <a:t>applicazione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1119975" y="1032350"/>
            <a:ext cx="74088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Frontend:</a:t>
            </a:r>
            <a:r>
              <a:rPr lang="en-US" sz="2200"/>
              <a:t> interfaccia grafica con cui interagisce l’utente, serve ad acquisire o presentare dati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Backend: </a:t>
            </a:r>
            <a:r>
              <a:rPr lang="en-US" sz="2200"/>
              <a:t>non visibile all’utente, si occupa di implementare il funzionamento e la logica dell’applicazione</a:t>
            </a:r>
            <a:endParaRPr sz="22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3">
            <a:alphaModFix/>
          </a:blip>
          <a:srcRect b="0" l="-1594" r="17227" t="0"/>
          <a:stretch/>
        </p:blipFill>
        <p:spPr>
          <a:xfrm>
            <a:off x="1474223" y="2882425"/>
            <a:ext cx="61955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Cos’è una API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4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Cos’è una API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1119975" y="1032350"/>
            <a:ext cx="74088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Acronimo di </a:t>
            </a:r>
            <a:r>
              <a:rPr i="1" lang="en-US" sz="2200"/>
              <a:t>Application Programming Interface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So</a:t>
            </a:r>
            <a:r>
              <a:rPr lang="en-US" sz="2200"/>
              <a:t>ftware che offre se</a:t>
            </a:r>
            <a:r>
              <a:rPr lang="en-US" sz="2200"/>
              <a:t>rvizi ad altro software o hardware permettendo </a:t>
            </a:r>
            <a:r>
              <a:rPr b="1" lang="en-US" sz="2200"/>
              <a:t>comunicazione</a:t>
            </a:r>
            <a:r>
              <a:rPr lang="en-US" sz="2200"/>
              <a:t> tra </a:t>
            </a:r>
            <a:r>
              <a:rPr b="1" lang="en-US" sz="2200"/>
              <a:t>dispositivi diversi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Scopo di </a:t>
            </a:r>
            <a:r>
              <a:rPr b="1" lang="en-US" sz="2200"/>
              <a:t>nascondere</a:t>
            </a:r>
            <a:r>
              <a:rPr lang="en-US" sz="2200"/>
              <a:t> i dettagli interni del  funzionamento di un sistema garantendo </a:t>
            </a:r>
            <a:r>
              <a:rPr b="1" lang="en-US" sz="2200"/>
              <a:t>flessibilità</a:t>
            </a:r>
            <a:r>
              <a:rPr lang="en-US" sz="2200"/>
              <a:t> e </a:t>
            </a:r>
            <a:r>
              <a:rPr b="1" lang="en-US" sz="2200"/>
              <a:t>sicurezza</a:t>
            </a:r>
            <a:endParaRPr b="1" sz="22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b="1" sz="2200"/>
          </a:p>
        </p:txBody>
      </p:sp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150950"/>
            <a:ext cx="81153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Protocollo HTTP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5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7" name="Google Shape;87;p9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Protocollo HTTP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1119975" y="103235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Protocollo maggiormente utilizzato dalle API, per mettere in comunicazione i vari elementi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Protocollo a</a:t>
            </a:r>
            <a:r>
              <a:rPr lang="en-US" sz="2200"/>
              <a:t> livello applicativo di tipo</a:t>
            </a:r>
            <a:r>
              <a:rPr b="1" lang="en-US" sz="2200"/>
              <a:t> client-server</a:t>
            </a:r>
            <a:endParaRPr b="1"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/>
              <a:t>I </a:t>
            </a:r>
            <a:r>
              <a:rPr b="1" lang="en-US" sz="2200"/>
              <a:t>messaggi di richiesta</a:t>
            </a:r>
            <a:r>
              <a:rPr lang="en-US" sz="2200"/>
              <a:t> sono costituiti da:</a:t>
            </a:r>
            <a:endParaRPr sz="2200"/>
          </a:p>
          <a:p>
            <a:pPr indent="-3683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Una </a:t>
            </a:r>
            <a:r>
              <a:rPr b="1" lang="en-US" sz="2200"/>
              <a:t>riga di richiesta: </a:t>
            </a:r>
            <a:r>
              <a:rPr lang="en-US" sz="2200"/>
              <a:t>composta da un metodo (es.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GET, PUT, DELETE</a:t>
            </a:r>
            <a:r>
              <a:rPr lang="en-US" sz="2200"/>
              <a:t>…) e una </a:t>
            </a:r>
            <a:r>
              <a:rPr lang="en-US" sz="2200"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Un </a:t>
            </a:r>
            <a:r>
              <a:rPr b="1" lang="en-US" sz="2200"/>
              <a:t>header</a:t>
            </a:r>
            <a:r>
              <a:rPr lang="en-US" sz="2200"/>
              <a:t>, che contiene metadati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Da un corpo, </a:t>
            </a:r>
            <a:r>
              <a:rPr b="1" lang="en-US" sz="2200"/>
              <a:t>body</a:t>
            </a:r>
            <a:r>
              <a:rPr lang="en-US" sz="2200"/>
              <a:t>, con il contenuto della richiesta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5" name="Google Shape;95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Protocollo HTTP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6</a:t>
            </a:r>
            <a:endParaRPr>
              <a:solidFill>
                <a:schemeClr val="accent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Protocollo HTTP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1119975" y="1032350"/>
            <a:ext cx="74088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Nelle API il </a:t>
            </a:r>
            <a:r>
              <a:rPr b="1" lang="en-US" sz="2200"/>
              <a:t>contenuto restituito</a:t>
            </a:r>
            <a:r>
              <a:rPr lang="en-US" sz="2200"/>
              <a:t>  viene riportato sotto forma di file JSON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Le risposte vengono affiancate da </a:t>
            </a:r>
            <a:r>
              <a:rPr b="1" lang="en-US" sz="2200"/>
              <a:t>codici di stato</a:t>
            </a:r>
            <a:r>
              <a:rPr lang="en-US" sz="2200"/>
              <a:t> che indicano l’esito della richiesta</a:t>
            </a:r>
            <a:endParaRPr sz="2200"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t/>
            </a:r>
            <a:endParaRPr sz="2200"/>
          </a:p>
        </p:txBody>
      </p:sp>
      <p:graphicFrame>
        <p:nvGraphicFramePr>
          <p:cNvPr id="99" name="Google Shape;99;p10"/>
          <p:cNvGraphicFramePr/>
          <p:nvPr/>
        </p:nvGraphicFramePr>
        <p:xfrm>
          <a:off x="1204875" y="288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{812F8DB6-9B50-4E81-97FA-E371CDBB454E}</a:tableStyleId>
              </a:tblPr>
              <a:tblGrid>
                <a:gridCol w="750650"/>
                <a:gridCol w="6488350"/>
              </a:tblGrid>
              <a:tr h="50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200</a:t>
                      </a:r>
                      <a:endParaRPr b="1"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Richiesta valida e andata a buon fine</a:t>
                      </a:r>
                      <a:endParaRPr sz="2200"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400</a:t>
                      </a:r>
                      <a:endParaRPr b="1"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La richiesta non è stata formata in modo corretto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403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L’utente non possiede il permesso necessario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404</a:t>
                      </a:r>
                      <a:endParaRPr b="1"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La risorsa richiesta non può essere raggiunta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500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Processo fallito lato server</a:t>
                      </a:r>
                      <a:endParaRPr/>
                    </a:p>
                  </a:txBody>
                  <a:tcPr marT="91425" marB="91425" marR="91425" marL="91425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Linguaggio GO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7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Linguaggio GO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1119963" y="1032338"/>
            <a:ext cx="7409100" cy="47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Conosciuto anche come </a:t>
            </a:r>
            <a:r>
              <a:rPr b="1" lang="en-US" sz="2200"/>
              <a:t>Golang</a:t>
            </a:r>
            <a:endParaRPr b="1"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Linguaggio</a:t>
            </a:r>
            <a:r>
              <a:rPr b="1" lang="en-US" sz="2200"/>
              <a:t> open-source </a:t>
            </a:r>
            <a:r>
              <a:rPr lang="en-US" sz="2200"/>
              <a:t>ideato da</a:t>
            </a:r>
            <a:r>
              <a:rPr b="1" lang="en-US" sz="2200"/>
              <a:t> Google </a:t>
            </a:r>
            <a:r>
              <a:rPr lang="en-US" sz="2200"/>
              <a:t> nel 2009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Scelto per il progetto per:</a:t>
            </a:r>
            <a:r>
              <a:rPr b="1" lang="en-US" sz="2200"/>
              <a:t> compilazione efficiente</a:t>
            </a:r>
            <a:r>
              <a:rPr lang="en-US" sz="2200"/>
              <a:t>, </a:t>
            </a:r>
            <a:r>
              <a:rPr b="1" lang="en-US" sz="2200"/>
              <a:t>facilità di programmazione</a:t>
            </a:r>
            <a:r>
              <a:rPr lang="en-US" sz="2200"/>
              <a:t> e </a:t>
            </a:r>
            <a:r>
              <a:rPr b="1" lang="en-US" sz="2200"/>
              <a:t>velocità di esecuzione </a:t>
            </a:r>
            <a:r>
              <a:rPr lang="en-US" sz="2200"/>
              <a:t>delle applicazioni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Ampia gamma di </a:t>
            </a:r>
            <a:r>
              <a:rPr b="1" lang="en-US" sz="2200"/>
              <a:t>librerie</a:t>
            </a:r>
            <a:r>
              <a:rPr lang="en-US" sz="2200"/>
              <a:t> per le più disparate necessità</a:t>
            </a:r>
            <a:endParaRPr sz="2200"/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575" y="4013695"/>
            <a:ext cx="4737600" cy="17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API sviluppate per GeneroCity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8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116012" y="40957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API sviluppate per GeneroCity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119975" y="1032350"/>
            <a:ext cx="74088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2200"/>
              <a:t>Obiettivo: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Calcolo del </a:t>
            </a:r>
            <a:r>
              <a:rPr b="1" lang="en-US" sz="2200"/>
              <a:t>tempo</a:t>
            </a:r>
            <a:r>
              <a:rPr lang="en-US" sz="2200"/>
              <a:t> e della </a:t>
            </a:r>
            <a:r>
              <a:rPr b="1" lang="en-US" sz="2200"/>
              <a:t>distanza</a:t>
            </a:r>
            <a:r>
              <a:rPr lang="en-US" sz="2200"/>
              <a:t> impiegati dall’utente e dalle auto nella fase di </a:t>
            </a:r>
            <a:r>
              <a:rPr b="1" lang="en-US" sz="2200"/>
              <a:t>parcheggio</a:t>
            </a:r>
            <a:r>
              <a:rPr lang="en-US" sz="2200"/>
              <a:t> in</a:t>
            </a:r>
            <a:r>
              <a:rPr b="1" lang="en-US" sz="2200"/>
              <a:t> </a:t>
            </a:r>
            <a:r>
              <a:rPr lang="en-US" sz="2200"/>
              <a:t>modo da prendere coscienza delle risorse impiegate e dell’aiuto fornito dall’applicazione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5064425" y="3033950"/>
            <a:ext cx="392130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Statistiche calcolate: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Tempo totale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Distanza totale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Tempo medio di ricerca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Distanza media di ricerca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Numero di match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Numero di non match</a:t>
            </a:r>
            <a:endParaRPr sz="2200"/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 b="0" l="12901" r="12566" t="0"/>
          <a:stretch/>
        </p:blipFill>
        <p:spPr>
          <a:xfrm>
            <a:off x="1119975" y="2822700"/>
            <a:ext cx="3735586" cy="31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14/12/2021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Idea di partenza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Pagina 9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539" l="4777" r="12714" t="-540"/>
          <a:stretch/>
        </p:blipFill>
        <p:spPr>
          <a:xfrm>
            <a:off x="0" y="0"/>
            <a:ext cx="3651525" cy="61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title"/>
          </p:nvPr>
        </p:nvSpPr>
        <p:spPr>
          <a:xfrm>
            <a:off x="3760575" y="323855"/>
            <a:ext cx="5040900" cy="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 di partenza</a:t>
            </a:r>
            <a:endParaRPr/>
          </a:p>
        </p:txBody>
      </p:sp>
      <p:sp>
        <p:nvSpPr>
          <p:cNvPr id="133" name="Google Shape;133;p13"/>
          <p:cNvSpPr txBox="1"/>
          <p:nvPr>
            <p:ph idx="4294967295" type="body"/>
          </p:nvPr>
        </p:nvSpPr>
        <p:spPr>
          <a:xfrm>
            <a:off x="3651525" y="923250"/>
            <a:ext cx="5259000" cy="443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2121"/>
                </a:solidFill>
              </a:rPr>
              <a:t>Per ogni punto del viaggio dell’auto si</a:t>
            </a:r>
            <a:br>
              <a:rPr lang="en-US" sz="2200">
                <a:solidFill>
                  <a:srgbClr val="212121"/>
                </a:solidFill>
              </a:rPr>
            </a:br>
            <a:r>
              <a:rPr lang="en-US" sz="2200">
                <a:solidFill>
                  <a:srgbClr val="212121"/>
                </a:solidFill>
              </a:rPr>
              <a:t>valuta</a:t>
            </a:r>
            <a:r>
              <a:rPr lang="en-US" sz="2200">
                <a:solidFill>
                  <a:srgbClr val="212121"/>
                </a:solidFill>
              </a:rPr>
              <a:t> se si s</a:t>
            </a:r>
            <a:r>
              <a:rPr lang="en-US" sz="2200">
                <a:solidFill>
                  <a:srgbClr val="212121"/>
                </a:solidFill>
              </a:rPr>
              <a:t>ta </a:t>
            </a:r>
            <a:r>
              <a:rPr b="1" lang="en-US" sz="2200">
                <a:solidFill>
                  <a:srgbClr val="212121"/>
                </a:solidFill>
              </a:rPr>
              <a:t>cercando </a:t>
            </a:r>
            <a:r>
              <a:rPr b="1" lang="en-US" sz="2200">
                <a:solidFill>
                  <a:srgbClr val="212121"/>
                </a:solidFill>
              </a:rPr>
              <a:t>parcheggio</a:t>
            </a:r>
            <a:endParaRPr sz="2200">
              <a:solidFill>
                <a:srgbClr val="21212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2121"/>
                </a:solidFill>
              </a:rPr>
              <a:t>In caso affermativo si procede con il </a:t>
            </a:r>
            <a:r>
              <a:rPr lang="en-US" sz="2200">
                <a:solidFill>
                  <a:srgbClr val="212121"/>
                </a:solidFill>
              </a:rPr>
              <a:t>calcolo</a:t>
            </a:r>
            <a:r>
              <a:rPr b="1" lang="en-US" sz="2200">
                <a:solidFill>
                  <a:srgbClr val="212121"/>
                </a:solidFill>
              </a:rPr>
              <a:t> </a:t>
            </a:r>
            <a:r>
              <a:rPr lang="en-US" sz="2200">
                <a:solidFill>
                  <a:srgbClr val="212121"/>
                </a:solidFill>
              </a:rPr>
              <a:t>del</a:t>
            </a:r>
            <a:r>
              <a:rPr b="1" lang="en-US" sz="2200">
                <a:solidFill>
                  <a:srgbClr val="212121"/>
                </a:solidFill>
              </a:rPr>
              <a:t> tempo impiegato </a:t>
            </a:r>
            <a:r>
              <a:rPr lang="en-US" sz="2200">
                <a:solidFill>
                  <a:srgbClr val="212121"/>
                </a:solidFill>
              </a:rPr>
              <a:t>e della</a:t>
            </a:r>
            <a:r>
              <a:rPr b="1" lang="en-US" sz="2200">
                <a:solidFill>
                  <a:srgbClr val="212121"/>
                </a:solidFill>
              </a:rPr>
              <a:t> distanza percorsa </a:t>
            </a:r>
            <a:r>
              <a:rPr lang="en-US" sz="2200">
                <a:solidFill>
                  <a:srgbClr val="212121"/>
                </a:solidFill>
              </a:rPr>
              <a:t>per raggiungere il </a:t>
            </a:r>
            <a:r>
              <a:rPr lang="en-US" sz="2200">
                <a:solidFill>
                  <a:srgbClr val="212121"/>
                </a:solidFill>
              </a:rPr>
              <a:t>parcheggio</a:t>
            </a:r>
            <a:endParaRPr sz="2200">
              <a:solidFill>
                <a:srgbClr val="21212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2121"/>
                </a:solidFill>
              </a:rPr>
              <a:t>Si aggiornano quindi le statistiche generali n</a:t>
            </a:r>
            <a:r>
              <a:rPr lang="en-US" sz="2200">
                <a:solidFill>
                  <a:srgbClr val="212121"/>
                </a:solidFill>
              </a:rPr>
              <a:t>el database</a:t>
            </a:r>
            <a:endParaRPr sz="22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12121"/>
              </a:solidFill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 sapienza">
  <a:themeElements>
    <a:clrScheme name="la sapienza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BBE0E3"/>
      </a:accent4>
      <a:accent5>
        <a:srgbClr val="FFFF00"/>
      </a:accent5>
      <a:accent6>
        <a:srgbClr val="FFFFFF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