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4" r:id="rId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813D99-AEB3-4B76-BDCC-DFF4C8F531E4}" v="1260" dt="2023-12-10T16:23:33.526"/>
    <p1510:client id="{C0DCF464-8A71-49F3-B299-0498C9951E1E}" v="233" dt="2023-12-10T17:09:33.9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91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10/12/2023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10/12/2023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10/12/2023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10/12/2023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10/12/2023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10/12/2023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10/12/2023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10/12/2023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10/12/2023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10/12/2023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10/12/2023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10/12/2023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Fare </a:t>
            </a:r>
            <a:r>
              <a:rPr lang="en-US" noProof="0" err="1"/>
              <a:t>clic</a:t>
            </a:r>
            <a:r>
              <a:rPr lang="en-US" noProof="0"/>
              <a:t> per </a:t>
            </a:r>
            <a:r>
              <a:rPr lang="en-US" noProof="0" err="1"/>
              <a:t>modificare</a:t>
            </a:r>
            <a:r>
              <a:rPr lang="en-US" noProof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Fare </a:t>
            </a:r>
            <a:r>
              <a:rPr lang="en-US" noProof="0" err="1"/>
              <a:t>clic</a:t>
            </a:r>
            <a:r>
              <a:rPr lang="en-US" noProof="0"/>
              <a:t> per </a:t>
            </a:r>
            <a:r>
              <a:rPr lang="en-US" noProof="0" err="1"/>
              <a:t>modificare</a:t>
            </a:r>
            <a:r>
              <a:rPr lang="en-US" noProof="0"/>
              <a:t> </a:t>
            </a:r>
            <a:r>
              <a:rPr lang="en-US" noProof="0" err="1"/>
              <a:t>gli</a:t>
            </a:r>
            <a:r>
              <a:rPr lang="en-US" noProof="0"/>
              <a:t> </a:t>
            </a:r>
            <a:r>
              <a:rPr lang="en-US" noProof="0" err="1"/>
              <a:t>stili</a:t>
            </a:r>
            <a:r>
              <a:rPr lang="en-US" noProof="0"/>
              <a:t> del </a:t>
            </a:r>
            <a:r>
              <a:rPr lang="en-US" noProof="0" err="1"/>
              <a:t>testo</a:t>
            </a:r>
            <a:r>
              <a:rPr lang="en-US" noProof="0"/>
              <a:t> </a:t>
            </a:r>
            <a:r>
              <a:rPr lang="en-US" noProof="0" err="1"/>
              <a:t>dello</a:t>
            </a:r>
            <a:r>
              <a:rPr lang="en-US" noProof="0"/>
              <a:t> schema</a:t>
            </a:r>
          </a:p>
          <a:p>
            <a:pPr lvl="1"/>
            <a:r>
              <a:rPr lang="en-US" noProof="0"/>
              <a:t>Secondo </a:t>
            </a:r>
            <a:r>
              <a:rPr lang="en-US" noProof="0" err="1"/>
              <a:t>livello</a:t>
            </a:r>
            <a:endParaRPr lang="en-US" noProof="0"/>
          </a:p>
          <a:p>
            <a:pPr lvl="2"/>
            <a:r>
              <a:rPr lang="en-US" noProof="0" err="1"/>
              <a:t>Terzo</a:t>
            </a:r>
            <a:r>
              <a:rPr lang="en-US" noProof="0"/>
              <a:t> </a:t>
            </a:r>
            <a:r>
              <a:rPr lang="en-US" noProof="0" err="1"/>
              <a:t>livello</a:t>
            </a:r>
            <a:endParaRPr lang="en-US" noProof="0"/>
          </a:p>
          <a:p>
            <a:pPr lvl="3"/>
            <a:r>
              <a:rPr lang="en-US" noProof="0"/>
              <a:t>Quarto </a:t>
            </a:r>
            <a:r>
              <a:rPr lang="en-US" noProof="0" err="1"/>
              <a:t>livello</a:t>
            </a:r>
            <a:endParaRPr lang="en-US" noProof="0"/>
          </a:p>
          <a:p>
            <a:pPr lvl="4"/>
            <a:r>
              <a:rPr lang="en-US" noProof="0" err="1"/>
              <a:t>Quinto</a:t>
            </a:r>
            <a:r>
              <a:rPr lang="en-US" noProof="0"/>
              <a:t> </a:t>
            </a:r>
            <a:r>
              <a:rPr lang="en-US" noProof="0" err="1"/>
              <a:t>livello</a:t>
            </a:r>
            <a:endParaRPr lang="en-US" noProof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900"/>
              <a:t>Large-Scale and Multi-Structured Databases</a:t>
            </a:r>
            <a:br>
              <a:rPr lang="en-US"/>
            </a:br>
            <a:r>
              <a:rPr lang="en-US" b="1" i="1"/>
              <a:t>Project Design</a:t>
            </a:r>
            <a:br>
              <a:rPr lang="en-US" b="1" i="1"/>
            </a:br>
            <a:r>
              <a:rPr lang="en-US" b="1" i="1" err="1"/>
              <a:t>PixelIndex</a:t>
            </a:r>
            <a:endParaRPr lang="en-US" sz="3300" i="1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Ceccanti Lorenzo</a:t>
            </a:r>
          </a:p>
          <a:p>
            <a:r>
              <a:rPr lang="it-IT"/>
              <a:t>Corsi Cristiano</a:t>
            </a:r>
          </a:p>
          <a:p>
            <a:r>
              <a:rPr lang="it-IT"/>
              <a:t>Mulé Niccolò</a:t>
            </a:r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391689" y="1289956"/>
            <a:ext cx="83439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The application is useful for: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Manage your game collection</a:t>
            </a:r>
            <a:r>
              <a:rPr lang="en-US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Keeping track of your videogame library and add new games with ease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Wishlist</a:t>
            </a:r>
            <a:r>
              <a:rPr lang="en-US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Add games to your wishlist to keep track to the titles you want to play next filtering by platform, genre or release date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Hall of fame</a:t>
            </a:r>
            <a:r>
              <a:rPr lang="en-US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Track your trophies and achievements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Join the gaming community</a:t>
            </a:r>
            <a:r>
              <a:rPr lang="en-US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Connect with other players, share rating and reviews and follow their activities</a:t>
            </a:r>
          </a:p>
          <a:p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Actors and main supported functionalities</a:t>
            </a:r>
          </a:p>
        </p:txBody>
      </p:sp>
      <p:pic>
        <p:nvPicPr>
          <p:cNvPr id="21" name="Immagine 20" descr="Immagine che contiene testo, schermata, cerchio, Carattere&#10;&#10;Descrizione generata automaticamente">
            <a:extLst>
              <a:ext uri="{FF2B5EF4-FFF2-40B4-BE49-F238E27FC236}">
                <a16:creationId xmlns:a16="http://schemas.microsoft.com/office/drawing/2014/main" id="{2536A74A-270C-7252-0F0D-859DED1CB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914" y="1441960"/>
            <a:ext cx="70294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397485" y="1642016"/>
            <a:ext cx="83490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i="1"/>
              <a:t>Source:</a:t>
            </a:r>
          </a:p>
          <a:p>
            <a:pPr lvl="0"/>
            <a:endParaRPr lang="en-US" sz="2000" b="1" i="1"/>
          </a:p>
          <a:p>
            <a:pPr lvl="0"/>
            <a:r>
              <a:rPr lang="en-US" sz="2000" b="1" i="1"/>
              <a:t>Description:</a:t>
            </a:r>
          </a:p>
          <a:p>
            <a:pPr lvl="0"/>
            <a:endParaRPr lang="en-US" sz="2000" b="1" i="1"/>
          </a:p>
          <a:p>
            <a:pPr lvl="0"/>
            <a:r>
              <a:rPr lang="en-US" sz="2000" b="1" i="1"/>
              <a:t>Volume:</a:t>
            </a:r>
          </a:p>
          <a:p>
            <a:pPr lvl="0"/>
            <a:endParaRPr lang="en-US" sz="2000" b="1" i="1"/>
          </a:p>
          <a:p>
            <a:pPr lvl="0"/>
            <a:r>
              <a:rPr lang="en-US" sz="2000" b="1" i="1"/>
              <a:t>Variety</a:t>
            </a:r>
            <a:r>
              <a:rPr lang="en-US" sz="2000"/>
              <a:t>: </a:t>
            </a:r>
          </a:p>
          <a:p>
            <a:pPr lvl="0"/>
            <a:endParaRPr lang="en-US" sz="2000" b="1" i="1"/>
          </a:p>
          <a:p>
            <a:pPr lvl="0"/>
            <a:r>
              <a:rPr lang="en-US" sz="2000" b="1" i="1"/>
              <a:t>Velocity/Variability</a:t>
            </a:r>
            <a:r>
              <a:rPr lang="en-US" sz="2000"/>
              <a:t>:</a:t>
            </a:r>
            <a:endParaRPr lang="it-IT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UML Class Diagram</a:t>
            </a:r>
          </a:p>
        </p:txBody>
      </p:sp>
      <p:pic>
        <p:nvPicPr>
          <p:cNvPr id="10" name="Immagine 9" descr="Immagine che contiene schermata, testo, diagramma, Carattere&#10;&#10;Descrizione generata automaticamente">
            <a:extLst>
              <a:ext uri="{FF2B5EF4-FFF2-40B4-BE49-F238E27FC236}">
                <a16:creationId xmlns:a16="http://schemas.microsoft.com/office/drawing/2014/main" id="{83334F44-CA9C-2ADD-63C2-E69D7E360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105021"/>
            <a:ext cx="64960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Requirements and Entities </a:t>
            </a:r>
            <a:br>
              <a:rPr lang="en-US"/>
            </a:br>
            <a:r>
              <a:rPr lang="en-US"/>
              <a:t>handled by Document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93E5FF6-5099-E09E-E2CF-34357F21AD91}"/>
              </a:ext>
            </a:extLst>
          </p:cNvPr>
          <p:cNvSpPr txBox="1"/>
          <p:nvPr/>
        </p:nvSpPr>
        <p:spPr>
          <a:xfrm>
            <a:off x="199462" y="1743075"/>
            <a:ext cx="2301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b="1" err="1"/>
              <a:t>Entities</a:t>
            </a:r>
            <a:r>
              <a:rPr lang="it-IT" b="1"/>
              <a:t> </a:t>
            </a:r>
            <a:r>
              <a:rPr lang="it-IT" b="1" err="1"/>
              <a:t>involved</a:t>
            </a:r>
            <a:r>
              <a:rPr lang="it-IT" b="1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Wishlist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Company</a:t>
            </a:r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AF93C3E-6D77-1233-2043-F8B626BEAEFA}"/>
              </a:ext>
            </a:extLst>
          </p:cNvPr>
          <p:cNvSpPr txBox="1"/>
          <p:nvPr/>
        </p:nvSpPr>
        <p:spPr>
          <a:xfrm>
            <a:off x="2343713" y="1640711"/>
            <a:ext cx="6600825" cy="3793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/>
              <a:t>Main requirements</a:t>
            </a:r>
            <a:r>
              <a:rPr lang="it-IT" b="1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Seeing the most added in library games during the current year for each specific platform in order to display them into the "Highlighted" section of the application</a:t>
            </a:r>
            <a:br>
              <a:rPr lang="en-US" sz="1600"/>
            </a:br>
            <a:endParaRPr lang="en-US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Show the "Not recommended" reviews for the games you have put into the </a:t>
            </a:r>
            <a:r>
              <a:rPr lang="en-US" sz="1600" err="1"/>
              <a:t>wishlist</a:t>
            </a:r>
            <a:br>
              <a:rPr lang="en-US" sz="1600"/>
            </a:br>
            <a:endParaRPr lang="en-US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The user can view the percentage distribution of games played, grouped by genre selecting a time period.</a:t>
            </a:r>
            <a:endParaRPr lang="it-IT" sz="1600"/>
          </a:p>
        </p:txBody>
      </p:sp>
    </p:spTree>
    <p:extLst>
      <p:ext uri="{BB962C8B-B14F-4D97-AF65-F5344CB8AC3E}">
        <p14:creationId xmlns:p14="http://schemas.microsoft.com/office/powerpoint/2010/main" val="87756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Requirements and Entities </a:t>
            </a:r>
            <a:br>
              <a:rPr lang="en-US"/>
            </a:br>
            <a:r>
              <a:rPr lang="en-US"/>
              <a:t>handled by Graph DB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3115FF14-BBDB-8A7C-6C7A-B1E5B235D53A}"/>
              </a:ext>
            </a:extLst>
          </p:cNvPr>
          <p:cNvSpPr/>
          <p:nvPr/>
        </p:nvSpPr>
        <p:spPr>
          <a:xfrm>
            <a:off x="1119938" y="1702308"/>
            <a:ext cx="969264" cy="7680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User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C07B8E69-7BFB-1311-585A-50AD11EBA19C}"/>
              </a:ext>
            </a:extLst>
          </p:cNvPr>
          <p:cNvCxnSpPr>
            <a:cxnSpLocks/>
            <a:stCxn id="4" idx="4"/>
            <a:endCxn id="4" idx="2"/>
          </p:cNvCxnSpPr>
          <p:nvPr/>
        </p:nvCxnSpPr>
        <p:spPr>
          <a:xfrm rot="5400000" flipH="1">
            <a:off x="1170230" y="2036064"/>
            <a:ext cx="384048" cy="484632"/>
          </a:xfrm>
          <a:prstGeom prst="bentConnector4">
            <a:avLst>
              <a:gd name="adj1" fmla="val -59524"/>
              <a:gd name="adj2" fmla="val 14717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D91F8518-1FCB-5FC7-215D-A13340D643C1}"/>
              </a:ext>
            </a:extLst>
          </p:cNvPr>
          <p:cNvSpPr/>
          <p:nvPr/>
        </p:nvSpPr>
        <p:spPr>
          <a:xfrm>
            <a:off x="4674037" y="1702308"/>
            <a:ext cx="1161288" cy="7680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Game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8C67F0C2-63DF-9EE9-0C4D-6F2FA89DD89D}"/>
              </a:ext>
            </a:extLst>
          </p:cNvPr>
          <p:cNvCxnSpPr>
            <a:cxnSpLocks/>
            <a:stCxn id="4" idx="6"/>
            <a:endCxn id="19" idx="2"/>
          </p:cNvCxnSpPr>
          <p:nvPr/>
        </p:nvCxnSpPr>
        <p:spPr>
          <a:xfrm>
            <a:off x="2089202" y="2086356"/>
            <a:ext cx="25848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F02B99C-C8D8-13B7-491D-1705E555FEDA}"/>
              </a:ext>
            </a:extLst>
          </p:cNvPr>
          <p:cNvSpPr txBox="1"/>
          <p:nvPr/>
        </p:nvSpPr>
        <p:spPr>
          <a:xfrm>
            <a:off x="2403942" y="1702308"/>
            <a:ext cx="192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:ADD_TO_LIBRARY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C957354-136C-421C-A0EB-4482C0DA2BFD}"/>
              </a:ext>
            </a:extLst>
          </p:cNvPr>
          <p:cNvSpPr txBox="1"/>
          <p:nvPr/>
        </p:nvSpPr>
        <p:spPr>
          <a:xfrm>
            <a:off x="809804" y="276606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:FOLLOW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C4CE4C5-4655-7CD3-F0A9-58C333FF8F6C}"/>
              </a:ext>
            </a:extLst>
          </p:cNvPr>
          <p:cNvSpPr txBox="1"/>
          <p:nvPr/>
        </p:nvSpPr>
        <p:spPr>
          <a:xfrm>
            <a:off x="266700" y="3323667"/>
            <a:ext cx="8610600" cy="268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err="1"/>
              <a:t>Main</a:t>
            </a:r>
            <a:r>
              <a:rPr lang="it-IT" b="1"/>
              <a:t> </a:t>
            </a:r>
            <a:r>
              <a:rPr lang="it-IT" b="1" err="1"/>
              <a:t>requirements</a:t>
            </a:r>
            <a:r>
              <a:rPr lang="it-IT" b="1"/>
              <a:t>:</a:t>
            </a:r>
          </a:p>
          <a:p>
            <a:endParaRPr lang="it-IT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A registered user is suggested with the people he/she might know</a:t>
            </a:r>
            <a:endParaRPr lang="it-IT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A registered user is suggested with the added to library by his/her friends (more popular games first)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Rank the user according to the number of connections with other user and with the number of games they added.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2BF0089-F68C-1213-FD1A-F5C0B4D4E514}"/>
              </a:ext>
            </a:extLst>
          </p:cNvPr>
          <p:cNvSpPr txBox="1"/>
          <p:nvPr/>
        </p:nvSpPr>
        <p:spPr>
          <a:xfrm>
            <a:off x="6576060" y="1379220"/>
            <a:ext cx="2301240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b="1" err="1"/>
              <a:t>Entities</a:t>
            </a:r>
            <a:r>
              <a:rPr lang="it-IT" b="1"/>
              <a:t> </a:t>
            </a:r>
            <a:r>
              <a:rPr lang="it-IT" b="1" err="1"/>
              <a:t>involved</a:t>
            </a:r>
            <a:r>
              <a:rPr lang="it-IT" b="1"/>
              <a:t>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/>
              <a:t>User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112743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" y="0"/>
            <a:ext cx="8761797" cy="1143000"/>
          </a:xfrm>
        </p:spPr>
        <p:txBody>
          <a:bodyPr>
            <a:normAutofit fontScale="90000"/>
          </a:bodyPr>
          <a:lstStyle/>
          <a:p>
            <a:r>
              <a:rPr lang="en-US"/>
              <a:t>Software Architecture Preliminary Idea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5F5B5E3-2225-C060-D9A4-1D394107339D}"/>
              </a:ext>
            </a:extLst>
          </p:cNvPr>
          <p:cNvSpPr txBox="1"/>
          <p:nvPr/>
        </p:nvSpPr>
        <p:spPr>
          <a:xfrm>
            <a:off x="359773" y="2394606"/>
            <a:ext cx="97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err="1"/>
              <a:t>DBMSs</a:t>
            </a:r>
            <a:r>
              <a:rPr lang="it-IT"/>
              <a:t>:</a:t>
            </a:r>
          </a:p>
          <a:p>
            <a:endParaRPr lang="it-IT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2E2F0D0-C8F9-06C6-4DB3-2CF3FFC4A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446" y="2231459"/>
            <a:ext cx="2295838" cy="61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eo4j - Wikipedia">
            <a:extLst>
              <a:ext uri="{FF2B5EF4-FFF2-40B4-BE49-F238E27FC236}">
                <a16:creationId xmlns:a16="http://schemas.microsoft.com/office/drawing/2014/main" id="{9C604990-5AA4-789D-750A-9589D6DDA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037" y="2179282"/>
            <a:ext cx="1937576" cy="72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3A5035B-B7DA-C932-6998-5835D2E5FEC8}"/>
              </a:ext>
            </a:extLst>
          </p:cNvPr>
          <p:cNvSpPr txBox="1"/>
          <p:nvPr/>
        </p:nvSpPr>
        <p:spPr>
          <a:xfrm>
            <a:off x="359773" y="3336323"/>
            <a:ext cx="8075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Programming </a:t>
            </a:r>
            <a:r>
              <a:rPr lang="it-IT" b="1" err="1"/>
              <a:t>languages</a:t>
            </a:r>
            <a:r>
              <a:rPr lang="it-IT"/>
              <a:t>: </a:t>
            </a:r>
            <a:r>
              <a:rPr lang="it-IT" b="1"/>
              <a:t>Java w/ </a:t>
            </a:r>
            <a:r>
              <a:rPr lang="it-IT" b="1" err="1"/>
              <a:t>Maven</a:t>
            </a:r>
            <a:r>
              <a:rPr lang="it-IT" b="1"/>
              <a:t> </a:t>
            </a:r>
            <a:r>
              <a:rPr lang="it-IT"/>
              <a:t>for </a:t>
            </a:r>
            <a:r>
              <a:rPr lang="it-IT" err="1"/>
              <a:t>handling</a:t>
            </a:r>
            <a:r>
              <a:rPr lang="it-IT"/>
              <a:t> </a:t>
            </a:r>
            <a:r>
              <a:rPr lang="it-IT" err="1"/>
              <a:t>dependecies</a:t>
            </a:r>
            <a:r>
              <a:rPr lang="it-IT"/>
              <a:t> (</a:t>
            </a:r>
            <a:r>
              <a:rPr lang="it-IT" sz="180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mongodb</a:t>
            </a:r>
            <a:r>
              <a:rPr lang="it-IT" sz="180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-driver-</a:t>
            </a:r>
            <a:r>
              <a:rPr lang="it-IT" sz="180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sync</a:t>
            </a:r>
            <a:r>
              <a:rPr lang="it-IT" sz="180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it-IT"/>
              <a:t>neo4j-java-driver) and Python for Web </a:t>
            </a:r>
            <a:r>
              <a:rPr lang="it-IT" err="1"/>
              <a:t>Scraping</a:t>
            </a:r>
            <a:r>
              <a:rPr lang="it-IT"/>
              <a:t> part (</a:t>
            </a:r>
            <a:r>
              <a:rPr lang="it-IT" err="1"/>
              <a:t>requests</a:t>
            </a:r>
            <a:r>
              <a:rPr lang="it-IT"/>
              <a:t> &amp; </a:t>
            </a:r>
            <a:r>
              <a:rPr lang="it-IT" err="1"/>
              <a:t>Beautifoul</a:t>
            </a:r>
            <a:r>
              <a:rPr lang="it-IT"/>
              <a:t> </a:t>
            </a:r>
            <a:r>
              <a:rPr lang="it-IT" err="1"/>
              <a:t>Soup</a:t>
            </a:r>
            <a:r>
              <a:rPr lang="it-IT"/>
              <a:t> 4).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3667953-78BF-3292-2722-74F2087BEC22}"/>
              </a:ext>
            </a:extLst>
          </p:cNvPr>
          <p:cNvSpPr txBox="1"/>
          <p:nvPr/>
        </p:nvSpPr>
        <p:spPr>
          <a:xfrm>
            <a:off x="359773" y="4653800"/>
            <a:ext cx="326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Data &amp; Analytics </a:t>
            </a:r>
            <a:r>
              <a:rPr lang="it-IT" b="1" err="1"/>
              <a:t>Visualization</a:t>
            </a:r>
            <a:r>
              <a:rPr lang="it-IT"/>
              <a:t>:</a:t>
            </a:r>
          </a:p>
        </p:txBody>
      </p:sp>
      <p:pic>
        <p:nvPicPr>
          <p:cNvPr id="2058" name="Picture 10" descr="Grafana: visualizzazione dati open source | OVHcloud">
            <a:extLst>
              <a:ext uri="{FF2B5EF4-FFF2-40B4-BE49-F238E27FC236}">
                <a16:creationId xmlns:a16="http://schemas.microsoft.com/office/drawing/2014/main" id="{9806E26C-895E-0FBB-4BD3-E230FCE07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511" y="4258046"/>
            <a:ext cx="2414547" cy="116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6D51B25-A3C6-D479-060F-2EEEBCB247D7}"/>
              </a:ext>
            </a:extLst>
          </p:cNvPr>
          <p:cNvSpPr txBox="1"/>
          <p:nvPr/>
        </p:nvSpPr>
        <p:spPr>
          <a:xfrm>
            <a:off x="359773" y="1233726"/>
            <a:ext cx="807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front-end will be offered through a Command Line Interface</a:t>
            </a:r>
          </a:p>
        </p:txBody>
      </p:sp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5233D9E-97B7-439F-9383-0CB9F0783E60}">
  <we:reference id="wa200000113" version="1.0.0.0" store="it-IT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Microsoft Office PowerPoint</Application>
  <PresentationFormat>Presentazione su schermo (4:3)</PresentationFormat>
  <Paragraphs>57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di Office</vt:lpstr>
      <vt:lpstr>Large-Scale and Multi-Structured Databases Project Design PixelIndex</vt:lpstr>
      <vt:lpstr>Application Highlights</vt:lpstr>
      <vt:lpstr>Actors and main supported functionalities</vt:lpstr>
      <vt:lpstr>Dataset Description</vt:lpstr>
      <vt:lpstr>Preliminary UML Class Diagram</vt:lpstr>
      <vt:lpstr>Requirements and Entities  handled by Document DB</vt:lpstr>
      <vt:lpstr>Requirements and Entities  handled by Graph DB</vt:lpstr>
      <vt:lpstr>Software Architecture Preliminary Idea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Cristiano Corsi;Lorenzo Ceccanti;Mulé Niccolò</dc:creator>
  <cp:lastModifiedBy>Lorenzo Ceccanti</cp:lastModifiedBy>
  <cp:revision>1</cp:revision>
  <dcterms:created xsi:type="dcterms:W3CDTF">2019-07-02T09:26:30Z</dcterms:created>
  <dcterms:modified xsi:type="dcterms:W3CDTF">2023-12-10T17:25:13Z</dcterms:modified>
</cp:coreProperties>
</file>