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813D99-AEB3-4B76-BDCC-DFF4C8F531E4}" v="1266" dt="2023-12-11T19:23:04.798"/>
    <p1510:client id="{FBB22E37-8680-F705-B5D6-B35A14BA1DB5}" v="99" dt="2023-12-11T19:36:15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F8BA-B6A2-CC4D-B552-37BF044E104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63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F8BA-B6A2-CC4D-B552-37BF044E104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6103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NM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F8BA-B6A2-CC4D-B552-37BF044E104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7451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NM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F8BA-B6A2-CC4D-B552-37BF044E104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72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F8BA-B6A2-CC4D-B552-37BF044E104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3742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F8BA-B6A2-CC4D-B552-37BF044E104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80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F8BA-B6A2-CC4D-B552-37BF044E104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Fare </a:t>
            </a:r>
            <a:r>
              <a:rPr lang="en-US" noProof="0" err="1"/>
              <a:t>clic</a:t>
            </a:r>
            <a:r>
              <a:rPr lang="en-US" noProof="0"/>
              <a:t> per </a:t>
            </a:r>
            <a:r>
              <a:rPr lang="en-US" noProof="0" err="1"/>
              <a:t>modificare</a:t>
            </a:r>
            <a:r>
              <a:rPr lang="en-US" noProof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Fare </a:t>
            </a:r>
            <a:r>
              <a:rPr lang="en-US" noProof="0" err="1"/>
              <a:t>clic</a:t>
            </a:r>
            <a:r>
              <a:rPr lang="en-US" noProof="0"/>
              <a:t> per </a:t>
            </a:r>
            <a:r>
              <a:rPr lang="en-US" noProof="0" err="1"/>
              <a:t>modificare</a:t>
            </a:r>
            <a:r>
              <a:rPr lang="en-US" noProof="0"/>
              <a:t> </a:t>
            </a:r>
            <a:r>
              <a:rPr lang="en-US" noProof="0" err="1"/>
              <a:t>gli</a:t>
            </a:r>
            <a:r>
              <a:rPr lang="en-US" noProof="0"/>
              <a:t> </a:t>
            </a:r>
            <a:r>
              <a:rPr lang="en-US" noProof="0" err="1"/>
              <a:t>stili</a:t>
            </a:r>
            <a:r>
              <a:rPr lang="en-US" noProof="0"/>
              <a:t> del </a:t>
            </a:r>
            <a:r>
              <a:rPr lang="en-US" noProof="0" err="1"/>
              <a:t>testo</a:t>
            </a:r>
            <a:r>
              <a:rPr lang="en-US" noProof="0"/>
              <a:t> </a:t>
            </a:r>
            <a:r>
              <a:rPr lang="en-US" noProof="0" err="1"/>
              <a:t>dello</a:t>
            </a:r>
            <a:r>
              <a:rPr lang="en-US" noProof="0"/>
              <a:t> schema</a:t>
            </a:r>
          </a:p>
          <a:p>
            <a:pPr lvl="1"/>
            <a:r>
              <a:rPr lang="en-US" noProof="0"/>
              <a:t>Secondo </a:t>
            </a:r>
            <a:r>
              <a:rPr lang="en-US" noProof="0" err="1"/>
              <a:t>livello</a:t>
            </a:r>
            <a:endParaRPr lang="en-US" noProof="0"/>
          </a:p>
          <a:p>
            <a:pPr lvl="2"/>
            <a:r>
              <a:rPr lang="en-US" noProof="0" err="1"/>
              <a:t>Terzo</a:t>
            </a:r>
            <a:r>
              <a:rPr lang="en-US" noProof="0"/>
              <a:t> </a:t>
            </a:r>
            <a:r>
              <a:rPr lang="en-US" noProof="0" err="1"/>
              <a:t>livello</a:t>
            </a:r>
            <a:endParaRPr lang="en-US" noProof="0"/>
          </a:p>
          <a:p>
            <a:pPr lvl="3"/>
            <a:r>
              <a:rPr lang="en-US" noProof="0"/>
              <a:t>Quarto </a:t>
            </a:r>
            <a:r>
              <a:rPr lang="en-US" noProof="0" err="1"/>
              <a:t>livello</a:t>
            </a:r>
            <a:endParaRPr lang="en-US" noProof="0"/>
          </a:p>
          <a:p>
            <a:pPr lvl="4"/>
            <a:r>
              <a:rPr lang="en-US" noProof="0" err="1"/>
              <a:t>Quinto</a:t>
            </a:r>
            <a:r>
              <a:rPr lang="en-US" noProof="0"/>
              <a:t> </a:t>
            </a:r>
            <a:r>
              <a:rPr lang="en-US" noProof="0" err="1"/>
              <a:t>livello</a:t>
            </a:r>
            <a:endParaRPr lang="en-US" noProof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gdb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store.steampowered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/>
              <a:t>Large-Scale and Multi-Structured Databases</a:t>
            </a:r>
            <a:br>
              <a:rPr lang="en-US"/>
            </a:br>
            <a:r>
              <a:rPr lang="en-US" b="1" i="1"/>
              <a:t>Project Design</a:t>
            </a:r>
            <a:br>
              <a:rPr lang="en-US" b="1" i="1"/>
            </a:br>
            <a:r>
              <a:rPr lang="en-US" b="1" i="1" err="1"/>
              <a:t>PixelIndex</a:t>
            </a:r>
            <a:endParaRPr lang="en-US" sz="3300" i="1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Ceccanti Lorenzo</a:t>
            </a:r>
          </a:p>
          <a:p>
            <a:r>
              <a:rPr lang="it-IT"/>
              <a:t>Corsi Cristiano</a:t>
            </a:r>
          </a:p>
          <a:p>
            <a:r>
              <a:rPr lang="it-IT"/>
              <a:t>Mulé Niccolò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391689" y="1289956"/>
            <a:ext cx="8343900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application is useful for: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Manage your game collection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Keeping track of your videogame library and add new games with ease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Wishlist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 games to your wishlist to keep track to the titles you want to play next filtering by platform, genre or release 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Reviews: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Share gaming experiences through detailed reviews and rate others' reviews to highlight the most helpful ones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Join the gaming community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Connect with other players, share rating and reviews and follow their activities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Actors and main supported functionalities</a:t>
            </a:r>
          </a:p>
        </p:txBody>
      </p:sp>
      <p:pic>
        <p:nvPicPr>
          <p:cNvPr id="4" name="Immagine 3" descr="Immagine che contiene schermata, testo, cerchio, design&#10;&#10;Descrizione generata automaticamente">
            <a:extLst>
              <a:ext uri="{FF2B5EF4-FFF2-40B4-BE49-F238E27FC236}">
                <a16:creationId xmlns:a16="http://schemas.microsoft.com/office/drawing/2014/main" id="{E19646BC-9FBF-809B-F7D1-FF8A7DCEA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19" y="1233093"/>
            <a:ext cx="7200689" cy="487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0419" y="1233094"/>
            <a:ext cx="835609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 dirty="0"/>
              <a:t>Source: </a:t>
            </a:r>
            <a:r>
              <a:rPr lang="en-US" sz="2000" dirty="0">
                <a:hlinkClick r:id="rId3"/>
              </a:rPr>
              <a:t>IGDB.com</a:t>
            </a:r>
            <a:r>
              <a:rPr lang="en-US" sz="2000" dirty="0"/>
              <a:t>, </a:t>
            </a:r>
            <a:r>
              <a:rPr lang="en-US" sz="2000" dirty="0">
                <a:hlinkClick r:id="rId4"/>
              </a:rPr>
              <a:t>Steam</a:t>
            </a:r>
            <a:endParaRPr lang="en-US" sz="2000" b="1" i="1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Description: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IGDB.com</a:t>
            </a:r>
            <a:r>
              <a:rPr lang="en-US" dirty="0"/>
              <a:t> is a video games database with an API for developers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Steam is a leading digital distribution service for video games. Web scraping techniques were used to extract authentic reviews from their storefront.</a:t>
            </a:r>
            <a:endParaRPr lang="en-US" b="1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i="1" dirty="0"/>
          </a:p>
          <a:p>
            <a:pPr lvl="0"/>
            <a:r>
              <a:rPr lang="en-US" sz="2000" b="1" i="1" dirty="0"/>
              <a:t>Volume: </a:t>
            </a:r>
            <a:r>
              <a:rPr lang="en-US" dirty="0"/>
              <a:t>about 850 MB, more specifically: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Over 250K video games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Over 500K reviews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 </a:t>
            </a:r>
            <a:r>
              <a:rPr lang="en-US" dirty="0"/>
              <a:t>Video games data was obtained by cross-referencing Steam and IGDB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Velocity/Variability</a:t>
            </a:r>
            <a:r>
              <a:rPr lang="en-US" sz="2000" dirty="0"/>
              <a:t>: N/A</a:t>
            </a:r>
            <a:endParaRPr lang="it-IT" sz="2000" dirty="0"/>
          </a:p>
          <a:p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97D3BF-5343-B07E-60F7-3F50E52E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775" y="1233093"/>
            <a:ext cx="1458930" cy="70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eam SVG Vector Logos - Vector Logo Zone">
            <a:extLst>
              <a:ext uri="{FF2B5EF4-FFF2-40B4-BE49-F238E27FC236}">
                <a16:creationId xmlns:a16="http://schemas.microsoft.com/office/drawing/2014/main" id="{603C79B6-FB7B-A0E0-DFBA-C7B17ECCB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586" y="1095869"/>
            <a:ext cx="1967239" cy="98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UML Class Diagram</a:t>
            </a:r>
          </a:p>
        </p:txBody>
      </p:sp>
      <p:pic>
        <p:nvPicPr>
          <p:cNvPr id="4" name="Immagine 3" descr="Immagine che contiene schermata, testo, Carattere, diagramma&#10;&#10;Descrizione generata automaticamente">
            <a:extLst>
              <a:ext uri="{FF2B5EF4-FFF2-40B4-BE49-F238E27FC236}">
                <a16:creationId xmlns:a16="http://schemas.microsoft.com/office/drawing/2014/main" id="{321A2D65-89FF-3F48-5BD1-689964DB3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587" y="1033462"/>
            <a:ext cx="6861429" cy="506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93E5FF6-5099-E09E-E2CF-34357F21AD91}"/>
              </a:ext>
            </a:extLst>
          </p:cNvPr>
          <p:cNvSpPr txBox="1"/>
          <p:nvPr/>
        </p:nvSpPr>
        <p:spPr>
          <a:xfrm>
            <a:off x="199462" y="1743075"/>
            <a:ext cx="2301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b="1" dirty="0" err="1"/>
              <a:t>Entities</a:t>
            </a:r>
            <a:r>
              <a:rPr lang="it-IT" b="1" dirty="0"/>
              <a:t> </a:t>
            </a:r>
            <a:r>
              <a:rPr lang="it-IT" b="1" dirty="0" err="1"/>
              <a:t>involved</a:t>
            </a:r>
            <a:r>
              <a:rPr lang="it-IT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Wishlist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Company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AF93C3E-6D77-1233-2043-F8B626BEAEFA}"/>
              </a:ext>
            </a:extLst>
          </p:cNvPr>
          <p:cNvSpPr txBox="1"/>
          <p:nvPr/>
        </p:nvSpPr>
        <p:spPr>
          <a:xfrm>
            <a:off x="2343713" y="1640711"/>
            <a:ext cx="6600825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Main requirements</a:t>
            </a:r>
            <a:r>
              <a:rPr lang="it-IT" b="1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Seeing the most added in library games during the current year for each specific platform in order to display them into the "Highlighted" section of the application</a:t>
            </a:r>
            <a:br>
              <a:rPr lang="en-US" dirty="0"/>
            </a:b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Show the "Not recommended" reviews for the games you have put into the </a:t>
            </a:r>
            <a:r>
              <a:rPr lang="en-US" dirty="0" err="1"/>
              <a:t>wishlist</a:t>
            </a:r>
            <a:br>
              <a:rPr lang="en-US" dirty="0"/>
            </a:b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user can view the percentage distribution of games played, grouped by genre selecting a time period.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Requirements and Entities </a:t>
            </a:r>
            <a:br>
              <a:rPr lang="en-US"/>
            </a:br>
            <a:r>
              <a:rPr lang="en-US"/>
              <a:t>handled by Graph DB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3115FF14-BBDB-8A7C-6C7A-B1E5B235D53A}"/>
              </a:ext>
            </a:extLst>
          </p:cNvPr>
          <p:cNvSpPr/>
          <p:nvPr/>
        </p:nvSpPr>
        <p:spPr>
          <a:xfrm>
            <a:off x="1119938" y="1702308"/>
            <a:ext cx="969264" cy="7680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User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C07B8E69-7BFB-1311-585A-50AD11EBA19C}"/>
              </a:ext>
            </a:extLst>
          </p:cNvPr>
          <p:cNvCxnSpPr>
            <a:cxnSpLocks/>
            <a:stCxn id="4" idx="4"/>
            <a:endCxn id="4" idx="2"/>
          </p:cNvCxnSpPr>
          <p:nvPr/>
        </p:nvCxnSpPr>
        <p:spPr>
          <a:xfrm rot="5400000" flipH="1">
            <a:off x="1170230" y="2036064"/>
            <a:ext cx="384048" cy="484632"/>
          </a:xfrm>
          <a:prstGeom prst="bentConnector4">
            <a:avLst>
              <a:gd name="adj1" fmla="val -59524"/>
              <a:gd name="adj2" fmla="val 1471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D91F8518-1FCB-5FC7-215D-A13340D643C1}"/>
              </a:ext>
            </a:extLst>
          </p:cNvPr>
          <p:cNvSpPr/>
          <p:nvPr/>
        </p:nvSpPr>
        <p:spPr>
          <a:xfrm>
            <a:off x="5691430" y="1432475"/>
            <a:ext cx="1161288" cy="7680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Game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C67F0C2-63DF-9EE9-0C4D-6F2FA89DD89D}"/>
              </a:ext>
            </a:extLst>
          </p:cNvPr>
          <p:cNvCxnSpPr>
            <a:cxnSpLocks/>
            <a:stCxn id="4" idx="7"/>
            <a:endCxn id="19" idx="2"/>
          </p:cNvCxnSpPr>
          <p:nvPr/>
        </p:nvCxnSpPr>
        <p:spPr>
          <a:xfrm>
            <a:off x="1947257" y="1814793"/>
            <a:ext cx="3744173" cy="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F02B99C-C8D8-13B7-491D-1705E555FEDA}"/>
              </a:ext>
            </a:extLst>
          </p:cNvPr>
          <p:cNvSpPr txBox="1"/>
          <p:nvPr/>
        </p:nvSpPr>
        <p:spPr>
          <a:xfrm>
            <a:off x="2925556" y="1475058"/>
            <a:ext cx="192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:ADD_TO_LIBRARY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C957354-136C-421C-A0EB-4482C0DA2BFD}"/>
              </a:ext>
            </a:extLst>
          </p:cNvPr>
          <p:cNvSpPr txBox="1"/>
          <p:nvPr/>
        </p:nvSpPr>
        <p:spPr>
          <a:xfrm>
            <a:off x="809804" y="276606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:FOLLOW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C4CE4C5-4655-7CD3-F0A9-58C333FF8F6C}"/>
              </a:ext>
            </a:extLst>
          </p:cNvPr>
          <p:cNvSpPr txBox="1"/>
          <p:nvPr/>
        </p:nvSpPr>
        <p:spPr>
          <a:xfrm>
            <a:off x="266700" y="3403783"/>
            <a:ext cx="8610600" cy="281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Main</a:t>
            </a:r>
            <a:r>
              <a:rPr lang="it-IT" b="1" dirty="0"/>
              <a:t> </a:t>
            </a:r>
            <a:r>
              <a:rPr lang="it-IT" b="1" dirty="0" err="1"/>
              <a:t>requirements</a:t>
            </a:r>
            <a:r>
              <a:rPr lang="it-IT" b="1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registered user is suggested with the people he/she might know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registered user is suggested with the games that his/her friends liked (more popular games first)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Rank the user according to the number of connections with other user and with the number of games they added.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Suggest the most useful reviews based on the number of likes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2BF0089-F68C-1213-FD1A-F5C0B4D4E514}"/>
              </a:ext>
            </a:extLst>
          </p:cNvPr>
          <p:cNvSpPr txBox="1"/>
          <p:nvPr/>
        </p:nvSpPr>
        <p:spPr>
          <a:xfrm>
            <a:off x="7287260" y="1324285"/>
            <a:ext cx="2301240" cy="184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b="1" dirty="0" err="1"/>
              <a:t>Entities</a:t>
            </a:r>
            <a:r>
              <a:rPr lang="it-IT" b="1" dirty="0"/>
              <a:t> </a:t>
            </a:r>
            <a:r>
              <a:rPr lang="it-IT" b="1" dirty="0" err="1"/>
              <a:t>involved</a:t>
            </a:r>
            <a:r>
              <a:rPr lang="it-IT" b="1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User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Game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Review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C185A7A4-A106-1AF0-0D4D-6E057412BEF6}"/>
              </a:ext>
            </a:extLst>
          </p:cNvPr>
          <p:cNvSpPr/>
          <p:nvPr/>
        </p:nvSpPr>
        <p:spPr>
          <a:xfrm>
            <a:off x="4918691" y="2477472"/>
            <a:ext cx="1353383" cy="7680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Review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B4C0B58-A65C-503F-372A-E9ABA3AED9AC}"/>
              </a:ext>
            </a:extLst>
          </p:cNvPr>
          <p:cNvCxnSpPr>
            <a:stCxn id="4" idx="5"/>
            <a:endCxn id="3" idx="2"/>
          </p:cNvCxnSpPr>
          <p:nvPr/>
        </p:nvCxnSpPr>
        <p:spPr>
          <a:xfrm rot="16200000" flipH="1">
            <a:off x="3181174" y="1124002"/>
            <a:ext cx="503601" cy="29714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A5432CA8-3C55-5009-21CE-01986D618C02}"/>
              </a:ext>
            </a:extLst>
          </p:cNvPr>
          <p:cNvCxnSpPr>
            <a:cxnSpLocks/>
            <a:stCxn id="4" idx="6"/>
            <a:endCxn id="3" idx="1"/>
          </p:cNvCxnSpPr>
          <p:nvPr/>
        </p:nvCxnSpPr>
        <p:spPr>
          <a:xfrm>
            <a:off x="2089202" y="2086356"/>
            <a:ext cx="3027687" cy="5036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053F41E-9E67-850D-93C9-0B000D3685A5}"/>
              </a:ext>
            </a:extLst>
          </p:cNvPr>
          <p:cNvSpPr txBox="1"/>
          <p:nvPr/>
        </p:nvSpPr>
        <p:spPr>
          <a:xfrm>
            <a:off x="3131117" y="2066973"/>
            <a:ext cx="192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:LIKE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FDA74BC-E433-34BF-276D-6BD16F8D13DC}"/>
              </a:ext>
            </a:extLst>
          </p:cNvPr>
          <p:cNvSpPr txBox="1"/>
          <p:nvPr/>
        </p:nvSpPr>
        <p:spPr>
          <a:xfrm>
            <a:off x="2972895" y="2517608"/>
            <a:ext cx="192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:DISLIKE</a:t>
            </a:r>
          </a:p>
        </p:txBody>
      </p:sp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" y="0"/>
            <a:ext cx="8761797" cy="1143000"/>
          </a:xfrm>
        </p:spPr>
        <p:txBody>
          <a:bodyPr>
            <a:normAutofit fontScale="90000"/>
          </a:bodyPr>
          <a:lstStyle/>
          <a:p>
            <a:r>
              <a:rPr lang="en-US"/>
              <a:t>Software Architecture Preliminary Idea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5F5B5E3-2225-C060-D9A4-1D394107339D}"/>
              </a:ext>
            </a:extLst>
          </p:cNvPr>
          <p:cNvSpPr txBox="1"/>
          <p:nvPr/>
        </p:nvSpPr>
        <p:spPr>
          <a:xfrm>
            <a:off x="359773" y="2394606"/>
            <a:ext cx="97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err="1"/>
              <a:t>DBMSs</a:t>
            </a:r>
            <a:r>
              <a:rPr lang="it-IT"/>
              <a:t>:</a:t>
            </a:r>
          </a:p>
          <a:p>
            <a:endParaRPr lang="it-IT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2E2F0D0-C8F9-06C6-4DB3-2CF3FFC4A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446" y="2231459"/>
            <a:ext cx="2295838" cy="61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eo4j - Wikipedia">
            <a:extLst>
              <a:ext uri="{FF2B5EF4-FFF2-40B4-BE49-F238E27FC236}">
                <a16:creationId xmlns:a16="http://schemas.microsoft.com/office/drawing/2014/main" id="{9C604990-5AA4-789D-750A-9589D6DDA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037" y="2179282"/>
            <a:ext cx="1937576" cy="72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3A5035B-B7DA-C932-6998-5835D2E5FEC8}"/>
              </a:ext>
            </a:extLst>
          </p:cNvPr>
          <p:cNvSpPr txBox="1"/>
          <p:nvPr/>
        </p:nvSpPr>
        <p:spPr>
          <a:xfrm>
            <a:off x="359773" y="3336323"/>
            <a:ext cx="8075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Programming </a:t>
            </a:r>
            <a:r>
              <a:rPr lang="it-IT" b="1" dirty="0" err="1"/>
              <a:t>languages</a:t>
            </a:r>
            <a:r>
              <a:rPr lang="it-IT" dirty="0"/>
              <a:t>: </a:t>
            </a:r>
            <a:r>
              <a:rPr lang="it-IT" b="1" dirty="0"/>
              <a:t>Java w/ </a:t>
            </a:r>
            <a:r>
              <a:rPr lang="it-IT" b="1" dirty="0" err="1"/>
              <a:t>Maven</a:t>
            </a:r>
            <a:r>
              <a:rPr lang="it-IT" b="1" dirty="0"/>
              <a:t> </a:t>
            </a:r>
            <a:r>
              <a:rPr lang="it-IT" dirty="0"/>
              <a:t>for </a:t>
            </a:r>
            <a:r>
              <a:rPr lang="it-IT" dirty="0" err="1"/>
              <a:t>handling</a:t>
            </a:r>
            <a:r>
              <a:rPr lang="it-IT" dirty="0"/>
              <a:t> </a:t>
            </a:r>
            <a:r>
              <a:rPr lang="it-IT" dirty="0" err="1"/>
              <a:t>dependecies</a:t>
            </a:r>
            <a:r>
              <a:rPr lang="it-IT" dirty="0"/>
              <a:t> (</a:t>
            </a:r>
            <a:r>
              <a:rPr lang="it-IT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mongodb</a:t>
            </a:r>
            <a:r>
              <a:rPr lang="it-IT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-driver-</a:t>
            </a:r>
            <a:r>
              <a:rPr lang="it-IT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sync</a:t>
            </a:r>
            <a:r>
              <a:rPr lang="it-IT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it-IT" dirty="0"/>
              <a:t>neo4j-java-driver) and Python for Web </a:t>
            </a:r>
            <a:r>
              <a:rPr lang="it-IT" dirty="0" err="1"/>
              <a:t>Scraping</a:t>
            </a:r>
            <a:r>
              <a:rPr lang="it-IT" dirty="0"/>
              <a:t> part (</a:t>
            </a:r>
            <a:r>
              <a:rPr lang="it-IT" dirty="0" err="1"/>
              <a:t>requests</a:t>
            </a:r>
            <a:r>
              <a:rPr lang="it-IT" dirty="0"/>
              <a:t> &amp; </a:t>
            </a:r>
            <a:r>
              <a:rPr lang="it-IT" dirty="0" err="1"/>
              <a:t>Beautifoul</a:t>
            </a:r>
            <a:r>
              <a:rPr lang="it-IT" dirty="0"/>
              <a:t> </a:t>
            </a:r>
            <a:r>
              <a:rPr lang="it-IT" dirty="0" err="1"/>
              <a:t>Soup</a:t>
            </a:r>
            <a:r>
              <a:rPr lang="it-IT" dirty="0"/>
              <a:t> 4).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3667953-78BF-3292-2722-74F2087BEC22}"/>
              </a:ext>
            </a:extLst>
          </p:cNvPr>
          <p:cNvSpPr txBox="1"/>
          <p:nvPr/>
        </p:nvSpPr>
        <p:spPr>
          <a:xfrm>
            <a:off x="359773" y="4653800"/>
            <a:ext cx="326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Data &amp; Analytics </a:t>
            </a:r>
            <a:r>
              <a:rPr lang="it-IT" b="1" err="1"/>
              <a:t>Visualization</a:t>
            </a:r>
            <a:r>
              <a:rPr lang="it-IT"/>
              <a:t>:</a:t>
            </a:r>
          </a:p>
        </p:txBody>
      </p:sp>
      <p:pic>
        <p:nvPicPr>
          <p:cNvPr id="2058" name="Picture 10" descr="Grafana: visualizzazione dati open source | OVHcloud">
            <a:extLst>
              <a:ext uri="{FF2B5EF4-FFF2-40B4-BE49-F238E27FC236}">
                <a16:creationId xmlns:a16="http://schemas.microsoft.com/office/drawing/2014/main" id="{9806E26C-895E-0FBB-4BD3-E230FCE07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511" y="4258046"/>
            <a:ext cx="2414547" cy="116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D51B25-A3C6-D479-060F-2EEEBCB247D7}"/>
              </a:ext>
            </a:extLst>
          </p:cNvPr>
          <p:cNvSpPr txBox="1"/>
          <p:nvPr/>
        </p:nvSpPr>
        <p:spPr>
          <a:xfrm>
            <a:off x="359773" y="1233726"/>
            <a:ext cx="807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front-end will be offered through a Command Line Interface</a:t>
            </a:r>
          </a:p>
        </p:txBody>
      </p: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5233D9E-97B7-439F-9383-0CB9F0783E60}">
  <we:reference id="wa200000113" version="1.0.0.0" store="it-IT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425</Words>
  <Application>Microsoft Office PowerPoint</Application>
  <PresentationFormat>On-screen Show (4:3)</PresentationFormat>
  <Paragraphs>79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di Office</vt:lpstr>
      <vt:lpstr>Large-Scale and Multi-Structured Databases Project Design PixelIndex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Cristiano Corsi;Lorenzo Ceccanti;Mulé Niccolò</dc:creator>
  <cp:lastModifiedBy>Lorenzo Ceccanti</cp:lastModifiedBy>
  <cp:revision>10</cp:revision>
  <dcterms:created xsi:type="dcterms:W3CDTF">2019-07-02T09:26:30Z</dcterms:created>
  <dcterms:modified xsi:type="dcterms:W3CDTF">2023-12-11T19:36:41Z</dcterms:modified>
</cp:coreProperties>
</file>