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D269-93CD-BABC-C251-625E2F76E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95820-C7FD-C914-7A30-9D97EE9E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59AF-A606-4C3F-21E7-C33EE6BA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CF3E-5E3D-F902-DE54-0D88CE4D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2BC6-9606-0E98-B757-123E1A66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33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6B8D-6A0B-1E74-5C2E-2C692407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E094B-2953-7B59-CF29-2BD68F5B3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C383-AC53-E418-ECA2-B53765F7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07CA-8D62-1A33-5F70-750187E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508A-8B93-545C-712A-EAE2AA3F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71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4EA97-2EA7-2368-A266-DA1A77AE2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2332C-673C-5B34-CC4D-8A7A59D1B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9BE5-23E1-9527-C097-251E3A38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7365-AEAB-55E5-C917-473C988F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94FC-8633-9D01-45A0-AB411E4C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21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2CAD-B343-0793-83B7-ADDB1648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178E-B7E6-204E-F32F-5AB73B9D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39F06-3642-0BC3-B1DE-27E7532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1F6D-8D25-6600-B01A-2929657F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72DF-1935-F380-8335-41C5D55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9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168A-2057-7F09-24BB-53CC6A9D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9C23-69A6-CF14-D95E-6ACC0CF9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8DC6-009E-C0E6-AC6E-06D5CED3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1B71-7463-4FD3-DADD-FC39BFBA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9A2C-9497-0D7C-FF15-9F8D3E2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73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4D9-1257-5C3A-98D0-CEDCD170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76EC-91C6-FC3D-B18F-78AA95DBF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93DB7-B8B8-F916-4A60-8E85647A6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87E5-1D52-58C8-1541-C8B74980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CFD74-03C9-DCA8-5982-1985B836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36C94-1EFD-46DE-EABD-49D9EF0E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99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71C5-8C2E-CAD0-03EE-FB144737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2AB7-67D1-28E6-C7CD-B8EFD5FCC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BFB51-E0D0-543E-0384-82764591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A2220-AF4E-4628-61D4-52DB6A34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8AD55-69CB-84AE-08DF-0EA40898D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C7350-F765-0A8C-3B50-6E6A2EC4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B4FFE-11DB-89F2-2A4A-115940D2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0ED7C-4E36-0BF9-4527-525FCE60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80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55CF-F68B-FDD5-F8E2-A84A8D9A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4B9FD-4E85-DA34-4351-7CDBC287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F950-466D-418E-4246-CA02BC4C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95D61-ACB2-FA19-2F1A-F7C33F95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F55B7-5079-CCA8-E686-1DA64340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103F3-9417-15F0-C718-34910AA5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29D1-ADBC-17C3-67B2-04865869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8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CE90-3ED6-0404-93FE-5362FD32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ADB3-3877-A067-FB73-269D5EBA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B189F-7622-216C-8DCA-E3B61018C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6233-7210-019D-DC65-98D0F5DF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D2E3-352C-CEC7-1EF9-7329F4E3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6E4B4-C493-01A7-94FD-32B0D0B3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05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99D5-8CF4-C6B4-E43C-0C440E85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A0D15-C071-B260-4512-E87769472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00ED3-A7D4-7547-E940-4ADFBC40E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D711B-06AE-76C4-0A3C-65BE018E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987E8-0A4F-0DF0-6598-DA9DE2D5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4E69-DE20-33F7-0675-E5836ECD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99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127DF-2279-16B6-B42B-A11AF95B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33817-544F-2808-F316-D3028155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EB23-5204-B843-FDB4-64C5D6228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3732-9342-47FC-9974-975413687E3C}" type="datetimeFigureOut">
              <a:rPr lang="it-IT" smtClean="0"/>
              <a:t>24/07/2022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60A1-245E-7393-2FC5-3FC6E5650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6FDF-C328-2EFF-30B0-D0ED5A524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79BF-7C63-4798-BBC8-576B00D3DE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7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4FA5-0E63-D574-067F-6F384177D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solidFill>
                  <a:srgbClr val="6600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Football News with MQTT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82E09-11BF-3A96-2B31-FA07E99C4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Lorenzo Cipelli – 305784</a:t>
            </a:r>
          </a:p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</a:p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Nicholas Cresci - 310259</a:t>
            </a:r>
          </a:p>
        </p:txBody>
      </p:sp>
    </p:spTree>
    <p:extLst>
      <p:ext uri="{BB962C8B-B14F-4D97-AF65-F5344CB8AC3E}">
        <p14:creationId xmlns:p14="http://schemas.microsoft.com/office/powerpoint/2010/main" val="152052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234C-57F5-C4F5-E0B2-110C2C46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Scraping for News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527C79-7348-B91D-B548-7F263BDD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43696" cy="229445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89B177-BDF8-5B94-9FA2-FE29B9B6A9C9}"/>
              </a:ext>
            </a:extLst>
          </p:cNvPr>
          <p:cNvCxnSpPr/>
          <p:nvPr/>
        </p:nvCxnSpPr>
        <p:spPr>
          <a:xfrm>
            <a:off x="5981896" y="2837917"/>
            <a:ext cx="54591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6CDDF0-6611-A12E-EB4C-AA89CF03C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068" y="1594868"/>
            <a:ext cx="4673903" cy="2410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3C0DF-D83B-D9A6-7252-C310FD1B6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39196"/>
            <a:ext cx="7524750" cy="1343025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5117140-025A-0147-346F-F853039E72B3}"/>
              </a:ext>
            </a:extLst>
          </p:cNvPr>
          <p:cNvCxnSpPr/>
          <p:nvPr/>
        </p:nvCxnSpPr>
        <p:spPr>
          <a:xfrm rot="10800000" flipV="1">
            <a:off x="8639034" y="4326339"/>
            <a:ext cx="1433015" cy="1091821"/>
          </a:xfrm>
          <a:prstGeom prst="bentConnector3">
            <a:avLst>
              <a:gd name="adj1" fmla="val -47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8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F64F-13E5-D006-2695-73DE045E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Connection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508716-26D9-664A-7590-E9D9614FE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9" y="4324545"/>
            <a:ext cx="6303866" cy="21683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33D4E1-037A-9AA1-372C-59DF8B836AE0}"/>
              </a:ext>
            </a:extLst>
          </p:cNvPr>
          <p:cNvSpPr txBox="1"/>
          <p:nvPr/>
        </p:nvSpPr>
        <p:spPr>
          <a:xfrm>
            <a:off x="932944" y="2148894"/>
            <a:ext cx="3450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 aspetto importante della connessione ad un broker MQTT è quello di usare o meno connessione con TLS layer. Per comodità noi abbiamo lavorato senza, rinunciando alla protezione delle informazioni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A2739A64-FBDC-9B1F-3B9B-AFBB50295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95" y="4608909"/>
            <a:ext cx="4002581" cy="13373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886F41-2204-2BC3-B325-814B453D6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553" y="465321"/>
            <a:ext cx="6303866" cy="3567539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D66CA9B-63C9-63C7-FD8A-235F31CF44BB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3361569" y="987231"/>
            <a:ext cx="458206" cy="1865120"/>
          </a:xfrm>
          <a:prstGeom prst="bentConnector2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64113F-4BF9-4BFE-4756-169C28DE0474}"/>
              </a:ext>
            </a:extLst>
          </p:cNvPr>
          <p:cNvCxnSpPr>
            <a:stCxn id="19" idx="2"/>
          </p:cNvCxnSpPr>
          <p:nvPr/>
        </p:nvCxnSpPr>
        <p:spPr>
          <a:xfrm>
            <a:off x="2658112" y="3164557"/>
            <a:ext cx="0" cy="992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AB02-C5AA-F9DF-9B36-205A1A02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Retained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023AD-943E-D3BE-9F51-09E9499A7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81731"/>
            <a:ext cx="5562600" cy="1783698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87554C-436A-D42B-1DC5-9F6A3BFA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43952"/>
            <a:ext cx="5595768" cy="2859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3B75E-B20D-5A2C-2EB1-BC10DCF8A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4" y="1581731"/>
            <a:ext cx="5142975" cy="1171704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CA86BA2-02B0-4167-96D8-0C411A6DB9E0}"/>
              </a:ext>
            </a:extLst>
          </p:cNvPr>
          <p:cNvCxnSpPr>
            <a:cxnSpLocks/>
          </p:cNvCxnSpPr>
          <p:nvPr/>
        </p:nvCxnSpPr>
        <p:spPr>
          <a:xfrm flipV="1">
            <a:off x="6715124" y="2907294"/>
            <a:ext cx="1650954" cy="204396"/>
          </a:xfrm>
          <a:prstGeom prst="bentConnector3">
            <a:avLst>
              <a:gd name="adj1" fmla="val 100426"/>
            </a:avLst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1C294D-B0B2-0BA8-83F8-6122BD3CA6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15127" y="2907294"/>
            <a:ext cx="1965275" cy="1674196"/>
          </a:xfrm>
          <a:prstGeom prst="bentConnector3">
            <a:avLst>
              <a:gd name="adj1" fmla="val -6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5EF-7807-B89E-DECD-DE24CB2568F6}"/>
              </a:ext>
            </a:extLst>
          </p:cNvPr>
          <p:cNvSpPr txBox="1"/>
          <p:nvPr/>
        </p:nvSpPr>
        <p:spPr>
          <a:xfrm>
            <a:off x="8812465" y="5545577"/>
            <a:ext cx="328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l’immagine non corrisponde al pacchetto mostrato, quello mostrato su Wireshark è il WELCOME MESSAGE Retained impostato sul «menu». Se fosse quello in immagine cambierebbero banalmente il topic e il testo del messaggio</a:t>
            </a:r>
          </a:p>
        </p:txBody>
      </p:sp>
    </p:spTree>
    <p:extLst>
      <p:ext uri="{BB962C8B-B14F-4D97-AF65-F5344CB8AC3E}">
        <p14:creationId xmlns:p14="http://schemas.microsoft.com/office/powerpoint/2010/main" val="208392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B11F-E15D-FDE7-A632-59D4C4D6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QoS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42C06-3997-97A8-56EA-E23CCFBEC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34025" cy="24765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5A70FE9-23B8-E8B5-9277-40EE40A00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5364"/>
            <a:ext cx="10530718" cy="2987955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1B43DDD5-486E-CB85-D49D-F312093EE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1" y="2124622"/>
            <a:ext cx="10515599" cy="2936707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C1B703C-DE48-9927-3B00-03E4F82AF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0" y="2106187"/>
            <a:ext cx="10515599" cy="2970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7C0661-38BE-E1D4-1876-54464CB4D581}"/>
              </a:ext>
            </a:extLst>
          </p:cNvPr>
          <p:cNvSpPr txBox="1"/>
          <p:nvPr/>
        </p:nvSpPr>
        <p:spPr>
          <a:xfrm>
            <a:off x="823081" y="5308979"/>
            <a:ext cx="1054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Ricordiamo dalla teoria che il QoS in MQTT è settabile su tre livelli: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QoS 0: At Most Once;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QoS 1: At Least Once;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QoS 2: Exactly Once;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B75F494-1D18-31D3-1BD5-4DB69D9F6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9671" y="531492"/>
            <a:ext cx="3646651" cy="128202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22A6470-AC41-7274-8FFE-EF50F9E95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0061" y="486060"/>
            <a:ext cx="3775880" cy="13274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E2DE0B1-3431-629D-F061-297B13C4B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89671" y="484070"/>
            <a:ext cx="3775880" cy="13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9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6F61-304B-09A1-6CA7-32699D8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Ping Req/Res &lt;–&gt; keep-alive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2ECBA-B804-EECA-3224-8750DDB2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71" y="1614235"/>
            <a:ext cx="5992061" cy="342948"/>
          </a:xfrm>
        </p:spPr>
      </p:pic>
      <p:pic>
        <p:nvPicPr>
          <p:cNvPr id="9" name="Picture 8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9FAC9DC-B255-2317-1484-935D52F14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2" y="2197186"/>
            <a:ext cx="6453934" cy="206319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B06ECC-4A88-4343-A2E0-AAC4FA1A0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70" y="4135714"/>
            <a:ext cx="6462082" cy="206319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D1718C9-A04A-1FF6-9B91-B351D7F23A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3043" y="1686726"/>
            <a:ext cx="1636927" cy="346910"/>
          </a:xfrm>
          <a:prstGeom prst="bentConnector3">
            <a:avLst>
              <a:gd name="adj1" fmla="val 99902"/>
            </a:avLst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6407AA-473B-3C11-3727-015D4859E6C8}"/>
              </a:ext>
            </a:extLst>
          </p:cNvPr>
          <p:cNvCxnSpPr/>
          <p:nvPr/>
        </p:nvCxnSpPr>
        <p:spPr>
          <a:xfrm>
            <a:off x="8595360" y="1957183"/>
            <a:ext cx="0" cy="2041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FFA4534-088D-415F-A256-12E376A17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82" y="4448121"/>
            <a:ext cx="4292903" cy="1810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D688BC-26C6-A280-A997-89BB3996C740}"/>
              </a:ext>
            </a:extLst>
          </p:cNvPr>
          <p:cNvSpPr txBox="1"/>
          <p:nvPr/>
        </p:nvSpPr>
        <p:spPr>
          <a:xfrm>
            <a:off x="608282" y="4828032"/>
            <a:ext cx="429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 keep-alive è un meccanismo usato dal broker per assicurarsi che i client connessi ma «assenti» da un certo tempo siano ancora «vivi», se non lo sono chiude la connessione</a:t>
            </a:r>
          </a:p>
        </p:txBody>
      </p:sp>
    </p:spTree>
    <p:extLst>
      <p:ext uri="{BB962C8B-B14F-4D97-AF65-F5344CB8AC3E}">
        <p14:creationId xmlns:p14="http://schemas.microsoft.com/office/powerpoint/2010/main" val="175681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B16B-9B9B-E7D1-652B-04B01272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Will and Testament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A29C2-3FF3-0AE1-BB2C-BDB3C3AFC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75018"/>
            <a:ext cx="7889430" cy="817857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F20BEB-EA33-DE5A-5C91-928E48754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286"/>
            <a:ext cx="6200925" cy="238647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F12F492-5148-9E6B-4EAB-218DC96B7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6823"/>
            <a:ext cx="5539204" cy="1208658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FE79563-58E4-95BD-7F33-B8AB521E3D8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377404" y="4961152"/>
            <a:ext cx="279428" cy="604329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0EE38D8-2938-0DF9-63ED-1A93CDC50C50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6510528" y="3078524"/>
            <a:ext cx="528597" cy="1578820"/>
          </a:xfrm>
          <a:prstGeom prst="bentConnector4">
            <a:avLst>
              <a:gd name="adj1" fmla="val -43247"/>
              <a:gd name="adj2" fmla="val 100145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2D0D8A-1499-77FD-EACF-72E274E4A68C}"/>
              </a:ext>
            </a:extLst>
          </p:cNvPr>
          <p:cNvSpPr txBox="1"/>
          <p:nvPr/>
        </p:nvSpPr>
        <p:spPr>
          <a:xfrm>
            <a:off x="6779080" y="5029258"/>
            <a:ext cx="3897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Causiamo una disconnessione improvvisa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7D450B-1863-4B64-567B-76AEF10C5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81150"/>
            <a:ext cx="7162800" cy="219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A1D7B3-80FE-ABFD-EBB6-90F9DFC6A3B2}"/>
              </a:ext>
            </a:extLst>
          </p:cNvPr>
          <p:cNvSpPr txBox="1"/>
          <p:nvPr/>
        </p:nvSpPr>
        <p:spPr>
          <a:xfrm>
            <a:off x="8086344" y="1551743"/>
            <a:ext cx="3011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Impostiamo il «volere»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13BD99-5F7D-160C-A509-4AEC6396792C}"/>
              </a:ext>
            </a:extLst>
          </p:cNvPr>
          <p:cNvSpPr txBox="1"/>
          <p:nvPr/>
        </p:nvSpPr>
        <p:spPr>
          <a:xfrm>
            <a:off x="8843125" y="5899280"/>
            <a:ext cx="123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Risultato</a:t>
            </a:r>
            <a:r>
              <a:rPr lang="it-IT" dirty="0"/>
              <a:t>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94F7D5-C96F-7A83-C273-FE9EDAB72194}"/>
              </a:ext>
            </a:extLst>
          </p:cNvPr>
          <p:cNvCxnSpPr/>
          <p:nvPr/>
        </p:nvCxnSpPr>
        <p:spPr>
          <a:xfrm rot="5400000">
            <a:off x="6965491" y="2064307"/>
            <a:ext cx="735994" cy="377952"/>
          </a:xfrm>
          <a:prstGeom prst="bentConnector3">
            <a:avLst>
              <a:gd name="adj1" fmla="val 99696"/>
            </a:avLst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366EA5-E66D-C48F-A205-6C76CFDE7191}"/>
              </a:ext>
            </a:extLst>
          </p:cNvPr>
          <p:cNvSpPr txBox="1"/>
          <p:nvPr/>
        </p:nvSpPr>
        <p:spPr>
          <a:xfrm>
            <a:off x="7039125" y="2724329"/>
            <a:ext cx="279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Will settato in fase di connessione</a:t>
            </a:r>
          </a:p>
        </p:txBody>
      </p:sp>
    </p:spTree>
    <p:extLst>
      <p:ext uri="{BB962C8B-B14F-4D97-AF65-F5344CB8AC3E}">
        <p14:creationId xmlns:p14="http://schemas.microsoft.com/office/powerpoint/2010/main" val="88137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94D6-DEF0-E87E-7BE1-FFC8D5EE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86354-6A5B-CF80-4298-EF6932E7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72" y="2708098"/>
            <a:ext cx="10658856" cy="459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54DE6-6A1E-7CBF-B2D5-51B808555EB4}"/>
              </a:ext>
            </a:extLst>
          </p:cNvPr>
          <p:cNvSpPr txBox="1"/>
          <p:nvPr/>
        </p:nvSpPr>
        <p:spPr>
          <a:xfrm>
            <a:off x="8113365" y="4481190"/>
            <a:ext cx="259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È possibile effettuare iscrizioni a singoli topic e inscrizioni multiple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22E39C1-7CD8-0A2C-718D-C0DA06BDF3B4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8113366" y="3327196"/>
            <a:ext cx="1250091" cy="993986"/>
          </a:xfrm>
          <a:prstGeom prst="bentConnector3">
            <a:avLst>
              <a:gd name="adj1" fmla="val 260"/>
            </a:avLst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B06551C-7FD5-E562-B34D-B8917AC24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72" y="3370966"/>
            <a:ext cx="7346793" cy="1900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7B936B-5F6A-6E73-ECD9-48B71355B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72" y="1586602"/>
            <a:ext cx="87439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Football News with MQTT</vt:lpstr>
      <vt:lpstr>Web Scraping for News</vt:lpstr>
      <vt:lpstr>Connection</vt:lpstr>
      <vt:lpstr>Retained Messages</vt:lpstr>
      <vt:lpstr>QoS</vt:lpstr>
      <vt:lpstr>Ping Req/Res &lt;–&gt; keep-alive</vt:lpstr>
      <vt:lpstr>Will and Testament</vt:lpstr>
      <vt:lpstr>Subscription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News with MQTT</dc:title>
  <dc:creator>Lorenzo Cipelli</dc:creator>
  <cp:lastModifiedBy>Lorenzo Cipelli</cp:lastModifiedBy>
  <cp:revision>45</cp:revision>
  <dcterms:created xsi:type="dcterms:W3CDTF">2022-07-24T15:27:23Z</dcterms:created>
  <dcterms:modified xsi:type="dcterms:W3CDTF">2022-07-24T17:32:21Z</dcterms:modified>
</cp:coreProperties>
</file>