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CC439-4D1F-E55F-0127-5B035FC40915}" v="2229" dt="2020-05-31T12:56:30.986"/>
    <p1510:client id="{F22D1678-FF61-7BB3-4335-10FFF6922D69}" v="446" dt="2020-05-31T07:31:15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 flipH="1">
            <a:off x="447480" y="129960"/>
            <a:ext cx="232920" cy="57387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853920" y="6302160"/>
            <a:ext cx="8182080" cy="3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542240" y="871200"/>
            <a:ext cx="63072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414141"/>
                </a:solidFill>
                <a:latin typeface="Gill Sans Light"/>
                <a:ea typeface="ヒラギノ角ゴ ProN W3"/>
              </a:rPr>
              <a:t>Lorenzo Collodi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1" name="Immagine 2"/>
          <p:cNvPicPr/>
          <p:nvPr/>
        </p:nvPicPr>
        <p:blipFill>
          <a:blip r:embed="rId2"/>
          <a:stretch/>
        </p:blipFill>
        <p:spPr>
          <a:xfrm>
            <a:off x="81720" y="5928840"/>
            <a:ext cx="729000" cy="744480"/>
          </a:xfrm>
          <a:prstGeom prst="rect">
            <a:avLst/>
          </a:prstGeom>
          <a:ln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1542240" y="2264760"/>
            <a:ext cx="630720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14141"/>
                </a:solidFill>
                <a:latin typeface="Gill Sans Light"/>
                <a:ea typeface="ヒラギノ角ゴ ProN W3"/>
              </a:rPr>
              <a:t>Intelligent systems for pattern recognition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14141"/>
                </a:solidFill>
                <a:latin typeface="Gill Sans Light"/>
                <a:ea typeface="ヒラギノ角ゴ ProN W3"/>
              </a:rPr>
              <a:t>Assignment 2: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14141"/>
                </a:solidFill>
                <a:latin typeface="Gill Sans Light"/>
                <a:ea typeface="ヒラギノ角ゴ ProN W3"/>
              </a:rPr>
              <a:t>CNN for CIFAR-10 dataset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693FD7A6-07FB-4C72-B795-57FDF3615764}"/>
              </a:ext>
            </a:extLst>
          </p:cNvPr>
          <p:cNvSpPr txBox="1"/>
          <p:nvPr/>
        </p:nvSpPr>
        <p:spPr>
          <a:xfrm>
            <a:off x="914400" y="57953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Base Idea: SimpleNet [1]</a:t>
            </a:r>
          </a:p>
        </p:txBody>
      </p:sp>
      <p:pic>
        <p:nvPicPr>
          <p:cNvPr id="43" name="Immagine 9"/>
          <p:cNvPicPr/>
          <p:nvPr/>
        </p:nvPicPr>
        <p:blipFill>
          <a:blip r:embed="rId2"/>
          <a:stretch/>
        </p:blipFill>
        <p:spPr>
          <a:xfrm>
            <a:off x="81720" y="5928840"/>
            <a:ext cx="729000" cy="744480"/>
          </a:xfrm>
          <a:prstGeom prst="rect">
            <a:avLst/>
          </a:prstGeom>
          <a:ln>
            <a:noFill/>
          </a:ln>
        </p:spPr>
      </p:pic>
      <p:sp>
        <p:nvSpPr>
          <p:cNvPr id="44" name="Line 1"/>
          <p:cNvSpPr/>
          <p:nvPr/>
        </p:nvSpPr>
        <p:spPr>
          <a:xfrm flipH="1">
            <a:off x="447480" y="129960"/>
            <a:ext cx="232920" cy="57387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2"/>
          <p:cNvSpPr/>
          <p:nvPr/>
        </p:nvSpPr>
        <p:spPr>
          <a:xfrm flipH="1">
            <a:off x="853920" y="6302160"/>
            <a:ext cx="8182080" cy="3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095840" y="179640"/>
            <a:ext cx="6307200" cy="5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414141"/>
                </a:solidFill>
                <a:latin typeface="Gill Sans Light"/>
                <a:ea typeface="ヒラギノ角ゴ ProN W3"/>
              </a:rPr>
              <a:t>Code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4FC3D6D-B5FB-425C-9E57-8CB4F3EC2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40" t="43707" r="29008" b="47449"/>
          <a:stretch/>
        </p:blipFill>
        <p:spPr>
          <a:xfrm>
            <a:off x="914401" y="2519453"/>
            <a:ext cx="5054182" cy="544904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A92C2-9AC4-48AE-B2B3-F3F63470C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74" t="29991" r="37528" b="64879"/>
          <a:stretch/>
        </p:blipFill>
        <p:spPr>
          <a:xfrm>
            <a:off x="914400" y="791875"/>
            <a:ext cx="4170279" cy="330676"/>
          </a:xfrm>
          <a:prstGeom prst="rect">
            <a:avLst/>
          </a:prstGeom>
        </p:spPr>
      </p:pic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84771B3-2061-4539-BF08-12C0A2F79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51" t="56278" r="22609" b="12405"/>
          <a:stretch/>
        </p:blipFill>
        <p:spPr>
          <a:xfrm>
            <a:off x="914400" y="3123302"/>
            <a:ext cx="5060283" cy="1786473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AB6F44-F96F-41EE-B8B9-16EAEBB3E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59" t="38584" r="40051" b="40639"/>
          <a:stretch/>
        </p:blipFill>
        <p:spPr>
          <a:xfrm>
            <a:off x="914401" y="1182359"/>
            <a:ext cx="3686409" cy="12696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C430B46-0DB0-4F0D-98E9-FA286AB79B39}"/>
              </a:ext>
            </a:extLst>
          </p:cNvPr>
          <p:cNvGrpSpPr/>
          <p:nvPr/>
        </p:nvGrpSpPr>
        <p:grpSpPr>
          <a:xfrm>
            <a:off x="5080958" y="755350"/>
            <a:ext cx="3834981" cy="369332"/>
            <a:chOff x="5080958" y="755350"/>
            <a:chExt cx="3834981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9A1098-3D47-4C24-8E7E-A3F073E6343A}"/>
                </a:ext>
              </a:extLst>
            </p:cNvPr>
            <p:cNvCxnSpPr/>
            <p:nvPr/>
          </p:nvCxnSpPr>
          <p:spPr>
            <a:xfrm flipH="1" flipV="1">
              <a:off x="5080958" y="953219"/>
              <a:ext cx="10265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4107B3-AD43-4183-A9BD-3725C35D1CCA}"/>
                </a:ext>
              </a:extLst>
            </p:cNvPr>
            <p:cNvSpPr txBox="1"/>
            <p:nvPr/>
          </p:nvSpPr>
          <p:spPr>
            <a:xfrm>
              <a:off x="6172739" y="75535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Load dataset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A69FE7-D20A-41DA-B812-2F965D37263E}"/>
              </a:ext>
            </a:extLst>
          </p:cNvPr>
          <p:cNvGrpSpPr/>
          <p:nvPr/>
        </p:nvGrpSpPr>
        <p:grpSpPr>
          <a:xfrm>
            <a:off x="4822166" y="1635244"/>
            <a:ext cx="3834981" cy="369332"/>
            <a:chOff x="5080958" y="755350"/>
            <a:chExt cx="3834981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A798FC-7092-4356-9D44-748156E49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0958" y="953219"/>
              <a:ext cx="10265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1B99EF-9E0C-4D57-BC04-F52D0AE3366A}"/>
                </a:ext>
              </a:extLst>
            </p:cNvPr>
            <p:cNvSpPr txBox="1"/>
            <p:nvPr/>
          </p:nvSpPr>
          <p:spPr>
            <a:xfrm>
              <a:off x="6172739" y="75535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Data augmentation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B7516-D073-4BB5-9739-FD34C300D9B8}"/>
              </a:ext>
            </a:extLst>
          </p:cNvPr>
          <p:cNvGrpSpPr/>
          <p:nvPr/>
        </p:nvGrpSpPr>
        <p:grpSpPr>
          <a:xfrm>
            <a:off x="5978105" y="2610029"/>
            <a:ext cx="3164186" cy="369332"/>
            <a:chOff x="5080958" y="755350"/>
            <a:chExt cx="3164186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FB0664-55B4-4299-83D9-8E652F3B7B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0958" y="953219"/>
              <a:ext cx="3557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45451E-44DC-4570-83A6-64B43479AF19}"/>
                </a:ext>
              </a:extLst>
            </p:cNvPr>
            <p:cNvSpPr txBox="1"/>
            <p:nvPr/>
          </p:nvSpPr>
          <p:spPr>
            <a:xfrm>
              <a:off x="5501944" y="75535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Fractional pooling [2]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7FBBF1-0F3B-47EC-A8B2-C78369C55552}"/>
              </a:ext>
            </a:extLst>
          </p:cNvPr>
          <p:cNvGrpSpPr/>
          <p:nvPr/>
        </p:nvGrpSpPr>
        <p:grpSpPr>
          <a:xfrm>
            <a:off x="2756991" y="3523993"/>
            <a:ext cx="5991150" cy="759058"/>
            <a:chOff x="2756991" y="3523993"/>
            <a:chExt cx="5991150" cy="75905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7DEAF8-7838-4A81-8CCE-4242CCE079DD}"/>
                </a:ext>
              </a:extLst>
            </p:cNvPr>
            <p:cNvCxnSpPr/>
            <p:nvPr/>
          </p:nvCxnSpPr>
          <p:spPr>
            <a:xfrm flipH="1">
              <a:off x="2756991" y="3523993"/>
              <a:ext cx="3410463" cy="5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FE8988-80E6-4106-B9BD-BBC80C2AE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8913" y="4279521"/>
              <a:ext cx="2925018" cy="3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B4EFBA-0FB7-43F1-873D-142DE0822A54}"/>
                </a:ext>
              </a:extLst>
            </p:cNvPr>
            <p:cNvSpPr txBox="1"/>
            <p:nvPr/>
          </p:nvSpPr>
          <p:spPr>
            <a:xfrm>
              <a:off x="6004942" y="3710116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Residual connection [3]</a:t>
              </a:r>
            </a:p>
          </p:txBody>
        </p:sp>
      </p:grp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A802B1-CD3E-458B-8CB0-1382218B5F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172" t="62536" r="30008" b="25783"/>
          <a:stretch/>
        </p:blipFill>
        <p:spPr>
          <a:xfrm>
            <a:off x="914400" y="4987608"/>
            <a:ext cx="4630468" cy="72443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67027EF-105D-4E70-98D5-67AE88A76CFE}"/>
              </a:ext>
            </a:extLst>
          </p:cNvPr>
          <p:cNvGrpSpPr/>
          <p:nvPr/>
        </p:nvGrpSpPr>
        <p:grpSpPr>
          <a:xfrm>
            <a:off x="3236918" y="5421416"/>
            <a:ext cx="3387406" cy="656076"/>
            <a:chOff x="3236918" y="5421416"/>
            <a:chExt cx="3387406" cy="65607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89827B-0251-4F8D-9CC8-73CAE0909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6918" y="5421416"/>
              <a:ext cx="559585" cy="374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442311-361D-454E-B8F5-4101112CF754}"/>
                </a:ext>
              </a:extLst>
            </p:cNvPr>
            <p:cNvSpPr txBox="1"/>
            <p:nvPr/>
          </p:nvSpPr>
          <p:spPr>
            <a:xfrm>
              <a:off x="3881125" y="570816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Dropout [6]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1043C7-9ED9-44FE-B1E9-3155A75D3A89}"/>
              </a:ext>
            </a:extLst>
          </p:cNvPr>
          <p:cNvGrpSpPr/>
          <p:nvPr/>
        </p:nvGrpSpPr>
        <p:grpSpPr>
          <a:xfrm>
            <a:off x="3774195" y="4419526"/>
            <a:ext cx="5321480" cy="369332"/>
            <a:chOff x="3774195" y="4419526"/>
            <a:chExt cx="5321480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03C9FB-EAC2-45D7-9A82-6250B2B38A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4195" y="4606910"/>
              <a:ext cx="25093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C1577-2D92-49A8-A4BD-A6FA2E90ED09}"/>
                </a:ext>
              </a:extLst>
            </p:cNvPr>
            <p:cNvSpPr txBox="1"/>
            <p:nvPr/>
          </p:nvSpPr>
          <p:spPr>
            <a:xfrm>
              <a:off x="6352476" y="4419526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Batch normalization [4]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4BD683-C7F5-44FE-A94B-7A85D97CB972}"/>
              </a:ext>
            </a:extLst>
          </p:cNvPr>
          <p:cNvGrpSpPr/>
          <p:nvPr/>
        </p:nvGrpSpPr>
        <p:grpSpPr>
          <a:xfrm>
            <a:off x="3351659" y="4750621"/>
            <a:ext cx="5744016" cy="1966354"/>
            <a:chOff x="3351659" y="4750621"/>
            <a:chExt cx="5744016" cy="196635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2BD2355-B590-4D76-8CA3-404FC554B22C}"/>
                </a:ext>
              </a:extLst>
            </p:cNvPr>
            <p:cNvCxnSpPr/>
            <p:nvPr/>
          </p:nvCxnSpPr>
          <p:spPr>
            <a:xfrm flipH="1" flipV="1">
              <a:off x="3351659" y="4750621"/>
              <a:ext cx="2995631" cy="480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871E9E-EB74-4075-8D76-D55CD49FC42E}"/>
                </a:ext>
              </a:extLst>
            </p:cNvPr>
            <p:cNvSpPr txBox="1"/>
            <p:nvPr/>
          </p:nvSpPr>
          <p:spPr>
            <a:xfrm>
              <a:off x="6352476" y="509032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Swish activation [5]</a:t>
              </a:r>
            </a:p>
          </p:txBody>
        </p:sp>
        <p:pic>
          <p:nvPicPr>
            <p:cNvPr id="6" name="Picture 6" descr="A picture containing table, white, room, man&#10;&#10;Description generated with very high confidence">
              <a:extLst>
                <a:ext uri="{FF2B5EF4-FFF2-40B4-BE49-F238E27FC236}">
                  <a16:creationId xmlns:a16="http://schemas.microsoft.com/office/drawing/2014/main" id="{32C40435-FFB4-47C6-9D55-2FA2E39A0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7242" y="5525041"/>
              <a:ext cx="2743200" cy="119193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97819D-A354-4CAD-BC93-36A6DCA496B2}"/>
              </a:ext>
            </a:extLst>
          </p:cNvPr>
          <p:cNvGrpSpPr/>
          <p:nvPr/>
        </p:nvGrpSpPr>
        <p:grpSpPr>
          <a:xfrm>
            <a:off x="2114773" y="609010"/>
            <a:ext cx="3511081" cy="6111694"/>
            <a:chOff x="2552556" y="494270"/>
            <a:chExt cx="2574904" cy="6111694"/>
          </a:xfrm>
        </p:grpSpPr>
        <p:pic>
          <p:nvPicPr>
            <p:cNvPr id="28" name="Picture 28" descr="A screenshot of a computer&#10;&#10;Description generated with very high confidence">
              <a:extLst>
                <a:ext uri="{FF2B5EF4-FFF2-40B4-BE49-F238E27FC236}">
                  <a16:creationId xmlns:a16="http://schemas.microsoft.com/office/drawing/2014/main" id="{BC515248-F784-4E61-83A6-2CAFC6BA6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534" t="17878" r="69751" b="4353"/>
            <a:stretch/>
          </p:blipFill>
          <p:spPr>
            <a:xfrm>
              <a:off x="2556085" y="494270"/>
              <a:ext cx="2566206" cy="57057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121E9F-FC1B-48FB-A74C-080FB789B875}"/>
                </a:ext>
              </a:extLst>
            </p:cNvPr>
            <p:cNvSpPr txBox="1"/>
            <p:nvPr/>
          </p:nvSpPr>
          <p:spPr>
            <a:xfrm>
              <a:off x="2552556" y="6236632"/>
              <a:ext cx="2574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34 layers, 5M parameters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414080" y="188352"/>
            <a:ext cx="6307200" cy="5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414141"/>
                </a:solidFill>
                <a:latin typeface="Gill Sans Light"/>
                <a:ea typeface="ヒラギノ角ゴ ProN W3"/>
              </a:rPr>
              <a:t>Results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34040" y="5175000"/>
            <a:ext cx="7662600" cy="33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Immagine 9"/>
          <p:cNvPicPr/>
          <p:nvPr/>
        </p:nvPicPr>
        <p:blipFill>
          <a:blip r:embed="rId2"/>
          <a:stretch/>
        </p:blipFill>
        <p:spPr>
          <a:xfrm>
            <a:off x="81720" y="5928840"/>
            <a:ext cx="729000" cy="744480"/>
          </a:xfrm>
          <a:prstGeom prst="rect">
            <a:avLst/>
          </a:prstGeom>
          <a:ln>
            <a:noFill/>
          </a:ln>
        </p:spPr>
      </p:pic>
      <p:sp>
        <p:nvSpPr>
          <p:cNvPr id="50" name="Line 3"/>
          <p:cNvSpPr/>
          <p:nvPr/>
        </p:nvSpPr>
        <p:spPr>
          <a:xfrm flipH="1">
            <a:off x="447480" y="129960"/>
            <a:ext cx="232920" cy="57387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4"/>
          <p:cNvSpPr/>
          <p:nvPr/>
        </p:nvSpPr>
        <p:spPr>
          <a:xfrm flipH="1">
            <a:off x="853920" y="6302160"/>
            <a:ext cx="8182080" cy="3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5906277-24DA-4B53-A779-9CC624476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7" t="67268" r="29014" b="17359"/>
          <a:stretch/>
        </p:blipFill>
        <p:spPr>
          <a:xfrm>
            <a:off x="1334644" y="815017"/>
            <a:ext cx="6476603" cy="1242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61B90-E2AB-4BC1-8B24-0F31DA22A73C}"/>
              </a:ext>
            </a:extLst>
          </p:cNvPr>
          <p:cNvSpPr txBox="1"/>
          <p:nvPr/>
        </p:nvSpPr>
        <p:spPr>
          <a:xfrm>
            <a:off x="1417497" y="23177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Correctly labelled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4929F-2977-4930-BACB-32BE00B8298A}"/>
              </a:ext>
            </a:extLst>
          </p:cNvPr>
          <p:cNvSpPr txBox="1"/>
          <p:nvPr/>
        </p:nvSpPr>
        <p:spPr>
          <a:xfrm>
            <a:off x="5212786" y="23177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Misclassified</a:t>
            </a: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FB8F0D2D-EA1A-45C9-86B4-393F367CA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02" t="13942" r="23794" b="11538"/>
          <a:stretch/>
        </p:blipFill>
        <p:spPr>
          <a:xfrm>
            <a:off x="1009724" y="2691125"/>
            <a:ext cx="1368956" cy="1362810"/>
          </a:xfrm>
          <a:prstGeom prst="rect">
            <a:avLst/>
          </a:prstGeom>
        </p:spPr>
      </p:pic>
      <p:pic>
        <p:nvPicPr>
          <p:cNvPr id="5" name="Picture 5" descr="A picture containing black, standing, white&#10;&#10;Description generated with very high confidence">
            <a:extLst>
              <a:ext uri="{FF2B5EF4-FFF2-40B4-BE49-F238E27FC236}">
                <a16:creationId xmlns:a16="http://schemas.microsoft.com/office/drawing/2014/main" id="{0B747BC0-F1C7-4420-860D-5B56BA9FC8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66" t="12019" r="23473" b="13942"/>
          <a:stretch/>
        </p:blipFill>
        <p:spPr>
          <a:xfrm>
            <a:off x="3068005" y="2691125"/>
            <a:ext cx="1376015" cy="1354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6B104-7414-4A66-B2DC-4F8567BDC86A}"/>
              </a:ext>
            </a:extLst>
          </p:cNvPr>
          <p:cNvSpPr txBox="1"/>
          <p:nvPr/>
        </p:nvSpPr>
        <p:spPr>
          <a:xfrm>
            <a:off x="324696" y="4040549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Frog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69D03-F678-439C-8D24-6E8DFA804603}"/>
              </a:ext>
            </a:extLst>
          </p:cNvPr>
          <p:cNvSpPr txBox="1"/>
          <p:nvPr/>
        </p:nvSpPr>
        <p:spPr>
          <a:xfrm>
            <a:off x="2381213" y="4040549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Automobile</a:t>
            </a:r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FA6BFF4-B37A-4F1D-9BC5-7FE3BAF907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366" t="-70673" r="-76527" b="97115"/>
          <a:stretch/>
        </p:blipFill>
        <p:spPr>
          <a:xfrm>
            <a:off x="3924153" y="2752909"/>
            <a:ext cx="1376014" cy="1345225"/>
          </a:xfrm>
          <a:prstGeom prst="rect">
            <a:avLst/>
          </a:prstGeom>
        </p:spPr>
      </p:pic>
      <p:pic>
        <p:nvPicPr>
          <p:cNvPr id="8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AB0D1FC-AC7D-4271-8FC8-9ABAA38C03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66" t="12981" r="23473" b="13462"/>
          <a:stretch/>
        </p:blipFill>
        <p:spPr>
          <a:xfrm>
            <a:off x="1002663" y="4526987"/>
            <a:ext cx="1376015" cy="13452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4F58FD-69EC-48F7-BD3C-7DD957911F1D}"/>
              </a:ext>
            </a:extLst>
          </p:cNvPr>
          <p:cNvSpPr txBox="1"/>
          <p:nvPr/>
        </p:nvSpPr>
        <p:spPr>
          <a:xfrm>
            <a:off x="315870" y="5867584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Horse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CE2997E-1707-43DA-8FD8-1E7D2FF8A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366" t="12981" r="23473" b="13462"/>
          <a:stretch/>
        </p:blipFill>
        <p:spPr>
          <a:xfrm>
            <a:off x="3068006" y="4526986"/>
            <a:ext cx="1376015" cy="13452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B8A076-F696-4A47-9FB3-AC6431C9FEF4}"/>
              </a:ext>
            </a:extLst>
          </p:cNvPr>
          <p:cNvSpPr txBox="1"/>
          <p:nvPr/>
        </p:nvSpPr>
        <p:spPr>
          <a:xfrm>
            <a:off x="2381213" y="5867584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Airplane</a:t>
            </a:r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33A1B88-83DA-4969-86DD-89724E987C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366" t="12981" r="23473" b="13462"/>
          <a:stretch/>
        </p:blipFill>
        <p:spPr>
          <a:xfrm>
            <a:off x="5301049" y="2682299"/>
            <a:ext cx="1376015" cy="13452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8C33A9-6316-4C6D-BC37-8479554C8398}"/>
              </a:ext>
            </a:extLst>
          </p:cNvPr>
          <p:cNvSpPr txBox="1"/>
          <p:nvPr/>
        </p:nvSpPr>
        <p:spPr>
          <a:xfrm>
            <a:off x="4658387" y="40228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True: Dog</a:t>
            </a:r>
          </a:p>
          <a:p>
            <a:pPr algn="ctr"/>
            <a:r>
              <a:rPr lang="en-US" sz="1000"/>
              <a:t>Assigned: Deer</a:t>
            </a:r>
            <a:endParaRPr lang="en-US" sz="1000" dirty="0"/>
          </a:p>
        </p:txBody>
      </p:sp>
      <p:pic>
        <p:nvPicPr>
          <p:cNvPr id="12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169C63-5275-465E-8EB9-E9BE72ECD37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617" t="12981" r="23473" b="13462"/>
          <a:stretch/>
        </p:blipFill>
        <p:spPr>
          <a:xfrm>
            <a:off x="7233999" y="2699951"/>
            <a:ext cx="1314271" cy="13452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F8B88A-2FDB-45E1-A409-B9A7419541A7}"/>
              </a:ext>
            </a:extLst>
          </p:cNvPr>
          <p:cNvSpPr txBox="1"/>
          <p:nvPr/>
        </p:nvSpPr>
        <p:spPr>
          <a:xfrm>
            <a:off x="6520726" y="4049375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True: Cat</a:t>
            </a:r>
          </a:p>
          <a:p>
            <a:pPr algn="ctr"/>
            <a:r>
              <a:rPr lang="en-US" sz="1000"/>
              <a:t>Assigned: Dog</a:t>
            </a:r>
            <a:endParaRPr lang="en-US" sz="1000" dirty="0"/>
          </a:p>
        </p:txBody>
      </p:sp>
      <p:pic>
        <p:nvPicPr>
          <p:cNvPr id="14" name="Picture 1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01607B4-8A1D-40CD-8C44-797FF150E0F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366" t="12981" r="23473" b="13462"/>
          <a:stretch/>
        </p:blipFill>
        <p:spPr>
          <a:xfrm>
            <a:off x="5301049" y="4526986"/>
            <a:ext cx="1376015" cy="13452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85426F-B608-4C7A-81AE-3117A098B1EC}"/>
              </a:ext>
            </a:extLst>
          </p:cNvPr>
          <p:cNvSpPr txBox="1"/>
          <p:nvPr/>
        </p:nvSpPr>
        <p:spPr>
          <a:xfrm>
            <a:off x="4614256" y="586758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True: Bird</a:t>
            </a:r>
          </a:p>
          <a:p>
            <a:pPr algn="ctr"/>
            <a:r>
              <a:rPr lang="en-US" sz="1000"/>
              <a:t>Assigned: Cat</a:t>
            </a:r>
            <a:endParaRPr lang="en-US" sz="1000" dirty="0"/>
          </a:p>
        </p:txBody>
      </p:sp>
      <p:pic>
        <p:nvPicPr>
          <p:cNvPr id="15" name="Picture 16" descr="A picture containing photo, box&#10;&#10;Description generated with very high confidence">
            <a:extLst>
              <a:ext uri="{FF2B5EF4-FFF2-40B4-BE49-F238E27FC236}">
                <a16:creationId xmlns:a16="http://schemas.microsoft.com/office/drawing/2014/main" id="{1A641814-C42E-4749-8999-58EEE547E9E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366" t="12981" r="23473" b="13462"/>
          <a:stretch/>
        </p:blipFill>
        <p:spPr>
          <a:xfrm>
            <a:off x="7233999" y="4526986"/>
            <a:ext cx="1376015" cy="13452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1E419D-246C-48F2-8C90-59A99EC9FFFF}"/>
              </a:ext>
            </a:extLst>
          </p:cNvPr>
          <p:cNvSpPr txBox="1"/>
          <p:nvPr/>
        </p:nvSpPr>
        <p:spPr>
          <a:xfrm>
            <a:off x="6573684" y="5858757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True: Bird</a:t>
            </a:r>
          </a:p>
          <a:p>
            <a:pPr algn="ctr"/>
            <a:r>
              <a:rPr lang="en-US" sz="1000"/>
              <a:t>Assigned: Automobile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37648" y="201077"/>
            <a:ext cx="6307200" cy="5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3000" b="0" strike="noStrike" spc="-1">
                <a:solidFill>
                  <a:srgbClr val="414141"/>
                </a:solidFill>
                <a:latin typeface="Gill Sans Light"/>
                <a:ea typeface="ヒラギノ角ゴ ProN W3"/>
              </a:rPr>
              <a:t>Results</a:t>
            </a:r>
            <a:r>
              <a:rPr lang="en-US" sz="3000" spc="-1">
                <a:solidFill>
                  <a:srgbClr val="414141"/>
                </a:solidFill>
                <a:latin typeface="Gill Sans Light"/>
                <a:ea typeface="ヒラギノ角ゴ ProN W3"/>
              </a:rPr>
              <a:t>: Adversarial attack [7]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13600" y="3039120"/>
            <a:ext cx="7662600" cy="57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Immagine 9"/>
          <p:cNvPicPr/>
          <p:nvPr/>
        </p:nvPicPr>
        <p:blipFill>
          <a:blip r:embed="rId2"/>
          <a:stretch/>
        </p:blipFill>
        <p:spPr>
          <a:xfrm>
            <a:off x="81720" y="5928840"/>
            <a:ext cx="729000" cy="744480"/>
          </a:xfrm>
          <a:prstGeom prst="rect">
            <a:avLst/>
          </a:prstGeom>
          <a:ln>
            <a:noFill/>
          </a:ln>
        </p:spPr>
      </p:pic>
      <p:sp>
        <p:nvSpPr>
          <p:cNvPr id="55" name="Line 3"/>
          <p:cNvSpPr/>
          <p:nvPr/>
        </p:nvSpPr>
        <p:spPr>
          <a:xfrm flipH="1">
            <a:off x="447480" y="129960"/>
            <a:ext cx="232920" cy="57387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4"/>
          <p:cNvSpPr/>
          <p:nvPr/>
        </p:nvSpPr>
        <p:spPr>
          <a:xfrm flipH="1">
            <a:off x="853920" y="6302160"/>
            <a:ext cx="8182080" cy="3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"/>
          <p:cNvSpPr/>
          <p:nvPr/>
        </p:nvSpPr>
        <p:spPr>
          <a:xfrm>
            <a:off x="3200400" y="3200400"/>
            <a:ext cx="27424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"/>
          <p:cNvSpPr/>
          <p:nvPr/>
        </p:nvSpPr>
        <p:spPr>
          <a:xfrm>
            <a:off x="3200400" y="3200400"/>
            <a:ext cx="27424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" descr="A picture containing photo, standing, brown, looking&#10;&#10;Description generated with very high confidence">
            <a:extLst>
              <a:ext uri="{FF2B5EF4-FFF2-40B4-BE49-F238E27FC236}">
                <a16:creationId xmlns:a16="http://schemas.microsoft.com/office/drawing/2014/main" id="{79FD63B8-F314-4A3D-98FB-B850C10C2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48" t="12258" r="10932" b="12581"/>
          <a:stretch/>
        </p:blipFill>
        <p:spPr>
          <a:xfrm>
            <a:off x="1770547" y="883508"/>
            <a:ext cx="1746280" cy="1770562"/>
          </a:xfrm>
          <a:prstGeom prst="rect">
            <a:avLst/>
          </a:prstGeom>
        </p:spPr>
      </p:pic>
      <p:pic>
        <p:nvPicPr>
          <p:cNvPr id="3" name="Picture 3" descr="A picture containing colorful, drawing&#10;&#10;Description generated with very high confidence">
            <a:extLst>
              <a:ext uri="{FF2B5EF4-FFF2-40B4-BE49-F238E27FC236}">
                <a16:creationId xmlns:a16="http://schemas.microsoft.com/office/drawing/2014/main" id="{D35FCD8C-031E-48C2-9972-B59C937FF6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1" t="12581" r="10611" b="11935"/>
          <a:stretch/>
        </p:blipFill>
        <p:spPr>
          <a:xfrm>
            <a:off x="5636446" y="857029"/>
            <a:ext cx="1746287" cy="177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5E6DB-AF9F-405E-877E-CD98A89281E3}"/>
              </a:ext>
            </a:extLst>
          </p:cNvPr>
          <p:cNvSpPr txBox="1"/>
          <p:nvPr/>
        </p:nvSpPr>
        <p:spPr>
          <a:xfrm>
            <a:off x="1311581" y="2626693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Original image, correctly classified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C6C6A-B7B7-468E-A3C5-9D616287154F}"/>
              </a:ext>
            </a:extLst>
          </p:cNvPr>
          <p:cNvSpPr txBox="1"/>
          <p:nvPr/>
        </p:nvSpPr>
        <p:spPr>
          <a:xfrm>
            <a:off x="5212786" y="2626694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Noise, generated with FGSM (here amplified)</a:t>
            </a:r>
            <a:endParaRPr lang="en-US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7AAB27B6-F70E-4BCE-9440-ACA2400B3002}"/>
              </a:ext>
            </a:extLst>
          </p:cNvPr>
          <p:cNvSpPr/>
          <p:nvPr/>
        </p:nvSpPr>
        <p:spPr>
          <a:xfrm>
            <a:off x="4181549" y="1308603"/>
            <a:ext cx="917930" cy="9179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7BB4A-1099-49CF-8F2D-359ECA8110C1}"/>
              </a:ext>
            </a:extLst>
          </p:cNvPr>
          <p:cNvSpPr txBox="1"/>
          <p:nvPr/>
        </p:nvSpPr>
        <p:spPr>
          <a:xfrm>
            <a:off x="1274069" y="6393298"/>
            <a:ext cx="74475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Adversarial attack performed on a subset of the original test set </a:t>
            </a:r>
            <a:r>
              <a:rPr lang="en-US" sz="1400"/>
              <a:t>(accuracy 0.91)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B8C7EB-CDB7-41D3-89FB-B54DA98CCA09}"/>
              </a:ext>
            </a:extLst>
          </p:cNvPr>
          <p:cNvGrpSpPr/>
          <p:nvPr/>
        </p:nvGrpSpPr>
        <p:grpSpPr>
          <a:xfrm>
            <a:off x="913848" y="2863422"/>
            <a:ext cx="5475910" cy="3008724"/>
            <a:chOff x="913848" y="2863422"/>
            <a:chExt cx="5475910" cy="3008724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3169B8-C683-460B-8396-C8F7D3AE579C}"/>
                </a:ext>
              </a:extLst>
            </p:cNvPr>
            <p:cNvSpPr/>
            <p:nvPr/>
          </p:nvSpPr>
          <p:spPr>
            <a:xfrm>
              <a:off x="3000477" y="2863422"/>
              <a:ext cx="3389281" cy="4589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Increasing noise</a:t>
              </a:r>
            </a:p>
          </p:txBody>
        </p:sp>
        <p:pic>
          <p:nvPicPr>
            <p:cNvPr id="4" name="Picture 4" descr="A picture containing photo, sitting, brown, monitor&#10;&#10;Description generated with very high confidence">
              <a:extLst>
                <a:ext uri="{FF2B5EF4-FFF2-40B4-BE49-F238E27FC236}">
                  <a16:creationId xmlns:a16="http://schemas.microsoft.com/office/drawing/2014/main" id="{19A28D35-9830-4F10-B7CC-7BB022479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469" t="12258" r="10932" b="12258"/>
            <a:stretch/>
          </p:blipFill>
          <p:spPr>
            <a:xfrm>
              <a:off x="940879" y="3425469"/>
              <a:ext cx="1746287" cy="17705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D2937F-F43D-4A6E-85F3-11F8D4AD5DD6}"/>
                </a:ext>
              </a:extLst>
            </p:cNvPr>
            <p:cNvSpPr txBox="1"/>
            <p:nvPr/>
          </p:nvSpPr>
          <p:spPr>
            <a:xfrm>
              <a:off x="913848" y="5318148"/>
              <a:ext cx="1772311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Amplification: 0.01</a:t>
              </a:r>
            </a:p>
            <a:p>
              <a:r>
                <a:rPr lang="en-US" sz="1000"/>
                <a:t>Accuracy: 0.86</a:t>
              </a:r>
            </a:p>
            <a:p>
              <a:r>
                <a:rPr lang="en-US" sz="1000"/>
                <a:t>Image correctly classified</a:t>
              </a:r>
              <a:endParaRPr lang="en-US" sz="1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2580DB-7EB1-48E4-B870-9B881D951235}"/>
              </a:ext>
            </a:extLst>
          </p:cNvPr>
          <p:cNvGrpSpPr/>
          <p:nvPr/>
        </p:nvGrpSpPr>
        <p:grpSpPr>
          <a:xfrm>
            <a:off x="2952712" y="3425469"/>
            <a:ext cx="1772311" cy="2446677"/>
            <a:chOff x="2952712" y="3425469"/>
            <a:chExt cx="1772311" cy="2446677"/>
          </a:xfrm>
        </p:grpSpPr>
        <p:pic>
          <p:nvPicPr>
            <p:cNvPr id="5" name="Picture 5" descr="A picture containing standing, white, cat&#10;&#10;Description generated with very high confidence">
              <a:extLst>
                <a:ext uri="{FF2B5EF4-FFF2-40B4-BE49-F238E27FC236}">
                  <a16:creationId xmlns:a16="http://schemas.microsoft.com/office/drawing/2014/main" id="{F8AAF013-4010-43D0-B56B-7A6CD3B86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434" t="12258" r="10289" b="11935"/>
            <a:stretch/>
          </p:blipFill>
          <p:spPr>
            <a:xfrm>
              <a:off x="2953265" y="3425469"/>
              <a:ext cx="1746294" cy="177061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308FEF-A615-4499-9190-160976FF936F}"/>
                </a:ext>
              </a:extLst>
            </p:cNvPr>
            <p:cNvSpPr txBox="1"/>
            <p:nvPr/>
          </p:nvSpPr>
          <p:spPr>
            <a:xfrm>
              <a:off x="2952712" y="5318148"/>
              <a:ext cx="1772311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Amplification: 0.03</a:t>
              </a:r>
            </a:p>
            <a:p>
              <a:r>
                <a:rPr lang="en-US" sz="1000"/>
                <a:t>Accuracy: 0.63</a:t>
              </a:r>
            </a:p>
            <a:p>
              <a:r>
                <a:rPr lang="en-US" sz="1000"/>
                <a:t>Image correctly classified</a:t>
              </a:r>
              <a:endParaRPr lang="en-US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FBD70B-E59B-4519-B9F2-71D3B6BEF903}"/>
              </a:ext>
            </a:extLst>
          </p:cNvPr>
          <p:cNvGrpSpPr/>
          <p:nvPr/>
        </p:nvGrpSpPr>
        <p:grpSpPr>
          <a:xfrm>
            <a:off x="5000404" y="3428999"/>
            <a:ext cx="1790981" cy="2443147"/>
            <a:chOff x="5000404" y="3428999"/>
            <a:chExt cx="1790981" cy="2443147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1C4F846F-7630-4661-A8F8-276D1C263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791" t="12387" r="11254" b="13419"/>
            <a:stretch/>
          </p:blipFill>
          <p:spPr>
            <a:xfrm>
              <a:off x="5000956" y="3428999"/>
              <a:ext cx="1790429" cy="17616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119D3F-E675-41F6-98B6-08F9662F4AB5}"/>
                </a:ext>
              </a:extLst>
            </p:cNvPr>
            <p:cNvSpPr txBox="1"/>
            <p:nvPr/>
          </p:nvSpPr>
          <p:spPr>
            <a:xfrm>
              <a:off x="5000404" y="5318148"/>
              <a:ext cx="1772311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Amplification: 0.05</a:t>
              </a:r>
            </a:p>
            <a:p>
              <a:r>
                <a:rPr lang="en-US" sz="1000"/>
                <a:t>Accuracy: 0.37</a:t>
              </a:r>
            </a:p>
            <a:p>
              <a:r>
                <a:rPr lang="en-US" sz="1000"/>
                <a:t>Image correctly classified</a:t>
              </a:r>
              <a:endParaRPr lang="en-US" sz="10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971C20-C8D5-4005-88B4-F766A7E26595}"/>
              </a:ext>
            </a:extLst>
          </p:cNvPr>
          <p:cNvGrpSpPr/>
          <p:nvPr/>
        </p:nvGrpSpPr>
        <p:grpSpPr>
          <a:xfrm>
            <a:off x="7092226" y="3425470"/>
            <a:ext cx="1772311" cy="2446676"/>
            <a:chOff x="7092226" y="3425470"/>
            <a:chExt cx="1772311" cy="2446676"/>
          </a:xfrm>
        </p:grpSpPr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25C83FC2-71B3-422A-879C-D780EA517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05" t="12258" r="10932" b="11613"/>
            <a:stretch/>
          </p:blipFill>
          <p:spPr>
            <a:xfrm>
              <a:off x="7092778" y="3425470"/>
              <a:ext cx="1728617" cy="177063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9FF8D1-3A06-4F73-8B65-33CFCBA79F16}"/>
                </a:ext>
              </a:extLst>
            </p:cNvPr>
            <p:cNvSpPr txBox="1"/>
            <p:nvPr/>
          </p:nvSpPr>
          <p:spPr>
            <a:xfrm>
              <a:off x="7092226" y="5318148"/>
              <a:ext cx="1772311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Amplification: 0.1</a:t>
              </a:r>
            </a:p>
            <a:p>
              <a:r>
                <a:rPr lang="en-US" sz="1000"/>
                <a:t>Accuracy: 0.17</a:t>
              </a:r>
            </a:p>
            <a:p>
              <a:r>
                <a:rPr lang="en-US" sz="1000"/>
                <a:t>Image misclassified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230840" y="179640"/>
            <a:ext cx="6307200" cy="5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3000" b="0" strike="noStrike" spc="-1">
                <a:solidFill>
                  <a:srgbClr val="414141"/>
                </a:solidFill>
                <a:latin typeface="Gill Sans Light"/>
                <a:ea typeface="DejaVu Sans"/>
              </a:rPr>
              <a:t>Conclusions</a:t>
            </a:r>
            <a:r>
              <a:rPr lang="en-US" sz="3000" spc="-1">
                <a:solidFill>
                  <a:srgbClr val="414141"/>
                </a:solidFill>
                <a:latin typeface="Gill Sans Light"/>
                <a:ea typeface="DejaVu Sans"/>
              </a:rPr>
              <a:t> and observations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60" name="Immagine 9"/>
          <p:cNvPicPr/>
          <p:nvPr/>
        </p:nvPicPr>
        <p:blipFill>
          <a:blip r:embed="rId2"/>
          <a:stretch/>
        </p:blipFill>
        <p:spPr>
          <a:xfrm>
            <a:off x="81720" y="5928840"/>
            <a:ext cx="729000" cy="744480"/>
          </a:xfrm>
          <a:prstGeom prst="rect">
            <a:avLst/>
          </a:prstGeom>
          <a:ln>
            <a:noFill/>
          </a:ln>
        </p:spPr>
      </p:pic>
      <p:sp>
        <p:nvSpPr>
          <p:cNvPr id="61" name="Line 2"/>
          <p:cNvSpPr/>
          <p:nvPr/>
        </p:nvSpPr>
        <p:spPr>
          <a:xfrm flipH="1">
            <a:off x="447480" y="129960"/>
            <a:ext cx="232920" cy="57387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3"/>
          <p:cNvSpPr/>
          <p:nvPr/>
        </p:nvSpPr>
        <p:spPr>
          <a:xfrm flipH="1">
            <a:off x="853920" y="6302160"/>
            <a:ext cx="8182080" cy="3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4"/>
          <p:cNvSpPr/>
          <p:nvPr/>
        </p:nvSpPr>
        <p:spPr>
          <a:xfrm rot="16140000">
            <a:off x="883080" y="4480200"/>
            <a:ext cx="11894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E1679-A850-4122-8307-B791FAD2719F}"/>
              </a:ext>
            </a:extLst>
          </p:cNvPr>
          <p:cNvSpPr txBox="1"/>
          <p:nvPr/>
        </p:nvSpPr>
        <p:spPr>
          <a:xfrm>
            <a:off x="1232145" y="1073273"/>
            <a:ext cx="71033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Many approaches, but not easy to merge them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C255E-D0E5-4DB4-8247-9EFD7B565A0C}"/>
              </a:ext>
            </a:extLst>
          </p:cNvPr>
          <p:cNvSpPr txBox="1"/>
          <p:nvPr/>
        </p:nvSpPr>
        <p:spPr>
          <a:xfrm>
            <a:off x="1235455" y="1491416"/>
            <a:ext cx="52145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More horsepower does not mean better result</a:t>
            </a:r>
          </a:p>
          <a:p>
            <a:pPr algn="l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D4814-1499-49DE-A190-01FAB8BDBF8F}"/>
              </a:ext>
            </a:extLst>
          </p:cNvPr>
          <p:cNvGrpSpPr/>
          <p:nvPr/>
        </p:nvGrpSpPr>
        <p:grpSpPr>
          <a:xfrm>
            <a:off x="1237109" y="3143580"/>
            <a:ext cx="7006279" cy="2288090"/>
            <a:chOff x="1228283" y="2110909"/>
            <a:chExt cx="7006279" cy="2288090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BB676CF8-3525-4813-97FB-31FB902BCB96}"/>
                </a:ext>
              </a:extLst>
            </p:cNvPr>
            <p:cNvSpPr/>
            <p:nvPr/>
          </p:nvSpPr>
          <p:spPr>
            <a:xfrm>
              <a:off x="4329684" y="2763271"/>
              <a:ext cx="485444" cy="573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4AC40B-DC5A-45B4-AA21-74A9C269A10B}"/>
                </a:ext>
              </a:extLst>
            </p:cNvPr>
            <p:cNvSpPr txBox="1"/>
            <p:nvPr/>
          </p:nvSpPr>
          <p:spPr>
            <a:xfrm>
              <a:off x="1675112" y="3475669"/>
              <a:ext cx="577943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Fracional max pooling seems to be the solution </a:t>
              </a:r>
              <a:r>
                <a:rPr lang="en-US" dirty="0"/>
                <a:t>with the better impact but should be paired with residual </a:t>
              </a:r>
              <a:r>
                <a:rPr lang="en-US"/>
                <a:t>connections to prevent gradient vanishing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42EDA-5269-439C-B81F-855D3014383A}"/>
                </a:ext>
              </a:extLst>
            </p:cNvPr>
            <p:cNvSpPr txBox="1"/>
            <p:nvPr/>
          </p:nvSpPr>
          <p:spPr>
            <a:xfrm>
              <a:off x="1228283" y="2110909"/>
              <a:ext cx="700627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Better results were achieved vwith deeper, not wider solutions</a:t>
              </a:r>
            </a:p>
            <a:p>
              <a:pPr algn="l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35EFCF-39CC-49C7-8F30-706663647363}"/>
              </a:ext>
            </a:extLst>
          </p:cNvPr>
          <p:cNvSpPr txBox="1"/>
          <p:nvPr/>
        </p:nvSpPr>
        <p:spPr>
          <a:xfrm>
            <a:off x="1238765" y="1900734"/>
            <a:ext cx="53028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Different optimizers should be tried, as the model was still underfitting the training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230840" y="179640"/>
            <a:ext cx="6307200" cy="5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3000" spc="-1">
                <a:solidFill>
                  <a:srgbClr val="414141"/>
                </a:solidFill>
                <a:latin typeface="Gill Sans Light"/>
              </a:rPr>
              <a:t>Bibliography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60" name="Immagine 9"/>
          <p:cNvPicPr/>
          <p:nvPr/>
        </p:nvPicPr>
        <p:blipFill>
          <a:blip r:embed="rId2"/>
          <a:stretch/>
        </p:blipFill>
        <p:spPr>
          <a:xfrm>
            <a:off x="81720" y="5928840"/>
            <a:ext cx="729000" cy="744480"/>
          </a:xfrm>
          <a:prstGeom prst="rect">
            <a:avLst/>
          </a:prstGeom>
          <a:ln>
            <a:noFill/>
          </a:ln>
        </p:spPr>
      </p:pic>
      <p:sp>
        <p:nvSpPr>
          <p:cNvPr id="61" name="Line 2"/>
          <p:cNvSpPr/>
          <p:nvPr/>
        </p:nvSpPr>
        <p:spPr>
          <a:xfrm flipH="1">
            <a:off x="447480" y="129960"/>
            <a:ext cx="232920" cy="57387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3"/>
          <p:cNvSpPr/>
          <p:nvPr/>
        </p:nvSpPr>
        <p:spPr>
          <a:xfrm flipH="1">
            <a:off x="853920" y="6302160"/>
            <a:ext cx="8182080" cy="3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4"/>
          <p:cNvSpPr/>
          <p:nvPr/>
        </p:nvSpPr>
        <p:spPr>
          <a:xfrm rot="16140000">
            <a:off x="883080" y="4480200"/>
            <a:ext cx="11894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2660400" y="4299840"/>
            <a:ext cx="27424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08569-9104-4C1D-A3CD-42E6D3B258E7}"/>
              </a:ext>
            </a:extLst>
          </p:cNvPr>
          <p:cNvSpPr txBox="1"/>
          <p:nvPr/>
        </p:nvSpPr>
        <p:spPr>
          <a:xfrm>
            <a:off x="852616" y="1170363"/>
            <a:ext cx="757998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[1]</a:t>
            </a:r>
            <a:r>
              <a:rPr lang="en-US" dirty="0">
                <a:ea typeface="+mn-lt"/>
                <a:cs typeface="+mn-lt"/>
              </a:rPr>
              <a:t> Hasanpour, Seyyed Hossein &amp; Rouhani, Mohammad &amp; Fayyaz, </a:t>
            </a:r>
            <a:r>
              <a:rPr lang="en-US">
                <a:ea typeface="+mn-lt"/>
                <a:cs typeface="+mn-lt"/>
              </a:rPr>
              <a:t>Mohsen &amp; Sabokrou, Mohammad. Let's</a:t>
            </a:r>
            <a:r>
              <a:rPr lang="en-US" dirty="0">
                <a:ea typeface="+mn-lt"/>
                <a:cs typeface="+mn-lt"/>
              </a:rPr>
              <a:t> keep it simple: using simple architectures to outperform deeper and more complex architectures, 2016</a:t>
            </a:r>
          </a:p>
          <a:p>
            <a:r>
              <a:rPr lang="en-US" dirty="0"/>
              <a:t>[2]</a:t>
            </a:r>
            <a:r>
              <a:rPr lang="en-US">
                <a:ea typeface="+mn-lt"/>
                <a:cs typeface="+mn-lt"/>
              </a:rPr>
              <a:t> Graham, Benjamin. Fractional Max-Pooling, 2014 </a:t>
            </a:r>
          </a:p>
          <a:p>
            <a:r>
              <a:rPr lang="en-US"/>
              <a:t>[3]</a:t>
            </a:r>
            <a:r>
              <a:rPr lang="en-US">
                <a:ea typeface="+mn-lt"/>
                <a:cs typeface="+mn-lt"/>
              </a:rPr>
              <a:t> K. He, X. Zhang, S. Ren, and J. Sun. Deep Residual Learning for Image Recognition. CVPR 2016</a:t>
            </a:r>
            <a:endParaRPr lang="en-US" dirty="0"/>
          </a:p>
          <a:p>
            <a:r>
              <a:rPr lang="en-US" dirty="0"/>
              <a:t>[4]</a:t>
            </a:r>
            <a:r>
              <a:rPr lang="en-US">
                <a:ea typeface="+mn-lt"/>
                <a:cs typeface="+mn-lt"/>
              </a:rPr>
              <a:t>S. Ioffe, C. Szegedy. Batch Normalization: Accelerating Deep Network </a:t>
            </a:r>
            <a:r>
              <a:rPr lang="en-US" dirty="0">
                <a:ea typeface="+mn-lt"/>
                <a:cs typeface="+mn-lt"/>
              </a:rPr>
              <a:t>Training by Reducing Internal Covariate Shift, ICML 2013</a:t>
            </a:r>
          </a:p>
          <a:p>
            <a:r>
              <a:rPr lang="en-US" dirty="0"/>
              <a:t>[5</a:t>
            </a:r>
            <a:r>
              <a:rPr lang="en-US">
                <a:ea typeface="+mn-lt"/>
                <a:cs typeface="+mn-lt"/>
              </a:rPr>
              <a:t>] Ramachandran, Prajit et al. Searching for Activation Functions </a:t>
            </a:r>
          </a:p>
          <a:p>
            <a:r>
              <a:rPr lang="en-US"/>
              <a:t>[6] </a:t>
            </a:r>
            <a:r>
              <a:rPr lang="en-US">
                <a:ea typeface="+mn-lt"/>
                <a:cs typeface="+mn-lt"/>
              </a:rPr>
              <a:t>N. Srivastava et al, Dropout: A Simple Way to Prevent Neural Networks from Overfitting, JLMR 2014</a:t>
            </a:r>
            <a:endParaRPr lang="en-US" dirty="0"/>
          </a:p>
          <a:p>
            <a:r>
              <a:rPr lang="en-US" dirty="0"/>
              <a:t>[7]</a:t>
            </a:r>
            <a:r>
              <a:rPr lang="en-US" dirty="0">
                <a:ea typeface="+mn-lt"/>
                <a:cs typeface="+mn-lt"/>
              </a:rPr>
              <a:t> Goodfellow, Ian &amp; Shlens, Jonathon &amp; Szegedy, Christian. Explaining </a:t>
            </a:r>
            <a:r>
              <a:rPr lang="en-US">
                <a:ea typeface="+mn-lt"/>
                <a:cs typeface="+mn-lt"/>
              </a:rPr>
              <a:t>and Harnessing Adversarial Examples. arXiv 1412.6572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9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416191" y="2721601"/>
            <a:ext cx="6307200" cy="54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en-US" sz="3000" spc="-1">
                <a:solidFill>
                  <a:srgbClr val="414141"/>
                </a:solidFill>
                <a:latin typeface="Gill Sans Light"/>
              </a:rPr>
              <a:t>THANK YOU</a:t>
            </a:r>
            <a:endParaRPr lang="en-US"/>
          </a:p>
        </p:txBody>
      </p:sp>
      <p:pic>
        <p:nvPicPr>
          <p:cNvPr id="60" name="Immagine 9"/>
          <p:cNvPicPr/>
          <p:nvPr/>
        </p:nvPicPr>
        <p:blipFill>
          <a:blip r:embed="rId2"/>
          <a:stretch/>
        </p:blipFill>
        <p:spPr>
          <a:xfrm>
            <a:off x="81720" y="5928840"/>
            <a:ext cx="729000" cy="744480"/>
          </a:xfrm>
          <a:prstGeom prst="rect">
            <a:avLst/>
          </a:prstGeom>
          <a:ln>
            <a:noFill/>
          </a:ln>
        </p:spPr>
      </p:pic>
      <p:sp>
        <p:nvSpPr>
          <p:cNvPr id="61" name="Line 2"/>
          <p:cNvSpPr/>
          <p:nvPr/>
        </p:nvSpPr>
        <p:spPr>
          <a:xfrm flipH="1">
            <a:off x="447480" y="129960"/>
            <a:ext cx="232920" cy="57387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3"/>
          <p:cNvSpPr/>
          <p:nvPr/>
        </p:nvSpPr>
        <p:spPr>
          <a:xfrm flipH="1">
            <a:off x="853920" y="6302160"/>
            <a:ext cx="8182080" cy="360"/>
          </a:xfrm>
          <a:prstGeom prst="line">
            <a:avLst/>
          </a:prstGeom>
          <a:ln w="25560">
            <a:solidFill>
              <a:srgbClr val="124C8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4"/>
          <p:cNvSpPr/>
          <p:nvPr/>
        </p:nvSpPr>
        <p:spPr>
          <a:xfrm rot="16140000">
            <a:off x="883080" y="4480200"/>
            <a:ext cx="11894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2660400" y="4299840"/>
            <a:ext cx="27424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32872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slideUnipi</Template>
  <TotalTime>6</TotalTime>
  <Application>Microsoft Office PowerPoint</Application>
  <PresentationFormat>Presentazione su schermo (4:3)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Pezzini</dc:creator>
  <dc:description/>
  <cp:lastModifiedBy/>
  <cp:revision>963</cp:revision>
  <dcterms:created xsi:type="dcterms:W3CDTF">2016-12-20T12:24:44Z</dcterms:created>
  <dcterms:modified xsi:type="dcterms:W3CDTF">2020-08-27T13:53:04Z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