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4" userDrawn="1">
          <p15:clr>
            <a:srgbClr val="A4A3A4"/>
          </p15:clr>
        </p15:guide>
        <p15:guide id="2" pos="18607" userDrawn="1">
          <p15:clr>
            <a:srgbClr val="A4A3A4"/>
          </p15:clr>
        </p15:guide>
        <p15:guide id="3" orient="horz" pos="2505" userDrawn="1">
          <p15:clr>
            <a:srgbClr val="A4A3A4"/>
          </p15:clr>
        </p15:guide>
        <p15:guide id="4" orient="horz" pos="2958" userDrawn="1">
          <p15:clr>
            <a:srgbClr val="A4A3A4"/>
          </p15:clr>
        </p15:guide>
        <p15:guide id="5" pos="690" userDrawn="1">
          <p15:clr>
            <a:srgbClr val="A4A3A4"/>
          </p15:clr>
        </p15:guide>
        <p15:guide id="6" orient="horz" pos="486" userDrawn="1">
          <p15:clr>
            <a:srgbClr val="A4A3A4"/>
          </p15:clr>
        </p15:guide>
        <p15:guide id="7" pos="18154" userDrawn="1">
          <p15:clr>
            <a:srgbClr val="A4A3A4"/>
          </p15:clr>
        </p15:guide>
        <p15:guide id="8" pos="6360" userDrawn="1">
          <p15:clr>
            <a:srgbClr val="A4A3A4"/>
          </p15:clr>
        </p15:guide>
        <p15:guide id="9" pos="6814" userDrawn="1">
          <p15:clr>
            <a:srgbClr val="A4A3A4"/>
          </p15:clr>
        </p15:guide>
        <p15:guide id="10" pos="12711" userDrawn="1">
          <p15:clr>
            <a:srgbClr val="A4A3A4"/>
          </p15:clr>
        </p15:guide>
        <p15:guide id="11" pos="13164" userDrawn="1">
          <p15:clr>
            <a:srgbClr val="A4A3A4"/>
          </p15:clr>
        </p15:guide>
        <p15:guide id="12" orient="horz" pos="6746" userDrawn="1">
          <p15:clr>
            <a:srgbClr val="A4A3A4"/>
          </p15:clr>
        </p15:guide>
        <p15:guide id="13" orient="horz" pos="7199" userDrawn="1">
          <p15:clr>
            <a:srgbClr val="A4A3A4"/>
          </p15:clr>
        </p15:guide>
        <p15:guide id="14" orient="horz" pos="11735" userDrawn="1">
          <p15:clr>
            <a:srgbClr val="A4A3A4"/>
          </p15:clr>
        </p15:guide>
        <p15:guide id="15" orient="horz" pos="12189" userDrawn="1">
          <p15:clr>
            <a:srgbClr val="A4A3A4"/>
          </p15:clr>
        </p15:guide>
        <p15:guide id="16" orient="horz" pos="26477" userDrawn="1">
          <p15:clr>
            <a:srgbClr val="A4A3A4"/>
          </p15:clr>
        </p15:guide>
        <p15:guide id="17" orient="horz" pos="12529" userDrawn="1">
          <p15:clr>
            <a:srgbClr val="A4A3A4"/>
          </p15:clr>
        </p15:guide>
        <p15:guide id="18" orient="horz" pos="23075" userDrawn="1">
          <p15:clr>
            <a:srgbClr val="A4A3A4"/>
          </p15:clr>
        </p15:guide>
        <p15:guide id="19" orient="horz" pos="23529" userDrawn="1">
          <p15:clr>
            <a:srgbClr val="A4A3A4"/>
          </p15:clr>
        </p15:guide>
        <p15:guide id="20" orient="horz" pos="22848" userDrawn="1">
          <p15:clr>
            <a:srgbClr val="A4A3A4"/>
          </p15:clr>
        </p15:guide>
        <p15:guide id="21" orient="horz" pos="7539" userDrawn="1">
          <p15:clr>
            <a:srgbClr val="A4A3A4"/>
          </p15:clr>
        </p15:guide>
        <p15:guide id="22" pos="9082" userDrawn="1">
          <p15:clr>
            <a:srgbClr val="A4A3A4"/>
          </p15:clr>
        </p15:guide>
        <p15:guide id="23" orient="horz" pos="23869" userDrawn="1">
          <p15:clr>
            <a:srgbClr val="A4A3A4"/>
          </p15:clr>
        </p15:guide>
        <p15:guide id="24" pos="9740" userDrawn="1">
          <p15:clr>
            <a:srgbClr val="A4A3A4"/>
          </p15:clr>
        </p15:guide>
        <p15:guide id="25" pos="9309" userDrawn="1">
          <p15:clr>
            <a:srgbClr val="A4A3A4"/>
          </p15:clr>
        </p15:guide>
        <p15:guide id="26" pos="9989" userDrawn="1">
          <p15:clr>
            <a:srgbClr val="A4A3A4"/>
          </p15:clr>
        </p15:guide>
        <p15:guide id="27" pos="9536" userDrawn="1">
          <p15:clr>
            <a:srgbClr val="A4A3A4"/>
          </p15:clr>
        </p15:guide>
        <p15:guide id="28" pos="18381" userDrawn="1">
          <p15:clr>
            <a:srgbClr val="A4A3A4"/>
          </p15:clr>
        </p15:guide>
        <p15:guide id="29" orient="horz" pos="3298" userDrawn="1">
          <p15:clr>
            <a:srgbClr val="A4A3A4"/>
          </p15:clr>
        </p15:guide>
        <p15:guide id="31" orient="horz" pos="7744" userDrawn="1">
          <p15:clr>
            <a:srgbClr val="A4A3A4"/>
          </p15:clr>
        </p15:guide>
        <p15:guide id="32" orient="horz" pos="115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ED4"/>
    <a:srgbClr val="375ED3"/>
    <a:srgbClr val="4471C4"/>
    <a:srgbClr val="4169E1"/>
    <a:srgbClr val="4675C7"/>
    <a:srgbClr val="006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02"/>
    <p:restoredTop sz="93413" autoAdjust="0"/>
  </p:normalViewPr>
  <p:slideViewPr>
    <p:cSldViewPr snapToGrid="0">
      <p:cViewPr>
        <p:scale>
          <a:sx n="34" d="100"/>
          <a:sy n="34" d="100"/>
        </p:scale>
        <p:origin x="2464" y="144"/>
      </p:cViewPr>
      <p:guideLst>
        <p:guide pos="464"/>
        <p:guide pos="18607"/>
        <p:guide orient="horz" pos="2505"/>
        <p:guide orient="horz" pos="2958"/>
        <p:guide pos="690"/>
        <p:guide orient="horz" pos="486"/>
        <p:guide pos="18154"/>
        <p:guide pos="6360"/>
        <p:guide pos="6814"/>
        <p:guide pos="12711"/>
        <p:guide pos="13164"/>
        <p:guide orient="horz" pos="6746"/>
        <p:guide orient="horz" pos="7199"/>
        <p:guide orient="horz" pos="11735"/>
        <p:guide orient="horz" pos="12189"/>
        <p:guide orient="horz" pos="26477"/>
        <p:guide orient="horz" pos="12529"/>
        <p:guide orient="horz" pos="23075"/>
        <p:guide orient="horz" pos="23529"/>
        <p:guide orient="horz" pos="22848"/>
        <p:guide orient="horz" pos="7539"/>
        <p:guide pos="9082"/>
        <p:guide orient="horz" pos="23869"/>
        <p:guide pos="9740"/>
        <p:guide pos="9309"/>
        <p:guide pos="9989"/>
        <p:guide pos="9536"/>
        <p:guide pos="18381"/>
        <p:guide orient="horz" pos="3298"/>
        <p:guide orient="horz" pos="7744"/>
        <p:guide orient="horz" pos="115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22/07/22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2919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22/07/22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0710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22/07/22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40392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22/07/22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16205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E2DA628-4F11-C143-8AEC-ACDDD3582255}" type="datetimeFigureOut">
              <a:rPr lang="it-DE" smtClean="0"/>
              <a:t>22/07/22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4905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E2DA628-4F11-C143-8AEC-ACDDD3582255}" type="datetimeFigureOut">
              <a:rPr lang="it-DE" smtClean="0"/>
              <a:t>22/07/22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6994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4" name="Content Placeholder 3"/>
          <p:cNvSpPr>
            <a:spLocks noGrp="1"/>
          </p:cNvSpPr>
          <p:nvPr>
            <p:ph sz="half" idx="2"/>
          </p:nvPr>
        </p:nvSpPr>
        <p:spPr>
          <a:xfrm>
            <a:off x="2085368" y="15635264"/>
            <a:ext cx="12807832"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6" name="Content Placeholder 5"/>
          <p:cNvSpPr>
            <a:spLocks noGrp="1"/>
          </p:cNvSpPr>
          <p:nvPr>
            <p:ph sz="quarter" idx="4"/>
          </p:nvPr>
        </p:nvSpPr>
        <p:spPr>
          <a:xfrm>
            <a:off x="15326828" y="15635264"/>
            <a:ext cx="12870909"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E2DA628-4F11-C143-8AEC-ACDDD3582255}" type="datetimeFigureOut">
              <a:rPr lang="it-DE" smtClean="0"/>
              <a:t>22/07/22</a:t>
            </a:fld>
            <a:endParaRPr lang="it-DE"/>
          </a:p>
        </p:txBody>
      </p:sp>
      <p:sp>
        <p:nvSpPr>
          <p:cNvPr id="8" name="Footer Placeholder 7"/>
          <p:cNvSpPr>
            <a:spLocks noGrp="1"/>
          </p:cNvSpPr>
          <p:nvPr>
            <p:ph type="ftr" sz="quarter" idx="11"/>
          </p:nvPr>
        </p:nvSpPr>
        <p:spPr/>
        <p:txBody>
          <a:bodyPr/>
          <a:lstStyle/>
          <a:p>
            <a:endParaRPr lang="it-DE"/>
          </a:p>
        </p:txBody>
      </p:sp>
      <p:sp>
        <p:nvSpPr>
          <p:cNvPr id="9" name="Slide Number Placeholder 8"/>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5820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E2DA628-4F11-C143-8AEC-ACDDD3582255}" type="datetimeFigureOut">
              <a:rPr lang="it-DE" smtClean="0"/>
              <a:t>22/07/22</a:t>
            </a:fld>
            <a:endParaRPr lang="it-DE"/>
          </a:p>
        </p:txBody>
      </p:sp>
      <p:sp>
        <p:nvSpPr>
          <p:cNvPr id="4" name="Footer Placeholder 3"/>
          <p:cNvSpPr>
            <a:spLocks noGrp="1"/>
          </p:cNvSpPr>
          <p:nvPr>
            <p:ph type="ftr" sz="quarter" idx="11"/>
          </p:nvPr>
        </p:nvSpPr>
        <p:spPr/>
        <p:txBody>
          <a:bodyPr/>
          <a:lstStyle/>
          <a:p>
            <a:endParaRPr lang="it-DE"/>
          </a:p>
        </p:txBody>
      </p:sp>
      <p:sp>
        <p:nvSpPr>
          <p:cNvPr id="5" name="Slide Number Placeholder 4"/>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02657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A628-4F11-C143-8AEC-ACDDD3582255}" type="datetimeFigureOut">
              <a:rPr lang="it-DE" smtClean="0"/>
              <a:t>22/07/22</a:t>
            </a:fld>
            <a:endParaRPr lang="it-DE"/>
          </a:p>
        </p:txBody>
      </p:sp>
      <p:sp>
        <p:nvSpPr>
          <p:cNvPr id="3" name="Footer Placeholder 2"/>
          <p:cNvSpPr>
            <a:spLocks noGrp="1"/>
          </p:cNvSpPr>
          <p:nvPr>
            <p:ph type="ftr" sz="quarter" idx="11"/>
          </p:nvPr>
        </p:nvSpPr>
        <p:spPr/>
        <p:txBody>
          <a:bodyPr/>
          <a:lstStyle/>
          <a:p>
            <a:endParaRPr lang="it-DE"/>
          </a:p>
        </p:txBody>
      </p:sp>
      <p:sp>
        <p:nvSpPr>
          <p:cNvPr id="4" name="Slide Number Placeholder 3"/>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41328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22/07/22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9824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it-IT"/>
              <a:t>Fare clic sull'icona per inserire un'immagine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22/07/22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46807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2DA628-4F11-C143-8AEC-ACDDD3582255}" type="datetimeFigureOut">
              <a:rPr lang="it-DE" smtClean="0"/>
              <a:t>22/07/22</a:t>
            </a:fld>
            <a:endParaRPr lang="it-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it-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7932602-61DD-FD49-A25E-FBDA200C2C7B}" type="slidenum">
              <a:rPr lang="it-DE" smtClean="0"/>
              <a:t>‹N›</a:t>
            </a:fld>
            <a:endParaRPr lang="it-DE"/>
          </a:p>
        </p:txBody>
      </p:sp>
    </p:spTree>
    <p:extLst>
      <p:ext uri="{BB962C8B-B14F-4D97-AF65-F5344CB8AC3E}">
        <p14:creationId xmlns:p14="http://schemas.microsoft.com/office/powerpoint/2010/main" val="396780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emf"/><Relationship Id="rId3" Type="http://schemas.openxmlformats.org/officeDocument/2006/relationships/image" Target="../media/image2.png"/><Relationship Id="rId21" Type="http://schemas.openxmlformats.org/officeDocument/2006/relationships/image" Target="../media/image16.emf"/><Relationship Id="rId7" Type="http://schemas.openxmlformats.org/officeDocument/2006/relationships/image" Target="../media/image6.emf"/><Relationship Id="rId12" Type="http://schemas.microsoft.com/office/2007/relationships/hdphoto" Target="../media/hdphoto1.wdp"/><Relationship Id="rId17" Type="http://schemas.openxmlformats.org/officeDocument/2006/relationships/image" Target="../media/image12.emf"/><Relationship Id="rId25" Type="http://schemas.openxmlformats.org/officeDocument/2006/relationships/image" Target="../media/image20.emf"/><Relationship Id="rId33" Type="http://schemas.openxmlformats.org/officeDocument/2006/relationships/image" Target="../media/image28.emf"/><Relationship Id="rId2" Type="http://schemas.openxmlformats.org/officeDocument/2006/relationships/image" Target="../media/image1.emf"/><Relationship Id="rId16" Type="http://schemas.openxmlformats.org/officeDocument/2006/relationships/image" Target="../media/image11.emf"/><Relationship Id="rId20" Type="http://schemas.openxmlformats.org/officeDocument/2006/relationships/image" Target="../media/image15.emf"/><Relationship Id="rId29"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24" Type="http://schemas.openxmlformats.org/officeDocument/2006/relationships/image" Target="../media/image19.emf"/><Relationship Id="rId32" Type="http://schemas.openxmlformats.org/officeDocument/2006/relationships/image" Target="../media/image27.emf"/><Relationship Id="rId5" Type="http://schemas.openxmlformats.org/officeDocument/2006/relationships/image" Target="../media/image4.png"/><Relationship Id="rId15" Type="http://schemas.openxmlformats.org/officeDocument/2006/relationships/image" Target="../media/image10.png"/><Relationship Id="rId23" Type="http://schemas.openxmlformats.org/officeDocument/2006/relationships/image" Target="../media/image18.emf"/><Relationship Id="rId28" Type="http://schemas.openxmlformats.org/officeDocument/2006/relationships/image" Target="../media/image23.emf"/><Relationship Id="rId10" Type="http://schemas.openxmlformats.org/officeDocument/2006/relationships/image" Target="../media/image50.png"/><Relationship Id="rId19" Type="http://schemas.openxmlformats.org/officeDocument/2006/relationships/image" Target="../media/image14.png"/><Relationship Id="rId31" Type="http://schemas.openxmlformats.org/officeDocument/2006/relationships/image" Target="../media/image26.emf"/><Relationship Id="rId4" Type="http://schemas.openxmlformats.org/officeDocument/2006/relationships/image" Target="../media/image3.png"/><Relationship Id="rId9" Type="http://schemas.openxmlformats.org/officeDocument/2006/relationships/image" Target="../media/image7.emf"/><Relationship Id="rId14" Type="http://schemas.microsoft.com/office/2007/relationships/hdphoto" Target="../media/hdphoto2.wdp"/><Relationship Id="rId22" Type="http://schemas.openxmlformats.org/officeDocument/2006/relationships/image" Target="../media/image17.emf"/><Relationship Id="rId27" Type="http://schemas.openxmlformats.org/officeDocument/2006/relationships/image" Target="../media/image22.emf"/><Relationship Id="rId30" Type="http://schemas.openxmlformats.org/officeDocument/2006/relationships/image" Target="../media/image25.emf"/><Relationship Id="rId8"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po 41">
            <a:extLst>
              <a:ext uri="{FF2B5EF4-FFF2-40B4-BE49-F238E27FC236}">
                <a16:creationId xmlns:a16="http://schemas.microsoft.com/office/drawing/2014/main" id="{AE8AA2DD-3DEC-8984-CCCB-4FCF9B96CAC7}"/>
              </a:ext>
            </a:extLst>
          </p:cNvPr>
          <p:cNvGrpSpPr/>
          <p:nvPr/>
        </p:nvGrpSpPr>
        <p:grpSpPr>
          <a:xfrm>
            <a:off x="22850008" y="31196768"/>
            <a:ext cx="5916109" cy="3190591"/>
            <a:chOff x="22850008" y="31231493"/>
            <a:chExt cx="5916109" cy="3190591"/>
          </a:xfrm>
        </p:grpSpPr>
        <p:pic>
          <p:nvPicPr>
            <p:cNvPr id="68" name="Immagine 67">
              <a:extLst>
                <a:ext uri="{FF2B5EF4-FFF2-40B4-BE49-F238E27FC236}">
                  <a16:creationId xmlns:a16="http://schemas.microsoft.com/office/drawing/2014/main" id="{FF5EA731-F024-E237-B1F0-2DAAD8CA0EEE}"/>
                </a:ext>
              </a:extLst>
            </p:cNvPr>
            <p:cNvPicPr>
              <a:picLocks noChangeAspect="1"/>
            </p:cNvPicPr>
            <p:nvPr/>
          </p:nvPicPr>
          <p:blipFill>
            <a:blip r:embed="rId2"/>
            <a:stretch>
              <a:fillRect/>
            </a:stretch>
          </p:blipFill>
          <p:spPr>
            <a:xfrm>
              <a:off x="22850008" y="31231493"/>
              <a:ext cx="3190588" cy="3190591"/>
            </a:xfrm>
            <a:prstGeom prst="rect">
              <a:avLst/>
            </a:prstGeom>
          </p:spPr>
        </p:pic>
        <p:grpSp>
          <p:nvGrpSpPr>
            <p:cNvPr id="153" name="Gruppo 152">
              <a:extLst>
                <a:ext uri="{FF2B5EF4-FFF2-40B4-BE49-F238E27FC236}">
                  <a16:creationId xmlns:a16="http://schemas.microsoft.com/office/drawing/2014/main" id="{0247B569-9F60-876F-4F55-F6C0FBCB9AD7}"/>
                </a:ext>
              </a:extLst>
            </p:cNvPr>
            <p:cNvGrpSpPr/>
            <p:nvPr/>
          </p:nvGrpSpPr>
          <p:grpSpPr>
            <a:xfrm>
              <a:off x="26020404" y="31370456"/>
              <a:ext cx="2745713" cy="2853637"/>
              <a:chOff x="26012485" y="21886416"/>
              <a:chExt cx="2828503" cy="2939682"/>
            </a:xfrm>
          </p:grpSpPr>
          <p:pic>
            <p:nvPicPr>
              <p:cNvPr id="63" name="Immagine 62" descr="Immagine che contiene vicino&#10;&#10;Descrizione generata automaticamente">
                <a:extLst>
                  <a:ext uri="{FF2B5EF4-FFF2-40B4-BE49-F238E27FC236}">
                    <a16:creationId xmlns:a16="http://schemas.microsoft.com/office/drawing/2014/main" id="{A26BA050-AE06-F198-6EA7-689E7299B0DB}"/>
                  </a:ext>
                </a:extLst>
              </p:cNvPr>
              <p:cNvPicPr>
                <a:picLocks noChangeAspect="1"/>
              </p:cNvPicPr>
              <p:nvPr/>
            </p:nvPicPr>
            <p:blipFill rotWithShape="1">
              <a:blip r:embed="rId3">
                <a:extLst>
                  <a:ext uri="{28A0092B-C50C-407E-A947-70E740481C1C}">
                    <a14:useLocalDpi xmlns:a14="http://schemas.microsoft.com/office/drawing/2010/main" val="0"/>
                  </a:ext>
                </a:extLst>
              </a:blip>
              <a:srcRect l="26265" t="10156" r="6761" b="4773"/>
              <a:stretch/>
            </p:blipFill>
            <p:spPr>
              <a:xfrm>
                <a:off x="26133993" y="23232028"/>
                <a:ext cx="2706995" cy="1594070"/>
              </a:xfrm>
              <a:prstGeom prst="rect">
                <a:avLst/>
              </a:prstGeom>
            </p:spPr>
          </p:pic>
          <p:pic>
            <p:nvPicPr>
              <p:cNvPr id="64" name="Immagine 63" descr="Immagine che contiene testo&#10;&#10;Descrizione generata automaticamente">
                <a:extLst>
                  <a:ext uri="{FF2B5EF4-FFF2-40B4-BE49-F238E27FC236}">
                    <a16:creationId xmlns:a16="http://schemas.microsoft.com/office/drawing/2014/main" id="{40BA7F21-9C11-9133-6A4C-8A556D3DC32F}"/>
                  </a:ext>
                </a:extLst>
              </p:cNvPr>
              <p:cNvPicPr>
                <a:picLocks noChangeAspect="1"/>
              </p:cNvPicPr>
              <p:nvPr/>
            </p:nvPicPr>
            <p:blipFill rotWithShape="1">
              <a:blip r:embed="rId4">
                <a:extLst>
                  <a:ext uri="{28A0092B-C50C-407E-A947-70E740481C1C}">
                    <a14:useLocalDpi xmlns:a14="http://schemas.microsoft.com/office/drawing/2010/main" val="0"/>
                  </a:ext>
                </a:extLst>
              </a:blip>
              <a:srcRect l="22526" t="14150" r="23021" b="13420"/>
              <a:stretch/>
            </p:blipFill>
            <p:spPr>
              <a:xfrm>
                <a:off x="26012485" y="21886416"/>
                <a:ext cx="2073510" cy="1278660"/>
              </a:xfrm>
              <a:prstGeom prst="rect">
                <a:avLst/>
              </a:prstGeom>
            </p:spPr>
          </p:pic>
        </p:grpSp>
      </p:grpSp>
      <p:grpSp>
        <p:nvGrpSpPr>
          <p:cNvPr id="152" name="Gruppo 151">
            <a:extLst>
              <a:ext uri="{FF2B5EF4-FFF2-40B4-BE49-F238E27FC236}">
                <a16:creationId xmlns:a16="http://schemas.microsoft.com/office/drawing/2014/main" id="{3CA225FF-864F-4E70-26E2-E6902AE972C3}"/>
              </a:ext>
            </a:extLst>
          </p:cNvPr>
          <p:cNvGrpSpPr/>
          <p:nvPr/>
        </p:nvGrpSpPr>
        <p:grpSpPr>
          <a:xfrm>
            <a:off x="23390980" y="21718575"/>
            <a:ext cx="5553156" cy="3290417"/>
            <a:chOff x="22830104" y="21761870"/>
            <a:chExt cx="6117313" cy="3624697"/>
          </a:xfrm>
        </p:grpSpPr>
        <p:grpSp>
          <p:nvGrpSpPr>
            <p:cNvPr id="151" name="Gruppo 150">
              <a:extLst>
                <a:ext uri="{FF2B5EF4-FFF2-40B4-BE49-F238E27FC236}">
                  <a16:creationId xmlns:a16="http://schemas.microsoft.com/office/drawing/2014/main" id="{1AD103C3-8DC9-0CDB-957D-B8762902C5FA}"/>
                </a:ext>
              </a:extLst>
            </p:cNvPr>
            <p:cNvGrpSpPr/>
            <p:nvPr/>
          </p:nvGrpSpPr>
          <p:grpSpPr>
            <a:xfrm>
              <a:off x="22830104" y="21761870"/>
              <a:ext cx="5989371" cy="3208034"/>
              <a:chOff x="22830104" y="21761870"/>
              <a:chExt cx="5989371" cy="3208034"/>
            </a:xfrm>
          </p:grpSpPr>
          <p:pic>
            <p:nvPicPr>
              <p:cNvPr id="65" name="Immagine 64" descr="Immagine che contiene testo&#10;&#10;Descrizione generata automaticamente">
                <a:extLst>
                  <a:ext uri="{FF2B5EF4-FFF2-40B4-BE49-F238E27FC236}">
                    <a16:creationId xmlns:a16="http://schemas.microsoft.com/office/drawing/2014/main" id="{AC40D870-1E93-E50E-7AB2-60E728476392}"/>
                  </a:ext>
                </a:extLst>
              </p:cNvPr>
              <p:cNvPicPr>
                <a:picLocks noChangeAspect="1"/>
              </p:cNvPicPr>
              <p:nvPr/>
            </p:nvPicPr>
            <p:blipFill rotWithShape="1">
              <a:blip r:embed="rId5"/>
              <a:srcRect l="22574" t="14252" r="25186" b="10713"/>
              <a:stretch/>
            </p:blipFill>
            <p:spPr>
              <a:xfrm>
                <a:off x="26048429" y="21817203"/>
                <a:ext cx="2027627" cy="1350204"/>
              </a:xfrm>
              <a:prstGeom prst="rect">
                <a:avLst/>
              </a:prstGeom>
            </p:spPr>
          </p:pic>
          <p:pic>
            <p:nvPicPr>
              <p:cNvPr id="58" name="Immagine 57">
                <a:extLst>
                  <a:ext uri="{FF2B5EF4-FFF2-40B4-BE49-F238E27FC236}">
                    <a16:creationId xmlns:a16="http://schemas.microsoft.com/office/drawing/2014/main" id="{DF8FBD79-E201-19E0-7F19-29CBA16263A9}"/>
                  </a:ext>
                </a:extLst>
              </p:cNvPr>
              <p:cNvPicPr>
                <a:picLocks noChangeAspect="1"/>
              </p:cNvPicPr>
              <p:nvPr/>
            </p:nvPicPr>
            <p:blipFill rotWithShape="1">
              <a:blip r:embed="rId6"/>
              <a:srcRect l="25627" t="8599" r="6981" b="1829"/>
              <a:stretch/>
            </p:blipFill>
            <p:spPr>
              <a:xfrm>
                <a:off x="26134151" y="23173296"/>
                <a:ext cx="2685324" cy="1654646"/>
              </a:xfrm>
              <a:prstGeom prst="rect">
                <a:avLst/>
              </a:prstGeom>
            </p:spPr>
          </p:pic>
          <p:pic>
            <p:nvPicPr>
              <p:cNvPr id="134" name="Immagine 133">
                <a:extLst>
                  <a:ext uri="{FF2B5EF4-FFF2-40B4-BE49-F238E27FC236}">
                    <a16:creationId xmlns:a16="http://schemas.microsoft.com/office/drawing/2014/main" id="{BF4C877C-5A7F-F1B8-E9AC-B460AB783CB8}"/>
                  </a:ext>
                </a:extLst>
              </p:cNvPr>
              <p:cNvPicPr>
                <a:picLocks noChangeAspect="1"/>
              </p:cNvPicPr>
              <p:nvPr/>
            </p:nvPicPr>
            <p:blipFill>
              <a:blip r:embed="rId7"/>
              <a:stretch>
                <a:fillRect/>
              </a:stretch>
            </p:blipFill>
            <p:spPr>
              <a:xfrm>
                <a:off x="22830104" y="21761870"/>
                <a:ext cx="3208034" cy="3208034"/>
              </a:xfrm>
              <a:prstGeom prst="rect">
                <a:avLst/>
              </a:prstGeom>
            </p:spPr>
          </p:pic>
        </p:grpSp>
        <p:sp>
          <p:nvSpPr>
            <p:cNvPr id="26" name="TextBox 25">
              <a:extLst>
                <a:ext uri="{FF2B5EF4-FFF2-40B4-BE49-F238E27FC236}">
                  <a16:creationId xmlns:a16="http://schemas.microsoft.com/office/drawing/2014/main" id="{7286D728-4DA7-400B-BBB9-DDD6D13A4633}"/>
                </a:ext>
              </a:extLst>
            </p:cNvPr>
            <p:cNvSpPr txBox="1"/>
            <p:nvPr/>
          </p:nvSpPr>
          <p:spPr>
            <a:xfrm>
              <a:off x="22866316" y="24897295"/>
              <a:ext cx="6081101" cy="489272"/>
            </a:xfrm>
            <a:prstGeom prst="rect">
              <a:avLst/>
            </a:prstGeom>
            <a:noFill/>
          </p:spPr>
          <p:txBody>
            <a:bodyPr wrap="square" rtlCol="0">
              <a:spAutoFit/>
            </a:bodyPr>
            <a:lstStyle/>
            <a:p>
              <a:r>
                <a:rPr lang="it-IT" sz="1200" b="1" dirty="0"/>
                <a:t>Fig. 12 </a:t>
              </a:r>
              <a:r>
                <a:rPr lang="it-IT" sz="1200" dirty="0"/>
                <a:t>a) Box plot of the scores on the first PC  b) Projection of the first PC on the brain mesh</a:t>
              </a:r>
              <a:endParaRPr lang="en-US" sz="1200" dirty="0"/>
            </a:p>
          </p:txBody>
        </p:sp>
      </p:grpSp>
      <p:graphicFrame>
        <p:nvGraphicFramePr>
          <p:cNvPr id="32" name="Oggetto 31">
            <a:extLst>
              <a:ext uri="{FF2B5EF4-FFF2-40B4-BE49-F238E27FC236}">
                <a16:creationId xmlns:a16="http://schemas.microsoft.com/office/drawing/2014/main" id="{83DCBDD4-D0A0-FC2A-1D1E-59968D15D02F}"/>
              </a:ext>
            </a:extLst>
          </p:cNvPr>
          <p:cNvGraphicFramePr>
            <a:graphicFrameLocks noChangeAspect="1"/>
          </p:cNvGraphicFramePr>
          <p:nvPr>
            <p:extLst>
              <p:ext uri="{D42A27DB-BD31-4B8C-83A1-F6EECF244321}">
                <p14:modId xmlns:p14="http://schemas.microsoft.com/office/powerpoint/2010/main" val="3183669190"/>
              </p:ext>
            </p:extLst>
          </p:nvPr>
        </p:nvGraphicFramePr>
        <p:xfrm>
          <a:off x="20462258" y="14439903"/>
          <a:ext cx="5058479" cy="3578829"/>
        </p:xfrm>
        <a:graphic>
          <a:graphicData uri="http://schemas.openxmlformats.org/presentationml/2006/ole">
            <mc:AlternateContent xmlns:mc="http://schemas.openxmlformats.org/markup-compatibility/2006">
              <mc:Choice xmlns:v="urn:schemas-microsoft-com:vml" Requires="v">
                <p:oleObj name="Acrobat Document" r:id="rId8" imgW="8010178" imgH="5667195" progId="Acrobat.Document.DC">
                  <p:embed/>
                </p:oleObj>
              </mc:Choice>
              <mc:Fallback>
                <p:oleObj name="Acrobat Document" r:id="rId8" imgW="8010178" imgH="5667195" progId="Acrobat.Document.DC">
                  <p:embed/>
                  <p:pic>
                    <p:nvPicPr>
                      <p:cNvPr id="54" name="Oggetto 53">
                        <a:extLst>
                          <a:ext uri="{FF2B5EF4-FFF2-40B4-BE49-F238E27FC236}">
                            <a16:creationId xmlns:a16="http://schemas.microsoft.com/office/drawing/2014/main" id="{96A82595-1450-601C-A927-856A41191500}"/>
                          </a:ext>
                        </a:extLst>
                      </p:cNvPr>
                      <p:cNvPicPr/>
                      <p:nvPr/>
                    </p:nvPicPr>
                    <p:blipFill>
                      <a:blip r:embed="rId9">
                        <a:lum contrast="16000"/>
                      </a:blip>
                      <a:stretch>
                        <a:fillRect/>
                      </a:stretch>
                    </p:blipFill>
                    <p:spPr>
                      <a:xfrm>
                        <a:off x="20462258" y="14439903"/>
                        <a:ext cx="5058479" cy="3578829"/>
                      </a:xfrm>
                      <a:prstGeom prst="rect">
                        <a:avLst/>
                      </a:prstGeom>
                    </p:spPr>
                  </p:pic>
                </p:oleObj>
              </mc:Fallback>
            </mc:AlternateContent>
          </a:graphicData>
        </a:graphic>
      </p:graphicFrame>
      <p:sp>
        <p:nvSpPr>
          <p:cNvPr id="6" name="Titolo 1">
            <a:extLst>
              <a:ext uri="{FF2B5EF4-FFF2-40B4-BE49-F238E27FC236}">
                <a16:creationId xmlns:a16="http://schemas.microsoft.com/office/drawing/2014/main" id="{BA7853CA-CE06-4341-19B8-C4A2E482D1B3}"/>
              </a:ext>
            </a:extLst>
          </p:cNvPr>
          <p:cNvSpPr>
            <a:spLocks noGrp="1"/>
          </p:cNvSpPr>
          <p:nvPr>
            <p:ph type="ctrTitle"/>
          </p:nvPr>
        </p:nvSpPr>
        <p:spPr>
          <a:xfrm>
            <a:off x="764091" y="762000"/>
            <a:ext cx="28757967" cy="3200400"/>
          </a:xfrm>
          <a:solidFill>
            <a:srgbClr val="375ED3"/>
          </a:solidFill>
          <a:ln>
            <a:solidFill>
              <a:srgbClr val="4675C7"/>
            </a:solidFill>
          </a:ln>
        </p:spPr>
        <p:style>
          <a:lnRef idx="0">
            <a:scrgbClr r="0" g="0" b="0"/>
          </a:lnRef>
          <a:fillRef idx="0">
            <a:scrgbClr r="0" g="0" b="0"/>
          </a:fillRef>
          <a:effectRef idx="0">
            <a:scrgbClr r="0" g="0" b="0"/>
          </a:effectRef>
          <a:fontRef idx="minor">
            <a:schemeClr val="lt1"/>
          </a:fontRef>
        </p:style>
        <p:txBody>
          <a:bodyPr anchor="t">
            <a:noAutofit/>
          </a:bodyPr>
          <a:lstStyle/>
          <a:p>
            <a:pPr>
              <a:spcBef>
                <a:spcPts val="1500"/>
              </a:spcBef>
            </a:pPr>
            <a:r>
              <a:rPr lang="en-GB" sz="2000" dirty="0">
                <a:solidFill>
                  <a:schemeClr val="bg1"/>
                </a:solidFill>
              </a:rPr>
              <a:t> </a:t>
            </a:r>
            <a:br>
              <a:rPr lang="en-GB" sz="7200" dirty="0">
                <a:solidFill>
                  <a:schemeClr val="bg1"/>
                </a:solidFill>
              </a:rPr>
            </a:br>
            <a:r>
              <a:rPr lang="en-GB" sz="7200" dirty="0">
                <a:solidFill>
                  <a:schemeClr val="bg1"/>
                </a:solidFill>
              </a:rPr>
              <a:t>Case Study on Task-Switching in Schizophrenia:</a:t>
            </a:r>
            <a:br>
              <a:rPr lang="en-GB" sz="7200" dirty="0">
                <a:solidFill>
                  <a:schemeClr val="bg1"/>
                </a:solidFill>
              </a:rPr>
            </a:br>
            <a:r>
              <a:rPr lang="en-GB" sz="7200" dirty="0">
                <a:solidFill>
                  <a:schemeClr val="bg1"/>
                </a:solidFill>
              </a:rPr>
              <a:t> </a:t>
            </a:r>
            <a:r>
              <a:rPr lang="en-GB" sz="6000" dirty="0">
                <a:solidFill>
                  <a:schemeClr val="bg1"/>
                </a:solidFill>
              </a:rPr>
              <a:t>brain activity and compensation mechanisms</a:t>
            </a:r>
            <a:endParaRPr lang="en-GB" sz="6600" dirty="0">
              <a:solidFill>
                <a:schemeClr val="bg1"/>
              </a:solidFill>
            </a:endParaRPr>
          </a:p>
        </p:txBody>
      </p:sp>
      <p:sp>
        <p:nvSpPr>
          <p:cNvPr id="9" name="Rettangolo con angoli arrotondati 18">
            <a:extLst>
              <a:ext uri="{FF2B5EF4-FFF2-40B4-BE49-F238E27FC236}">
                <a16:creationId xmlns:a16="http://schemas.microsoft.com/office/drawing/2014/main" id="{96FA1821-370B-8D37-88E5-8338AE28076B}"/>
              </a:ext>
            </a:extLst>
          </p:cNvPr>
          <p:cNvSpPr/>
          <p:nvPr/>
        </p:nvSpPr>
        <p:spPr>
          <a:xfrm>
            <a:off x="736600" y="4674008"/>
            <a:ext cx="28820267" cy="605651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5108 w 10672413"/>
              <a:gd name="connsiteY7" fmla="*/ 3132566 h 3474514"/>
              <a:gd name="connsiteX8" fmla="*/ 0 w 10672413"/>
              <a:gd name="connsiteY8" fmla="*/ 239365 h 3474514"/>
              <a:gd name="connsiteX0" fmla="*/ 0 w 10672413"/>
              <a:gd name="connsiteY0" fmla="*/ 239365 h 3466910"/>
              <a:gd name="connsiteX1" fmla="*/ 575784 w 10672413"/>
              <a:gd name="connsiteY1" fmla="*/ 11923 h 3466910"/>
              <a:gd name="connsiteX2" fmla="*/ 10082114 w 10672413"/>
              <a:gd name="connsiteY2" fmla="*/ 11923 h 3466910"/>
              <a:gd name="connsiteX3" fmla="*/ 10657898 w 10672413"/>
              <a:gd name="connsiteY3" fmla="*/ 311936 h 3466910"/>
              <a:gd name="connsiteX4" fmla="*/ 10672413 w 10672413"/>
              <a:gd name="connsiteY4" fmla="*/ 3171288 h 3466910"/>
              <a:gd name="connsiteX5" fmla="*/ 10082114 w 10672413"/>
              <a:gd name="connsiteY5" fmla="*/ 3466555 h 3466910"/>
              <a:gd name="connsiteX6" fmla="*/ 575784 w 10672413"/>
              <a:gd name="connsiteY6" fmla="*/ 3466555 h 3466910"/>
              <a:gd name="connsiteX7" fmla="*/ 5108 w 10672413"/>
              <a:gd name="connsiteY7" fmla="*/ 3132566 h 3466910"/>
              <a:gd name="connsiteX8" fmla="*/ 0 w 10672413"/>
              <a:gd name="connsiteY8" fmla="*/ 239365 h 34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66910">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00400"/>
                  <a:pt x="10672413" y="3171288"/>
                </a:cubicBezTo>
                <a:cubicBezTo>
                  <a:pt x="10672413" y="3489285"/>
                  <a:pt x="10400111" y="3466555"/>
                  <a:pt x="10082114" y="3466555"/>
                </a:cubicBezTo>
                <a:lnTo>
                  <a:pt x="575784" y="3466555"/>
                </a:lnTo>
                <a:cubicBezTo>
                  <a:pt x="257787" y="3466555"/>
                  <a:pt x="5108" y="3450563"/>
                  <a:pt x="5108" y="3132566"/>
                </a:cubicBezTo>
                <a:cubicBezTo>
                  <a:pt x="270" y="2147164"/>
                  <a:pt x="4838" y="1224767"/>
                  <a:pt x="0" y="239365"/>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6A6EB39F-D883-668C-A2B0-E1EFEEC5EAAE}"/>
              </a:ext>
            </a:extLst>
          </p:cNvPr>
          <p:cNvSpPr txBox="1"/>
          <p:nvPr/>
        </p:nvSpPr>
        <p:spPr>
          <a:xfrm>
            <a:off x="11852032" y="4464992"/>
            <a:ext cx="7290286" cy="492443"/>
          </a:xfrm>
          <a:prstGeom prst="rect">
            <a:avLst/>
          </a:prstGeom>
          <a:solidFill>
            <a:srgbClr val="375ED3"/>
          </a:solidFill>
          <a:ln>
            <a:solidFill>
              <a:srgbClr val="4472C4"/>
            </a:solidFill>
          </a:ln>
        </p:spPr>
        <p:txBody>
          <a:bodyPr wrap="square" rtlCol="0">
            <a:spAutoFit/>
          </a:bodyPr>
          <a:lstStyle/>
          <a:p>
            <a:pPr algn="ctr"/>
            <a:r>
              <a:rPr lang="it-IT" sz="2600" dirty="0">
                <a:solidFill>
                  <a:schemeClr val="bg1"/>
                </a:solidFill>
              </a:rPr>
              <a:t>CASE STUDY OVERVIEW</a:t>
            </a:r>
          </a:p>
        </p:txBody>
      </p:sp>
      <p:sp>
        <p:nvSpPr>
          <p:cNvPr id="11" name="CasellaDiTesto 10">
            <a:extLst>
              <a:ext uri="{FF2B5EF4-FFF2-40B4-BE49-F238E27FC236}">
                <a16:creationId xmlns:a16="http://schemas.microsoft.com/office/drawing/2014/main" id="{CAAD0722-B74F-7F0A-7247-56D3FE660ACD}"/>
              </a:ext>
            </a:extLst>
          </p:cNvPr>
          <p:cNvSpPr txBox="1"/>
          <p:nvPr/>
        </p:nvSpPr>
        <p:spPr>
          <a:xfrm>
            <a:off x="15870601" y="5269038"/>
            <a:ext cx="4310315" cy="4660187"/>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TASK-SWITCHING</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While under fMRI each participant was presented with a </a:t>
            </a:r>
            <a:r>
              <a:rPr lang="en-US" b="1" dirty="0">
                <a:latin typeface="Calibri" panose="020F0502020204030204" pitchFamily="34" charset="0"/>
                <a:ea typeface="Calibri" panose="020F0502020204030204" pitchFamily="34" charset="0"/>
                <a:cs typeface="Calibri" panose="020F0502020204030204" pitchFamily="34" charset="0"/>
              </a:rPr>
              <a:t>series of geometric shapes</a:t>
            </a:r>
            <a:r>
              <a:rPr lang="en-US" dirty="0">
                <a:latin typeface="Calibri" panose="020F0502020204030204" pitchFamily="34" charset="0"/>
                <a:ea typeface="Calibri" panose="020F0502020204030204" pitchFamily="34" charset="0"/>
                <a:cs typeface="Calibri" panose="020F0502020204030204" pitchFamily="34" charset="0"/>
              </a:rPr>
              <a:t> and asked to identify either the color or the shape of the image based on the task cue presented prior to the image.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On 25% of trials the instructions </a:t>
            </a:r>
            <a:r>
              <a:rPr lang="en-US" b="1" dirty="0">
                <a:latin typeface="Calibri" panose="020F0502020204030204" pitchFamily="34" charset="0"/>
                <a:ea typeface="Calibri" panose="020F0502020204030204" pitchFamily="34" charset="0"/>
                <a:cs typeface="Calibri" panose="020F0502020204030204" pitchFamily="34" charset="0"/>
              </a:rPr>
              <a:t>switched</a:t>
            </a:r>
            <a:r>
              <a:rPr lang="en-US" dirty="0">
                <a:latin typeface="Calibri" panose="020F0502020204030204" pitchFamily="34" charset="0"/>
                <a:ea typeface="Calibri" panose="020F0502020204030204" pitchFamily="34" charset="0"/>
                <a:cs typeface="Calibri" panose="020F0502020204030204" pitchFamily="34" charset="0"/>
              </a:rPr>
              <a:t>, i.e., participants were instructed to switch from identifying shape to identifying color, or vice versa. </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Sometimes there was </a:t>
            </a:r>
            <a:r>
              <a:rPr lang="en-US" b="1" dirty="0">
                <a:latin typeface="Calibri" panose="020F0502020204030204" pitchFamily="34" charset="0"/>
                <a:ea typeface="Calibri" panose="020F0502020204030204" pitchFamily="34" charset="0"/>
                <a:cs typeface="Calibri" panose="020F0502020204030204" pitchFamily="34" charset="0"/>
              </a:rPr>
              <a:t>congruency</a:t>
            </a:r>
            <a:r>
              <a:rPr lang="en-US" dirty="0">
                <a:latin typeface="Calibri" panose="020F0502020204030204" pitchFamily="34" charset="0"/>
                <a:ea typeface="Calibri" panose="020F0502020204030204" pitchFamily="34" charset="0"/>
                <a:cs typeface="Calibri" panose="020F0502020204030204" pitchFamily="34" charset="0"/>
              </a:rPr>
              <a:t>, i.e., when the wrong rule incidentally produces the same target answer.</a:t>
            </a:r>
          </a:p>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The Event Recordings dataset was gathered during this experiment.</a:t>
            </a:r>
          </a:p>
        </p:txBody>
      </p:sp>
      <p:sp>
        <p:nvSpPr>
          <p:cNvPr id="14" name="CasellaDiTesto 13">
            <a:extLst>
              <a:ext uri="{FF2B5EF4-FFF2-40B4-BE49-F238E27FC236}">
                <a16:creationId xmlns:a16="http://schemas.microsoft.com/office/drawing/2014/main" id="{CE0530CB-3BE1-DDD0-0363-3CA31C91CADD}"/>
              </a:ext>
            </a:extLst>
          </p:cNvPr>
          <p:cNvSpPr txBox="1"/>
          <p:nvPr/>
        </p:nvSpPr>
        <p:spPr>
          <a:xfrm>
            <a:off x="1095376" y="5246662"/>
            <a:ext cx="8991888" cy="5735160"/>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INTRODUCTION</a:t>
            </a: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One of the regions hindered by schizophrenia is the </a:t>
            </a:r>
            <a:r>
              <a:rPr lang="en-US" b="1" dirty="0">
                <a:latin typeface="Calibri" panose="020F0502020204030204" pitchFamily="34" charset="0"/>
                <a:ea typeface="Calibri" panose="020F0502020204030204" pitchFamily="34" charset="0"/>
                <a:cs typeface="Calibri" panose="020F0502020204030204" pitchFamily="34" charset="0"/>
              </a:rPr>
              <a:t>dorsolateral prefrontal cortex</a:t>
            </a:r>
            <a:r>
              <a:rPr lang="en-US" dirty="0">
                <a:latin typeface="Calibri" panose="020F0502020204030204" pitchFamily="34" charset="0"/>
                <a:ea typeface="Calibri" panose="020F0502020204030204" pitchFamily="34" charset="0"/>
                <a:cs typeface="Calibri" panose="020F0502020204030204" pitchFamily="34" charset="0"/>
              </a:rPr>
              <a:t> (DLPFC) which has been associated to the ability of task switching (TS). Nevertheless, literature suggests that people affected by schizophrenia (SCHZ) </a:t>
            </a:r>
            <a:r>
              <a:rPr lang="en-US" b="1" dirty="0">
                <a:latin typeface="Calibri" panose="020F0502020204030204" pitchFamily="34" charset="0"/>
                <a:ea typeface="Calibri" panose="020F0502020204030204" pitchFamily="34" charset="0"/>
                <a:cs typeface="Calibri" panose="020F0502020204030204" pitchFamily="34" charset="0"/>
              </a:rPr>
              <a:t>do not perform worse</a:t>
            </a:r>
            <a:r>
              <a:rPr lang="en-US" dirty="0">
                <a:latin typeface="Calibri" panose="020F0502020204030204" pitchFamily="34" charset="0"/>
                <a:ea typeface="Calibri" panose="020F0502020204030204" pitchFamily="34" charset="0"/>
                <a:cs typeface="Calibri" panose="020F0502020204030204" pitchFamily="34" charset="0"/>
              </a:rPr>
              <a:t> than a neuro-typical control population (CTRL). Apparently SCHZ are simply slower in TS but reach the same tasks’ performances of CTRL. The literature assumes that this latter fact is possibly due to some unknown </a:t>
            </a:r>
            <a:r>
              <a:rPr lang="en-US" b="1" dirty="0">
                <a:latin typeface="Calibri" panose="020F0502020204030204" pitchFamily="34" charset="0"/>
                <a:ea typeface="Calibri" panose="020F0502020204030204" pitchFamily="34" charset="0"/>
                <a:cs typeface="Calibri" panose="020F0502020204030204" pitchFamily="34" charset="0"/>
              </a:rPr>
              <a:t>compensation mechanism</a:t>
            </a:r>
            <a:r>
              <a:rPr lang="en-US" dirty="0">
                <a:latin typeface="Calibri" panose="020F0502020204030204" pitchFamily="34" charset="0"/>
                <a:ea typeface="Calibri" panose="020F0502020204030204" pitchFamily="34" charset="0"/>
                <a:cs typeface="Calibri" panose="020F0502020204030204" pitchFamily="34" charset="0"/>
              </a:rPr>
              <a:t> in the SCHZ’s brain.</a:t>
            </a:r>
          </a:p>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rPr>
              <a:t>DESCRIPTION OF THE DATASET</a:t>
            </a:r>
            <a:endParaRPr lang="en-US" sz="2000" dirty="0">
              <a:latin typeface="Calibri" panose="020F0502020204030204" pitchFamily="34" charset="0"/>
            </a:endParaRPr>
          </a:p>
          <a:p>
            <a:pPr algn="just">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175 participants (125 CTRL and 50 SCHZ).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For each participant: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Health-related data ➔ age and BMI</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Functional connectivity map, a table of &gt;36000 values, each corresponding to a node of the brain mesh on which the fMRI data was projected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CasellaDiTesto 19">
            <a:extLst>
              <a:ext uri="{FF2B5EF4-FFF2-40B4-BE49-F238E27FC236}">
                <a16:creationId xmlns:a16="http://schemas.microsoft.com/office/drawing/2014/main" id="{CA0C4CF4-AB5E-CBAE-B1A7-56D3877AA1B1}"/>
              </a:ext>
            </a:extLst>
          </p:cNvPr>
          <p:cNvSpPr txBox="1"/>
          <p:nvPr/>
        </p:nvSpPr>
        <p:spPr>
          <a:xfrm>
            <a:off x="20917784" y="11983083"/>
            <a:ext cx="7901681" cy="779701"/>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CONFOUNDING FACTORS </a:t>
            </a:r>
          </a:p>
          <a:p>
            <a:pPr algn="just">
              <a:spcAft>
                <a:spcPts val="8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a:t>
            </a:r>
            <a:r>
              <a:rPr lang="en-US" b="1" i="1" dirty="0">
                <a:solidFill>
                  <a:srgbClr val="000000"/>
                </a:solidFill>
                <a:latin typeface="Times" pitchFamily="2"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Age + BMI + Diagnosis + Age : Diagnosis + BMI : Diagnosis  </a:t>
            </a:r>
          </a:p>
        </p:txBody>
      </p:sp>
      <p:sp>
        <p:nvSpPr>
          <p:cNvPr id="24" name="Rettangolo con angoli arrotondati 18">
            <a:extLst>
              <a:ext uri="{FF2B5EF4-FFF2-40B4-BE49-F238E27FC236}">
                <a16:creationId xmlns:a16="http://schemas.microsoft.com/office/drawing/2014/main" id="{7B1B7AA5-A562-99AA-EAA8-94FC600537DB}"/>
              </a:ext>
            </a:extLst>
          </p:cNvPr>
          <p:cNvSpPr/>
          <p:nvPr/>
        </p:nvSpPr>
        <p:spPr>
          <a:xfrm>
            <a:off x="738506" y="11441796"/>
            <a:ext cx="28819672" cy="721459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65232"/>
              <a:gd name="connsiteY0" fmla="*/ 326777 h 3457266"/>
              <a:gd name="connsiteX1" fmla="*/ 582163 w 10665232"/>
              <a:gd name="connsiteY1" fmla="*/ 186 h 3457266"/>
              <a:gd name="connsiteX2" fmla="*/ 10088493 w 10665232"/>
              <a:gd name="connsiteY2" fmla="*/ 186 h 3457266"/>
              <a:gd name="connsiteX3" fmla="*/ 10664277 w 10665232"/>
              <a:gd name="connsiteY3" fmla="*/ 300199 h 3457266"/>
              <a:gd name="connsiteX4" fmla="*/ 10658593 w 10665232"/>
              <a:gd name="connsiteY4" fmla="*/ 3134569 h 3457266"/>
              <a:gd name="connsiteX5" fmla="*/ 10088493 w 10665232"/>
              <a:gd name="connsiteY5" fmla="*/ 3454818 h 3457266"/>
              <a:gd name="connsiteX6" fmla="*/ 582163 w 10665232"/>
              <a:gd name="connsiteY6" fmla="*/ 3454818 h 3457266"/>
              <a:gd name="connsiteX7" fmla="*/ 20893 w 10665232"/>
              <a:gd name="connsiteY7" fmla="*/ 3183834 h 3457266"/>
              <a:gd name="connsiteX8" fmla="*/ 0 w 10665232"/>
              <a:gd name="connsiteY8" fmla="*/ 326777 h 3457266"/>
              <a:gd name="connsiteX0" fmla="*/ 0 w 10655841"/>
              <a:gd name="connsiteY0" fmla="*/ 330832 h 3457266"/>
              <a:gd name="connsiteX1" fmla="*/ 572772 w 10655841"/>
              <a:gd name="connsiteY1" fmla="*/ 186 h 3457266"/>
              <a:gd name="connsiteX2" fmla="*/ 10079102 w 10655841"/>
              <a:gd name="connsiteY2" fmla="*/ 186 h 3457266"/>
              <a:gd name="connsiteX3" fmla="*/ 10654886 w 10655841"/>
              <a:gd name="connsiteY3" fmla="*/ 300199 h 3457266"/>
              <a:gd name="connsiteX4" fmla="*/ 10649202 w 10655841"/>
              <a:gd name="connsiteY4" fmla="*/ 3134569 h 3457266"/>
              <a:gd name="connsiteX5" fmla="*/ 10079102 w 10655841"/>
              <a:gd name="connsiteY5" fmla="*/ 3454818 h 3457266"/>
              <a:gd name="connsiteX6" fmla="*/ 572772 w 10655841"/>
              <a:gd name="connsiteY6" fmla="*/ 3454818 h 3457266"/>
              <a:gd name="connsiteX7" fmla="*/ 11502 w 10655841"/>
              <a:gd name="connsiteY7" fmla="*/ 3183834 h 3457266"/>
              <a:gd name="connsiteX8" fmla="*/ 0 w 10655841"/>
              <a:gd name="connsiteY8" fmla="*/ 330832 h 3457266"/>
              <a:gd name="connsiteX0" fmla="*/ 2307 w 10658148"/>
              <a:gd name="connsiteY0" fmla="*/ 330832 h 3455171"/>
              <a:gd name="connsiteX1" fmla="*/ 575079 w 10658148"/>
              <a:gd name="connsiteY1" fmla="*/ 186 h 3455171"/>
              <a:gd name="connsiteX2" fmla="*/ 10081409 w 10658148"/>
              <a:gd name="connsiteY2" fmla="*/ 186 h 3455171"/>
              <a:gd name="connsiteX3" fmla="*/ 10657193 w 10658148"/>
              <a:gd name="connsiteY3" fmla="*/ 300199 h 3455171"/>
              <a:gd name="connsiteX4" fmla="*/ 10651509 w 10658148"/>
              <a:gd name="connsiteY4" fmla="*/ 3134569 h 3455171"/>
              <a:gd name="connsiteX5" fmla="*/ 10081409 w 10658148"/>
              <a:gd name="connsiteY5" fmla="*/ 3454818 h 3455171"/>
              <a:gd name="connsiteX6" fmla="*/ 575079 w 10658148"/>
              <a:gd name="connsiteY6" fmla="*/ 3454818 h 3455171"/>
              <a:gd name="connsiteX7" fmla="*/ 1288 w 10658148"/>
              <a:gd name="connsiteY7" fmla="*/ 3159506 h 3455171"/>
              <a:gd name="connsiteX8" fmla="*/ 2307 w 10658148"/>
              <a:gd name="connsiteY8" fmla="*/ 330832 h 3455171"/>
              <a:gd name="connsiteX0" fmla="*/ 2307 w 10655218"/>
              <a:gd name="connsiteY0" fmla="*/ 330737 h 3455076"/>
              <a:gd name="connsiteX1" fmla="*/ 575079 w 10655218"/>
              <a:gd name="connsiteY1" fmla="*/ 91 h 3455076"/>
              <a:gd name="connsiteX2" fmla="*/ 10081409 w 10655218"/>
              <a:gd name="connsiteY2" fmla="*/ 91 h 3455076"/>
              <a:gd name="connsiteX3" fmla="*/ 10654063 w 10655218"/>
              <a:gd name="connsiteY3" fmla="*/ 304159 h 3455076"/>
              <a:gd name="connsiteX4" fmla="*/ 10651509 w 10655218"/>
              <a:gd name="connsiteY4" fmla="*/ 3134474 h 3455076"/>
              <a:gd name="connsiteX5" fmla="*/ 10081409 w 10655218"/>
              <a:gd name="connsiteY5" fmla="*/ 3454723 h 3455076"/>
              <a:gd name="connsiteX6" fmla="*/ 575079 w 10655218"/>
              <a:gd name="connsiteY6" fmla="*/ 3454723 h 3455076"/>
              <a:gd name="connsiteX7" fmla="*/ 1288 w 10655218"/>
              <a:gd name="connsiteY7" fmla="*/ 3159411 h 3455076"/>
              <a:gd name="connsiteX8" fmla="*/ 2307 w 10655218"/>
              <a:gd name="connsiteY8" fmla="*/ 330737 h 34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218" h="3455076">
                <a:moveTo>
                  <a:pt x="2307" y="330737"/>
                </a:moveTo>
                <a:cubicBezTo>
                  <a:pt x="2307" y="12740"/>
                  <a:pt x="257082" y="91"/>
                  <a:pt x="575079" y="91"/>
                </a:cubicBezTo>
                <a:lnTo>
                  <a:pt x="10081409" y="91"/>
                </a:lnTo>
                <a:cubicBezTo>
                  <a:pt x="10399406" y="91"/>
                  <a:pt x="10654063" y="-13838"/>
                  <a:pt x="10654063" y="304159"/>
                </a:cubicBezTo>
                <a:cubicBezTo>
                  <a:pt x="10658901" y="1275047"/>
                  <a:pt x="10646671" y="2163586"/>
                  <a:pt x="10651509" y="3134474"/>
                </a:cubicBezTo>
                <a:cubicBezTo>
                  <a:pt x="10651509" y="3452471"/>
                  <a:pt x="10399406" y="3454723"/>
                  <a:pt x="10081409" y="3454723"/>
                </a:cubicBezTo>
                <a:lnTo>
                  <a:pt x="575079" y="3454723"/>
                </a:lnTo>
                <a:cubicBezTo>
                  <a:pt x="257082" y="3454723"/>
                  <a:pt x="1288" y="3477408"/>
                  <a:pt x="1288" y="3159411"/>
                </a:cubicBezTo>
                <a:cubicBezTo>
                  <a:pt x="-3550" y="2174009"/>
                  <a:pt x="7145" y="1316139"/>
                  <a:pt x="2307" y="330737"/>
                </a:cubicBezTo>
                <a:close/>
              </a:path>
            </a:pathLst>
          </a:custGeom>
          <a:noFill/>
          <a:ln w="28575">
            <a:solidFill>
              <a:srgbClr val="375ED3">
                <a:alpha val="92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sellaDiTesto 28">
            <a:extLst>
              <a:ext uri="{FF2B5EF4-FFF2-40B4-BE49-F238E27FC236}">
                <a16:creationId xmlns:a16="http://schemas.microsoft.com/office/drawing/2014/main" id="{13D9B2CD-6440-ADF2-6A79-F5763250F501}"/>
              </a:ext>
            </a:extLst>
          </p:cNvPr>
          <p:cNvSpPr txBox="1"/>
          <p:nvPr/>
        </p:nvSpPr>
        <p:spPr>
          <a:xfrm>
            <a:off x="10855590" y="11989922"/>
            <a:ext cx="7179423" cy="5129609"/>
          </a:xfrm>
          <a:prstGeom prst="rect">
            <a:avLst/>
          </a:prstGeom>
          <a:noFill/>
          <a:ln>
            <a:noFill/>
          </a:ln>
        </p:spPr>
        <p:txBody>
          <a:bodyPr wrap="square" numCol="1" rtlCol="0">
            <a:spAutoFit/>
          </a:bodyPr>
          <a:lstStyle/>
          <a:p>
            <a:pPr marL="285750" indent="-285750">
              <a:spcBef>
                <a:spcPts val="300"/>
              </a:spcBef>
              <a:spcAft>
                <a:spcPts val="800"/>
              </a:spcAft>
              <a:buFont typeface="Wingdings" pitchFamily="2" charset="2"/>
              <a:buChar char="q"/>
            </a:pPr>
            <a:r>
              <a:rPr lang="fr-FR" sz="2000" b="1" dirty="0">
                <a:solidFill>
                  <a:srgbClr val="375ED4"/>
                </a:solidFill>
                <a:latin typeface="Calibri" panose="020F0502020204030204" pitchFamily="34" charset="0"/>
                <a:cs typeface="Calibri" panose="020F0502020204030204" pitchFamily="34" charset="0"/>
              </a:rPr>
              <a:t>PSYCHOLOGICAL TRAITS: BARRATT IMPULSIVENESS SCORES </a:t>
            </a:r>
          </a:p>
          <a:p>
            <a:pPr algn="just">
              <a:spcBef>
                <a:spcPts val="300"/>
              </a:spcBef>
              <a:spcAft>
                <a:spcPts val="8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Impulsivity is the predisposition toward rapid unplanned reactions.</a:t>
            </a:r>
            <a:endParaRPr lang="it-IT"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spcBef>
                <a:spcPts val="300"/>
              </a:spcBef>
              <a:spcAft>
                <a:spcPts val="300"/>
              </a:spcAft>
            </a:pPr>
            <a:r>
              <a:rPr lang="it-IT"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-test on the Scores of the Barratt Impulsivity Test (BIS) : </a:t>
            </a:r>
          </a:p>
          <a:p>
            <a:pPr algn="just">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SCHZ scores vs CTRL scores</a:t>
            </a:r>
            <a:endParaRPr lang="en-US"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285750" indent="-285750" algn="just">
              <a:spcBef>
                <a:spcPts val="300"/>
              </a:spcBef>
              <a:spcAft>
                <a:spcPts val="300"/>
              </a:spcAft>
              <a:buSzPct val="100000"/>
              <a:buFont typeface="Zapf Dingbats"/>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p-value ≈ 1</a:t>
            </a:r>
          </a:p>
          <a:p>
            <a:pPr algn="just">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spcBef>
                <a:spcPts val="300"/>
              </a:spcBef>
              <a:spcAft>
                <a:spcPts val="3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a:t>
            </a:r>
            <a:r>
              <a:rPr lang="en-US" b="1" i="1" dirty="0">
                <a:solidFill>
                  <a:srgbClr val="000000"/>
                </a:solidFill>
                <a:latin typeface="Times" pitchFamily="2" charset="0"/>
                <a:ea typeface="Calibri" panose="020F0502020204030204" pitchFamily="34" charset="0"/>
                <a:cs typeface="Calibri" panose="020F050202020403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BIS</a:t>
            </a:r>
          </a:p>
          <a:p>
            <a:pPr algn="just">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spcBef>
                <a:spcPts val="300"/>
              </a:spcBef>
              <a:spcAft>
                <a:spcPts val="300"/>
              </a:spcAft>
            </a:pPr>
            <a:r>
              <a:rPr lang="en-US" dirty="0">
                <a:latin typeface="Calibri" panose="020F0502020204030204" pitchFamily="34" charset="0"/>
                <a:ea typeface="Calibri" panose="020F0502020204030204" pitchFamily="34" charset="0"/>
                <a:cs typeface="Calibri" panose="020F0502020204030204" pitchFamily="34" charset="0"/>
              </a:rPr>
              <a:t>The BIS did not turn out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spcBef>
                <a:spcPts val="300"/>
              </a:spcBef>
              <a:spcAft>
                <a:spcPts val="300"/>
              </a:spcAft>
            </a:pPr>
            <a:r>
              <a:rPr lang="en-US" dirty="0">
                <a:latin typeface="Calibri" panose="020F0502020204030204" pitchFamily="34" charset="0"/>
                <a:ea typeface="Calibri" panose="020F0502020204030204" pitchFamily="34" charset="0"/>
                <a:cs typeface="Calibri" panose="020F0502020204030204" pitchFamily="34" charset="0"/>
              </a:rPr>
              <a:t>to be</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 statistically </a:t>
            </a:r>
          </a:p>
          <a:p>
            <a:pPr algn="just">
              <a:spcBef>
                <a:spcPts val="300"/>
              </a:spcBef>
              <a:spcAft>
                <a:spcPts val="300"/>
              </a:spcAft>
            </a:pPr>
            <a:r>
              <a:rPr lang="en-US" dirty="0">
                <a:latin typeface="Calibri" panose="020F0502020204030204" pitchFamily="34" charset="0"/>
                <a:ea typeface="Calibri" panose="020F0502020204030204" pitchFamily="34" charset="0"/>
                <a:cs typeface="Calibri" panose="020F0502020204030204" pitchFamily="34" charset="0"/>
              </a:rPr>
              <a:t>significant regressor.</a:t>
            </a:r>
            <a:endParaRPr lang="en-US" dirty="0">
              <a:latin typeface="Calibri" panose="020F0502020204030204" pitchFamily="34" charset="0"/>
              <a:ea typeface="Calibri" panose="020F0502020204030204" pitchFamily="34" charset="0"/>
              <a:cs typeface="Arial" panose="020B0604020202020204" pitchFamily="34" charset="0"/>
            </a:endParaRPr>
          </a:p>
          <a:p>
            <a:pPr>
              <a:spcBef>
                <a:spcPts val="300"/>
              </a:spcBef>
              <a:spcAft>
                <a:spcPts val="300"/>
              </a:spcAft>
            </a:pPr>
            <a:endPar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7" name="CasellaDiTesto 36">
            <a:extLst>
              <a:ext uri="{FF2B5EF4-FFF2-40B4-BE49-F238E27FC236}">
                <a16:creationId xmlns:a16="http://schemas.microsoft.com/office/drawing/2014/main" id="{E2A96635-2411-533F-976D-06032200FE9B}"/>
              </a:ext>
            </a:extLst>
          </p:cNvPr>
          <p:cNvSpPr txBox="1"/>
          <p:nvPr/>
        </p:nvSpPr>
        <p:spPr>
          <a:xfrm>
            <a:off x="11843590" y="11203348"/>
            <a:ext cx="7290286" cy="492443"/>
          </a:xfrm>
          <a:prstGeom prst="rect">
            <a:avLst/>
          </a:prstGeom>
          <a:solidFill>
            <a:srgbClr val="375ED3"/>
          </a:solidFill>
          <a:ln>
            <a:solidFill>
              <a:srgbClr val="4675C7"/>
            </a:solidFill>
          </a:ln>
        </p:spPr>
        <p:txBody>
          <a:bodyPr wrap="square" rtlCol="0">
            <a:spAutoFit/>
          </a:bodyPr>
          <a:lstStyle/>
          <a:p>
            <a:pPr algn="ctr"/>
            <a:r>
              <a:rPr lang="it-IT" sz="2600" dirty="0">
                <a:solidFill>
                  <a:schemeClr val="bg1"/>
                </a:solidFill>
              </a:rPr>
              <a:t>EXPLORATORY ANALYSIS</a:t>
            </a:r>
          </a:p>
        </p:txBody>
      </p:sp>
      <p:sp>
        <p:nvSpPr>
          <p:cNvPr id="39" name="Rettangolo con angoli arrotondati 18">
            <a:extLst>
              <a:ext uri="{FF2B5EF4-FFF2-40B4-BE49-F238E27FC236}">
                <a16:creationId xmlns:a16="http://schemas.microsoft.com/office/drawing/2014/main" id="{A96477A2-1DBD-7AE4-7667-68BA08E20B1D}"/>
              </a:ext>
            </a:extLst>
          </p:cNvPr>
          <p:cNvSpPr/>
          <p:nvPr/>
        </p:nvSpPr>
        <p:spPr>
          <a:xfrm>
            <a:off x="719481" y="19387025"/>
            <a:ext cx="28837385" cy="1724453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58853"/>
              <a:gd name="connsiteY0" fmla="*/ 227628 h 3457266"/>
              <a:gd name="connsiteX1" fmla="*/ 575784 w 10658853"/>
              <a:gd name="connsiteY1" fmla="*/ 186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34539 h 3464177"/>
              <a:gd name="connsiteX1" fmla="*/ 575784 w 10658853"/>
              <a:gd name="connsiteY1" fmla="*/ 7097 h 3464177"/>
              <a:gd name="connsiteX2" fmla="*/ 10082114 w 10658853"/>
              <a:gd name="connsiteY2" fmla="*/ 7097 h 3464177"/>
              <a:gd name="connsiteX3" fmla="*/ 10657898 w 10658853"/>
              <a:gd name="connsiteY3" fmla="*/ 307110 h 3464177"/>
              <a:gd name="connsiteX4" fmla="*/ 10652214 w 10658853"/>
              <a:gd name="connsiteY4" fmla="*/ 3141480 h 3464177"/>
              <a:gd name="connsiteX5" fmla="*/ 10082114 w 10658853"/>
              <a:gd name="connsiteY5" fmla="*/ 3461729 h 3464177"/>
              <a:gd name="connsiteX6" fmla="*/ 575784 w 10658853"/>
              <a:gd name="connsiteY6" fmla="*/ 3461729 h 3464177"/>
              <a:gd name="connsiteX7" fmla="*/ 14514 w 10658853"/>
              <a:gd name="connsiteY7" fmla="*/ 3190745 h 3464177"/>
              <a:gd name="connsiteX8" fmla="*/ 0 w 10658853"/>
              <a:gd name="connsiteY8" fmla="*/ 234539 h 3464177"/>
              <a:gd name="connsiteX0" fmla="*/ 0 w 10658853"/>
              <a:gd name="connsiteY0" fmla="*/ 233279 h 3462917"/>
              <a:gd name="connsiteX1" fmla="*/ 522518 w 10658853"/>
              <a:gd name="connsiteY1" fmla="*/ 7659 h 3462917"/>
              <a:gd name="connsiteX2" fmla="*/ 10082114 w 10658853"/>
              <a:gd name="connsiteY2" fmla="*/ 5837 h 3462917"/>
              <a:gd name="connsiteX3" fmla="*/ 10657898 w 10658853"/>
              <a:gd name="connsiteY3" fmla="*/ 305850 h 3462917"/>
              <a:gd name="connsiteX4" fmla="*/ 10652214 w 10658853"/>
              <a:gd name="connsiteY4" fmla="*/ 3140220 h 3462917"/>
              <a:gd name="connsiteX5" fmla="*/ 10082114 w 10658853"/>
              <a:gd name="connsiteY5" fmla="*/ 3460469 h 3462917"/>
              <a:gd name="connsiteX6" fmla="*/ 575784 w 10658853"/>
              <a:gd name="connsiteY6" fmla="*/ 3460469 h 3462917"/>
              <a:gd name="connsiteX7" fmla="*/ 14514 w 10658853"/>
              <a:gd name="connsiteY7" fmla="*/ 3189485 h 3462917"/>
              <a:gd name="connsiteX8" fmla="*/ 0 w 10658853"/>
              <a:gd name="connsiteY8" fmla="*/ 233279 h 3462917"/>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40194 h 3469832"/>
              <a:gd name="connsiteX1" fmla="*/ 434786 w 10658853"/>
              <a:gd name="connsiteY1" fmla="*/ 0 h 3469832"/>
              <a:gd name="connsiteX2" fmla="*/ 10082114 w 10658853"/>
              <a:gd name="connsiteY2" fmla="*/ 12752 h 3469832"/>
              <a:gd name="connsiteX3" fmla="*/ 10657898 w 10658853"/>
              <a:gd name="connsiteY3" fmla="*/ 312765 h 3469832"/>
              <a:gd name="connsiteX4" fmla="*/ 10652214 w 10658853"/>
              <a:gd name="connsiteY4" fmla="*/ 3147135 h 3469832"/>
              <a:gd name="connsiteX5" fmla="*/ 10082114 w 10658853"/>
              <a:gd name="connsiteY5" fmla="*/ 3467384 h 3469832"/>
              <a:gd name="connsiteX6" fmla="*/ 575784 w 10658853"/>
              <a:gd name="connsiteY6" fmla="*/ 3467384 h 3469832"/>
              <a:gd name="connsiteX7" fmla="*/ 14514 w 10658853"/>
              <a:gd name="connsiteY7" fmla="*/ 3196400 h 3469832"/>
              <a:gd name="connsiteX8" fmla="*/ 0 w 10658853"/>
              <a:gd name="connsiteY8" fmla="*/ 240194 h 3469832"/>
              <a:gd name="connsiteX0" fmla="*/ 0 w 10658853"/>
              <a:gd name="connsiteY0" fmla="*/ 246164 h 3475802"/>
              <a:gd name="connsiteX1" fmla="*/ 434786 w 10658853"/>
              <a:gd name="connsiteY1" fmla="*/ 5970 h 3475802"/>
              <a:gd name="connsiteX2" fmla="*/ 10082114 w 10658853"/>
              <a:gd name="connsiteY2" fmla="*/ 18722 h 3475802"/>
              <a:gd name="connsiteX3" fmla="*/ 10657898 w 10658853"/>
              <a:gd name="connsiteY3" fmla="*/ 318735 h 3475802"/>
              <a:gd name="connsiteX4" fmla="*/ 10652214 w 10658853"/>
              <a:gd name="connsiteY4" fmla="*/ 3153105 h 3475802"/>
              <a:gd name="connsiteX5" fmla="*/ 10082114 w 10658853"/>
              <a:gd name="connsiteY5" fmla="*/ 3473354 h 3475802"/>
              <a:gd name="connsiteX6" fmla="*/ 575784 w 10658853"/>
              <a:gd name="connsiteY6" fmla="*/ 3473354 h 3475802"/>
              <a:gd name="connsiteX7" fmla="*/ 14514 w 10658853"/>
              <a:gd name="connsiteY7" fmla="*/ 3202370 h 3475802"/>
              <a:gd name="connsiteX8" fmla="*/ 0 w 10658853"/>
              <a:gd name="connsiteY8" fmla="*/ 246164 h 3475802"/>
              <a:gd name="connsiteX0" fmla="*/ 0 w 10658853"/>
              <a:gd name="connsiteY0" fmla="*/ 242139 h 3471777"/>
              <a:gd name="connsiteX1" fmla="*/ 434786 w 10658853"/>
              <a:gd name="connsiteY1" fmla="*/ 7410 h 3471777"/>
              <a:gd name="connsiteX2" fmla="*/ 10082114 w 10658853"/>
              <a:gd name="connsiteY2" fmla="*/ 14697 h 3471777"/>
              <a:gd name="connsiteX3" fmla="*/ 10657898 w 10658853"/>
              <a:gd name="connsiteY3" fmla="*/ 314710 h 3471777"/>
              <a:gd name="connsiteX4" fmla="*/ 10652214 w 10658853"/>
              <a:gd name="connsiteY4" fmla="*/ 3149080 h 3471777"/>
              <a:gd name="connsiteX5" fmla="*/ 10082114 w 10658853"/>
              <a:gd name="connsiteY5" fmla="*/ 3469329 h 3471777"/>
              <a:gd name="connsiteX6" fmla="*/ 575784 w 10658853"/>
              <a:gd name="connsiteY6" fmla="*/ 3469329 h 3471777"/>
              <a:gd name="connsiteX7" fmla="*/ 14514 w 10658853"/>
              <a:gd name="connsiteY7" fmla="*/ 3198345 h 3471777"/>
              <a:gd name="connsiteX8" fmla="*/ 0 w 10658853"/>
              <a:gd name="connsiteY8" fmla="*/ 242139 h 3471777"/>
              <a:gd name="connsiteX0" fmla="*/ 0 w 10658853"/>
              <a:gd name="connsiteY0" fmla="*/ 238903 h 3468541"/>
              <a:gd name="connsiteX1" fmla="*/ 434786 w 10658853"/>
              <a:gd name="connsiteY1" fmla="*/ 4174 h 3468541"/>
              <a:gd name="connsiteX2" fmla="*/ 10082114 w 10658853"/>
              <a:gd name="connsiteY2" fmla="*/ 11461 h 3468541"/>
              <a:gd name="connsiteX3" fmla="*/ 10657898 w 10658853"/>
              <a:gd name="connsiteY3" fmla="*/ 311474 h 3468541"/>
              <a:gd name="connsiteX4" fmla="*/ 10652214 w 10658853"/>
              <a:gd name="connsiteY4" fmla="*/ 3145844 h 3468541"/>
              <a:gd name="connsiteX5" fmla="*/ 10082114 w 10658853"/>
              <a:gd name="connsiteY5" fmla="*/ 3466093 h 3468541"/>
              <a:gd name="connsiteX6" fmla="*/ 575784 w 10658853"/>
              <a:gd name="connsiteY6" fmla="*/ 3466093 h 3468541"/>
              <a:gd name="connsiteX7" fmla="*/ 14514 w 10658853"/>
              <a:gd name="connsiteY7" fmla="*/ 3195109 h 3468541"/>
              <a:gd name="connsiteX8" fmla="*/ 0 w 10658853"/>
              <a:gd name="connsiteY8" fmla="*/ 238903 h 3468541"/>
              <a:gd name="connsiteX0" fmla="*/ 0 w 10658853"/>
              <a:gd name="connsiteY0" fmla="*/ 240229 h 3469867"/>
              <a:gd name="connsiteX1" fmla="*/ 356454 w 10658853"/>
              <a:gd name="connsiteY1" fmla="*/ 3678 h 3469867"/>
              <a:gd name="connsiteX2" fmla="*/ 10082114 w 10658853"/>
              <a:gd name="connsiteY2" fmla="*/ 12787 h 3469867"/>
              <a:gd name="connsiteX3" fmla="*/ 10657898 w 10658853"/>
              <a:gd name="connsiteY3" fmla="*/ 312800 h 3469867"/>
              <a:gd name="connsiteX4" fmla="*/ 10652214 w 10658853"/>
              <a:gd name="connsiteY4" fmla="*/ 3147170 h 3469867"/>
              <a:gd name="connsiteX5" fmla="*/ 10082114 w 10658853"/>
              <a:gd name="connsiteY5" fmla="*/ 3467419 h 3469867"/>
              <a:gd name="connsiteX6" fmla="*/ 575784 w 10658853"/>
              <a:gd name="connsiteY6" fmla="*/ 3467419 h 3469867"/>
              <a:gd name="connsiteX7" fmla="*/ 14514 w 10658853"/>
              <a:gd name="connsiteY7" fmla="*/ 3196435 h 3469867"/>
              <a:gd name="connsiteX8" fmla="*/ 0 w 10658853"/>
              <a:gd name="connsiteY8" fmla="*/ 240229 h 3469867"/>
              <a:gd name="connsiteX0" fmla="*/ 0 w 10658853"/>
              <a:gd name="connsiteY0" fmla="*/ 252372 h 3482010"/>
              <a:gd name="connsiteX1" fmla="*/ 356454 w 10658853"/>
              <a:gd name="connsiteY1" fmla="*/ 15821 h 3482010"/>
              <a:gd name="connsiteX2" fmla="*/ 10082114 w 10658853"/>
              <a:gd name="connsiteY2" fmla="*/ 24930 h 3482010"/>
              <a:gd name="connsiteX3" fmla="*/ 10657898 w 10658853"/>
              <a:gd name="connsiteY3" fmla="*/ 324943 h 3482010"/>
              <a:gd name="connsiteX4" fmla="*/ 10652214 w 10658853"/>
              <a:gd name="connsiteY4" fmla="*/ 3159313 h 3482010"/>
              <a:gd name="connsiteX5" fmla="*/ 10082114 w 10658853"/>
              <a:gd name="connsiteY5" fmla="*/ 3479562 h 3482010"/>
              <a:gd name="connsiteX6" fmla="*/ 575784 w 10658853"/>
              <a:gd name="connsiteY6" fmla="*/ 3479562 h 3482010"/>
              <a:gd name="connsiteX7" fmla="*/ 14514 w 10658853"/>
              <a:gd name="connsiteY7" fmla="*/ 3208578 h 3482010"/>
              <a:gd name="connsiteX8" fmla="*/ 0 w 10658853"/>
              <a:gd name="connsiteY8" fmla="*/ 252372 h 3482010"/>
              <a:gd name="connsiteX0" fmla="*/ 0 w 10658853"/>
              <a:gd name="connsiteY0" fmla="*/ 236551 h 3466189"/>
              <a:gd name="connsiteX1" fmla="*/ 356454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36551 h 3466189"/>
              <a:gd name="connsiteX1" fmla="*/ 293789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28919 h 3458557"/>
              <a:gd name="connsiteX1" fmla="*/ 337655 w 10658853"/>
              <a:gd name="connsiteY1" fmla="*/ 1477 h 3458557"/>
              <a:gd name="connsiteX2" fmla="*/ 10082114 w 10658853"/>
              <a:gd name="connsiteY2" fmla="*/ 1477 h 3458557"/>
              <a:gd name="connsiteX3" fmla="*/ 10657898 w 10658853"/>
              <a:gd name="connsiteY3" fmla="*/ 301490 h 3458557"/>
              <a:gd name="connsiteX4" fmla="*/ 10652214 w 10658853"/>
              <a:gd name="connsiteY4" fmla="*/ 3135860 h 3458557"/>
              <a:gd name="connsiteX5" fmla="*/ 10082114 w 10658853"/>
              <a:gd name="connsiteY5" fmla="*/ 3456109 h 3458557"/>
              <a:gd name="connsiteX6" fmla="*/ 575784 w 10658853"/>
              <a:gd name="connsiteY6" fmla="*/ 3456109 h 3458557"/>
              <a:gd name="connsiteX7" fmla="*/ 14514 w 10658853"/>
              <a:gd name="connsiteY7" fmla="*/ 3185125 h 3458557"/>
              <a:gd name="connsiteX8" fmla="*/ 0 w 10658853"/>
              <a:gd name="connsiteY8" fmla="*/ 228919 h 3458557"/>
              <a:gd name="connsiteX0" fmla="*/ 0 w 10658853"/>
              <a:gd name="connsiteY0" fmla="*/ 234538 h 3464176"/>
              <a:gd name="connsiteX1" fmla="*/ 337655 w 10658853"/>
              <a:gd name="connsiteY1" fmla="*/ 7096 h 3464176"/>
              <a:gd name="connsiteX2" fmla="*/ 10082114 w 10658853"/>
              <a:gd name="connsiteY2" fmla="*/ 7096 h 3464176"/>
              <a:gd name="connsiteX3" fmla="*/ 10657898 w 10658853"/>
              <a:gd name="connsiteY3" fmla="*/ 307109 h 3464176"/>
              <a:gd name="connsiteX4" fmla="*/ 10652214 w 10658853"/>
              <a:gd name="connsiteY4" fmla="*/ 3141479 h 3464176"/>
              <a:gd name="connsiteX5" fmla="*/ 10082114 w 10658853"/>
              <a:gd name="connsiteY5" fmla="*/ 3461728 h 3464176"/>
              <a:gd name="connsiteX6" fmla="*/ 575784 w 10658853"/>
              <a:gd name="connsiteY6" fmla="*/ 3461728 h 3464176"/>
              <a:gd name="connsiteX7" fmla="*/ 14514 w 10658853"/>
              <a:gd name="connsiteY7" fmla="*/ 3190744 h 3464176"/>
              <a:gd name="connsiteX8" fmla="*/ 0 w 10658853"/>
              <a:gd name="connsiteY8" fmla="*/ 234538 h 3464176"/>
              <a:gd name="connsiteX0" fmla="*/ 0 w 10658853"/>
              <a:gd name="connsiteY0" fmla="*/ 239711 h 3469349"/>
              <a:gd name="connsiteX1" fmla="*/ 334522 w 10658853"/>
              <a:gd name="connsiteY1" fmla="*/ 4982 h 3469349"/>
              <a:gd name="connsiteX2" fmla="*/ 10082114 w 10658853"/>
              <a:gd name="connsiteY2" fmla="*/ 12269 h 3469349"/>
              <a:gd name="connsiteX3" fmla="*/ 10657898 w 10658853"/>
              <a:gd name="connsiteY3" fmla="*/ 312282 h 3469349"/>
              <a:gd name="connsiteX4" fmla="*/ 10652214 w 10658853"/>
              <a:gd name="connsiteY4" fmla="*/ 3146652 h 3469349"/>
              <a:gd name="connsiteX5" fmla="*/ 10082114 w 10658853"/>
              <a:gd name="connsiteY5" fmla="*/ 3466901 h 3469349"/>
              <a:gd name="connsiteX6" fmla="*/ 575784 w 10658853"/>
              <a:gd name="connsiteY6" fmla="*/ 3466901 h 3469349"/>
              <a:gd name="connsiteX7" fmla="*/ 14514 w 10658853"/>
              <a:gd name="connsiteY7" fmla="*/ 3195917 h 3469349"/>
              <a:gd name="connsiteX8" fmla="*/ 0 w 10658853"/>
              <a:gd name="connsiteY8" fmla="*/ 239711 h 3469349"/>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5720"/>
              <a:gd name="connsiteY0" fmla="*/ 276630 h 3464367"/>
              <a:gd name="connsiteX1" fmla="*/ 331389 w 10655720"/>
              <a:gd name="connsiteY1" fmla="*/ 0 h 3464367"/>
              <a:gd name="connsiteX2" fmla="*/ 10078981 w 10655720"/>
              <a:gd name="connsiteY2" fmla="*/ 7287 h 3464367"/>
              <a:gd name="connsiteX3" fmla="*/ 10654765 w 10655720"/>
              <a:gd name="connsiteY3" fmla="*/ 307300 h 3464367"/>
              <a:gd name="connsiteX4" fmla="*/ 10649081 w 10655720"/>
              <a:gd name="connsiteY4" fmla="*/ 3141670 h 3464367"/>
              <a:gd name="connsiteX5" fmla="*/ 10078981 w 10655720"/>
              <a:gd name="connsiteY5" fmla="*/ 3461919 h 3464367"/>
              <a:gd name="connsiteX6" fmla="*/ 572651 w 10655720"/>
              <a:gd name="connsiteY6" fmla="*/ 3461919 h 3464367"/>
              <a:gd name="connsiteX7" fmla="*/ 11381 w 10655720"/>
              <a:gd name="connsiteY7" fmla="*/ 3190935 h 3464367"/>
              <a:gd name="connsiteX8" fmla="*/ 0 w 10655720"/>
              <a:gd name="connsiteY8" fmla="*/ 276630 h 3464367"/>
              <a:gd name="connsiteX0" fmla="*/ 0 w 10655720"/>
              <a:gd name="connsiteY0" fmla="*/ 276672 h 3464409"/>
              <a:gd name="connsiteX1" fmla="*/ 331389 w 10655720"/>
              <a:gd name="connsiteY1" fmla="*/ 42 h 3464409"/>
              <a:gd name="connsiteX2" fmla="*/ 10075848 w 10655720"/>
              <a:gd name="connsiteY2" fmla="*/ 42 h 3464409"/>
              <a:gd name="connsiteX3" fmla="*/ 10654765 w 10655720"/>
              <a:gd name="connsiteY3" fmla="*/ 307342 h 3464409"/>
              <a:gd name="connsiteX4" fmla="*/ 10649081 w 10655720"/>
              <a:gd name="connsiteY4" fmla="*/ 3141712 h 3464409"/>
              <a:gd name="connsiteX5" fmla="*/ 10078981 w 10655720"/>
              <a:gd name="connsiteY5" fmla="*/ 3461961 h 3464409"/>
              <a:gd name="connsiteX6" fmla="*/ 572651 w 10655720"/>
              <a:gd name="connsiteY6" fmla="*/ 3461961 h 3464409"/>
              <a:gd name="connsiteX7" fmla="*/ 11381 w 10655720"/>
              <a:gd name="connsiteY7" fmla="*/ 3190977 h 3464409"/>
              <a:gd name="connsiteX8" fmla="*/ 0 w 10655720"/>
              <a:gd name="connsiteY8" fmla="*/ 276672 h 3464409"/>
              <a:gd name="connsiteX0" fmla="*/ 0 w 10655720"/>
              <a:gd name="connsiteY0" fmla="*/ 276672 h 3464657"/>
              <a:gd name="connsiteX1" fmla="*/ 331389 w 10655720"/>
              <a:gd name="connsiteY1" fmla="*/ 42 h 3464657"/>
              <a:gd name="connsiteX2" fmla="*/ 10075848 w 10655720"/>
              <a:gd name="connsiteY2" fmla="*/ 42 h 3464657"/>
              <a:gd name="connsiteX3" fmla="*/ 10654765 w 10655720"/>
              <a:gd name="connsiteY3" fmla="*/ 307342 h 3464657"/>
              <a:gd name="connsiteX4" fmla="*/ 10649081 w 10655720"/>
              <a:gd name="connsiteY4" fmla="*/ 3141712 h 3464657"/>
              <a:gd name="connsiteX5" fmla="*/ 10078981 w 10655720"/>
              <a:gd name="connsiteY5" fmla="*/ 3461961 h 3464657"/>
              <a:gd name="connsiteX6" fmla="*/ 572651 w 10655720"/>
              <a:gd name="connsiteY6" fmla="*/ 3461961 h 3464657"/>
              <a:gd name="connsiteX7" fmla="*/ 8247 w 10655720"/>
              <a:gd name="connsiteY7" fmla="*/ 3192799 h 3464657"/>
              <a:gd name="connsiteX8" fmla="*/ 0 w 10655720"/>
              <a:gd name="connsiteY8" fmla="*/ 276672 h 3464657"/>
              <a:gd name="connsiteX0" fmla="*/ 0 w 10655720"/>
              <a:gd name="connsiteY0" fmla="*/ 276672 h 3461967"/>
              <a:gd name="connsiteX1" fmla="*/ 331389 w 10655720"/>
              <a:gd name="connsiteY1" fmla="*/ 42 h 3461967"/>
              <a:gd name="connsiteX2" fmla="*/ 10075848 w 10655720"/>
              <a:gd name="connsiteY2" fmla="*/ 42 h 3461967"/>
              <a:gd name="connsiteX3" fmla="*/ 10654765 w 10655720"/>
              <a:gd name="connsiteY3" fmla="*/ 307342 h 3461967"/>
              <a:gd name="connsiteX4" fmla="*/ 10649081 w 10655720"/>
              <a:gd name="connsiteY4" fmla="*/ 3141712 h 3461967"/>
              <a:gd name="connsiteX5" fmla="*/ 10078981 w 10655720"/>
              <a:gd name="connsiteY5" fmla="*/ 3461961 h 3461967"/>
              <a:gd name="connsiteX6" fmla="*/ 572651 w 10655720"/>
              <a:gd name="connsiteY6" fmla="*/ 3461961 h 3461967"/>
              <a:gd name="connsiteX7" fmla="*/ 8247 w 10655720"/>
              <a:gd name="connsiteY7" fmla="*/ 3192799 h 3461967"/>
              <a:gd name="connsiteX8" fmla="*/ 0 w 10655720"/>
              <a:gd name="connsiteY8" fmla="*/ 276672 h 3461967"/>
              <a:gd name="connsiteX0" fmla="*/ 0 w 10655720"/>
              <a:gd name="connsiteY0" fmla="*/ 276672 h 3464737"/>
              <a:gd name="connsiteX1" fmla="*/ 331389 w 10655720"/>
              <a:gd name="connsiteY1" fmla="*/ 42 h 3464737"/>
              <a:gd name="connsiteX2" fmla="*/ 10075848 w 10655720"/>
              <a:gd name="connsiteY2" fmla="*/ 42 h 3464737"/>
              <a:gd name="connsiteX3" fmla="*/ 10654765 w 10655720"/>
              <a:gd name="connsiteY3" fmla="*/ 307342 h 3464737"/>
              <a:gd name="connsiteX4" fmla="*/ 10649081 w 10655720"/>
              <a:gd name="connsiteY4" fmla="*/ 3141712 h 3464737"/>
              <a:gd name="connsiteX5" fmla="*/ 10078981 w 10655720"/>
              <a:gd name="connsiteY5" fmla="*/ 3461961 h 3464737"/>
              <a:gd name="connsiteX6" fmla="*/ 572651 w 10655720"/>
              <a:gd name="connsiteY6" fmla="*/ 3461961 h 3464737"/>
              <a:gd name="connsiteX7" fmla="*/ 8247 w 10655720"/>
              <a:gd name="connsiteY7" fmla="*/ 3232878 h 3464737"/>
              <a:gd name="connsiteX8" fmla="*/ 0 w 10655720"/>
              <a:gd name="connsiteY8" fmla="*/ 276672 h 3464737"/>
              <a:gd name="connsiteX0" fmla="*/ 0 w 10655720"/>
              <a:gd name="connsiteY0" fmla="*/ 276672 h 3462116"/>
              <a:gd name="connsiteX1" fmla="*/ 331389 w 10655720"/>
              <a:gd name="connsiteY1" fmla="*/ 42 h 3462116"/>
              <a:gd name="connsiteX2" fmla="*/ 10075848 w 10655720"/>
              <a:gd name="connsiteY2" fmla="*/ 42 h 3462116"/>
              <a:gd name="connsiteX3" fmla="*/ 10654765 w 10655720"/>
              <a:gd name="connsiteY3" fmla="*/ 307342 h 3462116"/>
              <a:gd name="connsiteX4" fmla="*/ 10649081 w 10655720"/>
              <a:gd name="connsiteY4" fmla="*/ 3141712 h 3462116"/>
              <a:gd name="connsiteX5" fmla="*/ 10078981 w 10655720"/>
              <a:gd name="connsiteY5" fmla="*/ 3461961 h 3462116"/>
              <a:gd name="connsiteX6" fmla="*/ 572651 w 10655720"/>
              <a:gd name="connsiteY6" fmla="*/ 3461961 h 3462116"/>
              <a:gd name="connsiteX7" fmla="*/ 8247 w 10655720"/>
              <a:gd name="connsiteY7" fmla="*/ 3232878 h 3462116"/>
              <a:gd name="connsiteX8" fmla="*/ 0 w 10655720"/>
              <a:gd name="connsiteY8" fmla="*/ 276672 h 3462116"/>
              <a:gd name="connsiteX0" fmla="*/ 0 w 10655720"/>
              <a:gd name="connsiteY0" fmla="*/ 276672 h 3466339"/>
              <a:gd name="connsiteX1" fmla="*/ 331389 w 10655720"/>
              <a:gd name="connsiteY1" fmla="*/ 42 h 3466339"/>
              <a:gd name="connsiteX2" fmla="*/ 10075848 w 10655720"/>
              <a:gd name="connsiteY2" fmla="*/ 42 h 3466339"/>
              <a:gd name="connsiteX3" fmla="*/ 10654765 w 10655720"/>
              <a:gd name="connsiteY3" fmla="*/ 307342 h 3466339"/>
              <a:gd name="connsiteX4" fmla="*/ 10649081 w 10655720"/>
              <a:gd name="connsiteY4" fmla="*/ 3141712 h 3466339"/>
              <a:gd name="connsiteX5" fmla="*/ 10078981 w 10655720"/>
              <a:gd name="connsiteY5" fmla="*/ 3461961 h 3466339"/>
              <a:gd name="connsiteX6" fmla="*/ 572651 w 10655720"/>
              <a:gd name="connsiteY6" fmla="*/ 3461961 h 3466339"/>
              <a:gd name="connsiteX7" fmla="*/ 11380 w 10655720"/>
              <a:gd name="connsiteY7" fmla="*/ 3269313 h 3466339"/>
              <a:gd name="connsiteX8" fmla="*/ 0 w 10655720"/>
              <a:gd name="connsiteY8" fmla="*/ 276672 h 3466339"/>
              <a:gd name="connsiteX0" fmla="*/ 0 w 10655720"/>
              <a:gd name="connsiteY0" fmla="*/ 276672 h 3462846"/>
              <a:gd name="connsiteX1" fmla="*/ 331389 w 10655720"/>
              <a:gd name="connsiteY1" fmla="*/ 42 h 3462846"/>
              <a:gd name="connsiteX2" fmla="*/ 10075848 w 10655720"/>
              <a:gd name="connsiteY2" fmla="*/ 42 h 3462846"/>
              <a:gd name="connsiteX3" fmla="*/ 10654765 w 10655720"/>
              <a:gd name="connsiteY3" fmla="*/ 307342 h 3462846"/>
              <a:gd name="connsiteX4" fmla="*/ 10649081 w 10655720"/>
              <a:gd name="connsiteY4" fmla="*/ 3141712 h 3462846"/>
              <a:gd name="connsiteX5" fmla="*/ 10078981 w 10655720"/>
              <a:gd name="connsiteY5" fmla="*/ 3461961 h 3462846"/>
              <a:gd name="connsiteX6" fmla="*/ 572651 w 10655720"/>
              <a:gd name="connsiteY6" fmla="*/ 3461961 h 3462846"/>
              <a:gd name="connsiteX7" fmla="*/ 11380 w 10655720"/>
              <a:gd name="connsiteY7" fmla="*/ 3269313 h 3462846"/>
              <a:gd name="connsiteX8" fmla="*/ 0 w 10655720"/>
              <a:gd name="connsiteY8" fmla="*/ 276672 h 3462846"/>
              <a:gd name="connsiteX0" fmla="*/ 0 w 10655720"/>
              <a:gd name="connsiteY0" fmla="*/ 276672 h 3464509"/>
              <a:gd name="connsiteX1" fmla="*/ 331389 w 10655720"/>
              <a:gd name="connsiteY1" fmla="*/ 42 h 3464509"/>
              <a:gd name="connsiteX2" fmla="*/ 10075848 w 10655720"/>
              <a:gd name="connsiteY2" fmla="*/ 42 h 3464509"/>
              <a:gd name="connsiteX3" fmla="*/ 10654765 w 10655720"/>
              <a:gd name="connsiteY3" fmla="*/ 307342 h 3464509"/>
              <a:gd name="connsiteX4" fmla="*/ 10649081 w 10655720"/>
              <a:gd name="connsiteY4" fmla="*/ 3141712 h 3464509"/>
              <a:gd name="connsiteX5" fmla="*/ 10078981 w 10655720"/>
              <a:gd name="connsiteY5" fmla="*/ 3461961 h 3464509"/>
              <a:gd name="connsiteX6" fmla="*/ 484919 w 10655720"/>
              <a:gd name="connsiteY6" fmla="*/ 3463783 h 3464509"/>
              <a:gd name="connsiteX7" fmla="*/ 11380 w 10655720"/>
              <a:gd name="connsiteY7" fmla="*/ 3269313 h 3464509"/>
              <a:gd name="connsiteX8" fmla="*/ 0 w 10655720"/>
              <a:gd name="connsiteY8" fmla="*/ 276672 h 3464509"/>
              <a:gd name="connsiteX0" fmla="*/ 0 w 10655720"/>
              <a:gd name="connsiteY0" fmla="*/ 276672 h 3468012"/>
              <a:gd name="connsiteX1" fmla="*/ 331389 w 10655720"/>
              <a:gd name="connsiteY1" fmla="*/ 42 h 3468012"/>
              <a:gd name="connsiteX2" fmla="*/ 10075848 w 10655720"/>
              <a:gd name="connsiteY2" fmla="*/ 42 h 3468012"/>
              <a:gd name="connsiteX3" fmla="*/ 10654765 w 10655720"/>
              <a:gd name="connsiteY3" fmla="*/ 307342 h 3468012"/>
              <a:gd name="connsiteX4" fmla="*/ 10649081 w 10655720"/>
              <a:gd name="connsiteY4" fmla="*/ 3141712 h 3468012"/>
              <a:gd name="connsiteX5" fmla="*/ 10078981 w 10655720"/>
              <a:gd name="connsiteY5" fmla="*/ 3461961 h 3468012"/>
              <a:gd name="connsiteX6" fmla="*/ 484919 w 10655720"/>
              <a:gd name="connsiteY6" fmla="*/ 3463783 h 3468012"/>
              <a:gd name="connsiteX7" fmla="*/ 11380 w 10655720"/>
              <a:gd name="connsiteY7" fmla="*/ 3269313 h 3468012"/>
              <a:gd name="connsiteX8" fmla="*/ 0 w 10655720"/>
              <a:gd name="connsiteY8" fmla="*/ 276672 h 3468012"/>
              <a:gd name="connsiteX0" fmla="*/ 0 w 10655720"/>
              <a:gd name="connsiteY0" fmla="*/ 276672 h 3463874"/>
              <a:gd name="connsiteX1" fmla="*/ 331389 w 10655720"/>
              <a:gd name="connsiteY1" fmla="*/ 42 h 3463874"/>
              <a:gd name="connsiteX2" fmla="*/ 10075848 w 10655720"/>
              <a:gd name="connsiteY2" fmla="*/ 42 h 3463874"/>
              <a:gd name="connsiteX3" fmla="*/ 10654765 w 10655720"/>
              <a:gd name="connsiteY3" fmla="*/ 307342 h 3463874"/>
              <a:gd name="connsiteX4" fmla="*/ 10649081 w 10655720"/>
              <a:gd name="connsiteY4" fmla="*/ 3141712 h 3463874"/>
              <a:gd name="connsiteX5" fmla="*/ 10078981 w 10655720"/>
              <a:gd name="connsiteY5" fmla="*/ 3461961 h 3463874"/>
              <a:gd name="connsiteX6" fmla="*/ 484919 w 10655720"/>
              <a:gd name="connsiteY6" fmla="*/ 3463783 h 3463874"/>
              <a:gd name="connsiteX7" fmla="*/ 11380 w 10655720"/>
              <a:gd name="connsiteY7" fmla="*/ 3269313 h 3463874"/>
              <a:gd name="connsiteX8" fmla="*/ 0 w 10655720"/>
              <a:gd name="connsiteY8" fmla="*/ 276672 h 34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720" h="3463874">
                <a:moveTo>
                  <a:pt x="0" y="276672"/>
                </a:moveTo>
                <a:cubicBezTo>
                  <a:pt x="0" y="-41325"/>
                  <a:pt x="94858" y="5508"/>
                  <a:pt x="331389" y="42"/>
                </a:cubicBezTo>
                <a:lnTo>
                  <a:pt x="10075848" y="42"/>
                </a:lnTo>
                <a:cubicBezTo>
                  <a:pt x="10393845" y="42"/>
                  <a:pt x="10654765" y="-10655"/>
                  <a:pt x="10654765" y="307342"/>
                </a:cubicBezTo>
                <a:cubicBezTo>
                  <a:pt x="10659603" y="1278230"/>
                  <a:pt x="10644243" y="2170824"/>
                  <a:pt x="10649081" y="3141712"/>
                </a:cubicBezTo>
                <a:cubicBezTo>
                  <a:pt x="10649081" y="3459709"/>
                  <a:pt x="10396978" y="3461961"/>
                  <a:pt x="10078981" y="3461961"/>
                </a:cubicBezTo>
                <a:lnTo>
                  <a:pt x="484919" y="3463783"/>
                </a:lnTo>
                <a:cubicBezTo>
                  <a:pt x="76056" y="3461961"/>
                  <a:pt x="11380" y="3487113"/>
                  <a:pt x="11380" y="3269313"/>
                </a:cubicBezTo>
                <a:cubicBezTo>
                  <a:pt x="7586" y="2297878"/>
                  <a:pt x="3794" y="1248107"/>
                  <a:pt x="0" y="276672"/>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8A4EB9E4-7567-8E33-31AA-92F43F6CB34C}"/>
                  </a:ext>
                </a:extLst>
              </p:cNvPr>
              <p:cNvSpPr txBox="1"/>
              <p:nvPr/>
            </p:nvSpPr>
            <p:spPr>
              <a:xfrm>
                <a:off x="1115253" y="19924304"/>
                <a:ext cx="9001125" cy="3929281"/>
              </a:xfrm>
              <a:prstGeom prst="rect">
                <a:avLst/>
              </a:prstGeom>
              <a:noFill/>
              <a:ln>
                <a:noFill/>
              </a:ln>
            </p:spPr>
            <p:txBody>
              <a:bodyPr wrap="square">
                <a:spAutoFit/>
              </a:bodyPr>
              <a:lstStyle/>
              <a:p>
                <a:pPr marL="285750" indent="-285750">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PERFORMANCE ANALYSIS</a:t>
                </a:r>
              </a:p>
              <a:p>
                <a:pPr>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Performance is measured via:</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Switch</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oMath>
                </a14:m>
                <a:r>
                  <a:rPr lang="en-US" baseline="-25000" dirty="0">
                    <a:latin typeface="Calibri" panose="020F0502020204030204" pitchFamily="34" charset="0"/>
                    <a:ea typeface="Calibri" panose="020F0502020204030204" pitchFamily="34" charset="0"/>
                    <a:cs typeface="Calibri" panose="020F0502020204030204" pitchFamily="34" charset="0"/>
                  </a:rPr>
                  <a:t> noSwitch </a:t>
                </a:r>
                <a:r>
                  <a:rPr lang="en-US" dirty="0">
                    <a:latin typeface="Calibri" panose="020F0502020204030204" pitchFamily="34" charset="0"/>
                    <a:ea typeface="Calibri" panose="020F0502020204030204" pitchFamily="34" charset="0"/>
                    <a:cs typeface="Calibri" panose="020F0502020204030204" pitchFamily="34" charset="0"/>
                  </a:rPr>
                  <a:t>= mean time during Switch trials - mean time during NoSwitch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Correct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Correct</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nonCorrect</a:t>
                </a:r>
                <a:r>
                  <a:rPr lang="en-US" dirty="0">
                    <a:latin typeface="Calibri" panose="020F0502020204030204" pitchFamily="34" charset="0"/>
                    <a:ea typeface="Calibri" panose="020F0502020204030204" pitchFamily="34" charset="0"/>
                    <a:cs typeface="Calibri" panose="020F0502020204030204" pitchFamily="34" charset="0"/>
                  </a:rPr>
                  <a:t> = mean time during Correct trials - mean time during NoCorrect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General accuracy rate: #correct_trials / #total_trials</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accuracy rate: 1 - #errors_on_Switch / #total_errors</a:t>
                </a:r>
              </a:p>
              <a:p>
                <a:pPr marL="800084" lvl="1" indent="-342893">
                  <a:buFont typeface="+mj-lt"/>
                  <a:buAutoNum type="arabicPeriod"/>
                </a:pP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Analysis: </a:t>
                </a:r>
              </a:p>
              <a:p>
                <a:pPr marL="285750" indent="-285750">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Switch Costs and Correct Costs; </a:t>
                </a:r>
              </a:p>
              <a:p>
                <a:pPr marL="285750" indent="-285750">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ANOVA;</a:t>
                </a:r>
              </a:p>
              <a:p>
                <a:pPr marL="285750" indent="-285750">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analysis of error/accuracy rates.</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CasellaDiTesto 39">
                <a:extLst>
                  <a:ext uri="{FF2B5EF4-FFF2-40B4-BE49-F238E27FC236}">
                    <a16:creationId xmlns:a16="http://schemas.microsoft.com/office/drawing/2014/main" id="{8A4EB9E4-7567-8E33-31AA-92F43F6CB34C}"/>
                  </a:ext>
                </a:extLst>
              </p:cNvPr>
              <p:cNvSpPr txBox="1">
                <a:spLocks noRot="1" noChangeAspect="1" noMove="1" noResize="1" noEditPoints="1" noAdjustHandles="1" noChangeArrowheads="1" noChangeShapeType="1" noTextEdit="1"/>
              </p:cNvSpPr>
              <p:nvPr/>
            </p:nvSpPr>
            <p:spPr>
              <a:xfrm>
                <a:off x="1115253" y="19924304"/>
                <a:ext cx="9001125" cy="3929281"/>
              </a:xfrm>
              <a:prstGeom prst="rect">
                <a:avLst/>
              </a:prstGeom>
              <a:blipFill>
                <a:blip r:embed="rId10"/>
                <a:stretch>
                  <a:fillRect l="-423" t="-643" b="-1286"/>
                </a:stretch>
              </a:blipFill>
              <a:ln>
                <a:noFill/>
              </a:ln>
            </p:spPr>
            <p:txBody>
              <a:bodyPr/>
              <a:lstStyle/>
              <a:p>
                <a:r>
                  <a:rPr lang="it-DE">
                    <a:noFill/>
                  </a:rPr>
                  <a:t> </a:t>
                </a:r>
              </a:p>
            </p:txBody>
          </p:sp>
        </mc:Fallback>
      </mc:AlternateContent>
      <p:sp>
        <p:nvSpPr>
          <p:cNvPr id="47" name="CasellaDiTesto 46">
            <a:extLst>
              <a:ext uri="{FF2B5EF4-FFF2-40B4-BE49-F238E27FC236}">
                <a16:creationId xmlns:a16="http://schemas.microsoft.com/office/drawing/2014/main" id="{2060DEEF-089A-8669-AA0B-949BFD4A09AD}"/>
              </a:ext>
            </a:extLst>
          </p:cNvPr>
          <p:cNvSpPr txBox="1"/>
          <p:nvPr/>
        </p:nvSpPr>
        <p:spPr>
          <a:xfrm>
            <a:off x="1384293" y="28535572"/>
            <a:ext cx="8655940" cy="830997"/>
          </a:xfrm>
          <a:prstGeom prst="rect">
            <a:avLst/>
          </a:prstGeom>
          <a:noFill/>
        </p:spPr>
        <p:txBody>
          <a:bodyPr wrap="square" rtlCol="0">
            <a:spAutoFit/>
          </a:bodyPr>
          <a:lstStyle/>
          <a:p>
            <a:r>
              <a:rPr lang="en-GB" sz="1200" b="1" dirty="0"/>
              <a:t>Fig. 7 </a:t>
            </a:r>
            <a:r>
              <a:rPr lang="en-GB" sz="1200" dirty="0"/>
              <a:t>a) Box Plot of Reaction Time in Switch and Non-Switch events  b) Box Plot of Switch Cost </a:t>
            </a:r>
          </a:p>
          <a:p>
            <a:endParaRPr lang="en-GB" dirty="0"/>
          </a:p>
          <a:p>
            <a:r>
              <a:rPr lang="en-GB" dirty="0"/>
              <a:t>T-test on the mean of the Switch Cost (p-value = 0 .4643)</a:t>
            </a:r>
          </a:p>
        </p:txBody>
      </p:sp>
      <p:sp>
        <p:nvSpPr>
          <p:cNvPr id="48" name="CasellaDiTesto 47">
            <a:extLst>
              <a:ext uri="{FF2B5EF4-FFF2-40B4-BE49-F238E27FC236}">
                <a16:creationId xmlns:a16="http://schemas.microsoft.com/office/drawing/2014/main" id="{E6F60803-44B7-B47E-EB20-5F109D4629C8}"/>
              </a:ext>
            </a:extLst>
          </p:cNvPr>
          <p:cNvSpPr txBox="1"/>
          <p:nvPr/>
        </p:nvSpPr>
        <p:spPr>
          <a:xfrm>
            <a:off x="1464962" y="34982954"/>
            <a:ext cx="7172601" cy="830997"/>
          </a:xfrm>
          <a:prstGeom prst="rect">
            <a:avLst/>
          </a:prstGeom>
          <a:noFill/>
        </p:spPr>
        <p:txBody>
          <a:bodyPr wrap="square" rtlCol="0">
            <a:spAutoFit/>
          </a:bodyPr>
          <a:lstStyle/>
          <a:p>
            <a:r>
              <a:rPr lang="en-GB" sz="1200" b="1" dirty="0"/>
              <a:t>Fig. 8</a:t>
            </a:r>
            <a:r>
              <a:rPr lang="en-GB" sz="1200" dirty="0"/>
              <a:t> a) Box Plot of Reaction Times when participants answered correctly and not b) Box Plot of Correct Cost </a:t>
            </a:r>
          </a:p>
          <a:p>
            <a:endParaRPr lang="en-GB" dirty="0"/>
          </a:p>
          <a:p>
            <a:r>
              <a:rPr lang="en-GB" dirty="0"/>
              <a:t>T-test on the mean of the Correct cost (p-value = 0.5299)</a:t>
            </a:r>
          </a:p>
        </p:txBody>
      </p:sp>
      <p:sp>
        <p:nvSpPr>
          <p:cNvPr id="49" name="CasellaDiTesto 48">
            <a:extLst>
              <a:ext uri="{FF2B5EF4-FFF2-40B4-BE49-F238E27FC236}">
                <a16:creationId xmlns:a16="http://schemas.microsoft.com/office/drawing/2014/main" id="{592AE21A-853F-A90A-E89A-537340516DF0}"/>
              </a:ext>
            </a:extLst>
          </p:cNvPr>
          <p:cNvSpPr txBox="1"/>
          <p:nvPr/>
        </p:nvSpPr>
        <p:spPr>
          <a:xfrm>
            <a:off x="11877364" y="19126006"/>
            <a:ext cx="7239621" cy="492443"/>
          </a:xfrm>
          <a:prstGeom prst="rect">
            <a:avLst/>
          </a:prstGeom>
          <a:solidFill>
            <a:srgbClr val="375ED3"/>
          </a:solidFill>
          <a:ln>
            <a:solidFill>
              <a:srgbClr val="4675C7"/>
            </a:solidFill>
          </a:ln>
        </p:spPr>
        <p:txBody>
          <a:bodyPr wrap="square" rtlCol="0">
            <a:spAutoFit/>
          </a:bodyPr>
          <a:lstStyle/>
          <a:p>
            <a:pPr algn="ctr"/>
            <a:r>
              <a:rPr lang="it-IT" sz="2600" dirty="0">
                <a:solidFill>
                  <a:schemeClr val="bg1"/>
                </a:solidFill>
              </a:rPr>
              <a:t>RESULTS</a:t>
            </a:r>
          </a:p>
        </p:txBody>
      </p:sp>
      <p:sp>
        <p:nvSpPr>
          <p:cNvPr id="50" name="CasellaDiTesto 49">
            <a:extLst>
              <a:ext uri="{FF2B5EF4-FFF2-40B4-BE49-F238E27FC236}">
                <a16:creationId xmlns:a16="http://schemas.microsoft.com/office/drawing/2014/main" id="{A7726503-C0CF-D10F-C4DF-409DBCA4EE31}"/>
              </a:ext>
            </a:extLst>
          </p:cNvPr>
          <p:cNvSpPr txBox="1"/>
          <p:nvPr/>
        </p:nvSpPr>
        <p:spPr>
          <a:xfrm>
            <a:off x="10844392" y="25357219"/>
            <a:ext cx="6909751" cy="1927387"/>
          </a:xfrm>
          <a:prstGeom prst="rect">
            <a:avLst/>
          </a:prstGeom>
          <a:noFill/>
          <a:ln>
            <a:noFill/>
          </a:ln>
        </p:spPr>
        <p:txBody>
          <a:bodyPr wrap="square">
            <a:spAutoFit/>
          </a:bodyPr>
          <a:lstStyle/>
          <a:p>
            <a:pPr marL="285750" indent="-285750">
              <a:lnSpc>
                <a:spcPct val="107000"/>
              </a:lnSpc>
              <a:spcAft>
                <a:spcPts val="6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LINEAR MIXED MODEL</a:t>
            </a:r>
            <a:endParaRPr lang="en-US"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previous ANOVA does not consider that times are not independent.</a:t>
            </a:r>
          </a:p>
          <a:p>
            <a:pPr marL="285750" indent="-285750">
              <a:lnSpc>
                <a:spcPct val="107000"/>
              </a:lnSpc>
              <a:buSzPct val="120000"/>
              <a:buFont typeface="Zapf Dingbats"/>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Subjects' grouping as a Random Intercept in a LMM</a:t>
            </a:r>
          </a:p>
          <a:p>
            <a:pPr>
              <a:lnSpc>
                <a:spcPct val="107000"/>
              </a:lnSpc>
              <a:spcBef>
                <a:spcPts val="600"/>
              </a:spcBef>
              <a:spcAft>
                <a:spcPts val="600"/>
              </a:spcAft>
            </a:pP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Reaction Time </a:t>
            </a:r>
            <a:r>
              <a:rPr lang="en-US" b="1" i="1" dirty="0">
                <a:solidFill>
                  <a:srgbClr val="000000"/>
                </a:solidFill>
                <a:latin typeface="Times" pitchFamily="2"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 + (1|Subject)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buSzPct val="120000"/>
              <a:buFont typeface="Zapf Dingbats"/>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PVRE = 0.8483049</a:t>
            </a:r>
          </a:p>
        </p:txBody>
      </p:sp>
      <p:sp>
        <p:nvSpPr>
          <p:cNvPr id="56" name="CasellaDiTesto 55">
            <a:extLst>
              <a:ext uri="{FF2B5EF4-FFF2-40B4-BE49-F238E27FC236}">
                <a16:creationId xmlns:a16="http://schemas.microsoft.com/office/drawing/2014/main" id="{519E0CD2-0245-B169-7B08-EDB4C04192A9}"/>
              </a:ext>
            </a:extLst>
          </p:cNvPr>
          <p:cNvSpPr txBox="1"/>
          <p:nvPr/>
        </p:nvSpPr>
        <p:spPr>
          <a:xfrm>
            <a:off x="10837969" y="19924970"/>
            <a:ext cx="9318383" cy="1103828"/>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ANOVA</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Times" pitchFamily="2"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congruent + switch + diagnosis *congruent + diagnosis *switch + </a:t>
            </a:r>
          </a:p>
          <a:p>
            <a:pPr>
              <a:lnSpc>
                <a:spcPct val="107000"/>
              </a:lnSpc>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 congruent*switch</a:t>
            </a:r>
          </a:p>
        </p:txBody>
      </p:sp>
      <p:sp>
        <p:nvSpPr>
          <p:cNvPr id="76" name="CasellaDiTesto 75">
            <a:extLst>
              <a:ext uri="{FF2B5EF4-FFF2-40B4-BE49-F238E27FC236}">
                <a16:creationId xmlns:a16="http://schemas.microsoft.com/office/drawing/2014/main" id="{F759F047-89A1-7FAF-6FA9-CC5D00B657BC}"/>
              </a:ext>
            </a:extLst>
          </p:cNvPr>
          <p:cNvSpPr txBox="1"/>
          <p:nvPr/>
        </p:nvSpPr>
        <p:spPr>
          <a:xfrm>
            <a:off x="10831721" y="23458917"/>
            <a:ext cx="4293214" cy="1561005"/>
          </a:xfrm>
          <a:prstGeom prst="rect">
            <a:avLst/>
          </a:prstGeom>
          <a:noFill/>
          <a:ln>
            <a:noFill/>
          </a:ln>
        </p:spPr>
        <p:txBody>
          <a:bodyPr wrap="square">
            <a:spAutoFit/>
          </a:bodyPr>
          <a:lstStyle/>
          <a:p>
            <a:pPr algn="just">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We can state that the difference between Switch Costs for SCHZ and CTRL are not statistically significant, i.e., switching seems not to hinder SCHZ’s reaction time more than CTRL.</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7" name="Rettangolo con angoli arrotondati 18">
            <a:extLst>
              <a:ext uri="{FF2B5EF4-FFF2-40B4-BE49-F238E27FC236}">
                <a16:creationId xmlns:a16="http://schemas.microsoft.com/office/drawing/2014/main" id="{E588CDBC-66DF-3E18-908E-516B13CFF545}"/>
              </a:ext>
            </a:extLst>
          </p:cNvPr>
          <p:cNvSpPr/>
          <p:nvPr/>
        </p:nvSpPr>
        <p:spPr>
          <a:xfrm>
            <a:off x="15497175" y="37342880"/>
            <a:ext cx="14059692"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318405 h 3462777"/>
              <a:gd name="connsiteX1" fmla="*/ 575784 w 10672413"/>
              <a:gd name="connsiteY1" fmla="*/ 186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318405 h 3462777"/>
              <a:gd name="connsiteX0" fmla="*/ 0 w 10672413"/>
              <a:gd name="connsiteY0" fmla="*/ 283142 h 3463825"/>
              <a:gd name="connsiteX1" fmla="*/ 575784 w 10672413"/>
              <a:gd name="connsiteY1" fmla="*/ 1234 h 3463825"/>
              <a:gd name="connsiteX2" fmla="*/ 10082114 w 10672413"/>
              <a:gd name="connsiteY2" fmla="*/ 1234 h 3463825"/>
              <a:gd name="connsiteX3" fmla="*/ 10657898 w 10672413"/>
              <a:gd name="connsiteY3" fmla="*/ 301247 h 3463825"/>
              <a:gd name="connsiteX4" fmla="*/ 10672413 w 10672413"/>
              <a:gd name="connsiteY4" fmla="*/ 3213911 h 3463825"/>
              <a:gd name="connsiteX5" fmla="*/ 10082114 w 10672413"/>
              <a:gd name="connsiteY5" fmla="*/ 3455866 h 3463825"/>
              <a:gd name="connsiteX6" fmla="*/ 575784 w 10672413"/>
              <a:gd name="connsiteY6" fmla="*/ 3455866 h 3463825"/>
              <a:gd name="connsiteX7" fmla="*/ 14514 w 10672413"/>
              <a:gd name="connsiteY7" fmla="*/ 3184882 h 3463825"/>
              <a:gd name="connsiteX8" fmla="*/ 0 w 10672413"/>
              <a:gd name="connsiteY8" fmla="*/ 283142 h 3463825"/>
              <a:gd name="connsiteX0" fmla="*/ 0 w 10672413"/>
              <a:gd name="connsiteY0" fmla="*/ 282094 h 3462777"/>
              <a:gd name="connsiteX1" fmla="*/ 773422 w 10672413"/>
              <a:gd name="connsiteY1" fmla="*/ 9264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282094 h 3462777"/>
              <a:gd name="connsiteX0" fmla="*/ 0 w 10672413"/>
              <a:gd name="connsiteY0" fmla="*/ 282094 h 3457266"/>
              <a:gd name="connsiteX1" fmla="*/ 773422 w 10672413"/>
              <a:gd name="connsiteY1" fmla="*/ 9264 h 3457266"/>
              <a:gd name="connsiteX2" fmla="*/ 10082114 w 10672413"/>
              <a:gd name="connsiteY2" fmla="*/ 186 h 3457266"/>
              <a:gd name="connsiteX3" fmla="*/ 10657898 w 10672413"/>
              <a:gd name="connsiteY3" fmla="*/ 300199 h 3457266"/>
              <a:gd name="connsiteX4" fmla="*/ 10672413 w 10672413"/>
              <a:gd name="connsiteY4" fmla="*/ 3167475 h 3457266"/>
              <a:gd name="connsiteX5" fmla="*/ 10082114 w 10672413"/>
              <a:gd name="connsiteY5" fmla="*/ 3454818 h 3457266"/>
              <a:gd name="connsiteX6" fmla="*/ 575784 w 10672413"/>
              <a:gd name="connsiteY6" fmla="*/ 3454818 h 3457266"/>
              <a:gd name="connsiteX7" fmla="*/ 14514 w 10672413"/>
              <a:gd name="connsiteY7" fmla="*/ 3183834 h 3457266"/>
              <a:gd name="connsiteX8" fmla="*/ 0 w 10672413"/>
              <a:gd name="connsiteY8" fmla="*/ 282094 h 345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57266">
                <a:moveTo>
                  <a:pt x="0" y="282094"/>
                </a:moveTo>
                <a:cubicBezTo>
                  <a:pt x="0" y="-35903"/>
                  <a:pt x="455425" y="9264"/>
                  <a:pt x="773422" y="9264"/>
                </a:cubicBezTo>
                <a:lnTo>
                  <a:pt x="10082114" y="186"/>
                </a:lnTo>
                <a:cubicBezTo>
                  <a:pt x="10400111" y="186"/>
                  <a:pt x="10657898" y="-17798"/>
                  <a:pt x="10657898" y="300199"/>
                </a:cubicBezTo>
                <a:cubicBezTo>
                  <a:pt x="10662736" y="1271087"/>
                  <a:pt x="10667575" y="2196587"/>
                  <a:pt x="10672413" y="3167475"/>
                </a:cubicBezTo>
                <a:cubicBezTo>
                  <a:pt x="10672413" y="3485472"/>
                  <a:pt x="10400111" y="3454818"/>
                  <a:pt x="10082114" y="3454818"/>
                </a:cubicBezTo>
                <a:lnTo>
                  <a:pt x="575784" y="3454818"/>
                </a:lnTo>
                <a:cubicBezTo>
                  <a:pt x="257787" y="3454818"/>
                  <a:pt x="14514" y="3501831"/>
                  <a:pt x="14514" y="3183834"/>
                </a:cubicBezTo>
                <a:cubicBezTo>
                  <a:pt x="9676" y="2198432"/>
                  <a:pt x="4838" y="1267496"/>
                  <a:pt x="0" y="282094"/>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CasellaDiTesto 77">
            <a:extLst>
              <a:ext uri="{FF2B5EF4-FFF2-40B4-BE49-F238E27FC236}">
                <a16:creationId xmlns:a16="http://schemas.microsoft.com/office/drawing/2014/main" id="{9E905D48-FFC8-2D1E-1944-BAC6DD4A72D2}"/>
              </a:ext>
            </a:extLst>
          </p:cNvPr>
          <p:cNvSpPr txBox="1"/>
          <p:nvPr/>
        </p:nvSpPr>
        <p:spPr>
          <a:xfrm>
            <a:off x="18427700" y="37124758"/>
            <a:ext cx="8905145" cy="492443"/>
          </a:xfrm>
          <a:prstGeom prst="rect">
            <a:avLst/>
          </a:prstGeom>
          <a:solidFill>
            <a:srgbClr val="375ED3"/>
          </a:solidFill>
          <a:ln>
            <a:solidFill>
              <a:srgbClr val="4675C7"/>
            </a:solidFill>
          </a:ln>
        </p:spPr>
        <p:txBody>
          <a:bodyPr wrap="square" rtlCol="0">
            <a:spAutoFit/>
          </a:bodyPr>
          <a:lstStyle/>
          <a:p>
            <a:pPr algn="ctr"/>
            <a:r>
              <a:rPr lang="it-IT" sz="2600" dirty="0">
                <a:solidFill>
                  <a:schemeClr val="bg1"/>
                </a:solidFill>
              </a:rPr>
              <a:t>REFERENCES</a:t>
            </a:r>
          </a:p>
        </p:txBody>
      </p:sp>
      <p:sp>
        <p:nvSpPr>
          <p:cNvPr id="79" name="CasellaDiTesto 78">
            <a:extLst>
              <a:ext uri="{FF2B5EF4-FFF2-40B4-BE49-F238E27FC236}">
                <a16:creationId xmlns:a16="http://schemas.microsoft.com/office/drawing/2014/main" id="{E8203E9C-4440-81AD-CBBE-D5226780A84D}"/>
              </a:ext>
            </a:extLst>
          </p:cNvPr>
          <p:cNvSpPr txBox="1"/>
          <p:nvPr/>
        </p:nvSpPr>
        <p:spPr>
          <a:xfrm>
            <a:off x="15873580" y="37909888"/>
            <a:ext cx="13322299" cy="3889255"/>
          </a:xfrm>
          <a:prstGeom prst="rect">
            <a:avLst/>
          </a:prstGeom>
          <a:noFill/>
        </p:spPr>
        <p:txBody>
          <a:bodyPr wrap="square" rtlCol="0">
            <a:spAutoFit/>
          </a:bodyPr>
          <a:lstStyle/>
          <a:p>
            <a:pPr algn="just"/>
            <a:r>
              <a:rPr lang="en-US" sz="1400" dirty="0">
                <a:latin typeface="Calibri" panose="020F0502020204030204" pitchFamily="34" charset="0"/>
                <a:cs typeface="Calibri" panose="020F0502020204030204" pitchFamily="34" charset="0"/>
              </a:rPr>
              <a:t>[1]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Cameron S. Carter, Shifting set about task switching: Behavioral and neural evidence for distinct forms of cognitive flexibility,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46 (2008) 2924–2935 </a:t>
            </a:r>
          </a:p>
          <a:p>
            <a:pPr algn="just"/>
            <a:r>
              <a:rPr lang="en-US" sz="1400" dirty="0">
                <a:latin typeface="Calibri" panose="020F0502020204030204" pitchFamily="34" charset="0"/>
                <a:cs typeface="Calibri" panose="020F0502020204030204" pitchFamily="34" charset="0"/>
              </a:rPr>
              <a:t>[2]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K.C. </a:t>
            </a:r>
            <a:r>
              <a:rPr lang="en-US" sz="1400" dirty="0" err="1">
                <a:latin typeface="Calibri" panose="020F0502020204030204" pitchFamily="34" charset="0"/>
                <a:cs typeface="Calibri" panose="020F0502020204030204" pitchFamily="34" charset="0"/>
              </a:rPr>
              <a:t>Keur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Moua</a:t>
            </a:r>
            <a:r>
              <a:rPr lang="en-US" sz="1400" dirty="0">
                <a:latin typeface="Calibri" panose="020F0502020204030204" pitchFamily="34" charset="0"/>
                <a:cs typeface="Calibri" panose="020F0502020204030204" pitchFamily="34" charset="0"/>
              </a:rPr>
              <a:t>, Debra Long, Cameron S. Carter, The impact of context processing deficits on task-switching performance in schizophrenia, Schizophrenia Research 116 (2010) 274–279</a:t>
            </a:r>
          </a:p>
          <a:p>
            <a:pPr algn="just"/>
            <a:r>
              <a:rPr lang="en-US" sz="1400" dirty="0">
                <a:latin typeface="Calibri" panose="020F0502020204030204" pitchFamily="34" charset="0"/>
                <a:cs typeface="Calibri" panose="020F0502020204030204" pitchFamily="34" charset="0"/>
              </a:rPr>
              <a:t>[3] Alina </a:t>
            </a:r>
            <a:r>
              <a:rPr lang="en-US" sz="1400" dirty="0" err="1">
                <a:latin typeface="Calibri" panose="020F0502020204030204" pitchFamily="34" charset="0"/>
                <a:cs typeface="Calibri" panose="020F0502020204030204" pitchFamily="34" charset="0"/>
              </a:rPr>
              <a:t>Gomide</a:t>
            </a:r>
            <a:r>
              <a:rPr lang="en-US" sz="1400" dirty="0">
                <a:latin typeface="Calibri" panose="020F0502020204030204" pitchFamily="34" charset="0"/>
                <a:cs typeface="Calibri" panose="020F0502020204030204" pitchFamily="34" charset="0"/>
              </a:rPr>
              <a:t> Vasconcelos, Leandro Malloy-</a:t>
            </a:r>
            <a:r>
              <a:rPr lang="en-US" sz="1400" dirty="0" err="1">
                <a:latin typeface="Calibri" panose="020F0502020204030204" pitchFamily="34" charset="0"/>
                <a:cs typeface="Calibri" panose="020F0502020204030204" pitchFamily="34" charset="0"/>
              </a:rPr>
              <a:t>Diniz</a:t>
            </a:r>
            <a:r>
              <a:rPr lang="en-US" sz="1400" dirty="0">
                <a:latin typeface="Calibri" panose="020F0502020204030204" pitchFamily="34" charset="0"/>
                <a:cs typeface="Calibri" panose="020F0502020204030204" pitchFamily="34" charset="0"/>
              </a:rPr>
              <a:t>, Humberto Correa, SYSTEMATIC REVIEW OF PSYCHOMETRIC PROPRIETIES OF BARRATT IMPULSIVENESS SCALE VERSION 11 (BIS-11),</a:t>
            </a:r>
            <a:r>
              <a:rPr lang="it-IT" sz="1400" dirty="0">
                <a:latin typeface="Calibri" panose="020F0502020204030204" pitchFamily="34" charset="0"/>
                <a:cs typeface="Calibri" panose="020F0502020204030204" pitchFamily="34" charset="0"/>
              </a:rPr>
              <a:t> Clinical </a:t>
            </a:r>
            <a:r>
              <a:rPr lang="it-IT" sz="1400" dirty="0" err="1">
                <a:latin typeface="Calibri" panose="020F0502020204030204" pitchFamily="34" charset="0"/>
                <a:cs typeface="Calibri" panose="020F0502020204030204" pitchFamily="34" charset="0"/>
              </a:rPr>
              <a:t>Neuropsychiatry</a:t>
            </a:r>
            <a:r>
              <a:rPr lang="it-IT" sz="1400" dirty="0">
                <a:latin typeface="Calibri" panose="020F0502020204030204" pitchFamily="34" charset="0"/>
                <a:cs typeface="Calibri" panose="020F0502020204030204" pitchFamily="34" charset="0"/>
              </a:rPr>
              <a:t> (2012) 9, 2, 61-74</a:t>
            </a:r>
          </a:p>
          <a:p>
            <a:pPr algn="just"/>
            <a:r>
              <a:rPr lang="en-US" sz="1400" dirty="0">
                <a:latin typeface="Calibri" panose="020F0502020204030204" pitchFamily="34" charset="0"/>
                <a:cs typeface="Calibri" panose="020F0502020204030204" pitchFamily="34" charset="0"/>
              </a:rPr>
              <a:t>[4] </a:t>
            </a:r>
            <a:r>
              <a:rPr lang="en-US" sz="1400" dirty="0" err="1">
                <a:latin typeface="Calibri" panose="020F0502020204030204" pitchFamily="34" charset="0"/>
                <a:cs typeface="Calibri" panose="020F0502020204030204" pitchFamily="34" charset="0"/>
              </a:rPr>
              <a:t>Nachshon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Joseph Levine, </a:t>
            </a:r>
            <a:r>
              <a:rPr lang="en-US" sz="1400" dirty="0" err="1">
                <a:latin typeface="Calibri" panose="020F0502020204030204" pitchFamily="34" charset="0"/>
                <a:cs typeface="Calibri" panose="020F0502020204030204" pitchFamily="34" charset="0"/>
              </a:rPr>
              <a:t>Naama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Avishai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Henik</a:t>
            </a:r>
            <a:r>
              <a:rPr lang="en-US" sz="1400" dirty="0">
                <a:latin typeface="Calibri" panose="020F0502020204030204" pitchFamily="34" charset="0"/>
                <a:cs typeface="Calibri" panose="020F0502020204030204" pitchFamily="34" charset="0"/>
              </a:rPr>
              <a:t>, Task Set Switching in Schizophrenia, Neuropsychology 2000, Vol. 14, No. 3, 471-482</a:t>
            </a:r>
          </a:p>
          <a:p>
            <a:pPr algn="just"/>
            <a:r>
              <a:rPr lang="en-US" sz="1400" dirty="0">
                <a:latin typeface="Calibri" panose="020F0502020204030204" pitchFamily="34" charset="0"/>
                <a:cs typeface="Calibri" panose="020F0502020204030204" pitchFamily="34" charset="0"/>
              </a:rPr>
              <a:t>[5] </a:t>
            </a:r>
            <a:r>
              <a:rPr lang="en-US" sz="1400" dirty="0" err="1">
                <a:latin typeface="Calibri" panose="020F0502020204030204" pitchFamily="34" charset="0"/>
                <a:cs typeface="Calibri" panose="020F0502020204030204" pitchFamily="34" charset="0"/>
              </a:rPr>
              <a:t>Rotem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Leshem</a:t>
            </a:r>
            <a:r>
              <a:rPr lang="en-US" sz="1400" dirty="0">
                <a:latin typeface="Calibri" panose="020F0502020204030204" pitchFamily="34" charset="0"/>
                <a:cs typeface="Calibri" panose="020F0502020204030204" pitchFamily="34" charset="0"/>
              </a:rPr>
              <a:t>, Relationships between trait impulsivity and cognitive control: the effect of attention switching on response inhibition and conflict resolution, </a:t>
            </a:r>
            <a:r>
              <a:rPr lang="en-US" sz="1400" dirty="0" err="1">
                <a:latin typeface="Calibri" panose="020F0502020204030204" pitchFamily="34" charset="0"/>
                <a:cs typeface="Calibri" panose="020F0502020204030204" pitchFamily="34" charset="0"/>
              </a:rPr>
              <a:t>Cogn</a:t>
            </a:r>
            <a:r>
              <a:rPr lang="en-US" sz="1400" dirty="0">
                <a:latin typeface="Calibri" panose="020F0502020204030204" pitchFamily="34" charset="0"/>
                <a:cs typeface="Calibri" panose="020F0502020204030204" pitchFamily="34" charset="0"/>
              </a:rPr>
              <a:t> Process (2016) 17:89–103</a:t>
            </a:r>
          </a:p>
          <a:p>
            <a:pPr algn="just"/>
            <a:r>
              <a:rPr lang="en-US" sz="1400" dirty="0">
                <a:latin typeface="Calibri" panose="020F0502020204030204" pitchFamily="34" charset="0"/>
                <a:cs typeface="Calibri" panose="020F0502020204030204" pitchFamily="34" charset="0"/>
              </a:rPr>
              <a:t>[6] Glenn R. Wylie, E. A. Clark, P. D. Butler and D. C. </a:t>
            </a:r>
            <a:r>
              <a:rPr lang="en-US" sz="1400" dirty="0" err="1">
                <a:latin typeface="Calibri" panose="020F0502020204030204" pitchFamily="34" charset="0"/>
                <a:cs typeface="Calibri" panose="020F0502020204030204" pitchFamily="34" charset="0"/>
              </a:rPr>
              <a:t>Javitt</a:t>
            </a:r>
            <a:r>
              <a:rPr lang="en-US" sz="1400" dirty="0">
                <a:latin typeface="Calibri" panose="020F0502020204030204" pitchFamily="34" charset="0"/>
                <a:cs typeface="Calibri" panose="020F0502020204030204" pitchFamily="34" charset="0"/>
              </a:rPr>
              <a:t>, Schizophrenia Patients Show Task Switching Deficits Consistent With N-Methyl-</a:t>
            </a:r>
            <a:r>
              <a:rPr lang="en-US" sz="1400" dirty="0" err="1">
                <a:latin typeface="Calibri" panose="020F0502020204030204" pitchFamily="34" charset="0"/>
                <a:cs typeface="Calibri" panose="020F0502020204030204" pitchFamily="34" charset="0"/>
              </a:rPr>
              <a:t>DAspartate</a:t>
            </a:r>
            <a:r>
              <a:rPr lang="en-US" sz="1400" dirty="0">
                <a:latin typeface="Calibri" panose="020F0502020204030204" pitchFamily="34" charset="0"/>
                <a:cs typeface="Calibri" panose="020F0502020204030204" pitchFamily="34" charset="0"/>
              </a:rPr>
              <a:t> System Dysfunction But Not Global Executive Deficits: Implications for Pathophysiology of Executive Dysfunction in Schizophrenia, </a:t>
            </a:r>
            <a:r>
              <a:rPr lang="it-IT" sz="1400" dirty="0">
                <a:latin typeface="Calibri" panose="020F0502020204030204" pitchFamily="34" charset="0"/>
                <a:cs typeface="Calibri" panose="020F0502020204030204" pitchFamily="34" charset="0"/>
              </a:rPr>
              <a:t>Schizophrenia </a:t>
            </a:r>
            <a:r>
              <a:rPr lang="it-IT" sz="1400" dirty="0" err="1">
                <a:latin typeface="Calibri" panose="020F0502020204030204" pitchFamily="34" charset="0"/>
                <a:cs typeface="Calibri" panose="020F0502020204030204" pitchFamily="34" charset="0"/>
              </a:rPr>
              <a:t>Bulletin</a:t>
            </a:r>
            <a:r>
              <a:rPr lang="it-IT" sz="1400" dirty="0">
                <a:latin typeface="Calibri" panose="020F0502020204030204" pitchFamily="34" charset="0"/>
                <a:cs typeface="Calibri" panose="020F0502020204030204" pitchFamily="34" charset="0"/>
              </a:rPr>
              <a:t> vol. 36 no. 3 pp. 585–594, 2010</a:t>
            </a:r>
          </a:p>
          <a:p>
            <a:pPr algn="just"/>
            <a:r>
              <a:rPr lang="en-US" sz="1400" dirty="0">
                <a:latin typeface="Calibri" panose="020F0502020204030204" pitchFamily="34" charset="0"/>
                <a:cs typeface="Calibri" panose="020F0502020204030204" pitchFamily="34" charset="0"/>
              </a:rPr>
              <a:t>[7] Fred W. </a:t>
            </a:r>
            <a:r>
              <a:rPr lang="en-US" sz="1400" dirty="0" err="1">
                <a:latin typeface="Calibri" panose="020F0502020204030204" pitchFamily="34" charset="0"/>
                <a:cs typeface="Calibri" panose="020F0502020204030204" pitchFamily="34" charset="0"/>
              </a:rPr>
              <a:t>Sabb</a:t>
            </a:r>
            <a:r>
              <a:rPr lang="en-US" sz="1400" dirty="0">
                <a:latin typeface="Calibri" panose="020F0502020204030204" pitchFamily="34" charset="0"/>
                <a:cs typeface="Calibri" panose="020F0502020204030204" pitchFamily="34" charset="0"/>
              </a:rPr>
              <a:t>, Gerhard </a:t>
            </a:r>
            <a:r>
              <a:rPr lang="en-US" sz="1400" dirty="0" err="1">
                <a:latin typeface="Calibri" panose="020F0502020204030204" pitchFamily="34" charset="0"/>
                <a:cs typeface="Calibri" panose="020F0502020204030204" pitchFamily="34" charset="0"/>
              </a:rPr>
              <a:t>Hellemann</a:t>
            </a:r>
            <a:r>
              <a:rPr lang="en-US" sz="1400" dirty="0">
                <a:latin typeface="Calibri" panose="020F0502020204030204" pitchFamily="34" charset="0"/>
                <a:cs typeface="Calibri" panose="020F0502020204030204" pitchFamily="34" charset="0"/>
              </a:rPr>
              <a:t>, Nicholas B. Allen, Carrie E. Bearden, Enhanced switching and familial susceptibility for psychosis, Brain and Behavior. 2018;8:e00988</a:t>
            </a:r>
          </a:p>
          <a:p>
            <a:pPr algn="just"/>
            <a:r>
              <a:rPr lang="en-US" sz="1400" dirty="0">
                <a:latin typeface="Calibri" panose="020F0502020204030204" pitchFamily="34" charset="0"/>
                <a:cs typeface="Calibri" panose="020F0502020204030204" pitchFamily="34" charset="0"/>
              </a:rPr>
              <a:t>[8] S. Jamadar, P. Michie, F. </a:t>
            </a:r>
            <a:r>
              <a:rPr lang="en-US" sz="1400" dirty="0" err="1">
                <a:latin typeface="Calibri" panose="020F0502020204030204" pitchFamily="34" charset="0"/>
                <a:cs typeface="Calibri" panose="020F0502020204030204" pitchFamily="34" charset="0"/>
              </a:rPr>
              <a:t>Karayanidis</a:t>
            </a:r>
            <a:r>
              <a:rPr lang="en-US" sz="1400" dirty="0">
                <a:latin typeface="Calibri" panose="020F0502020204030204" pitchFamily="34" charset="0"/>
                <a:cs typeface="Calibri" panose="020F0502020204030204" pitchFamily="34" charset="0"/>
              </a:rPr>
              <a:t>, Compensatory mechanisms underlie intact task-switching performance in 	schizophrenia,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48 (2010) 1305–1323</a:t>
            </a:r>
          </a:p>
          <a:p>
            <a:pPr algn="just"/>
            <a:r>
              <a:rPr lang="en-US" sz="1400" dirty="0">
                <a:latin typeface="Calibri" panose="020F0502020204030204" pitchFamily="34" charset="0"/>
                <a:cs typeface="Calibri" panose="020F0502020204030204" pitchFamily="34" charset="0"/>
              </a:rPr>
              <a:t>[9] Dara S. </a:t>
            </a:r>
            <a:r>
              <a:rPr lang="en-US" sz="1400" dirty="0" err="1">
                <a:latin typeface="Calibri" panose="020F0502020204030204" pitchFamily="34" charset="0"/>
                <a:cs typeface="Calibri" panose="020F0502020204030204" pitchFamily="34" charset="0"/>
              </a:rPr>
              <a:t>Manoach</a:t>
            </a:r>
            <a:r>
              <a:rPr lang="en-US" sz="1400" dirty="0">
                <a:latin typeface="Calibri" panose="020F0502020204030204" pitchFamily="34" charset="0"/>
                <a:cs typeface="Calibri" panose="020F0502020204030204" pitchFamily="34" charset="0"/>
              </a:rPr>
              <a:t>, Kristen A. Lindgren, </a:t>
            </a:r>
            <a:r>
              <a:rPr lang="en-US" sz="1400" dirty="0" err="1">
                <a:latin typeface="Calibri" panose="020F0502020204030204" pitchFamily="34" charset="0"/>
                <a:cs typeface="Calibri" panose="020F0502020204030204" pitchFamily="34" charset="0"/>
              </a:rPr>
              <a:t>Mariya</a:t>
            </a:r>
            <a:r>
              <a:rPr lang="en-US" sz="1400" dirty="0">
                <a:latin typeface="Calibri" panose="020F0502020204030204" pitchFamily="34" charset="0"/>
                <a:cs typeface="Calibri" panose="020F0502020204030204" pitchFamily="34" charset="0"/>
              </a:rPr>
              <a:t> V. </a:t>
            </a:r>
            <a:r>
              <a:rPr lang="en-US" sz="1400" dirty="0" err="1">
                <a:latin typeface="Calibri" panose="020F0502020204030204" pitchFamily="34" charset="0"/>
                <a:cs typeface="Calibri" panose="020F0502020204030204" pitchFamily="34" charset="0"/>
              </a:rPr>
              <a:t>Cherkasova</a:t>
            </a:r>
            <a:r>
              <a:rPr lang="en-US" sz="1400" dirty="0">
                <a:latin typeface="Calibri" panose="020F0502020204030204" pitchFamily="34" charset="0"/>
                <a:cs typeface="Calibri" panose="020F0502020204030204" pitchFamily="34" charset="0"/>
              </a:rPr>
              <a:t>, Donald C. Goff, Elkan F. Halpern, James </a:t>
            </a:r>
            <a:r>
              <a:rPr lang="en-US" sz="1400" dirty="0" err="1">
                <a:latin typeface="Calibri" panose="020F0502020204030204" pitchFamily="34" charset="0"/>
                <a:cs typeface="Calibri" panose="020F0502020204030204" pitchFamily="34" charset="0"/>
              </a:rPr>
              <a:t>Intriligator</a:t>
            </a:r>
            <a:r>
              <a:rPr lang="en-US" sz="1400" dirty="0">
                <a:latin typeface="Calibri" panose="020F0502020204030204" pitchFamily="34" charset="0"/>
                <a:cs typeface="Calibri" panose="020F0502020204030204" pitchFamily="34" charset="0"/>
              </a:rPr>
              <a:t>, and Jason J.S. Barton, Schizophrenic Subjects Show Deficient Inhibition but Intact Task Switching on Saccadic Tasks, BIOL PSYCHIATRY 2002;51:816–826</a:t>
            </a:r>
          </a:p>
          <a:p>
            <a:pPr algn="just"/>
            <a:r>
              <a:rPr lang="en-US" sz="1400" dirty="0">
                <a:latin typeface="Calibri" panose="020F0502020204030204" pitchFamily="34" charset="0"/>
                <a:cs typeface="Calibri" panose="020F0502020204030204" pitchFamily="34" charset="0"/>
              </a:rPr>
              <a:t>[10] Paul D. </a:t>
            </a:r>
            <a:r>
              <a:rPr lang="en-US" sz="1400" dirty="0" err="1">
                <a:latin typeface="Calibri" panose="020F0502020204030204" pitchFamily="34" charset="0"/>
                <a:cs typeface="Calibri" panose="020F0502020204030204" pitchFamily="34" charset="0"/>
              </a:rPr>
              <a:t>Kieffaber</a:t>
            </a:r>
            <a:r>
              <a:rPr lang="en-US" sz="1400" dirty="0">
                <a:latin typeface="Calibri" panose="020F0502020204030204" pitchFamily="34" charset="0"/>
                <a:cs typeface="Calibri" panose="020F0502020204030204" pitchFamily="34" charset="0"/>
              </a:rPr>
              <a:t>, Emily S. </a:t>
            </a:r>
            <a:r>
              <a:rPr lang="en-US" sz="1400" dirty="0" err="1">
                <a:latin typeface="Calibri" panose="020F0502020204030204" pitchFamily="34" charset="0"/>
                <a:cs typeface="Calibri" panose="020F0502020204030204" pitchFamily="34" charset="0"/>
              </a:rPr>
              <a:t>Kappenman</a:t>
            </a:r>
            <a:r>
              <a:rPr lang="en-US" sz="1400" dirty="0">
                <a:latin typeface="Calibri" panose="020F0502020204030204" pitchFamily="34" charset="0"/>
                <a:cs typeface="Calibri" panose="020F0502020204030204" pitchFamily="34" charset="0"/>
              </a:rPr>
              <a:t>, Misty Bodkins, </a:t>
            </a:r>
            <a:r>
              <a:rPr lang="en-US" sz="1400" dirty="0" err="1">
                <a:latin typeface="Calibri" panose="020F0502020204030204" pitchFamily="34" charset="0"/>
                <a:cs typeface="Calibri" panose="020F0502020204030204" pitchFamily="34" charset="0"/>
              </a:rPr>
              <a:t>Anantha</a:t>
            </a:r>
            <a:r>
              <a:rPr lang="en-US" sz="1400" dirty="0">
                <a:latin typeface="Calibri" panose="020F0502020204030204" pitchFamily="34" charset="0"/>
                <a:cs typeface="Calibri" panose="020F0502020204030204" pitchFamily="34" charset="0"/>
              </a:rPr>
              <a:t> Shekhar, Brian F. O’Donnell, William P. Hetrick, Switch and maintenance of task set in schizophrenia, Schizophrenia Research 84 (2006) 345–358</a:t>
            </a:r>
          </a:p>
        </p:txBody>
      </p:sp>
      <p:sp>
        <p:nvSpPr>
          <p:cNvPr id="80" name="Rettangolo con angoli arrotondati 18">
            <a:extLst>
              <a:ext uri="{FF2B5EF4-FFF2-40B4-BE49-F238E27FC236}">
                <a16:creationId xmlns:a16="http://schemas.microsoft.com/office/drawing/2014/main" id="{4B67827B-D768-3A38-3E07-E0B8DD327FA8}"/>
              </a:ext>
            </a:extLst>
          </p:cNvPr>
          <p:cNvSpPr/>
          <p:nvPr/>
        </p:nvSpPr>
        <p:spPr>
          <a:xfrm>
            <a:off x="736600" y="37352288"/>
            <a:ext cx="14041437"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501357"/>
              <a:gd name="connsiteX1" fmla="*/ 575784 w 10672413"/>
              <a:gd name="connsiteY1" fmla="*/ 11923 h 3501357"/>
              <a:gd name="connsiteX2" fmla="*/ 10082114 w 10672413"/>
              <a:gd name="connsiteY2" fmla="*/ 11923 h 3501357"/>
              <a:gd name="connsiteX3" fmla="*/ 10657898 w 10672413"/>
              <a:gd name="connsiteY3" fmla="*/ 311936 h 3501357"/>
              <a:gd name="connsiteX4" fmla="*/ 10672413 w 10672413"/>
              <a:gd name="connsiteY4" fmla="*/ 3224600 h 3501357"/>
              <a:gd name="connsiteX5" fmla="*/ 10082114 w 10672413"/>
              <a:gd name="connsiteY5" fmla="*/ 3466555 h 3501357"/>
              <a:gd name="connsiteX6" fmla="*/ 459046 w 10672413"/>
              <a:gd name="connsiteY6" fmla="*/ 3466555 h 3501357"/>
              <a:gd name="connsiteX7" fmla="*/ 14514 w 10672413"/>
              <a:gd name="connsiteY7" fmla="*/ 3079706 h 3501357"/>
              <a:gd name="connsiteX8" fmla="*/ 0 w 10672413"/>
              <a:gd name="connsiteY8" fmla="*/ 239365 h 3501357"/>
              <a:gd name="connsiteX0" fmla="*/ 0 w 10672413"/>
              <a:gd name="connsiteY0" fmla="*/ 239365 h 3527931"/>
              <a:gd name="connsiteX1" fmla="*/ 575784 w 10672413"/>
              <a:gd name="connsiteY1" fmla="*/ 11923 h 3527931"/>
              <a:gd name="connsiteX2" fmla="*/ 10082114 w 10672413"/>
              <a:gd name="connsiteY2" fmla="*/ 11923 h 3527931"/>
              <a:gd name="connsiteX3" fmla="*/ 10657898 w 10672413"/>
              <a:gd name="connsiteY3" fmla="*/ 311936 h 3527931"/>
              <a:gd name="connsiteX4" fmla="*/ 10672413 w 10672413"/>
              <a:gd name="connsiteY4" fmla="*/ 3224600 h 3527931"/>
              <a:gd name="connsiteX5" fmla="*/ 10082114 w 10672413"/>
              <a:gd name="connsiteY5" fmla="*/ 3466555 h 3527931"/>
              <a:gd name="connsiteX6" fmla="*/ 459046 w 10672413"/>
              <a:gd name="connsiteY6" fmla="*/ 3466555 h 3527931"/>
              <a:gd name="connsiteX7" fmla="*/ 14514 w 10672413"/>
              <a:gd name="connsiteY7" fmla="*/ 3079706 h 3527931"/>
              <a:gd name="connsiteX8" fmla="*/ 0 w 10672413"/>
              <a:gd name="connsiteY8" fmla="*/ 239365 h 3527931"/>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12810 h 3474514"/>
              <a:gd name="connsiteX8" fmla="*/ 0 w 10672413"/>
              <a:gd name="connsiteY8" fmla="*/ 239365 h 3474514"/>
              <a:gd name="connsiteX0" fmla="*/ 0 w 10672413"/>
              <a:gd name="connsiteY0" fmla="*/ 239365 h 3479096"/>
              <a:gd name="connsiteX1" fmla="*/ 575784 w 10672413"/>
              <a:gd name="connsiteY1" fmla="*/ 11923 h 3479096"/>
              <a:gd name="connsiteX2" fmla="*/ 10082114 w 10672413"/>
              <a:gd name="connsiteY2" fmla="*/ 11923 h 3479096"/>
              <a:gd name="connsiteX3" fmla="*/ 10657898 w 10672413"/>
              <a:gd name="connsiteY3" fmla="*/ 311936 h 3479096"/>
              <a:gd name="connsiteX4" fmla="*/ 10672413 w 10672413"/>
              <a:gd name="connsiteY4" fmla="*/ 3241152 h 3479096"/>
              <a:gd name="connsiteX5" fmla="*/ 10082114 w 10672413"/>
              <a:gd name="connsiteY5" fmla="*/ 3466555 h 3479096"/>
              <a:gd name="connsiteX6" fmla="*/ 459046 w 10672413"/>
              <a:gd name="connsiteY6" fmla="*/ 3466555 h 3479096"/>
              <a:gd name="connsiteX7" fmla="*/ 14514 w 10672413"/>
              <a:gd name="connsiteY7" fmla="*/ 3112810 h 3479096"/>
              <a:gd name="connsiteX8" fmla="*/ 0 w 10672413"/>
              <a:gd name="connsiteY8" fmla="*/ 239365 h 3479096"/>
              <a:gd name="connsiteX0" fmla="*/ 0 w 10672413"/>
              <a:gd name="connsiteY0" fmla="*/ 239365 h 3491067"/>
              <a:gd name="connsiteX1" fmla="*/ 575784 w 10672413"/>
              <a:gd name="connsiteY1" fmla="*/ 11923 h 3491067"/>
              <a:gd name="connsiteX2" fmla="*/ 10082114 w 10672413"/>
              <a:gd name="connsiteY2" fmla="*/ 11923 h 3491067"/>
              <a:gd name="connsiteX3" fmla="*/ 10657898 w 10672413"/>
              <a:gd name="connsiteY3" fmla="*/ 311936 h 3491067"/>
              <a:gd name="connsiteX4" fmla="*/ 10672413 w 10672413"/>
              <a:gd name="connsiteY4" fmla="*/ 3241152 h 3491067"/>
              <a:gd name="connsiteX5" fmla="*/ 10232900 w 10672413"/>
              <a:gd name="connsiteY5" fmla="*/ 3483108 h 3491067"/>
              <a:gd name="connsiteX6" fmla="*/ 459046 w 10672413"/>
              <a:gd name="connsiteY6" fmla="*/ 3466555 h 3491067"/>
              <a:gd name="connsiteX7" fmla="*/ 14514 w 10672413"/>
              <a:gd name="connsiteY7" fmla="*/ 3112810 h 3491067"/>
              <a:gd name="connsiteX8" fmla="*/ 0 w 10672413"/>
              <a:gd name="connsiteY8" fmla="*/ 239365 h 3491067"/>
              <a:gd name="connsiteX0" fmla="*/ 0 w 10659285"/>
              <a:gd name="connsiteY0" fmla="*/ 239365 h 3491067"/>
              <a:gd name="connsiteX1" fmla="*/ 575784 w 10659285"/>
              <a:gd name="connsiteY1" fmla="*/ 11923 h 3491067"/>
              <a:gd name="connsiteX2" fmla="*/ 10082114 w 10659285"/>
              <a:gd name="connsiteY2" fmla="*/ 11923 h 3491067"/>
              <a:gd name="connsiteX3" fmla="*/ 10657898 w 10659285"/>
              <a:gd name="connsiteY3" fmla="*/ 311936 h 3491067"/>
              <a:gd name="connsiteX4" fmla="*/ 10657821 w 10659285"/>
              <a:gd name="connsiteY4" fmla="*/ 3241152 h 3491067"/>
              <a:gd name="connsiteX5" fmla="*/ 10232900 w 10659285"/>
              <a:gd name="connsiteY5" fmla="*/ 3483108 h 3491067"/>
              <a:gd name="connsiteX6" fmla="*/ 459046 w 10659285"/>
              <a:gd name="connsiteY6" fmla="*/ 3466555 h 3491067"/>
              <a:gd name="connsiteX7" fmla="*/ 14514 w 10659285"/>
              <a:gd name="connsiteY7" fmla="*/ 3112810 h 3491067"/>
              <a:gd name="connsiteX8" fmla="*/ 0 w 10659285"/>
              <a:gd name="connsiteY8" fmla="*/ 239365 h 3491067"/>
              <a:gd name="connsiteX0" fmla="*/ 0 w 10659285"/>
              <a:gd name="connsiteY0" fmla="*/ 290520 h 3479779"/>
              <a:gd name="connsiteX1" fmla="*/ 575784 w 10659285"/>
              <a:gd name="connsiteY1" fmla="*/ 635 h 3479779"/>
              <a:gd name="connsiteX2" fmla="*/ 10082114 w 10659285"/>
              <a:gd name="connsiteY2" fmla="*/ 635 h 3479779"/>
              <a:gd name="connsiteX3" fmla="*/ 10657898 w 10659285"/>
              <a:gd name="connsiteY3" fmla="*/ 300648 h 3479779"/>
              <a:gd name="connsiteX4" fmla="*/ 10657821 w 10659285"/>
              <a:gd name="connsiteY4" fmla="*/ 3229864 h 3479779"/>
              <a:gd name="connsiteX5" fmla="*/ 10232900 w 10659285"/>
              <a:gd name="connsiteY5" fmla="*/ 3471820 h 3479779"/>
              <a:gd name="connsiteX6" fmla="*/ 459046 w 10659285"/>
              <a:gd name="connsiteY6" fmla="*/ 3455267 h 3479779"/>
              <a:gd name="connsiteX7" fmla="*/ 14514 w 10659285"/>
              <a:gd name="connsiteY7" fmla="*/ 3101522 h 3479779"/>
              <a:gd name="connsiteX8" fmla="*/ 0 w 10659285"/>
              <a:gd name="connsiteY8" fmla="*/ 290520 h 3479779"/>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101073 h 3479330"/>
              <a:gd name="connsiteX8" fmla="*/ 0 w 10659285"/>
              <a:gd name="connsiteY8" fmla="*/ 290071 h 3479330"/>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056471 h 3479330"/>
              <a:gd name="connsiteX8" fmla="*/ 0 w 10659285"/>
              <a:gd name="connsiteY8" fmla="*/ 290071 h 347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9285" h="3479330">
                <a:moveTo>
                  <a:pt x="0" y="290071"/>
                </a:moveTo>
                <a:cubicBezTo>
                  <a:pt x="0" y="-27926"/>
                  <a:pt x="284519" y="9107"/>
                  <a:pt x="602516" y="9107"/>
                </a:cubicBezTo>
                <a:lnTo>
                  <a:pt x="10082114" y="186"/>
                </a:lnTo>
                <a:cubicBezTo>
                  <a:pt x="10400111" y="186"/>
                  <a:pt x="10657898" y="-17798"/>
                  <a:pt x="10657898" y="300199"/>
                </a:cubicBezTo>
                <a:cubicBezTo>
                  <a:pt x="10662736" y="1271087"/>
                  <a:pt x="10652983" y="2258527"/>
                  <a:pt x="10657821" y="3229415"/>
                </a:cubicBezTo>
                <a:cubicBezTo>
                  <a:pt x="10657821" y="3547412"/>
                  <a:pt x="10550897" y="3471371"/>
                  <a:pt x="10232900" y="3471371"/>
                </a:cubicBezTo>
                <a:lnTo>
                  <a:pt x="459046" y="3454818"/>
                </a:lnTo>
                <a:cubicBezTo>
                  <a:pt x="29176" y="3487922"/>
                  <a:pt x="14514" y="3374468"/>
                  <a:pt x="14514" y="3056471"/>
                </a:cubicBezTo>
                <a:cubicBezTo>
                  <a:pt x="9676" y="2098656"/>
                  <a:pt x="4838" y="1247886"/>
                  <a:pt x="0" y="290071"/>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sellaDiTesto 80">
            <a:extLst>
              <a:ext uri="{FF2B5EF4-FFF2-40B4-BE49-F238E27FC236}">
                <a16:creationId xmlns:a16="http://schemas.microsoft.com/office/drawing/2014/main" id="{69A3A18D-410D-C4ED-1275-6D8A47377D0E}"/>
              </a:ext>
            </a:extLst>
          </p:cNvPr>
          <p:cNvSpPr txBox="1"/>
          <p:nvPr/>
        </p:nvSpPr>
        <p:spPr>
          <a:xfrm>
            <a:off x="4934722" y="37121455"/>
            <a:ext cx="5283243" cy="492443"/>
          </a:xfrm>
          <a:prstGeom prst="rect">
            <a:avLst/>
          </a:prstGeom>
          <a:solidFill>
            <a:srgbClr val="375ED3"/>
          </a:solidFill>
          <a:ln>
            <a:solidFill>
              <a:srgbClr val="4675C7"/>
            </a:solidFill>
          </a:ln>
        </p:spPr>
        <p:txBody>
          <a:bodyPr wrap="square" rtlCol="0">
            <a:spAutoFit/>
          </a:bodyPr>
          <a:lstStyle/>
          <a:p>
            <a:pPr algn="ctr"/>
            <a:r>
              <a:rPr lang="it-IT" sz="2600" dirty="0">
                <a:solidFill>
                  <a:schemeClr val="bg1"/>
                </a:solidFill>
              </a:rPr>
              <a:t>CONCLUSIONS</a:t>
            </a:r>
          </a:p>
        </p:txBody>
      </p:sp>
      <p:sp>
        <p:nvSpPr>
          <p:cNvPr id="36" name="CasellaDiTesto 35">
            <a:extLst>
              <a:ext uri="{FF2B5EF4-FFF2-40B4-BE49-F238E27FC236}">
                <a16:creationId xmlns:a16="http://schemas.microsoft.com/office/drawing/2014/main" id="{27306C17-F3AE-F3C0-DA08-9685560ABAE3}"/>
              </a:ext>
            </a:extLst>
          </p:cNvPr>
          <p:cNvSpPr txBox="1"/>
          <p:nvPr/>
        </p:nvSpPr>
        <p:spPr>
          <a:xfrm>
            <a:off x="20910913" y="5253879"/>
            <a:ext cx="8268925" cy="2128788"/>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rPr>
              <a:t>OBJECTIVES</a:t>
            </a:r>
            <a:endParaRPr lang="en-US" sz="2000" dirty="0">
              <a:latin typeface="Calibri" panose="020F0502020204030204" pitchFamily="34" charset="0"/>
              <a:ea typeface="Calibri" panose="020F0502020204030204" pitchFamily="34" charset="0"/>
            </a:endParaRPr>
          </a:p>
          <a:p>
            <a:pPr algn="just"/>
            <a:r>
              <a:rPr lang="en-GB" dirty="0">
                <a:latin typeface="Calibri" panose="020F0502020204030204" pitchFamily="34" charset="0"/>
                <a:cs typeface="Calibri" panose="020F0502020204030204" pitchFamily="34" charset="0"/>
              </a:rPr>
              <a:t>According to the literature:</a:t>
            </a:r>
          </a:p>
          <a:p>
            <a:pPr marL="285750" indent="-285750" algn="just">
              <a:buFont typeface="Wingdings" pitchFamily="2" charset="2"/>
              <a:buChar char="§"/>
            </a:pPr>
            <a:r>
              <a:rPr lang="en-GB" dirty="0">
                <a:latin typeface="Calibri" panose="020F0502020204030204" pitchFamily="34" charset="0"/>
                <a:cs typeface="Calibri" panose="020F0502020204030204" pitchFamily="34" charset="0"/>
              </a:rPr>
              <a:t>SCHZ are slower than CTRL but have comparable performance in the task-switching test;</a:t>
            </a:r>
          </a:p>
          <a:p>
            <a:pPr marL="285750" indent="-285750" algn="just">
              <a:spcAft>
                <a:spcPts val="200"/>
              </a:spcAft>
              <a:buFont typeface="Wingdings" pitchFamily="2" charset="2"/>
              <a:buChar char="§"/>
            </a:pPr>
            <a:r>
              <a:rPr lang="en-GB" dirty="0">
                <a:latin typeface="Calibri" panose="020F0502020204030204" pitchFamily="34" charset="0"/>
                <a:cs typeface="Calibri" panose="020F0502020204030204" pitchFamily="34" charset="0"/>
              </a:rPr>
              <a:t>brain activity between SCHZ and CTRL differ in specific regions’ activity.</a:t>
            </a:r>
          </a:p>
          <a:p>
            <a:pPr algn="just"/>
            <a:r>
              <a:rPr lang="en-GB" dirty="0">
                <a:latin typeface="Calibri" panose="020F0502020204030204" pitchFamily="34" charset="0"/>
                <a:cs typeface="Calibri" panose="020F0502020204030204" pitchFamily="34" charset="0"/>
              </a:rPr>
              <a:t>Our objective was to verify or reject these hypotheses.</a:t>
            </a:r>
            <a:endParaRPr lang="en-GB" sz="1400" dirty="0">
              <a:latin typeface="Calibri" panose="020F0502020204030204" pitchFamily="34" charset="0"/>
              <a:ea typeface="Calibri" panose="020F0502020204030204" pitchFamily="34" charset="0"/>
              <a:cs typeface="Calibri" panose="020F0502020204030204" pitchFamily="34" charset="0"/>
            </a:endParaRPr>
          </a:p>
          <a:p>
            <a:pPr algn="just"/>
            <a:endParaRPr lang="en-US" sz="1400" dirty="0">
              <a:latin typeface="Calibri" panose="020F0502020204030204" pitchFamily="34" charset="0"/>
              <a:ea typeface="Calibri" panose="020F0502020204030204" pitchFamily="34" charset="0"/>
            </a:endParaRPr>
          </a:p>
        </p:txBody>
      </p:sp>
      <p:sp>
        <p:nvSpPr>
          <p:cNvPr id="100" name="CasellaDiTesto 99">
            <a:extLst>
              <a:ext uri="{FF2B5EF4-FFF2-40B4-BE49-F238E27FC236}">
                <a16:creationId xmlns:a16="http://schemas.microsoft.com/office/drawing/2014/main" id="{63CAD500-2B0B-2D27-755B-7BD83A26FE8B}"/>
              </a:ext>
            </a:extLst>
          </p:cNvPr>
          <p:cNvSpPr txBox="1"/>
          <p:nvPr/>
        </p:nvSpPr>
        <p:spPr>
          <a:xfrm>
            <a:off x="20917785" y="19923527"/>
            <a:ext cx="7901690" cy="807465"/>
          </a:xfrm>
          <a:prstGeom prst="rect">
            <a:avLst/>
          </a:prstGeom>
          <a:noFill/>
        </p:spPr>
        <p:txBody>
          <a:bodyPr wrap="square">
            <a:spAutoFit/>
          </a:bodyPr>
          <a:lstStyle/>
          <a:p>
            <a:pPr marL="285750" indent="-285750">
              <a:lnSpc>
                <a:spcPct val="107000"/>
              </a:lnSpc>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PRINCIPAL COMPONENT ANALYSIS</a:t>
            </a:r>
            <a:endParaRPr lang="en-GB" sz="20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GB" sz="1800" dirty="0">
                <a:latin typeface="Calibri" panose="020F0502020204030204" pitchFamily="34" charset="0"/>
                <a:ea typeface="Calibri" panose="020F0502020204030204" pitchFamily="34" charset="0"/>
                <a:cs typeface="Calibri" panose="020F0502020204030204" pitchFamily="34" charset="0"/>
              </a:rPr>
              <a:t>p&gt;n:  Aggregated the nodes into the 83 Hammers canonical regions</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4E10F511-0C78-3931-A5E7-0080988B6502}"/>
              </a:ext>
            </a:extLst>
          </p:cNvPr>
          <p:cNvSpPr txBox="1"/>
          <p:nvPr/>
        </p:nvSpPr>
        <p:spPr>
          <a:xfrm>
            <a:off x="20912304" y="20920244"/>
            <a:ext cx="7921625" cy="748923"/>
          </a:xfrm>
          <a:prstGeom prst="rect">
            <a:avLst/>
          </a:prstGeom>
          <a:noFill/>
        </p:spPr>
        <p:txBody>
          <a:bodyPr wrap="square" rtlCol="0">
            <a:spAutoFit/>
          </a:bodyPr>
          <a:lstStyle/>
          <a:p>
            <a:pPr>
              <a:spcAft>
                <a:spcPts val="800"/>
              </a:spcAft>
            </a:pPr>
            <a:r>
              <a:rPr lang="en-GB" b="1" dirty="0">
                <a:solidFill>
                  <a:srgbClr val="000000"/>
                </a:solidFill>
                <a:latin typeface="Calibri" panose="020F0502020204030204" pitchFamily="34" charset="0"/>
                <a:cs typeface="Calibri" panose="020F0502020204030204" pitchFamily="34" charset="0"/>
              </a:rPr>
              <a:t>1</a:t>
            </a:r>
            <a:r>
              <a:rPr lang="en-GB" b="1" baseline="30000" dirty="0">
                <a:solidFill>
                  <a:srgbClr val="000000"/>
                </a:solidFill>
                <a:latin typeface="Calibri" panose="020F0502020204030204" pitchFamily="34" charset="0"/>
                <a:cs typeface="Calibri" panose="020F0502020204030204" pitchFamily="34" charset="0"/>
              </a:rPr>
              <a:t>st</a:t>
            </a:r>
            <a:r>
              <a:rPr lang="en-GB" b="1" dirty="0">
                <a:solidFill>
                  <a:srgbClr val="000000"/>
                </a:solidFill>
                <a:latin typeface="Calibri" panose="020F0502020204030204" pitchFamily="34" charset="0"/>
                <a:cs typeface="Calibri" panose="020F0502020204030204" pitchFamily="34" charset="0"/>
              </a:rPr>
              <a:t> PC - </a:t>
            </a:r>
            <a:r>
              <a:rPr lang="en-GB" dirty="0">
                <a:latin typeface="Calibri" panose="020F0502020204030204" pitchFamily="34" charset="0"/>
                <a:cs typeface="Calibri" panose="020F0502020204030204" pitchFamily="34" charset="0"/>
              </a:rPr>
              <a:t>Weighted average of overall brain activation levels</a:t>
            </a:r>
            <a:r>
              <a:rPr lang="en-GB" sz="1800" dirty="0">
                <a:latin typeface="Calibri" panose="020F0502020204030204" pitchFamily="34" charset="0"/>
                <a:cs typeface="Calibri" panose="020F0502020204030204" pitchFamily="34" charset="0"/>
              </a:rPr>
              <a:t>. </a:t>
            </a:r>
          </a:p>
          <a:p>
            <a:pPr>
              <a:spcAft>
                <a:spcPts val="800"/>
              </a:spcAft>
            </a:pPr>
            <a:r>
              <a:rPr lang="en-GB" sz="1800" dirty="0">
                <a:latin typeface="Calibri" panose="020F0502020204030204" pitchFamily="34" charset="0"/>
                <a:cs typeface="Calibri" panose="020F0502020204030204" pitchFamily="34" charset="0"/>
              </a:rPr>
              <a:t>Emphasis on regions specifically involved in learning, action, and prediction.</a:t>
            </a:r>
            <a:endParaRPr lang="en-GB" sz="1400" dirty="0">
              <a:latin typeface="Calibri" panose="020F0502020204030204" pitchFamily="34" charset="0"/>
              <a:cs typeface="Calibri" panose="020F0502020204030204" pitchFamily="34" charset="0"/>
            </a:endParaRPr>
          </a:p>
        </p:txBody>
      </p:sp>
      <p:sp>
        <p:nvSpPr>
          <p:cNvPr id="53" name="CasellaDiTesto 52">
            <a:extLst>
              <a:ext uri="{FF2B5EF4-FFF2-40B4-BE49-F238E27FC236}">
                <a16:creationId xmlns:a16="http://schemas.microsoft.com/office/drawing/2014/main" id="{889B05D8-9A99-CBA7-C64A-1CA90184912C}"/>
              </a:ext>
            </a:extLst>
          </p:cNvPr>
          <p:cNvSpPr txBox="1"/>
          <p:nvPr/>
        </p:nvSpPr>
        <p:spPr>
          <a:xfrm>
            <a:off x="20893855" y="22024966"/>
            <a:ext cx="2305747" cy="2246769"/>
          </a:xfrm>
          <a:prstGeom prst="rect">
            <a:avLst/>
          </a:prstGeom>
          <a:noFill/>
        </p:spPr>
        <p:txBody>
          <a:bodyPr wrap="square" rtlCol="0">
            <a:spAutoFit/>
          </a:bodyPr>
          <a:lstStyle/>
          <a:p>
            <a:r>
              <a:rPr lang="en-GB" sz="1400" i="1" dirty="0">
                <a:latin typeface="Calibri" panose="020F0502020204030204" pitchFamily="34" charset="0"/>
                <a:cs typeface="Calibri" panose="020F0502020204030204" pitchFamily="34" charset="0"/>
              </a:rPr>
              <a:t>Cingulate gyrus involved in prediction. </a:t>
            </a:r>
          </a:p>
          <a:p>
            <a:r>
              <a:rPr lang="en-GB" sz="1400" i="1" dirty="0">
                <a:latin typeface="Calibri" panose="020F0502020204030204" pitchFamily="34" charset="0"/>
                <a:cs typeface="Calibri" panose="020F0502020204030204" pitchFamily="34" charset="0"/>
              </a:rPr>
              <a:t>Caudate nucleus regulates execution of movement and learning.</a:t>
            </a:r>
          </a:p>
          <a:p>
            <a:r>
              <a:rPr lang="en-GB" sz="1400" i="1" dirty="0">
                <a:latin typeface="Calibri" panose="020F0502020204030204" pitchFamily="34" charset="0"/>
                <a:cs typeface="Calibri" panose="020F0502020204030204" pitchFamily="34" charset="0"/>
              </a:rPr>
              <a:t>Putamen  manages general cognitive functioning. </a:t>
            </a:r>
          </a:p>
          <a:p>
            <a:r>
              <a:rPr lang="en-GB" sz="1400" i="1" dirty="0">
                <a:latin typeface="Calibri" panose="020F0502020204030204" pitchFamily="34" charset="0"/>
                <a:cs typeface="Calibri" panose="020F0502020204030204" pitchFamily="34" charset="0"/>
              </a:rPr>
              <a:t>Superior frontal gyrus is key in maintaining working memory.</a:t>
            </a:r>
          </a:p>
        </p:txBody>
      </p:sp>
      <p:sp>
        <p:nvSpPr>
          <p:cNvPr id="62" name="CasellaDiTesto 61">
            <a:extLst>
              <a:ext uri="{FF2B5EF4-FFF2-40B4-BE49-F238E27FC236}">
                <a16:creationId xmlns:a16="http://schemas.microsoft.com/office/drawing/2014/main" id="{A9D82DA8-2680-FA92-53A4-E0AD56CEAE06}"/>
              </a:ext>
            </a:extLst>
          </p:cNvPr>
          <p:cNvSpPr txBox="1"/>
          <p:nvPr/>
        </p:nvSpPr>
        <p:spPr>
          <a:xfrm>
            <a:off x="27020520" y="26739977"/>
            <a:ext cx="1798940" cy="3108543"/>
          </a:xfrm>
          <a:prstGeom prst="rect">
            <a:avLst/>
          </a:prstGeom>
          <a:noFill/>
        </p:spPr>
        <p:txBody>
          <a:bodyPr wrap="square">
            <a:spAutoFit/>
          </a:bodyPr>
          <a:lstStyle/>
          <a:p>
            <a:pPr algn="r" rtl="0">
              <a:spcBef>
                <a:spcPts val="0"/>
              </a:spcBef>
            </a:pPr>
            <a:r>
              <a:rPr lang="en-GB" sz="1400" i="1" dirty="0">
                <a:solidFill>
                  <a:srgbClr val="000000"/>
                </a:solidFill>
                <a:latin typeface="Calibri" panose="020F0502020204030204" pitchFamily="34" charset="0"/>
                <a:cs typeface="Calibri" panose="020F0502020204030204" pitchFamily="34" charset="0"/>
              </a:rPr>
              <a:t>Superior parietal gyrus</a:t>
            </a:r>
            <a:r>
              <a:rPr lang="en-GB" sz="1400" i="1" u="none" strike="noStrike" dirty="0">
                <a:solidFill>
                  <a:srgbClr val="000000"/>
                </a:solidFill>
                <a:effectLst/>
                <a:latin typeface="Calibri" panose="020F0502020204030204" pitchFamily="34" charset="0"/>
                <a:cs typeface="Calibri" panose="020F0502020204030204" pitchFamily="34" charset="0"/>
              </a:rPr>
              <a:t>, manage hand-eye coordination. </a:t>
            </a:r>
          </a:p>
          <a:p>
            <a:pPr algn="r" rtl="0">
              <a:spcBef>
                <a:spcPts val="0"/>
              </a:spcBef>
            </a:pPr>
            <a:r>
              <a:rPr lang="en-GB" sz="1400" i="1" u="none" strike="noStrike" dirty="0">
                <a:solidFill>
                  <a:srgbClr val="000000"/>
                </a:solidFill>
                <a:effectLst/>
                <a:latin typeface="Calibri" panose="020F0502020204030204" pitchFamily="34" charset="0"/>
                <a:cs typeface="Calibri" panose="020F0502020204030204" pitchFamily="34" charset="0"/>
              </a:rPr>
              <a:t>Cingulate gyrus reconstruct reality from biological inputs. </a:t>
            </a:r>
          </a:p>
          <a:p>
            <a:pPr algn="r" rtl="0">
              <a:spcBef>
                <a:spcPts val="0"/>
              </a:spcBef>
            </a:pPr>
            <a:r>
              <a:rPr lang="en-GB" sz="1400" i="1" u="none" strike="noStrike" dirty="0">
                <a:solidFill>
                  <a:srgbClr val="000000"/>
                </a:solidFill>
                <a:effectLst/>
                <a:latin typeface="Calibri" panose="020F0502020204030204" pitchFamily="34" charset="0"/>
                <a:cs typeface="Calibri" panose="020F0502020204030204" pitchFamily="34" charset="0"/>
              </a:rPr>
              <a:t>Nucleus </a:t>
            </a:r>
            <a:r>
              <a:rPr lang="en-GB" sz="1400" i="1" u="none" strike="noStrike" dirty="0" err="1">
                <a:solidFill>
                  <a:srgbClr val="000000"/>
                </a:solidFill>
                <a:effectLst/>
                <a:latin typeface="Calibri" panose="020F0502020204030204" pitchFamily="34" charset="0"/>
                <a:cs typeface="Calibri" panose="020F0502020204030204" pitchFamily="34" charset="0"/>
              </a:rPr>
              <a:t>accumbens</a:t>
            </a:r>
            <a:r>
              <a:rPr lang="en-GB" sz="1400" i="1" u="none" strike="noStrike" dirty="0">
                <a:solidFill>
                  <a:srgbClr val="000000"/>
                </a:solidFill>
                <a:effectLst/>
                <a:latin typeface="Calibri" panose="020F0502020204030204" pitchFamily="34" charset="0"/>
                <a:cs typeface="Calibri" panose="020F0502020204030204" pitchFamily="34" charset="0"/>
              </a:rPr>
              <a:t>  regulates emotional response.  </a:t>
            </a:r>
          </a:p>
          <a:p>
            <a:pPr algn="r" rtl="0">
              <a:spcBef>
                <a:spcPts val="0"/>
              </a:spcBef>
              <a:spcAft>
                <a:spcPts val="800"/>
              </a:spcAft>
            </a:pPr>
            <a:r>
              <a:rPr lang="en-GB" sz="1400" i="1" u="none" strike="noStrike" dirty="0" err="1">
                <a:solidFill>
                  <a:srgbClr val="000000"/>
                </a:solidFill>
                <a:effectLst/>
                <a:latin typeface="Calibri" panose="020F0502020204030204" pitchFamily="34" charset="0"/>
                <a:cs typeface="Calibri" panose="020F0502020204030204" pitchFamily="34" charset="0"/>
              </a:rPr>
              <a:t>Subgenual</a:t>
            </a:r>
            <a:r>
              <a:rPr lang="en-GB" sz="1400" i="1" u="none" strike="noStrike" dirty="0">
                <a:solidFill>
                  <a:srgbClr val="000000"/>
                </a:solidFill>
                <a:effectLst/>
                <a:latin typeface="Calibri" panose="020F0502020204030204" pitchFamily="34" charset="0"/>
                <a:cs typeface="Calibri" panose="020F0502020204030204" pitchFamily="34" charset="0"/>
              </a:rPr>
              <a:t> frontal cortex and Subcallosal area are responsible for regulating the reward mechanism.</a:t>
            </a:r>
            <a:endParaRPr lang="en-GB" sz="1400" i="1" dirty="0">
              <a:latin typeface="Calibri" panose="020F0502020204030204" pitchFamily="34" charset="0"/>
              <a:cs typeface="Calibri" panose="020F0502020204030204" pitchFamily="34" charset="0"/>
            </a:endParaRPr>
          </a:p>
        </p:txBody>
      </p:sp>
      <p:sp>
        <p:nvSpPr>
          <p:cNvPr id="67" name="CasellaDiTesto 66">
            <a:extLst>
              <a:ext uri="{FF2B5EF4-FFF2-40B4-BE49-F238E27FC236}">
                <a16:creationId xmlns:a16="http://schemas.microsoft.com/office/drawing/2014/main" id="{751842A6-93C8-0A83-2F8D-DFFAC4EBB84C}"/>
              </a:ext>
            </a:extLst>
          </p:cNvPr>
          <p:cNvSpPr txBox="1"/>
          <p:nvPr/>
        </p:nvSpPr>
        <p:spPr>
          <a:xfrm>
            <a:off x="20917202" y="25209189"/>
            <a:ext cx="7927744" cy="1579920"/>
          </a:xfrm>
          <a:prstGeom prst="rect">
            <a:avLst/>
          </a:prstGeom>
          <a:noFill/>
        </p:spPr>
        <p:txBody>
          <a:bodyPr wrap="square">
            <a:spAutoFit/>
          </a:bodyPr>
          <a:lstStyle/>
          <a:p>
            <a:pPr rtl="0">
              <a:spcBef>
                <a:spcPts val="0"/>
              </a:spcBef>
              <a:spcAft>
                <a:spcPts val="800"/>
              </a:spcAft>
            </a:pPr>
            <a:r>
              <a:rPr lang="en-GB" b="1" i="0" u="none" strike="noStrike" dirty="0">
                <a:solidFill>
                  <a:srgbClr val="000000"/>
                </a:solidFill>
                <a:effectLst/>
                <a:latin typeface="Calibri" panose="020F0502020204030204" pitchFamily="34" charset="0"/>
              </a:rPr>
              <a:t>2</a:t>
            </a:r>
            <a:r>
              <a:rPr lang="en-GB" b="1" baseline="30000" dirty="0">
                <a:solidFill>
                  <a:srgbClr val="000000"/>
                </a:solidFill>
                <a:latin typeface="Calibri" panose="020F0502020204030204" pitchFamily="34" charset="0"/>
              </a:rPr>
              <a:t>nd</a:t>
            </a:r>
            <a:r>
              <a:rPr lang="en-GB" b="1" i="0" u="none" strike="noStrike" dirty="0">
                <a:solidFill>
                  <a:srgbClr val="000000"/>
                </a:solidFill>
                <a:effectLst/>
                <a:latin typeface="Calibri" panose="020F0502020204030204" pitchFamily="34" charset="0"/>
              </a:rPr>
              <a:t> PC - </a:t>
            </a:r>
            <a:r>
              <a:rPr lang="en-GB" sz="1800" dirty="0">
                <a:solidFill>
                  <a:srgbClr val="000000"/>
                </a:solidFill>
                <a:latin typeface="Calibri" panose="020F0502020204030204" pitchFamily="34" charset="0"/>
              </a:rPr>
              <a:t>Prediction </a:t>
            </a:r>
            <a:r>
              <a:rPr lang="en-GB" sz="1800" b="0" i="0" u="none" strike="noStrike" dirty="0">
                <a:effectLst/>
                <a:latin typeface="Calibri" panose="020F0502020204030204" pitchFamily="34" charset="0"/>
              </a:rPr>
              <a:t>mechanism. </a:t>
            </a:r>
            <a:endParaRPr lang="en-GB" dirty="0">
              <a:latin typeface="Calibri" panose="020F0502020204030204" pitchFamily="34" charset="0"/>
            </a:endParaRPr>
          </a:p>
          <a:p>
            <a:pPr rtl="0">
              <a:spcBef>
                <a:spcPts val="0"/>
              </a:spcBef>
              <a:spcAft>
                <a:spcPts val="800"/>
              </a:spcAft>
            </a:pPr>
            <a:r>
              <a:rPr lang="en-GB" sz="1800" dirty="0">
                <a:solidFill>
                  <a:srgbClr val="000000"/>
                </a:solidFill>
                <a:latin typeface="Calibri" panose="020F0502020204030204" pitchFamily="34" charset="0"/>
              </a:rPr>
              <a:t>T</a:t>
            </a:r>
            <a:r>
              <a:rPr lang="en-GB" sz="1800" b="0" i="0" u="none" strike="noStrike" dirty="0">
                <a:solidFill>
                  <a:srgbClr val="000000"/>
                </a:solidFill>
                <a:effectLst/>
                <a:latin typeface="Calibri" panose="020F0502020204030204" pitchFamily="34" charset="0"/>
              </a:rPr>
              <a:t>he brain makes a prediction about external reality from biological signals (sensorial and emotional), rewarding itself if the prediction is accurate. Opposite signs on the loadings highlight the delay between hand-eye coordination and the prediction.</a:t>
            </a:r>
            <a:endParaRPr lang="en-GB" dirty="0"/>
          </a:p>
        </p:txBody>
      </p:sp>
      <p:sp>
        <p:nvSpPr>
          <p:cNvPr id="75" name="CasellaDiTesto 74">
            <a:extLst>
              <a:ext uri="{FF2B5EF4-FFF2-40B4-BE49-F238E27FC236}">
                <a16:creationId xmlns:a16="http://schemas.microsoft.com/office/drawing/2014/main" id="{9109E0F5-5A4C-0448-AA10-C92CAF91991A}"/>
              </a:ext>
            </a:extLst>
          </p:cNvPr>
          <p:cNvSpPr txBox="1"/>
          <p:nvPr/>
        </p:nvSpPr>
        <p:spPr>
          <a:xfrm>
            <a:off x="20911281" y="30295357"/>
            <a:ext cx="7915627" cy="961802"/>
          </a:xfrm>
          <a:prstGeom prst="rect">
            <a:avLst/>
          </a:prstGeom>
          <a:noFill/>
        </p:spPr>
        <p:txBody>
          <a:bodyPr wrap="square">
            <a:spAutoFit/>
          </a:bodyPr>
          <a:lstStyle/>
          <a:p>
            <a:pPr>
              <a:spcAft>
                <a:spcPts val="300"/>
              </a:spcAft>
            </a:pPr>
            <a:r>
              <a:rPr lang="en-GB" b="1" dirty="0">
                <a:solidFill>
                  <a:srgbClr val="000000"/>
                </a:solidFill>
                <a:latin typeface="Calibri" panose="020F0502020204030204" pitchFamily="34" charset="0"/>
                <a:cs typeface="Calibri" panose="020F0502020204030204" pitchFamily="34" charset="0"/>
              </a:rPr>
              <a:t>3</a:t>
            </a:r>
            <a:r>
              <a:rPr lang="en-GB" b="1" baseline="30000" dirty="0">
                <a:solidFill>
                  <a:srgbClr val="000000"/>
                </a:solidFill>
                <a:latin typeface="Calibri" panose="020F0502020204030204" pitchFamily="34" charset="0"/>
                <a:cs typeface="Calibri" panose="020F0502020204030204" pitchFamily="34" charset="0"/>
              </a:rPr>
              <a:t>rd</a:t>
            </a:r>
            <a:r>
              <a:rPr lang="en-GB" b="1" dirty="0">
                <a:solidFill>
                  <a:srgbClr val="000000"/>
                </a:solidFill>
                <a:latin typeface="Calibri" panose="020F0502020204030204" pitchFamily="34" charset="0"/>
                <a:cs typeface="Calibri" panose="020F0502020204030204" pitchFamily="34" charset="0"/>
              </a:rPr>
              <a:t> </a:t>
            </a:r>
            <a:r>
              <a:rPr lang="en-GB" b="1" u="none" strike="noStrike" dirty="0">
                <a:solidFill>
                  <a:srgbClr val="000000"/>
                </a:solidFill>
                <a:effectLst/>
                <a:latin typeface="Calibri" panose="020F0502020204030204" pitchFamily="34" charset="0"/>
                <a:cs typeface="Calibri" panose="020F0502020204030204" pitchFamily="34" charset="0"/>
              </a:rPr>
              <a:t>PC - </a:t>
            </a:r>
            <a:r>
              <a:rPr lang="en-GB" sz="1800" dirty="0">
                <a:solidFill>
                  <a:srgbClr val="000000"/>
                </a:solidFill>
                <a:latin typeface="Calibri" panose="020F0502020204030204" pitchFamily="34" charset="0"/>
                <a:cs typeface="Calibri" panose="020F0502020204030204" pitchFamily="34" charset="0"/>
              </a:rPr>
              <a:t>R</a:t>
            </a:r>
            <a:r>
              <a:rPr lang="en-GB" sz="1800" u="none" strike="noStrike" dirty="0">
                <a:solidFill>
                  <a:srgbClr val="000000"/>
                </a:solidFill>
                <a:effectLst/>
                <a:latin typeface="Calibri" panose="020F0502020204030204" pitchFamily="34" charset="0"/>
                <a:cs typeface="Calibri" panose="020F0502020204030204" pitchFamily="34" charset="0"/>
              </a:rPr>
              <a:t>egulation of dopamine release. </a:t>
            </a:r>
          </a:p>
          <a:p>
            <a:pPr>
              <a:spcAft>
                <a:spcPts val="300"/>
              </a:spcAft>
            </a:pPr>
            <a:r>
              <a:rPr lang="en-GB" sz="1800" u="none" strike="noStrike" dirty="0">
                <a:solidFill>
                  <a:srgbClr val="000000"/>
                </a:solidFill>
                <a:effectLst/>
                <a:latin typeface="Calibri" panose="020F0502020204030204" pitchFamily="34" charset="0"/>
                <a:cs typeface="Calibri" panose="020F0502020204030204" pitchFamily="34" charset="0"/>
              </a:rPr>
              <a:t>Lower scores in SCHZ show an unbalanced or ineffective production of dopamine (coherent with literature).  </a:t>
            </a:r>
            <a:endParaRPr lang="en-GB" sz="1800" dirty="0">
              <a:latin typeface="Calibri" panose="020F0502020204030204" pitchFamily="34" charset="0"/>
              <a:cs typeface="Calibri" panose="020F0502020204030204" pitchFamily="34" charset="0"/>
            </a:endParaRPr>
          </a:p>
        </p:txBody>
      </p:sp>
      <p:cxnSp>
        <p:nvCxnSpPr>
          <p:cNvPr id="96" name="Connettore 1 95">
            <a:extLst>
              <a:ext uri="{FF2B5EF4-FFF2-40B4-BE49-F238E27FC236}">
                <a16:creationId xmlns:a16="http://schemas.microsoft.com/office/drawing/2014/main" id="{7B5A451F-360B-935F-A685-AA8B636C9DDC}"/>
              </a:ext>
            </a:extLst>
          </p:cNvPr>
          <p:cNvCxnSpPr>
            <a:cxnSpLocks/>
          </p:cNvCxnSpPr>
          <p:nvPr/>
        </p:nvCxnSpPr>
        <p:spPr>
          <a:xfrm>
            <a:off x="20892515" y="20835062"/>
            <a:ext cx="7912389"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ttore 1 101">
            <a:extLst>
              <a:ext uri="{FF2B5EF4-FFF2-40B4-BE49-F238E27FC236}">
                <a16:creationId xmlns:a16="http://schemas.microsoft.com/office/drawing/2014/main" id="{DF2B19FF-3AD6-3B1E-9148-9AAAC5B8CE0F}"/>
              </a:ext>
            </a:extLst>
          </p:cNvPr>
          <p:cNvCxnSpPr>
            <a:cxnSpLocks/>
          </p:cNvCxnSpPr>
          <p:nvPr/>
        </p:nvCxnSpPr>
        <p:spPr>
          <a:xfrm>
            <a:off x="20917202" y="25129758"/>
            <a:ext cx="7912389"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ttore 1 103">
            <a:extLst>
              <a:ext uri="{FF2B5EF4-FFF2-40B4-BE49-F238E27FC236}">
                <a16:creationId xmlns:a16="http://schemas.microsoft.com/office/drawing/2014/main" id="{ACC9577E-7B8A-62B1-F477-BEE95240FA72}"/>
              </a:ext>
            </a:extLst>
          </p:cNvPr>
          <p:cNvCxnSpPr>
            <a:cxnSpLocks/>
          </p:cNvCxnSpPr>
          <p:nvPr/>
        </p:nvCxnSpPr>
        <p:spPr>
          <a:xfrm>
            <a:off x="20876474" y="30190118"/>
            <a:ext cx="7912389"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1" name="CasellaDiTesto 110">
            <a:extLst>
              <a:ext uri="{FF2B5EF4-FFF2-40B4-BE49-F238E27FC236}">
                <a16:creationId xmlns:a16="http://schemas.microsoft.com/office/drawing/2014/main" id="{62A41980-FE79-0265-1B49-1C5E7FD541BE}"/>
              </a:ext>
            </a:extLst>
          </p:cNvPr>
          <p:cNvSpPr txBox="1"/>
          <p:nvPr/>
        </p:nvSpPr>
        <p:spPr>
          <a:xfrm>
            <a:off x="1095375" y="37784998"/>
            <a:ext cx="13322300" cy="3929281"/>
          </a:xfrm>
          <a:prstGeom prst="rect">
            <a:avLst/>
          </a:prstGeom>
          <a:noFill/>
        </p:spPr>
        <p:txBody>
          <a:bodyPr wrap="square" rtlCol="0">
            <a:spAutoFit/>
          </a:bodyPr>
          <a:lstStyle/>
          <a:p>
            <a:pPr marL="285750" indent="-285750" algn="just">
              <a:buFont typeface="Wingdings" pitchFamily="2" charset="2"/>
              <a:buChar char="§"/>
            </a:pPr>
            <a:r>
              <a:rPr lang="en-GB" dirty="0">
                <a:latin typeface="Calibri" panose="020F0502020204030204" pitchFamily="34" charset="0"/>
                <a:cs typeface="Calibri" panose="020F0502020204030204" pitchFamily="34" charset="0"/>
              </a:rPr>
              <a:t>SCHZ exhibit a higher reaction time and a lower accuracy rate than CTRL, but both results seem to be independent of task switching. We falsify the hypotheses under concern: SCHZ </a:t>
            </a:r>
            <a:r>
              <a:rPr lang="en-GB" b="1" dirty="0">
                <a:latin typeface="Calibri" panose="020F0502020204030204" pitchFamily="34" charset="0"/>
                <a:cs typeface="Calibri" panose="020F0502020204030204" pitchFamily="34" charset="0"/>
              </a:rPr>
              <a:t>do not employ a compensatory mechanism </a:t>
            </a:r>
            <a:r>
              <a:rPr lang="en-GB" dirty="0">
                <a:latin typeface="Calibri" panose="020F0502020204030204" pitchFamily="34" charset="0"/>
                <a:cs typeface="Calibri" panose="020F0502020204030204" pitchFamily="34" charset="0"/>
              </a:rPr>
              <a:t>in task-switching, rather displaying </a:t>
            </a:r>
            <a:r>
              <a:rPr lang="en-GB" b="1" dirty="0">
                <a:latin typeface="Calibri" panose="020F0502020204030204" pitchFamily="34" charset="0"/>
                <a:cs typeface="Calibri" panose="020F0502020204030204" pitchFamily="34" charset="0"/>
              </a:rPr>
              <a:t>an insensitivity to task switching.  </a:t>
            </a:r>
          </a:p>
          <a:p>
            <a:pPr algn="just"/>
            <a:r>
              <a:rPr lang="en-GB" dirty="0">
                <a:latin typeface="Calibri" panose="020F0502020204030204" pitchFamily="34" charset="0"/>
                <a:cs typeface="Calibri" panose="020F0502020204030204" pitchFamily="34" charset="0"/>
              </a:rPr>
              <a:t>     Their overall worse results are modulated by a </a:t>
            </a:r>
            <a:r>
              <a:rPr lang="en-GB" b="1" dirty="0">
                <a:latin typeface="Calibri" panose="020F0502020204030204" pitchFamily="34" charset="0"/>
                <a:cs typeface="Calibri" panose="020F0502020204030204" pitchFamily="34" charset="0"/>
              </a:rPr>
              <a:t>comparable speed-accuracy trade-off </a:t>
            </a:r>
            <a:r>
              <a:rPr lang="en-GB" dirty="0">
                <a:latin typeface="Calibri" panose="020F0502020204030204" pitchFamily="34" charset="0"/>
                <a:cs typeface="Calibri" panose="020F0502020204030204" pitchFamily="34" charset="0"/>
              </a:rPr>
              <a:t>with respect to CTRL. There is a general difficulty of   </a:t>
            </a:r>
          </a:p>
          <a:p>
            <a:pPr algn="just">
              <a:spcAft>
                <a:spcPts val="800"/>
              </a:spcAft>
            </a:pPr>
            <a:r>
              <a:rPr lang="en-GB" dirty="0">
                <a:latin typeface="Calibri" panose="020F0502020204030204" pitchFamily="34" charset="0"/>
                <a:cs typeface="Calibri" panose="020F0502020204030204" pitchFamily="34" charset="0"/>
              </a:rPr>
              <a:t>     SCHZ to maintain and implement a </a:t>
            </a:r>
            <a:r>
              <a:rPr lang="en-GB" b="1" dirty="0">
                <a:latin typeface="Calibri" panose="020F0502020204030204" pitchFamily="34" charset="0"/>
                <a:cs typeface="Calibri" panose="020F0502020204030204" pitchFamily="34" charset="0"/>
              </a:rPr>
              <a:t>task-set</a:t>
            </a:r>
            <a:r>
              <a:rPr lang="en-GB" dirty="0">
                <a:latin typeface="Calibri" panose="020F0502020204030204" pitchFamily="34" charset="0"/>
                <a:cs typeface="Calibri" panose="020F0502020204030204" pitchFamily="34" charset="0"/>
              </a:rPr>
              <a:t> (perceptual, cognitive and response biases to optimize task performance). </a:t>
            </a:r>
          </a:p>
          <a:p>
            <a:pPr marL="1200150" lvl="2" indent="-285750" algn="just">
              <a:buSzPct val="120000"/>
              <a:buFont typeface="Zapf Dingbats"/>
              <a:buChar char="➔"/>
            </a:pPr>
            <a:r>
              <a:rPr lang="en-GB" dirty="0">
                <a:latin typeface="Calibri" panose="020F0502020204030204" pitchFamily="34" charset="0"/>
                <a:cs typeface="Calibri" panose="020F0502020204030204" pitchFamily="34" charset="0"/>
              </a:rPr>
              <a:t> Participants affected by schizophrenia retain less information and cognitive configuration across tasks (each trial</a:t>
            </a:r>
            <a:endParaRPr lang="en-GB" dirty="0">
              <a:solidFill>
                <a:srgbClr val="FF0000"/>
              </a:solidFill>
              <a:latin typeface="Calibri" panose="020F0502020204030204" pitchFamily="34" charset="0"/>
              <a:cs typeface="Calibri" panose="020F0502020204030204" pitchFamily="34" charset="0"/>
            </a:endParaRPr>
          </a:p>
          <a:p>
            <a:pPr lvl="2" algn="just">
              <a:spcAft>
                <a:spcPts val="800"/>
              </a:spcAft>
            </a:pPr>
            <a:r>
              <a:rPr lang="en-GB" dirty="0">
                <a:solidFill>
                  <a:srgbClr val="FF0000"/>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being</a:t>
            </a:r>
            <a:r>
              <a:rPr lang="en-GB" dirty="0">
                <a:solidFill>
                  <a:srgbClr val="FF0000"/>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independent of the previous one).</a:t>
            </a:r>
          </a:p>
          <a:p>
            <a:pPr marL="285750" indent="-285750" algn="just">
              <a:spcAft>
                <a:spcPts val="800"/>
              </a:spcAft>
              <a:buFont typeface="Wingdings" pitchFamily="2" charset="2"/>
              <a:buChar char="§"/>
            </a:pPr>
            <a:r>
              <a:rPr lang="en-GB" dirty="0">
                <a:latin typeface="Calibri" panose="020F0502020204030204" pitchFamily="34" charset="0"/>
                <a:cs typeface="Calibri" panose="020F0502020204030204" pitchFamily="34" charset="0"/>
              </a:rPr>
              <a:t>Our PCA</a:t>
            </a:r>
            <a:r>
              <a:rPr lang="en-GB" b="1" dirty="0">
                <a:latin typeface="Calibri" panose="020F0502020204030204" pitchFamily="34" charset="0"/>
                <a:cs typeface="Calibri" panose="020F0502020204030204" pitchFamily="34" charset="0"/>
              </a:rPr>
              <a:t> shows no difference in brain activation </a:t>
            </a:r>
            <a:r>
              <a:rPr lang="en-GB" dirty="0">
                <a:latin typeface="Calibri" panose="020F0502020204030204" pitchFamily="34" charset="0"/>
                <a:cs typeface="Calibri" panose="020F0502020204030204" pitchFamily="34" charset="0"/>
              </a:rPr>
              <a:t>between SCHZ and CTRL. </a:t>
            </a:r>
          </a:p>
          <a:p>
            <a:pPr marL="1200150" lvl="2" indent="-285750" algn="just">
              <a:spcAft>
                <a:spcPts val="800"/>
              </a:spcAft>
              <a:buSzPct val="120000"/>
              <a:buFont typeface="Zapf Dingbats"/>
              <a:buChar char="➔"/>
            </a:pPr>
            <a:r>
              <a:rPr lang="en-GB" dirty="0">
                <a:latin typeface="Calibri" panose="020F0502020204030204" pitchFamily="34" charset="0"/>
                <a:cs typeface="Calibri" panose="020F0502020204030204" pitchFamily="34" charset="0"/>
              </a:rPr>
              <a:t> Differing cognitive functioning between the two groups (general slowing) is to be looked for in the complex </a:t>
            </a:r>
            <a:r>
              <a:rPr lang="en-GB" b="1" dirty="0">
                <a:latin typeface="Calibri" panose="020F0502020204030204" pitchFamily="34" charset="0"/>
                <a:cs typeface="Calibri" panose="020F0502020204030204" pitchFamily="34" charset="0"/>
              </a:rPr>
              <a:t>interaction      between brain networks</a:t>
            </a:r>
            <a:r>
              <a:rPr lang="en-GB" dirty="0">
                <a:latin typeface="Calibri" panose="020F0502020204030204" pitchFamily="34" charset="0"/>
                <a:cs typeface="Calibri" panose="020F0502020204030204" pitchFamily="34" charset="0"/>
              </a:rPr>
              <a:t> rather than in the anomalous activation of just one or few selected regions. </a:t>
            </a:r>
          </a:p>
          <a:p>
            <a:pPr marL="285750" indent="-285750" algn="just">
              <a:spcAft>
                <a:spcPts val="800"/>
              </a:spcAft>
              <a:buFont typeface="Wingdings" pitchFamily="2" charset="2"/>
              <a:buChar char="§"/>
            </a:pPr>
            <a:r>
              <a:rPr lang="en-GB" dirty="0">
                <a:latin typeface="Calibri" panose="020F0502020204030204" pitchFamily="34" charset="0"/>
                <a:cs typeface="Calibri" panose="020F0502020204030204" pitchFamily="34" charset="0"/>
              </a:rPr>
              <a:t>Our LMM analysis indicates a </a:t>
            </a:r>
            <a:r>
              <a:rPr lang="en-GB" b="1" dirty="0">
                <a:latin typeface="Calibri" panose="020F0502020204030204" pitchFamily="34" charset="0"/>
                <a:cs typeface="Calibri" panose="020F0502020204030204" pitchFamily="34" charset="0"/>
              </a:rPr>
              <a:t>high variability across participants</a:t>
            </a:r>
            <a:r>
              <a:rPr lang="en-GB" dirty="0">
                <a:latin typeface="Calibri" panose="020F0502020204030204" pitchFamily="34" charset="0"/>
                <a:cs typeface="Calibri" panose="020F0502020204030204" pitchFamily="34" charset="0"/>
              </a:rPr>
              <a:t>. </a:t>
            </a:r>
          </a:p>
          <a:p>
            <a:pPr marL="1200150" lvl="2" indent="-285750" algn="just">
              <a:spcAft>
                <a:spcPts val="800"/>
              </a:spcAft>
              <a:buSzPct val="120000"/>
              <a:buFont typeface="Zapf Dingbats"/>
              <a:buChar char="➔"/>
            </a:pPr>
            <a:r>
              <a:rPr lang="en-GB" dirty="0">
                <a:latin typeface="Calibri" panose="020F0502020204030204" pitchFamily="34" charset="0"/>
                <a:cs typeface="Calibri" panose="020F0502020204030204" pitchFamily="34" charset="0"/>
              </a:rPr>
              <a:t> Differing performances cannot be attributed to diagnosis alone.</a:t>
            </a:r>
          </a:p>
        </p:txBody>
      </p:sp>
      <p:sp>
        <p:nvSpPr>
          <p:cNvPr id="122" name="CasellaDiTesto 121">
            <a:extLst>
              <a:ext uri="{FF2B5EF4-FFF2-40B4-BE49-F238E27FC236}">
                <a16:creationId xmlns:a16="http://schemas.microsoft.com/office/drawing/2014/main" id="{4A1A0FC0-01DC-60DF-FB16-9ECFA748E5A0}"/>
              </a:ext>
            </a:extLst>
          </p:cNvPr>
          <p:cNvSpPr txBox="1"/>
          <p:nvPr/>
        </p:nvSpPr>
        <p:spPr>
          <a:xfrm>
            <a:off x="1117146" y="11988851"/>
            <a:ext cx="5748799" cy="5539978"/>
          </a:xfrm>
          <a:prstGeom prst="rect">
            <a:avLst/>
          </a:prstGeom>
          <a:noFill/>
        </p:spPr>
        <p:txBody>
          <a:bodyPr wrap="square" rtlCol="0">
            <a:spAutoFit/>
          </a:bodyPr>
          <a:lstStyle/>
          <a:p>
            <a:pPr marL="285750" indent="-285750">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REACTION TIME</a:t>
            </a:r>
            <a:endParaRPr lang="en-GB"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GB" dirty="0">
                <a:latin typeface="Calibri" panose="020F0502020204030204" pitchFamily="34" charset="0"/>
                <a:cs typeface="Calibri" panose="020F0502020204030204" pitchFamily="34" charset="0"/>
              </a:rPr>
              <a:t>Reaction time is the interval elapsing between a cue and the participant’s response.</a:t>
            </a:r>
          </a:p>
          <a:p>
            <a:pPr algn="just">
              <a:spcAft>
                <a:spcPts val="800"/>
              </a:spcAft>
            </a:pPr>
            <a:endParaRPr lang="en-GB" dirty="0">
              <a:latin typeface="Calibri" panose="020F0502020204030204" pitchFamily="34" charset="0"/>
              <a:cs typeface="Calibri" panose="020F0502020204030204" pitchFamily="34" charset="0"/>
            </a:endParaRPr>
          </a:p>
          <a:p>
            <a:pPr algn="just">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Normality: Shapiro test </a:t>
            </a:r>
          </a:p>
          <a:p>
            <a:pPr marL="285750" indent="-285750" algn="just">
              <a:spcAft>
                <a:spcPts val="800"/>
              </a:spcAft>
              <a:buSzPct val="100000"/>
              <a:buFont typeface="Zapf Dingbats"/>
              <a:buChar char="➔"/>
            </a:pPr>
            <a:r>
              <a:rPr lang="en-GB" dirty="0">
                <a:latin typeface="Calibri" panose="020F0502020204030204" pitchFamily="34" charset="0"/>
                <a:ea typeface="Calibri" panose="020F0502020204030204" pitchFamily="34" charset="0"/>
                <a:cs typeface="Calibri" panose="020F0502020204030204" pitchFamily="34" charset="0"/>
                <a:sym typeface="Wingdings" pitchFamily="2" charset="2"/>
              </a:rPr>
              <a:t> p-value = </a:t>
            </a:r>
            <a:r>
              <a:rPr lang="en-GB" dirty="0">
                <a:latin typeface="Calibri" panose="020F0502020204030204" pitchFamily="34" charset="0"/>
                <a:ea typeface="Calibri" panose="020F0502020204030204" pitchFamily="34" charset="0"/>
                <a:cs typeface="Calibri" panose="020F0502020204030204" pitchFamily="34" charset="0"/>
              </a:rPr>
              <a:t>0.016 (CTRL), p-value = 0.09 (SCHZ)</a:t>
            </a:r>
          </a:p>
          <a:p>
            <a:pPr algn="just">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T-test on the means of the Reaction Times: CTRL vs SCH</a:t>
            </a:r>
          </a:p>
          <a:p>
            <a:pPr marL="285750" indent="-285750" algn="just">
              <a:spcAft>
                <a:spcPts val="800"/>
              </a:spcAft>
              <a:buFont typeface="Zapf Dingbats"/>
              <a:buChar char="➔"/>
            </a:pPr>
            <a:r>
              <a:rPr lang="en-GB" dirty="0">
                <a:latin typeface="Calibri" panose="020F0502020204030204" pitchFamily="34" charset="0"/>
                <a:ea typeface="Calibri" panose="020F0502020204030204" pitchFamily="34" charset="0"/>
                <a:cs typeface="Calibri" panose="020F0502020204030204" pitchFamily="34" charset="0"/>
              </a:rPr>
              <a:t>p-value ≈ 0</a:t>
            </a:r>
          </a:p>
          <a:p>
            <a:pPr algn="just">
              <a:spcAft>
                <a:spcPts val="800"/>
              </a:spcAft>
            </a:pPr>
            <a:endParaRPr lang="en-GB" dirty="0">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Confidence interval for the difference of the means:</a:t>
            </a:r>
          </a:p>
          <a:p>
            <a:pPr algn="just">
              <a:spcAft>
                <a:spcPts val="800"/>
              </a:spcAft>
            </a:pPr>
            <a:r>
              <a:rPr lang="en-GB" dirty="0">
                <a:latin typeface="Calibri" panose="020F0502020204030204" pitchFamily="34" charset="0"/>
                <a:ea typeface="Calibri" panose="020F0502020204030204" pitchFamily="34" charset="0"/>
                <a:cs typeface="Calibri" panose="020F0502020204030204" pitchFamily="34" charset="0"/>
              </a:rPr>
              <a:t>[0.173,  0.232,  0.292]</a:t>
            </a:r>
          </a:p>
          <a:p>
            <a:pPr algn="just">
              <a:spcAft>
                <a:spcPts val="800"/>
              </a:spcAft>
            </a:pPr>
            <a:endParaRPr lang="it-DE" sz="20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We can confirm that SCHZ are indeed slower than CTRL: this is consistent with the literature.</a:t>
            </a:r>
          </a:p>
        </p:txBody>
      </p:sp>
      <p:pic>
        <p:nvPicPr>
          <p:cNvPr id="130" name="Immagine 129">
            <a:extLst>
              <a:ext uri="{FF2B5EF4-FFF2-40B4-BE49-F238E27FC236}">
                <a16:creationId xmlns:a16="http://schemas.microsoft.com/office/drawing/2014/main" id="{A10C522E-D75E-6992-6DD9-9AAEAAD53D97}"/>
              </a:ext>
            </a:extLst>
          </p:cNvPr>
          <p:cNvPicPr>
            <a:picLocks noChangeAspect="1"/>
          </p:cNvPicPr>
          <p:nvPr/>
        </p:nvPicPr>
        <p:blipFill>
          <a:blip r:embed="rId11">
            <a:duotone>
              <a:schemeClr val="bg2">
                <a:shade val="45000"/>
                <a:satMod val="135000"/>
              </a:schemeClr>
              <a:prstClr val="white"/>
            </a:duotone>
            <a:extLst>
              <a:ext uri="{BEBA8EAE-BF5A-486C-A8C5-ECC9F3942E4B}">
                <a14:imgProps xmlns:a14="http://schemas.microsoft.com/office/drawing/2010/main">
                  <a14:imgLayer r:embed="rId12">
                    <a14:imgEffect>
                      <a14:colorTemperature colorTemp="1500"/>
                    </a14:imgEffect>
                    <a14:imgEffect>
                      <a14:saturation sat="209000"/>
                    </a14:imgEffect>
                    <a14:imgEffect>
                      <a14:brightnessContrast bright="100000" contrast="100000"/>
                    </a14:imgEffect>
                  </a14:imgLayer>
                </a14:imgProps>
              </a:ext>
            </a:extLst>
          </a:blip>
          <a:stretch>
            <a:fillRect/>
          </a:stretch>
        </p:blipFill>
        <p:spPr>
          <a:xfrm>
            <a:off x="1455738" y="1028282"/>
            <a:ext cx="3672074" cy="2698753"/>
          </a:xfrm>
          <a:prstGeom prst="rect">
            <a:avLst/>
          </a:prstGeom>
          <a:noFill/>
        </p:spPr>
      </p:pic>
      <p:sp>
        <p:nvSpPr>
          <p:cNvPr id="2" name="CasellaDiTesto 1">
            <a:extLst>
              <a:ext uri="{FF2B5EF4-FFF2-40B4-BE49-F238E27FC236}">
                <a16:creationId xmlns:a16="http://schemas.microsoft.com/office/drawing/2014/main" id="{B131A484-0629-2B43-16AF-EBA884D52395}"/>
              </a:ext>
            </a:extLst>
          </p:cNvPr>
          <p:cNvSpPr txBox="1"/>
          <p:nvPr/>
        </p:nvSpPr>
        <p:spPr>
          <a:xfrm>
            <a:off x="10844392" y="21282897"/>
            <a:ext cx="4389676" cy="1863652"/>
          </a:xfrm>
          <a:prstGeom prst="rect">
            <a:avLst/>
          </a:prstGeom>
          <a:noFill/>
        </p:spPr>
        <p:txBody>
          <a:bodyPr wrap="square" rtlCol="0">
            <a:spAutoFit/>
          </a:bodyPr>
          <a:lstStyle/>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It showed:</a:t>
            </a: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high significance of diagnosis and switch;</a:t>
            </a: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no statistically significant interaction.</a:t>
            </a:r>
          </a:p>
          <a:p>
            <a:pPr>
              <a:lnSpc>
                <a:spcPct val="107000"/>
              </a:lnSpc>
            </a:pP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Stepwise reduction:</a:t>
            </a:r>
          </a:p>
          <a:p>
            <a:pPr>
              <a:lnSpc>
                <a:spcPct val="107000"/>
              </a:lnSpc>
            </a:pPr>
            <a:r>
              <a:rPr lang="en-US" b="1" i="1" dirty="0">
                <a:latin typeface="Calibri" panose="020F0502020204030204" pitchFamily="34" charset="0"/>
                <a:ea typeface="Calibri" panose="020F0502020204030204" pitchFamily="34" charset="0"/>
                <a:cs typeface="Calibri" panose="020F0502020204030204" pitchFamily="34" charset="0"/>
              </a:rPr>
              <a:t>	Reaction 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Times" pitchFamily="2"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a:t>
            </a:r>
            <a:endParaRPr lang="it-DE" dirty="0"/>
          </a:p>
        </p:txBody>
      </p:sp>
      <p:sp>
        <p:nvSpPr>
          <p:cNvPr id="5" name="TextBox 4">
            <a:extLst>
              <a:ext uri="{FF2B5EF4-FFF2-40B4-BE49-F238E27FC236}">
                <a16:creationId xmlns:a16="http://schemas.microsoft.com/office/drawing/2014/main" id="{E153D023-786B-4E13-BA3E-BFDCE92BF0F1}"/>
              </a:ext>
            </a:extLst>
          </p:cNvPr>
          <p:cNvSpPr txBox="1"/>
          <p:nvPr/>
        </p:nvSpPr>
        <p:spPr>
          <a:xfrm>
            <a:off x="20914219" y="12864382"/>
            <a:ext cx="5403356" cy="2031325"/>
          </a:xfrm>
          <a:prstGeom prst="rect">
            <a:avLst/>
          </a:prstGeom>
          <a:noFill/>
        </p:spPr>
        <p:txBody>
          <a:bodyPr wrap="square" rtlCol="0">
            <a:spAutoFit/>
          </a:bodyPr>
          <a:lstStyle/>
          <a:p>
            <a:pPr algn="just"/>
            <a:r>
              <a:rPr lang="it-IT" dirty="0"/>
              <a:t>No interaction </a:t>
            </a:r>
            <a:r>
              <a:rPr lang="en-US" dirty="0"/>
              <a:t>appeared significant</a:t>
            </a:r>
          </a:p>
          <a:p>
            <a:pPr algn="just"/>
            <a:endParaRPr lang="en-US" dirty="0"/>
          </a:p>
          <a:p>
            <a:pPr algn="just"/>
            <a:r>
              <a:rPr lang="en-US" dirty="0"/>
              <a:t>Both Age and BMI have an increasing effect on reaction times.</a:t>
            </a:r>
          </a:p>
          <a:p>
            <a:pPr algn="just"/>
            <a:r>
              <a:rPr lang="en-US" dirty="0"/>
              <a:t>However, we will not consider these factors in the ANOVA as we do not have enough observations - also these factors are not controllable.</a:t>
            </a:r>
          </a:p>
        </p:txBody>
      </p:sp>
      <p:cxnSp>
        <p:nvCxnSpPr>
          <p:cNvPr id="95" name="Connettore 1 103">
            <a:extLst>
              <a:ext uri="{FF2B5EF4-FFF2-40B4-BE49-F238E27FC236}">
                <a16:creationId xmlns:a16="http://schemas.microsoft.com/office/drawing/2014/main" id="{D2FB6035-172B-440D-84D9-16CB11C70A59}"/>
              </a:ext>
            </a:extLst>
          </p:cNvPr>
          <p:cNvCxnSpPr>
            <a:cxnSpLocks/>
          </p:cNvCxnSpPr>
          <p:nvPr/>
        </p:nvCxnSpPr>
        <p:spPr>
          <a:xfrm>
            <a:off x="20932557" y="34643042"/>
            <a:ext cx="7912389"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0D5FFF-1324-436E-9744-57AA03591444}"/>
              </a:ext>
            </a:extLst>
          </p:cNvPr>
          <p:cNvSpPr txBox="1"/>
          <p:nvPr/>
        </p:nvSpPr>
        <p:spPr>
          <a:xfrm>
            <a:off x="20917202" y="34709843"/>
            <a:ext cx="7902273" cy="1579920"/>
          </a:xfrm>
          <a:prstGeom prst="rect">
            <a:avLst/>
          </a:prstGeom>
          <a:noFill/>
        </p:spPr>
        <p:txBody>
          <a:bodyPr wrap="square" rtlCol="0">
            <a:spAutoFit/>
          </a:bodyPr>
          <a:lstStyle/>
          <a:p>
            <a:pPr>
              <a:spcAft>
                <a:spcPts val="800"/>
              </a:spcAft>
            </a:pPr>
            <a:r>
              <a:rPr lang="en-US" b="1" dirty="0"/>
              <a:t>Classification attempt</a:t>
            </a:r>
          </a:p>
          <a:p>
            <a:pPr algn="just" rtl="0">
              <a:spcBef>
                <a:spcPts val="0"/>
              </a:spcBef>
              <a:spcAft>
                <a:spcPts val="800"/>
              </a:spcAft>
            </a:pPr>
            <a:r>
              <a:rPr lang="en-US" sz="1800" b="0" i="0" u="none" strike="noStrike" dirty="0">
                <a:solidFill>
                  <a:srgbClr val="000000"/>
                </a:solidFill>
                <a:effectLst/>
              </a:rPr>
              <a:t>Through a MANOVA we </a:t>
            </a:r>
            <a:r>
              <a:rPr lang="en-US" sz="1800" b="0" i="0" u="none" strike="noStrike" dirty="0">
                <a:effectLst/>
              </a:rPr>
              <a:t>ascertained</a:t>
            </a:r>
            <a:r>
              <a:rPr lang="en-US" sz="1800" b="0" i="0" u="none" strike="noStrike" dirty="0">
                <a:solidFill>
                  <a:srgbClr val="000000"/>
                </a:solidFill>
                <a:effectLst/>
              </a:rPr>
              <a:t> that projecting all participants on the first three PCs would not be sufficient to build a classifier. Additionally,</a:t>
            </a:r>
            <a:r>
              <a:rPr lang="en-US" sz="1800" b="0" i="0" u="none" strike="noStrike" dirty="0">
                <a:solidFill>
                  <a:srgbClr val="FF0000"/>
                </a:solidFill>
                <a:effectLst/>
              </a:rPr>
              <a:t> </a:t>
            </a:r>
            <a:r>
              <a:rPr lang="en-US" sz="1800" b="0" i="0" u="none" strike="noStrike" dirty="0">
                <a:solidFill>
                  <a:srgbClr val="000000"/>
                </a:solidFill>
                <a:effectLst/>
              </a:rPr>
              <a:t>we observed that neurotypical people tend to be less homogeneous in brain activity, unlike what we saw in the analyses of performances. </a:t>
            </a:r>
            <a:endParaRPr lang="en-US" b="0" dirty="0">
              <a:effectLst/>
            </a:endParaRPr>
          </a:p>
        </p:txBody>
      </p:sp>
      <p:sp>
        <p:nvSpPr>
          <p:cNvPr id="83" name="CasellaDiTesto 61">
            <a:extLst>
              <a:ext uri="{FF2B5EF4-FFF2-40B4-BE49-F238E27FC236}">
                <a16:creationId xmlns:a16="http://schemas.microsoft.com/office/drawing/2014/main" id="{DEAB9C9B-894B-4D64-AC1C-1D876A7B878D}"/>
              </a:ext>
            </a:extLst>
          </p:cNvPr>
          <p:cNvSpPr txBox="1"/>
          <p:nvPr/>
        </p:nvSpPr>
        <p:spPr>
          <a:xfrm>
            <a:off x="20911639" y="31381878"/>
            <a:ext cx="1806824" cy="2719895"/>
          </a:xfrm>
          <a:prstGeom prst="rect">
            <a:avLst/>
          </a:prstGeom>
          <a:noFill/>
        </p:spPr>
        <p:txBody>
          <a:bodyPr wrap="square">
            <a:spAutoFit/>
          </a:bodyPr>
          <a:lstStyle/>
          <a:p>
            <a:pPr rtl="0">
              <a:spcBef>
                <a:spcPts val="0"/>
              </a:spcBef>
              <a:spcAft>
                <a:spcPts val="800"/>
              </a:spcAft>
            </a:pPr>
            <a:r>
              <a:rPr lang="en-GB" sz="1400" i="1" dirty="0">
                <a:solidFill>
                  <a:srgbClr val="000000"/>
                </a:solidFill>
                <a:latin typeface="Calibri" panose="020F0502020204030204" pitchFamily="34" charset="0"/>
                <a:cs typeface="Calibri" panose="020F0502020204030204" pitchFamily="34" charset="0"/>
              </a:rPr>
              <a:t>Nucleus </a:t>
            </a:r>
            <a:r>
              <a:rPr lang="en-GB" sz="1400" i="1" dirty="0" err="1">
                <a:solidFill>
                  <a:srgbClr val="000000"/>
                </a:solidFill>
                <a:latin typeface="Calibri" panose="020F0502020204030204" pitchFamily="34" charset="0"/>
                <a:cs typeface="Calibri" panose="020F0502020204030204" pitchFamily="34" charset="0"/>
              </a:rPr>
              <a:t>accumbens</a:t>
            </a:r>
            <a:r>
              <a:rPr lang="en-GB" sz="1400" i="1" dirty="0">
                <a:solidFill>
                  <a:srgbClr val="000000"/>
                </a:solidFill>
                <a:latin typeface="Calibri" panose="020F0502020204030204" pitchFamily="34" charset="0"/>
                <a:cs typeface="Calibri" panose="020F0502020204030204" pitchFamily="34" charset="0"/>
              </a:rPr>
              <a:t>  stimulates motivation and action reinforcement. Lateral ventricle is mainly responsible for dopamine production. Substantia nigra coordinates motor planning and reward seeking. Subcallosal area.</a:t>
            </a:r>
            <a:endParaRPr lang="en-GB" sz="1400" i="1" dirty="0">
              <a:latin typeface="Calibri" panose="020F0502020204030204" pitchFamily="34" charset="0"/>
              <a:cs typeface="Calibri" panose="020F0502020204030204" pitchFamily="34" charset="0"/>
            </a:endParaRPr>
          </a:p>
        </p:txBody>
      </p:sp>
      <p:grpSp>
        <p:nvGrpSpPr>
          <p:cNvPr id="143" name="Gruppo 142">
            <a:extLst>
              <a:ext uri="{FF2B5EF4-FFF2-40B4-BE49-F238E27FC236}">
                <a16:creationId xmlns:a16="http://schemas.microsoft.com/office/drawing/2014/main" id="{DCAD69DE-C443-9D72-11F8-B09500B304B5}"/>
              </a:ext>
            </a:extLst>
          </p:cNvPr>
          <p:cNvGrpSpPr/>
          <p:nvPr/>
        </p:nvGrpSpPr>
        <p:grpSpPr>
          <a:xfrm>
            <a:off x="10658358" y="5300780"/>
            <a:ext cx="5870905" cy="4988416"/>
            <a:chOff x="10658358" y="5501562"/>
            <a:chExt cx="5485135" cy="4660633"/>
          </a:xfrm>
        </p:grpSpPr>
        <p:grpSp>
          <p:nvGrpSpPr>
            <p:cNvPr id="38" name="Gruppo 37">
              <a:extLst>
                <a:ext uri="{FF2B5EF4-FFF2-40B4-BE49-F238E27FC236}">
                  <a16:creationId xmlns:a16="http://schemas.microsoft.com/office/drawing/2014/main" id="{3B960F6B-53C7-D034-20D1-3DC71A348452}"/>
                </a:ext>
              </a:extLst>
            </p:cNvPr>
            <p:cNvGrpSpPr/>
            <p:nvPr/>
          </p:nvGrpSpPr>
          <p:grpSpPr>
            <a:xfrm>
              <a:off x="10658358" y="5501562"/>
              <a:ext cx="5485135" cy="4422408"/>
              <a:chOff x="301488" y="1683011"/>
              <a:chExt cx="3122929" cy="2756341"/>
            </a:xfrm>
          </p:grpSpPr>
          <p:sp>
            <p:nvSpPr>
              <p:cNvPr id="82" name="TextBox 55">
                <a:extLst>
                  <a:ext uri="{FF2B5EF4-FFF2-40B4-BE49-F238E27FC236}">
                    <a16:creationId xmlns:a16="http://schemas.microsoft.com/office/drawing/2014/main" id="{4C32970B-8E6A-CBA6-D3AF-5479C8647550}"/>
                  </a:ext>
                </a:extLst>
              </p:cNvPr>
              <p:cNvSpPr txBox="1"/>
              <p:nvPr/>
            </p:nvSpPr>
            <p:spPr>
              <a:xfrm>
                <a:off x="402827" y="3858476"/>
                <a:ext cx="3021590" cy="580876"/>
              </a:xfrm>
              <a:prstGeom prst="rect">
                <a:avLst/>
              </a:prstGeom>
              <a:noFill/>
            </p:spPr>
            <p:txBody>
              <a:bodyPr wrap="square">
                <a:spAutoFit/>
              </a:bodyPr>
              <a:lstStyle/>
              <a:p>
                <a:pPr>
                  <a:lnSpc>
                    <a:spcPct val="110000"/>
                  </a:lnSpc>
                </a:pPr>
                <a:r>
                  <a:rPr lang="en-US" sz="1400" b="1" dirty="0"/>
                  <a:t>Instructions</a:t>
                </a:r>
              </a:p>
              <a:p>
                <a:pPr>
                  <a:lnSpc>
                    <a:spcPct val="110000"/>
                  </a:lnSpc>
                </a:pPr>
                <a:r>
                  <a:rPr lang="en-US" sz="1400" b="1" dirty="0"/>
                  <a:t>Red or Circle = Right button</a:t>
                </a:r>
              </a:p>
              <a:p>
                <a:pPr>
                  <a:lnSpc>
                    <a:spcPct val="110000"/>
                  </a:lnSpc>
                </a:pPr>
                <a:r>
                  <a:rPr lang="en-US" sz="1400" b="1" dirty="0"/>
                  <a:t>Green or Triangle = Left button</a:t>
                </a:r>
              </a:p>
              <a:p>
                <a:pPr>
                  <a:lnSpc>
                    <a:spcPct val="110000"/>
                  </a:lnSpc>
                </a:pPr>
                <a:endParaRPr lang="en-US" sz="800" b="1" dirty="0">
                  <a:solidFill>
                    <a:schemeClr val="accent3"/>
                  </a:solidFill>
                </a:endParaRPr>
              </a:p>
            </p:txBody>
          </p:sp>
          <p:grpSp>
            <p:nvGrpSpPr>
              <p:cNvPr id="84" name="Gruppo 83">
                <a:extLst>
                  <a:ext uri="{FF2B5EF4-FFF2-40B4-BE49-F238E27FC236}">
                    <a16:creationId xmlns:a16="http://schemas.microsoft.com/office/drawing/2014/main" id="{4E0F2F55-E526-3A63-576B-816E67ED3076}"/>
                  </a:ext>
                </a:extLst>
              </p:cNvPr>
              <p:cNvGrpSpPr/>
              <p:nvPr/>
            </p:nvGrpSpPr>
            <p:grpSpPr>
              <a:xfrm>
                <a:off x="301488" y="1683011"/>
                <a:ext cx="2866244" cy="2185652"/>
                <a:chOff x="301488" y="1683011"/>
                <a:chExt cx="2866244" cy="2185652"/>
              </a:xfrm>
            </p:grpSpPr>
            <p:grpSp>
              <p:nvGrpSpPr>
                <p:cNvPr id="85" name="Gruppo 84">
                  <a:extLst>
                    <a:ext uri="{FF2B5EF4-FFF2-40B4-BE49-F238E27FC236}">
                      <a16:creationId xmlns:a16="http://schemas.microsoft.com/office/drawing/2014/main" id="{28AD268C-06E9-6B74-565E-1616A9556D2E}"/>
                    </a:ext>
                  </a:extLst>
                </p:cNvPr>
                <p:cNvGrpSpPr/>
                <p:nvPr/>
              </p:nvGrpSpPr>
              <p:grpSpPr>
                <a:xfrm>
                  <a:off x="301488" y="1683011"/>
                  <a:ext cx="2261299" cy="2185652"/>
                  <a:chOff x="301488" y="1683011"/>
                  <a:chExt cx="2261299" cy="2185652"/>
                </a:xfrm>
              </p:grpSpPr>
              <p:pic>
                <p:nvPicPr>
                  <p:cNvPr id="92" name="Immagine 91">
                    <a:extLst>
                      <a:ext uri="{FF2B5EF4-FFF2-40B4-BE49-F238E27FC236}">
                        <a16:creationId xmlns:a16="http://schemas.microsoft.com/office/drawing/2014/main" id="{823CC2A1-AB3E-66B0-0F8D-A8EAE2037D57}"/>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3135" b="97179" l="6745" r="95748">
                                <a14:foregroundMark x1="8506" y1="7227" x2="13490" y2="18809"/>
                                <a14:foregroundMark x1="7555" y1="12069" x2="8065" y2="17398"/>
                                <a14:foregroundMark x1="90616" y1="79154" x2="91202" y2="86677"/>
                                <a14:foregroundMark x1="79765" y1="92947" x2="86364" y2="92633"/>
                                <a14:foregroundMark x1="95748" y1="85423" x2="87830" y2="97179"/>
                                <a14:backgroundMark x1="4692" y1="3448" x2="6158" y2="2821"/>
                                <a14:backgroundMark x1="6012" y1="2821" x2="6012" y2="12069"/>
                              </a14:backgroundRemoval>
                            </a14:imgEffect>
                            <a14:imgEffect>
                              <a14:colorTemperature colorTemp="5300"/>
                            </a14:imgEffect>
                            <a14:imgEffect>
                              <a14:saturation sat="60000"/>
                            </a14:imgEffect>
                            <a14:imgEffect>
                              <a14:brightnessContrast bright="10000" contrast="15000"/>
                            </a14:imgEffect>
                          </a14:imgLayer>
                        </a14:imgProps>
                      </a:ext>
                    </a:extLst>
                  </a:blip>
                  <a:stretch>
                    <a:fillRect/>
                  </a:stretch>
                </p:blipFill>
                <p:spPr>
                  <a:xfrm>
                    <a:off x="301488" y="1753254"/>
                    <a:ext cx="2261299" cy="2115409"/>
                  </a:xfrm>
                  <a:prstGeom prst="rect">
                    <a:avLst/>
                  </a:prstGeom>
                </p:spPr>
              </p:pic>
              <p:cxnSp>
                <p:nvCxnSpPr>
                  <p:cNvPr id="93" name="Connettore 2 92">
                    <a:extLst>
                      <a:ext uri="{FF2B5EF4-FFF2-40B4-BE49-F238E27FC236}">
                        <a16:creationId xmlns:a16="http://schemas.microsoft.com/office/drawing/2014/main" id="{88F88E24-B976-2740-0384-9582D7479155}"/>
                      </a:ext>
                    </a:extLst>
                  </p:cNvPr>
                  <p:cNvCxnSpPr/>
                  <p:nvPr/>
                </p:nvCxnSpPr>
                <p:spPr>
                  <a:xfrm>
                    <a:off x="905456" y="1762573"/>
                    <a:ext cx="140677" cy="13181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9CBDDC19-4F49-A38D-A789-C2332B0AE0A6}"/>
                      </a:ext>
                    </a:extLst>
                  </p:cNvPr>
                  <p:cNvSpPr txBox="1"/>
                  <p:nvPr/>
                </p:nvSpPr>
                <p:spPr>
                  <a:xfrm>
                    <a:off x="1041010" y="1683011"/>
                    <a:ext cx="239151" cy="138499"/>
                  </a:xfrm>
                  <a:prstGeom prst="rect">
                    <a:avLst/>
                  </a:prstGeom>
                  <a:noFill/>
                </p:spPr>
                <p:txBody>
                  <a:bodyPr wrap="square" lIns="0" tIns="0" rIns="0" bIns="0" rtlCol="0">
                    <a:spAutoFit/>
                  </a:bodyPr>
                  <a:lstStyle/>
                  <a:p>
                    <a:r>
                      <a:rPr lang="it-DE" sz="1400" dirty="0"/>
                      <a:t>CSI</a:t>
                    </a:r>
                  </a:p>
                </p:txBody>
              </p:sp>
            </p:grpSp>
            <p:cxnSp>
              <p:nvCxnSpPr>
                <p:cNvPr id="86" name="Connettore 2 85">
                  <a:extLst>
                    <a:ext uri="{FF2B5EF4-FFF2-40B4-BE49-F238E27FC236}">
                      <a16:creationId xmlns:a16="http://schemas.microsoft.com/office/drawing/2014/main" id="{B48EC48B-F557-E544-DB58-C498D86DC4FC}"/>
                    </a:ext>
                  </a:extLst>
                </p:cNvPr>
                <p:cNvCxnSpPr/>
                <p:nvPr/>
              </p:nvCxnSpPr>
              <p:spPr>
                <a:xfrm flipH="1">
                  <a:off x="1443646" y="2297025"/>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435C5CCF-2701-4EB0-5A68-A62D2352BDBC}"/>
                    </a:ext>
                  </a:extLst>
                </p:cNvPr>
                <p:cNvSpPr txBox="1"/>
                <p:nvPr/>
              </p:nvSpPr>
              <p:spPr>
                <a:xfrm>
                  <a:off x="1795270" y="2213002"/>
                  <a:ext cx="828135" cy="138499"/>
                </a:xfrm>
                <a:prstGeom prst="rect">
                  <a:avLst/>
                </a:prstGeom>
                <a:noFill/>
              </p:spPr>
              <p:txBody>
                <a:bodyPr wrap="square" lIns="0" tIns="0" rIns="0" bIns="0" rtlCol="0">
                  <a:spAutoFit/>
                </a:bodyPr>
                <a:lstStyle/>
                <a:p>
                  <a:r>
                    <a:rPr lang="it-DE" sz="1400" dirty="0"/>
                    <a:t>Incongruent</a:t>
                  </a:r>
                </a:p>
              </p:txBody>
            </p:sp>
            <p:cxnSp>
              <p:nvCxnSpPr>
                <p:cNvPr id="88" name="Connettore 2 87">
                  <a:extLst>
                    <a:ext uri="{FF2B5EF4-FFF2-40B4-BE49-F238E27FC236}">
                      <a16:creationId xmlns:a16="http://schemas.microsoft.com/office/drawing/2014/main" id="{828116F3-C080-A14C-C46A-B8A038FBF1D4}"/>
                    </a:ext>
                  </a:extLst>
                </p:cNvPr>
                <p:cNvCxnSpPr>
                  <a:cxnSpLocks/>
                </p:cNvCxnSpPr>
                <p:nvPr/>
              </p:nvCxnSpPr>
              <p:spPr>
                <a:xfrm flipH="1">
                  <a:off x="2284467" y="3081007"/>
                  <a:ext cx="125424" cy="276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0FD05CAD-B7D2-EBDE-6000-BC7027070D3A}"/>
                    </a:ext>
                  </a:extLst>
                </p:cNvPr>
                <p:cNvSpPr txBox="1"/>
                <p:nvPr/>
              </p:nvSpPr>
              <p:spPr>
                <a:xfrm>
                  <a:off x="2448864" y="2971582"/>
                  <a:ext cx="718868" cy="276999"/>
                </a:xfrm>
                <a:prstGeom prst="rect">
                  <a:avLst/>
                </a:prstGeom>
                <a:noFill/>
              </p:spPr>
              <p:txBody>
                <a:bodyPr wrap="square" lIns="0" tIns="0" rIns="0" bIns="0" rtlCol="0">
                  <a:spAutoFit/>
                </a:bodyPr>
                <a:lstStyle/>
                <a:p>
                  <a:r>
                    <a:rPr lang="it-IT" sz="1400" dirty="0"/>
                    <a:t>I</a:t>
                  </a:r>
                  <a:r>
                    <a:rPr lang="it-DE" sz="1400" dirty="0"/>
                    <a:t>ncongruent &amp;</a:t>
                  </a:r>
                </a:p>
                <a:p>
                  <a:r>
                    <a:rPr lang="it-DE" sz="1400" dirty="0"/>
                    <a:t>switching</a:t>
                  </a:r>
                </a:p>
              </p:txBody>
            </p:sp>
            <p:cxnSp>
              <p:nvCxnSpPr>
                <p:cNvPr id="90" name="Connettore 2 89">
                  <a:extLst>
                    <a:ext uri="{FF2B5EF4-FFF2-40B4-BE49-F238E27FC236}">
                      <a16:creationId xmlns:a16="http://schemas.microsoft.com/office/drawing/2014/main" id="{E73869F9-C75C-45A2-6D9F-F6F2BCD0B2B2}"/>
                    </a:ext>
                  </a:extLst>
                </p:cNvPr>
                <p:cNvCxnSpPr/>
                <p:nvPr/>
              </p:nvCxnSpPr>
              <p:spPr>
                <a:xfrm flipH="1">
                  <a:off x="1804359" y="2624562"/>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32EFAAF1-A416-7FFE-4B21-2B83C94DA600}"/>
                    </a:ext>
                  </a:extLst>
                </p:cNvPr>
                <p:cNvSpPr txBox="1"/>
                <p:nvPr/>
              </p:nvSpPr>
              <p:spPr>
                <a:xfrm>
                  <a:off x="2156844" y="2537246"/>
                  <a:ext cx="691473" cy="138499"/>
                </a:xfrm>
                <a:prstGeom prst="rect">
                  <a:avLst/>
                </a:prstGeom>
                <a:noFill/>
              </p:spPr>
              <p:txBody>
                <a:bodyPr wrap="square" lIns="0" tIns="0" rIns="0" bIns="0" rtlCol="0">
                  <a:spAutoFit/>
                </a:bodyPr>
                <a:lstStyle/>
                <a:p>
                  <a:r>
                    <a:rPr lang="it-DE" sz="1400" dirty="0"/>
                    <a:t>Task switch</a:t>
                  </a:r>
                </a:p>
              </p:txBody>
            </p:sp>
          </p:grpSp>
        </p:grpSp>
        <p:sp>
          <p:nvSpPr>
            <p:cNvPr id="7" name="TextBox 6">
              <a:extLst>
                <a:ext uri="{FF2B5EF4-FFF2-40B4-BE49-F238E27FC236}">
                  <a16:creationId xmlns:a16="http://schemas.microsoft.com/office/drawing/2014/main" id="{83BD7D60-CB51-497D-962C-636DEC964A61}"/>
                </a:ext>
              </a:extLst>
            </p:cNvPr>
            <p:cNvSpPr txBox="1"/>
            <p:nvPr/>
          </p:nvSpPr>
          <p:spPr>
            <a:xfrm>
              <a:off x="10840964" y="9885196"/>
              <a:ext cx="5119156" cy="276999"/>
            </a:xfrm>
            <a:prstGeom prst="rect">
              <a:avLst/>
            </a:prstGeom>
            <a:noFill/>
          </p:spPr>
          <p:txBody>
            <a:bodyPr wrap="square" rtlCol="0">
              <a:spAutoFit/>
            </a:bodyPr>
            <a:lstStyle/>
            <a:p>
              <a:r>
                <a:rPr lang="it-IT" sz="1200" b="1" dirty="0"/>
                <a:t>Fig. 1 </a:t>
              </a:r>
              <a:r>
                <a:rPr lang="it-IT" sz="1200" dirty="0"/>
                <a:t>Sample of task switching </a:t>
              </a:r>
              <a:r>
                <a:rPr lang="en-US" sz="1200" dirty="0"/>
                <a:t>experiment</a:t>
              </a:r>
            </a:p>
          </p:txBody>
        </p:sp>
      </p:grpSp>
      <p:grpSp>
        <p:nvGrpSpPr>
          <p:cNvPr id="144" name="Gruppo 143">
            <a:extLst>
              <a:ext uri="{FF2B5EF4-FFF2-40B4-BE49-F238E27FC236}">
                <a16:creationId xmlns:a16="http://schemas.microsoft.com/office/drawing/2014/main" id="{2A68C5BA-5748-E180-8AD5-648BAD790CCA}"/>
              </a:ext>
            </a:extLst>
          </p:cNvPr>
          <p:cNvGrpSpPr/>
          <p:nvPr/>
        </p:nvGrpSpPr>
        <p:grpSpPr>
          <a:xfrm>
            <a:off x="21497463" y="7181883"/>
            <a:ext cx="5848181" cy="3070098"/>
            <a:chOff x="21247983" y="7368506"/>
            <a:chExt cx="6291023" cy="3302574"/>
          </a:xfrm>
        </p:grpSpPr>
        <p:grpSp>
          <p:nvGrpSpPr>
            <p:cNvPr id="120" name="Gruppo 119">
              <a:extLst>
                <a:ext uri="{FF2B5EF4-FFF2-40B4-BE49-F238E27FC236}">
                  <a16:creationId xmlns:a16="http://schemas.microsoft.com/office/drawing/2014/main" id="{F10E6957-3213-7FA2-9874-7121BAD80F06}"/>
                </a:ext>
              </a:extLst>
            </p:cNvPr>
            <p:cNvGrpSpPr/>
            <p:nvPr/>
          </p:nvGrpSpPr>
          <p:grpSpPr>
            <a:xfrm>
              <a:off x="21247983" y="7368506"/>
              <a:ext cx="6291023" cy="3099349"/>
              <a:chOff x="21272598" y="7261706"/>
              <a:chExt cx="6655308" cy="3206964"/>
            </a:xfrm>
          </p:grpSpPr>
          <p:pic>
            <p:nvPicPr>
              <p:cNvPr id="18" name="Immagine 17" descr="Immagine che contiene scuro, colorato&#10;&#10;Descrizione generata automaticamente">
                <a:extLst>
                  <a:ext uri="{FF2B5EF4-FFF2-40B4-BE49-F238E27FC236}">
                    <a16:creationId xmlns:a16="http://schemas.microsoft.com/office/drawing/2014/main" id="{0367988D-612D-DA5A-0ACA-35E92AA1ED55}"/>
                  </a:ext>
                </a:extLst>
              </p:cNvPr>
              <p:cNvPicPr>
                <a:picLocks noChangeAspect="1"/>
              </p:cNvPicPr>
              <p:nvPr/>
            </p:nvPicPr>
            <p:blipFill rotWithShape="1">
              <a:blip r:embed="rId15">
                <a:extLst>
                  <a:ext uri="{28A0092B-C50C-407E-A947-70E740481C1C}">
                    <a14:useLocalDpi xmlns:a14="http://schemas.microsoft.com/office/drawing/2010/main" val="0"/>
                  </a:ext>
                </a:extLst>
              </a:blip>
              <a:srcRect l="24299" t="5781" r="14416"/>
              <a:stretch/>
            </p:blipFill>
            <p:spPr>
              <a:xfrm>
                <a:off x="23367999" y="7261706"/>
                <a:ext cx="4559907" cy="3206964"/>
              </a:xfrm>
              <a:prstGeom prst="rect">
                <a:avLst/>
              </a:prstGeom>
            </p:spPr>
          </p:pic>
          <p:sp>
            <p:nvSpPr>
              <p:cNvPr id="101" name="CasellaDiTesto 100">
                <a:extLst>
                  <a:ext uri="{FF2B5EF4-FFF2-40B4-BE49-F238E27FC236}">
                    <a16:creationId xmlns:a16="http://schemas.microsoft.com/office/drawing/2014/main" id="{8B8E6876-E10B-148C-2ECA-3856D261DAB6}"/>
                  </a:ext>
                </a:extLst>
              </p:cNvPr>
              <p:cNvSpPr txBox="1"/>
              <p:nvPr/>
            </p:nvSpPr>
            <p:spPr>
              <a:xfrm>
                <a:off x="21272598" y="7978821"/>
                <a:ext cx="1891003" cy="541387"/>
              </a:xfrm>
              <a:prstGeom prst="rect">
                <a:avLst/>
              </a:prstGeom>
              <a:noFill/>
            </p:spPr>
            <p:txBody>
              <a:bodyPr wrap="square" rtlCol="0">
                <a:spAutoFit/>
              </a:bodyPr>
              <a:lstStyle/>
              <a:p>
                <a:pPr algn="ctr"/>
                <a:r>
                  <a:rPr lang="it-DE" sz="1400" dirty="0">
                    <a:latin typeface="Calibri" panose="020F0502020204030204" pitchFamily="34" charset="0"/>
                    <a:cs typeface="Calibri" panose="020F0502020204030204" pitchFamily="34" charset="0"/>
                  </a:rPr>
                  <a:t>DORSOLATERAL PREFRONTAL  CORTEX</a:t>
                </a:r>
              </a:p>
            </p:txBody>
          </p:sp>
          <p:cxnSp>
            <p:nvCxnSpPr>
              <p:cNvPr id="103" name="Connettore 2 102">
                <a:extLst>
                  <a:ext uri="{FF2B5EF4-FFF2-40B4-BE49-F238E27FC236}">
                    <a16:creationId xmlns:a16="http://schemas.microsoft.com/office/drawing/2014/main" id="{3694787C-D801-FA39-E65F-8E36A191BF06}"/>
                  </a:ext>
                </a:extLst>
              </p:cNvPr>
              <p:cNvCxnSpPr>
                <a:cxnSpLocks/>
              </p:cNvCxnSpPr>
              <p:nvPr/>
            </p:nvCxnSpPr>
            <p:spPr>
              <a:xfrm>
                <a:off x="22658568" y="8555301"/>
                <a:ext cx="1573032" cy="924104"/>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745DBA59-8089-4C2C-87E5-53C40CD3D1D8}"/>
                </a:ext>
              </a:extLst>
            </p:cNvPr>
            <p:cNvSpPr txBox="1"/>
            <p:nvPr/>
          </p:nvSpPr>
          <p:spPr>
            <a:xfrm>
              <a:off x="21305799" y="10394081"/>
              <a:ext cx="2351445" cy="276999"/>
            </a:xfrm>
            <a:prstGeom prst="rect">
              <a:avLst/>
            </a:prstGeom>
            <a:noFill/>
          </p:spPr>
          <p:txBody>
            <a:bodyPr wrap="square" rtlCol="0">
              <a:spAutoFit/>
            </a:bodyPr>
            <a:lstStyle/>
            <a:p>
              <a:r>
                <a:rPr lang="en-GB" sz="1200" b="1" dirty="0"/>
                <a:t>Fig. 2 </a:t>
              </a:r>
              <a:r>
                <a:rPr lang="en-GB" sz="1200" dirty="0"/>
                <a:t>Region of interest</a:t>
              </a:r>
            </a:p>
          </p:txBody>
        </p:sp>
      </p:grpSp>
      <p:sp>
        <p:nvSpPr>
          <p:cNvPr id="15" name="TextBox 14">
            <a:extLst>
              <a:ext uri="{FF2B5EF4-FFF2-40B4-BE49-F238E27FC236}">
                <a16:creationId xmlns:a16="http://schemas.microsoft.com/office/drawing/2014/main" id="{74625262-9B92-42F2-A86A-49F41AF34AC6}"/>
              </a:ext>
            </a:extLst>
          </p:cNvPr>
          <p:cNvSpPr txBox="1"/>
          <p:nvPr/>
        </p:nvSpPr>
        <p:spPr>
          <a:xfrm>
            <a:off x="7150588" y="17803228"/>
            <a:ext cx="2925625" cy="461665"/>
          </a:xfrm>
          <a:prstGeom prst="rect">
            <a:avLst/>
          </a:prstGeom>
          <a:noFill/>
        </p:spPr>
        <p:txBody>
          <a:bodyPr wrap="square" rtlCol="0">
            <a:spAutoFit/>
          </a:bodyPr>
          <a:lstStyle/>
          <a:p>
            <a:r>
              <a:rPr lang="it-IT" sz="1200" b="1" dirty="0"/>
              <a:t>Fig. 3</a:t>
            </a:r>
            <a:r>
              <a:rPr lang="it-IT" sz="1200" dirty="0"/>
              <a:t> Box Plot of the Reaction Times for SCHZ and CTRL</a:t>
            </a:r>
            <a:endParaRPr lang="en-US" sz="1200" dirty="0"/>
          </a:p>
        </p:txBody>
      </p:sp>
      <p:sp>
        <p:nvSpPr>
          <p:cNvPr id="16" name="TextBox 15">
            <a:extLst>
              <a:ext uri="{FF2B5EF4-FFF2-40B4-BE49-F238E27FC236}">
                <a16:creationId xmlns:a16="http://schemas.microsoft.com/office/drawing/2014/main" id="{B661443D-66E2-447B-9FC0-211BC0D1FD0D}"/>
              </a:ext>
            </a:extLst>
          </p:cNvPr>
          <p:cNvSpPr txBox="1"/>
          <p:nvPr/>
        </p:nvSpPr>
        <p:spPr>
          <a:xfrm>
            <a:off x="20899990" y="17797399"/>
            <a:ext cx="5397727" cy="461665"/>
          </a:xfrm>
          <a:prstGeom prst="rect">
            <a:avLst/>
          </a:prstGeom>
          <a:noFill/>
        </p:spPr>
        <p:txBody>
          <a:bodyPr wrap="square" rtlCol="0">
            <a:spAutoFit/>
          </a:bodyPr>
          <a:lstStyle/>
          <a:p>
            <a:r>
              <a:rPr lang="en-GB" sz="1200" b="1" dirty="0"/>
              <a:t>Fig. 6 </a:t>
            </a:r>
            <a:r>
              <a:rPr lang="en-GB" sz="1200" dirty="0"/>
              <a:t>On the right: a) LRM Reaction time vs Age  b) LRM reaction time vs log(BMI) </a:t>
            </a:r>
          </a:p>
          <a:p>
            <a:r>
              <a:rPr lang="en-GB" sz="1200" dirty="0"/>
              <a:t>Above: c) LRM Reaction time vs Age + BMI </a:t>
            </a:r>
          </a:p>
        </p:txBody>
      </p:sp>
      <p:sp>
        <p:nvSpPr>
          <p:cNvPr id="19" name="TextBox 18">
            <a:extLst>
              <a:ext uri="{FF2B5EF4-FFF2-40B4-BE49-F238E27FC236}">
                <a16:creationId xmlns:a16="http://schemas.microsoft.com/office/drawing/2014/main" id="{3D77CFB4-CD28-447F-B557-BC124C53E1B1}"/>
              </a:ext>
            </a:extLst>
          </p:cNvPr>
          <p:cNvSpPr txBox="1"/>
          <p:nvPr/>
        </p:nvSpPr>
        <p:spPr>
          <a:xfrm>
            <a:off x="15346266" y="24240965"/>
            <a:ext cx="4142777" cy="276999"/>
          </a:xfrm>
          <a:prstGeom prst="rect">
            <a:avLst/>
          </a:prstGeom>
          <a:noFill/>
        </p:spPr>
        <p:txBody>
          <a:bodyPr wrap="square" rtlCol="0">
            <a:spAutoFit/>
          </a:bodyPr>
          <a:lstStyle/>
          <a:p>
            <a:r>
              <a:rPr lang="it-IT" sz="1200" b="1" dirty="0"/>
              <a:t>Fig. 9</a:t>
            </a:r>
            <a:r>
              <a:rPr lang="it-IT" sz="1200" dirty="0"/>
              <a:t> Box Plot of ANOVA trials </a:t>
            </a:r>
            <a:r>
              <a:rPr lang="en-US" sz="1200" dirty="0"/>
              <a:t>conditions</a:t>
            </a:r>
            <a:r>
              <a:rPr lang="it-IT" sz="1200" dirty="0"/>
              <a:t> </a:t>
            </a:r>
            <a:endParaRPr lang="en-US" sz="1200" dirty="0"/>
          </a:p>
        </p:txBody>
      </p:sp>
      <p:sp>
        <p:nvSpPr>
          <p:cNvPr id="23" name="TextBox 22">
            <a:extLst>
              <a:ext uri="{FF2B5EF4-FFF2-40B4-BE49-F238E27FC236}">
                <a16:creationId xmlns:a16="http://schemas.microsoft.com/office/drawing/2014/main" id="{A070D5CF-C767-449F-B152-6F55CE03AEE2}"/>
              </a:ext>
            </a:extLst>
          </p:cNvPr>
          <p:cNvSpPr txBox="1"/>
          <p:nvPr/>
        </p:nvSpPr>
        <p:spPr>
          <a:xfrm>
            <a:off x="17537535" y="29833220"/>
            <a:ext cx="2641179" cy="830997"/>
          </a:xfrm>
          <a:prstGeom prst="rect">
            <a:avLst/>
          </a:prstGeom>
          <a:noFill/>
        </p:spPr>
        <p:txBody>
          <a:bodyPr wrap="square" rtlCol="0">
            <a:spAutoFit/>
          </a:bodyPr>
          <a:lstStyle/>
          <a:p>
            <a:pPr algn="just"/>
            <a:r>
              <a:rPr lang="it-IT" sz="1200" b="1" dirty="0"/>
              <a:t>Fig. 10 </a:t>
            </a:r>
            <a:r>
              <a:rPr lang="it-IT" sz="1200" dirty="0"/>
              <a:t>From the top: a) Box Plot of the Random </a:t>
            </a:r>
            <a:r>
              <a:rPr lang="it-IT" sz="1200" dirty="0" err="1"/>
              <a:t>intercept</a:t>
            </a:r>
            <a:r>
              <a:rPr lang="it-IT" sz="1200" dirty="0"/>
              <a:t> </a:t>
            </a:r>
            <a:r>
              <a:rPr lang="it-IT" sz="1200" dirty="0" err="1"/>
              <a:t>values</a:t>
            </a:r>
            <a:r>
              <a:rPr lang="it-IT" sz="1200" dirty="0"/>
              <a:t> for SCHZ and CTRL b) </a:t>
            </a:r>
            <a:r>
              <a:rPr lang="it-IT" sz="1200" dirty="0" err="1"/>
              <a:t>Dotplot</a:t>
            </a:r>
            <a:r>
              <a:rPr lang="it-IT" sz="1200" dirty="0"/>
              <a:t> of the Random </a:t>
            </a:r>
            <a:r>
              <a:rPr lang="it-IT" sz="1200" dirty="0" err="1"/>
              <a:t>intercept</a:t>
            </a:r>
            <a:r>
              <a:rPr lang="it-IT" sz="1200" dirty="0"/>
              <a:t> </a:t>
            </a:r>
            <a:r>
              <a:rPr lang="it-IT" sz="1200" dirty="0" err="1"/>
              <a:t>values</a:t>
            </a:r>
            <a:r>
              <a:rPr lang="it-IT" sz="1200" dirty="0"/>
              <a:t> for SCHZ and CTRL</a:t>
            </a:r>
            <a:endParaRPr lang="en-US" sz="1200" dirty="0"/>
          </a:p>
        </p:txBody>
      </p:sp>
      <p:sp>
        <p:nvSpPr>
          <p:cNvPr id="25" name="TextBox 24">
            <a:extLst>
              <a:ext uri="{FF2B5EF4-FFF2-40B4-BE49-F238E27FC236}">
                <a16:creationId xmlns:a16="http://schemas.microsoft.com/office/drawing/2014/main" id="{6FC7B31D-22EA-4CA0-8D1C-6E57A3213994}"/>
              </a:ext>
            </a:extLst>
          </p:cNvPr>
          <p:cNvSpPr txBox="1"/>
          <p:nvPr/>
        </p:nvSpPr>
        <p:spPr>
          <a:xfrm>
            <a:off x="15023412" y="35832828"/>
            <a:ext cx="5097481" cy="461665"/>
          </a:xfrm>
          <a:prstGeom prst="rect">
            <a:avLst/>
          </a:prstGeom>
          <a:noFill/>
        </p:spPr>
        <p:txBody>
          <a:bodyPr wrap="square" rtlCol="0">
            <a:spAutoFit/>
          </a:bodyPr>
          <a:lstStyle/>
          <a:p>
            <a:pPr algn="just"/>
            <a:r>
              <a:rPr lang="it-IT" sz="1200" b="1" dirty="0"/>
              <a:t>Fig. 11 </a:t>
            </a:r>
            <a:r>
              <a:rPr lang="it-IT" sz="1200" dirty="0"/>
              <a:t>From the </a:t>
            </a:r>
            <a:r>
              <a:rPr lang="it-IT" sz="1200" dirty="0" err="1"/>
              <a:t>left</a:t>
            </a:r>
            <a:r>
              <a:rPr lang="it-IT" sz="1200" dirty="0"/>
              <a:t>: a) Box plot of General </a:t>
            </a:r>
            <a:r>
              <a:rPr lang="it-IT" sz="1200" dirty="0" err="1"/>
              <a:t>accuracy</a:t>
            </a:r>
            <a:r>
              <a:rPr lang="it-IT" sz="1200" dirty="0"/>
              <a:t> rates for CTRL and SCHZ</a:t>
            </a:r>
          </a:p>
          <a:p>
            <a:pPr algn="just"/>
            <a:r>
              <a:rPr lang="it-IT" sz="1200" dirty="0"/>
              <a:t>b) Box plot of Switch </a:t>
            </a:r>
            <a:r>
              <a:rPr lang="it-IT" sz="1200" dirty="0" err="1"/>
              <a:t>accuracy</a:t>
            </a:r>
            <a:r>
              <a:rPr lang="it-IT" sz="1200" dirty="0"/>
              <a:t> rates for CTRL and SCHZ</a:t>
            </a:r>
            <a:endParaRPr lang="en-US" sz="1200" dirty="0"/>
          </a:p>
        </p:txBody>
      </p:sp>
      <p:sp>
        <p:nvSpPr>
          <p:cNvPr id="98" name="TextBox 97">
            <a:extLst>
              <a:ext uri="{FF2B5EF4-FFF2-40B4-BE49-F238E27FC236}">
                <a16:creationId xmlns:a16="http://schemas.microsoft.com/office/drawing/2014/main" id="{104518E0-60C1-483B-B5BE-8D52DA6DF579}"/>
              </a:ext>
            </a:extLst>
          </p:cNvPr>
          <p:cNvSpPr txBox="1"/>
          <p:nvPr/>
        </p:nvSpPr>
        <p:spPr>
          <a:xfrm>
            <a:off x="20950689" y="29786555"/>
            <a:ext cx="6382156" cy="276999"/>
          </a:xfrm>
          <a:prstGeom prst="rect">
            <a:avLst/>
          </a:prstGeom>
          <a:noFill/>
        </p:spPr>
        <p:txBody>
          <a:bodyPr wrap="square" rtlCol="0">
            <a:spAutoFit/>
          </a:bodyPr>
          <a:lstStyle/>
          <a:p>
            <a:r>
              <a:rPr lang="it-IT" sz="1200" b="1" dirty="0"/>
              <a:t>Fig. 13 </a:t>
            </a:r>
            <a:r>
              <a:rPr lang="it-IT" sz="1200" dirty="0"/>
              <a:t>a) Box plot of the scores on the second PC b) </a:t>
            </a:r>
            <a:r>
              <a:rPr lang="en-US" sz="1200" dirty="0"/>
              <a:t>Projection</a:t>
            </a:r>
            <a:r>
              <a:rPr lang="it-IT" sz="1200" dirty="0"/>
              <a:t> of the second PC on the brain mesh</a:t>
            </a:r>
            <a:endParaRPr lang="en-US" sz="1200" dirty="0"/>
          </a:p>
        </p:txBody>
      </p:sp>
      <p:sp>
        <p:nvSpPr>
          <p:cNvPr id="99" name="TextBox 98">
            <a:extLst>
              <a:ext uri="{FF2B5EF4-FFF2-40B4-BE49-F238E27FC236}">
                <a16:creationId xmlns:a16="http://schemas.microsoft.com/office/drawing/2014/main" id="{F8124C9A-490C-4498-B212-6E21D4C3E48D}"/>
              </a:ext>
            </a:extLst>
          </p:cNvPr>
          <p:cNvSpPr txBox="1"/>
          <p:nvPr/>
        </p:nvSpPr>
        <p:spPr>
          <a:xfrm>
            <a:off x="22830104" y="34283641"/>
            <a:ext cx="6114030" cy="276999"/>
          </a:xfrm>
          <a:prstGeom prst="rect">
            <a:avLst/>
          </a:prstGeom>
          <a:noFill/>
        </p:spPr>
        <p:txBody>
          <a:bodyPr wrap="square" rtlCol="0">
            <a:spAutoFit/>
          </a:bodyPr>
          <a:lstStyle/>
          <a:p>
            <a:r>
              <a:rPr lang="it-IT" sz="1200" b="1" dirty="0"/>
              <a:t>Fig. 14 </a:t>
            </a:r>
            <a:r>
              <a:rPr lang="it-IT" sz="1200" dirty="0"/>
              <a:t>a) Box plot of the scores on the </a:t>
            </a:r>
            <a:r>
              <a:rPr lang="it-IT" sz="1200" dirty="0" err="1"/>
              <a:t>third</a:t>
            </a:r>
            <a:r>
              <a:rPr lang="it-IT" sz="1200" dirty="0"/>
              <a:t> PC b) </a:t>
            </a:r>
            <a:r>
              <a:rPr lang="en-US" sz="1200" dirty="0"/>
              <a:t>Projection</a:t>
            </a:r>
            <a:r>
              <a:rPr lang="it-IT" sz="1200" dirty="0"/>
              <a:t> of the </a:t>
            </a:r>
            <a:r>
              <a:rPr lang="it-IT" sz="1200" dirty="0" err="1"/>
              <a:t>third</a:t>
            </a:r>
            <a:r>
              <a:rPr lang="it-IT" sz="1200" dirty="0"/>
              <a:t> PC on the brain mesh</a:t>
            </a:r>
            <a:endParaRPr lang="en-US" sz="1200" dirty="0"/>
          </a:p>
        </p:txBody>
      </p:sp>
      <p:pic>
        <p:nvPicPr>
          <p:cNvPr id="34" name="Immagine 33">
            <a:extLst>
              <a:ext uri="{FF2B5EF4-FFF2-40B4-BE49-F238E27FC236}">
                <a16:creationId xmlns:a16="http://schemas.microsoft.com/office/drawing/2014/main" id="{0B7F44DB-5DF4-CCBD-8CFB-3C0B1387D375}"/>
              </a:ext>
            </a:extLst>
          </p:cNvPr>
          <p:cNvPicPr>
            <a:picLocks noChangeAspect="1"/>
          </p:cNvPicPr>
          <p:nvPr/>
        </p:nvPicPr>
        <p:blipFill>
          <a:blip r:embed="rId16"/>
          <a:stretch>
            <a:fillRect/>
          </a:stretch>
        </p:blipFill>
        <p:spPr>
          <a:xfrm>
            <a:off x="17837936" y="25761068"/>
            <a:ext cx="2348471" cy="4248357"/>
          </a:xfrm>
          <a:prstGeom prst="rect">
            <a:avLst/>
          </a:prstGeom>
        </p:spPr>
      </p:pic>
      <p:grpSp>
        <p:nvGrpSpPr>
          <p:cNvPr id="35" name="Gruppo 34">
            <a:extLst>
              <a:ext uri="{FF2B5EF4-FFF2-40B4-BE49-F238E27FC236}">
                <a16:creationId xmlns:a16="http://schemas.microsoft.com/office/drawing/2014/main" id="{941432AB-80FD-F73A-A3A5-617A07BC6988}"/>
              </a:ext>
            </a:extLst>
          </p:cNvPr>
          <p:cNvGrpSpPr/>
          <p:nvPr/>
        </p:nvGrpSpPr>
        <p:grpSpPr>
          <a:xfrm>
            <a:off x="20866896" y="26709909"/>
            <a:ext cx="5841540" cy="3190590"/>
            <a:chOff x="20866896" y="26709909"/>
            <a:chExt cx="5841540" cy="3190590"/>
          </a:xfrm>
        </p:grpSpPr>
        <p:pic>
          <p:nvPicPr>
            <p:cNvPr id="33" name="Immagine 32">
              <a:extLst>
                <a:ext uri="{FF2B5EF4-FFF2-40B4-BE49-F238E27FC236}">
                  <a16:creationId xmlns:a16="http://schemas.microsoft.com/office/drawing/2014/main" id="{FD36D7AD-00FF-D7F1-18AD-339C09DAE5DE}"/>
                </a:ext>
              </a:extLst>
            </p:cNvPr>
            <p:cNvPicPr>
              <a:picLocks noChangeAspect="1"/>
            </p:cNvPicPr>
            <p:nvPr/>
          </p:nvPicPr>
          <p:blipFill>
            <a:blip r:embed="rId17"/>
            <a:stretch>
              <a:fillRect/>
            </a:stretch>
          </p:blipFill>
          <p:spPr>
            <a:xfrm>
              <a:off x="20866896" y="26709909"/>
              <a:ext cx="3190591" cy="3190590"/>
            </a:xfrm>
            <a:prstGeom prst="rect">
              <a:avLst/>
            </a:prstGeom>
          </p:spPr>
        </p:pic>
        <p:pic>
          <p:nvPicPr>
            <p:cNvPr id="69" name="Immagine 68">
              <a:extLst>
                <a:ext uri="{FF2B5EF4-FFF2-40B4-BE49-F238E27FC236}">
                  <a16:creationId xmlns:a16="http://schemas.microsoft.com/office/drawing/2014/main" id="{A2429D93-4F76-83CB-AB85-6D138385A0FC}"/>
                </a:ext>
              </a:extLst>
            </p:cNvPr>
            <p:cNvPicPr>
              <a:picLocks noChangeAspect="1"/>
            </p:cNvPicPr>
            <p:nvPr/>
          </p:nvPicPr>
          <p:blipFill rotWithShape="1">
            <a:blip r:embed="rId18">
              <a:extLst>
                <a:ext uri="{28A0092B-C50C-407E-A947-70E740481C1C}">
                  <a14:useLocalDpi xmlns:a14="http://schemas.microsoft.com/office/drawing/2010/main" val="0"/>
                </a:ext>
              </a:extLst>
            </a:blip>
            <a:srcRect l="25165" t="9925" r="6622"/>
            <a:stretch/>
          </p:blipFill>
          <p:spPr>
            <a:xfrm>
              <a:off x="24147502" y="28140904"/>
              <a:ext cx="2560934" cy="1567795"/>
            </a:xfrm>
            <a:prstGeom prst="rect">
              <a:avLst/>
            </a:prstGeom>
          </p:spPr>
        </p:pic>
        <p:pic>
          <p:nvPicPr>
            <p:cNvPr id="70" name="Immagine 69">
              <a:extLst>
                <a:ext uri="{FF2B5EF4-FFF2-40B4-BE49-F238E27FC236}">
                  <a16:creationId xmlns:a16="http://schemas.microsoft.com/office/drawing/2014/main" id="{77FFCCD7-9C75-3DF5-CEF7-E9256D175697}"/>
                </a:ext>
              </a:extLst>
            </p:cNvPr>
            <p:cNvPicPr>
              <a:picLocks noChangeAspect="1"/>
            </p:cNvPicPr>
            <p:nvPr/>
          </p:nvPicPr>
          <p:blipFill rotWithShape="1">
            <a:blip r:embed="rId19">
              <a:extLst>
                <a:ext uri="{28A0092B-C50C-407E-A947-70E740481C1C}">
                  <a14:useLocalDpi xmlns:a14="http://schemas.microsoft.com/office/drawing/2010/main" val="0"/>
                </a:ext>
              </a:extLst>
            </a:blip>
            <a:srcRect l="26104" t="17642" r="25567" b="16927"/>
            <a:stretch/>
          </p:blipFill>
          <p:spPr>
            <a:xfrm>
              <a:off x="24050825" y="26827755"/>
              <a:ext cx="2057103" cy="1291153"/>
            </a:xfrm>
            <a:prstGeom prst="rect">
              <a:avLst/>
            </a:prstGeom>
          </p:spPr>
        </p:pic>
      </p:grpSp>
      <p:pic>
        <p:nvPicPr>
          <p:cNvPr id="109" name="Immagine 108">
            <a:extLst>
              <a:ext uri="{FF2B5EF4-FFF2-40B4-BE49-F238E27FC236}">
                <a16:creationId xmlns:a16="http://schemas.microsoft.com/office/drawing/2014/main" id="{6A9B9993-1F11-BE70-3472-0A0CB78279AA}"/>
              </a:ext>
            </a:extLst>
          </p:cNvPr>
          <p:cNvPicPr>
            <a:picLocks noChangeAspect="1"/>
          </p:cNvPicPr>
          <p:nvPr/>
        </p:nvPicPr>
        <p:blipFill>
          <a:blip r:embed="rId20"/>
          <a:stretch>
            <a:fillRect/>
          </a:stretch>
        </p:blipFill>
        <p:spPr>
          <a:xfrm>
            <a:off x="26445294" y="12758809"/>
            <a:ext cx="2771892" cy="2771892"/>
          </a:xfrm>
          <a:prstGeom prst="rect">
            <a:avLst/>
          </a:prstGeom>
        </p:spPr>
      </p:pic>
      <p:grpSp>
        <p:nvGrpSpPr>
          <p:cNvPr id="137" name="Gruppo 136">
            <a:extLst>
              <a:ext uri="{FF2B5EF4-FFF2-40B4-BE49-F238E27FC236}">
                <a16:creationId xmlns:a16="http://schemas.microsoft.com/office/drawing/2014/main" id="{22F56EBA-B32A-621B-6409-78C92A247CEE}"/>
              </a:ext>
            </a:extLst>
          </p:cNvPr>
          <p:cNvGrpSpPr/>
          <p:nvPr/>
        </p:nvGrpSpPr>
        <p:grpSpPr>
          <a:xfrm>
            <a:off x="13800825" y="26959239"/>
            <a:ext cx="3587831" cy="3725400"/>
            <a:chOff x="16919412" y="27410455"/>
            <a:chExt cx="2555225" cy="2654975"/>
          </a:xfrm>
        </p:grpSpPr>
        <p:pic>
          <p:nvPicPr>
            <p:cNvPr id="128" name="Immagine 127">
              <a:extLst>
                <a:ext uri="{FF2B5EF4-FFF2-40B4-BE49-F238E27FC236}">
                  <a16:creationId xmlns:a16="http://schemas.microsoft.com/office/drawing/2014/main" id="{BADF77C2-EA96-40AD-4161-85ACC9C22540}"/>
                </a:ext>
              </a:extLst>
            </p:cNvPr>
            <p:cNvPicPr>
              <a:picLocks noChangeAspect="1"/>
            </p:cNvPicPr>
            <p:nvPr/>
          </p:nvPicPr>
          <p:blipFill>
            <a:blip r:embed="rId21"/>
            <a:stretch>
              <a:fillRect/>
            </a:stretch>
          </p:blipFill>
          <p:spPr>
            <a:xfrm>
              <a:off x="17076788" y="27410455"/>
              <a:ext cx="2397849" cy="2654975"/>
            </a:xfrm>
            <a:prstGeom prst="rect">
              <a:avLst/>
            </a:prstGeom>
          </p:spPr>
        </p:pic>
        <p:pic>
          <p:nvPicPr>
            <p:cNvPr id="135" name="Immagine 134">
              <a:extLst>
                <a:ext uri="{FF2B5EF4-FFF2-40B4-BE49-F238E27FC236}">
                  <a16:creationId xmlns:a16="http://schemas.microsoft.com/office/drawing/2014/main" id="{AD7015B4-9E2E-1E40-B7AF-5265F1DBDC28}"/>
                </a:ext>
              </a:extLst>
            </p:cNvPr>
            <p:cNvPicPr>
              <a:picLocks noChangeAspect="1"/>
            </p:cNvPicPr>
            <p:nvPr/>
          </p:nvPicPr>
          <p:blipFill>
            <a:blip r:embed="rId22"/>
            <a:stretch>
              <a:fillRect/>
            </a:stretch>
          </p:blipFill>
          <p:spPr>
            <a:xfrm>
              <a:off x="16919412" y="28498892"/>
              <a:ext cx="180548" cy="478452"/>
            </a:xfrm>
            <a:prstGeom prst="rect">
              <a:avLst/>
            </a:prstGeom>
          </p:spPr>
        </p:pic>
      </p:grpSp>
      <p:pic>
        <p:nvPicPr>
          <p:cNvPr id="140" name="Immagine 139">
            <a:extLst>
              <a:ext uri="{FF2B5EF4-FFF2-40B4-BE49-F238E27FC236}">
                <a16:creationId xmlns:a16="http://schemas.microsoft.com/office/drawing/2014/main" id="{EAFF6398-00C0-7B08-7CA1-5BF145686269}"/>
              </a:ext>
            </a:extLst>
          </p:cNvPr>
          <p:cNvPicPr>
            <a:picLocks noChangeAspect="1"/>
          </p:cNvPicPr>
          <p:nvPr/>
        </p:nvPicPr>
        <p:blipFill>
          <a:blip r:embed="rId23"/>
          <a:stretch>
            <a:fillRect/>
          </a:stretch>
        </p:blipFill>
        <p:spPr>
          <a:xfrm>
            <a:off x="26445294" y="15503060"/>
            <a:ext cx="2761833" cy="2761833"/>
          </a:xfrm>
          <a:prstGeom prst="rect">
            <a:avLst/>
          </a:prstGeom>
        </p:spPr>
      </p:pic>
      <p:grpSp>
        <p:nvGrpSpPr>
          <p:cNvPr id="146" name="Gruppo 145">
            <a:extLst>
              <a:ext uri="{FF2B5EF4-FFF2-40B4-BE49-F238E27FC236}">
                <a16:creationId xmlns:a16="http://schemas.microsoft.com/office/drawing/2014/main" id="{0DD36BD9-D63F-0BA9-E06B-AEE7ABE74AC2}"/>
              </a:ext>
            </a:extLst>
          </p:cNvPr>
          <p:cNvGrpSpPr/>
          <p:nvPr/>
        </p:nvGrpSpPr>
        <p:grpSpPr>
          <a:xfrm>
            <a:off x="13328391" y="13532278"/>
            <a:ext cx="4425752" cy="4790181"/>
            <a:chOff x="13716586" y="13511897"/>
            <a:chExt cx="4037556" cy="4368639"/>
          </a:xfrm>
        </p:grpSpPr>
        <p:sp>
          <p:nvSpPr>
            <p:cNvPr id="97" name="TextBox 96">
              <a:extLst>
                <a:ext uri="{FF2B5EF4-FFF2-40B4-BE49-F238E27FC236}">
                  <a16:creationId xmlns:a16="http://schemas.microsoft.com/office/drawing/2014/main" id="{80132213-ED0C-489C-94AD-5826361A36A9}"/>
                </a:ext>
              </a:extLst>
            </p:cNvPr>
            <p:cNvSpPr txBox="1"/>
            <p:nvPr/>
          </p:nvSpPr>
          <p:spPr>
            <a:xfrm>
              <a:off x="14063956" y="17603537"/>
              <a:ext cx="2925625" cy="276999"/>
            </a:xfrm>
            <a:prstGeom prst="rect">
              <a:avLst/>
            </a:prstGeom>
            <a:noFill/>
          </p:spPr>
          <p:txBody>
            <a:bodyPr wrap="square" rtlCol="0">
              <a:spAutoFit/>
            </a:bodyPr>
            <a:lstStyle/>
            <a:p>
              <a:r>
                <a:rPr lang="it-IT" sz="1200" b="1" dirty="0"/>
                <a:t>Fig. 5 </a:t>
              </a:r>
              <a:r>
                <a:rPr lang="it-IT" sz="1200" dirty="0"/>
                <a:t>Linear </a:t>
              </a:r>
              <a:r>
                <a:rPr lang="en-US" sz="1200" dirty="0"/>
                <a:t>Regression</a:t>
              </a:r>
              <a:r>
                <a:rPr lang="it-IT" sz="1200" dirty="0"/>
                <a:t> Reaction time vs BIS</a:t>
              </a:r>
              <a:endParaRPr lang="en-US" sz="1200" dirty="0"/>
            </a:p>
          </p:txBody>
        </p:sp>
        <p:pic>
          <p:nvPicPr>
            <p:cNvPr id="142" name="Immagine 141">
              <a:extLst>
                <a:ext uri="{FF2B5EF4-FFF2-40B4-BE49-F238E27FC236}">
                  <a16:creationId xmlns:a16="http://schemas.microsoft.com/office/drawing/2014/main" id="{645F3555-7EBF-DB0B-75FB-3BC920858D2F}"/>
                </a:ext>
              </a:extLst>
            </p:cNvPr>
            <p:cNvPicPr>
              <a:picLocks noChangeAspect="1"/>
            </p:cNvPicPr>
            <p:nvPr/>
          </p:nvPicPr>
          <p:blipFill>
            <a:blip r:embed="rId24"/>
            <a:stretch>
              <a:fillRect/>
            </a:stretch>
          </p:blipFill>
          <p:spPr>
            <a:xfrm>
              <a:off x="13716586" y="13511897"/>
              <a:ext cx="4037556" cy="4037556"/>
            </a:xfrm>
            <a:prstGeom prst="rect">
              <a:avLst/>
            </a:prstGeom>
          </p:spPr>
        </p:pic>
      </p:grpSp>
      <p:grpSp>
        <p:nvGrpSpPr>
          <p:cNvPr id="147" name="Gruppo 146">
            <a:extLst>
              <a:ext uri="{FF2B5EF4-FFF2-40B4-BE49-F238E27FC236}">
                <a16:creationId xmlns:a16="http://schemas.microsoft.com/office/drawing/2014/main" id="{93B11450-F9C1-D5B4-8567-D61456038C50}"/>
              </a:ext>
            </a:extLst>
          </p:cNvPr>
          <p:cNvGrpSpPr/>
          <p:nvPr/>
        </p:nvGrpSpPr>
        <p:grpSpPr>
          <a:xfrm>
            <a:off x="17608304" y="13285528"/>
            <a:ext cx="2606847" cy="5058222"/>
            <a:chOff x="17706231" y="12666986"/>
            <a:chExt cx="2461622" cy="4776431"/>
          </a:xfrm>
        </p:grpSpPr>
        <p:pic>
          <p:nvPicPr>
            <p:cNvPr id="139" name="Immagine 138">
              <a:extLst>
                <a:ext uri="{FF2B5EF4-FFF2-40B4-BE49-F238E27FC236}">
                  <a16:creationId xmlns:a16="http://schemas.microsoft.com/office/drawing/2014/main" id="{DDEAB248-58F2-F531-58E0-FBAA7DB1D0E4}"/>
                </a:ext>
              </a:extLst>
            </p:cNvPr>
            <p:cNvPicPr>
              <a:picLocks noChangeAspect="1"/>
            </p:cNvPicPr>
            <p:nvPr/>
          </p:nvPicPr>
          <p:blipFill>
            <a:blip r:embed="rId25"/>
            <a:stretch>
              <a:fillRect/>
            </a:stretch>
          </p:blipFill>
          <p:spPr>
            <a:xfrm>
              <a:off x="17706231" y="12666986"/>
              <a:ext cx="2461622" cy="4387319"/>
            </a:xfrm>
            <a:prstGeom prst="rect">
              <a:avLst/>
            </a:prstGeom>
          </p:spPr>
        </p:pic>
        <p:sp>
          <p:nvSpPr>
            <p:cNvPr id="145" name="TextBox 96">
              <a:extLst>
                <a:ext uri="{FF2B5EF4-FFF2-40B4-BE49-F238E27FC236}">
                  <a16:creationId xmlns:a16="http://schemas.microsoft.com/office/drawing/2014/main" id="{567EFABF-3D3D-5817-35E0-7D5D038012D3}"/>
                </a:ext>
              </a:extLst>
            </p:cNvPr>
            <p:cNvSpPr txBox="1"/>
            <p:nvPr/>
          </p:nvSpPr>
          <p:spPr>
            <a:xfrm>
              <a:off x="18058415" y="16981752"/>
              <a:ext cx="1720495" cy="461665"/>
            </a:xfrm>
            <a:prstGeom prst="rect">
              <a:avLst/>
            </a:prstGeom>
            <a:noFill/>
          </p:spPr>
          <p:txBody>
            <a:bodyPr wrap="square" rtlCol="0">
              <a:spAutoFit/>
            </a:bodyPr>
            <a:lstStyle/>
            <a:p>
              <a:r>
                <a:rPr lang="it-IT" sz="1200" b="1" dirty="0"/>
                <a:t>Fig. 4</a:t>
              </a:r>
              <a:r>
                <a:rPr lang="it-IT" sz="1200" dirty="0"/>
                <a:t> Box Plot of the BIS for SCHZ and CTRL</a:t>
              </a:r>
            </a:p>
          </p:txBody>
        </p:sp>
      </p:grpSp>
      <p:cxnSp>
        <p:nvCxnSpPr>
          <p:cNvPr id="150" name="Connettore 1 149">
            <a:extLst>
              <a:ext uri="{FF2B5EF4-FFF2-40B4-BE49-F238E27FC236}">
                <a16:creationId xmlns:a16="http://schemas.microsoft.com/office/drawing/2014/main" id="{9AD4DF11-BE9F-6D4B-6651-2C4DB50CA7CC}"/>
              </a:ext>
            </a:extLst>
          </p:cNvPr>
          <p:cNvCxnSpPr>
            <a:cxnSpLocks/>
          </p:cNvCxnSpPr>
          <p:nvPr/>
        </p:nvCxnSpPr>
        <p:spPr>
          <a:xfrm>
            <a:off x="1107415" y="29830495"/>
            <a:ext cx="8979849"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nvGrpSpPr>
          <p:cNvPr id="159" name="Gruppo 158">
            <a:extLst>
              <a:ext uri="{FF2B5EF4-FFF2-40B4-BE49-F238E27FC236}">
                <a16:creationId xmlns:a16="http://schemas.microsoft.com/office/drawing/2014/main" id="{DF755D09-7647-DB27-7D9D-C17ADC31F66F}"/>
              </a:ext>
            </a:extLst>
          </p:cNvPr>
          <p:cNvGrpSpPr/>
          <p:nvPr/>
        </p:nvGrpSpPr>
        <p:grpSpPr>
          <a:xfrm>
            <a:off x="14869621" y="31526402"/>
            <a:ext cx="5351008" cy="4523668"/>
            <a:chOff x="16181895" y="31209357"/>
            <a:chExt cx="3917596" cy="3311880"/>
          </a:xfrm>
        </p:grpSpPr>
        <p:pic>
          <p:nvPicPr>
            <p:cNvPr id="156" name="Immagine 155">
              <a:extLst>
                <a:ext uri="{FF2B5EF4-FFF2-40B4-BE49-F238E27FC236}">
                  <a16:creationId xmlns:a16="http://schemas.microsoft.com/office/drawing/2014/main" id="{EF12C14F-8B9C-05B9-5757-C21D4F745C27}"/>
                </a:ext>
              </a:extLst>
            </p:cNvPr>
            <p:cNvPicPr>
              <a:picLocks noChangeAspect="1"/>
            </p:cNvPicPr>
            <p:nvPr/>
          </p:nvPicPr>
          <p:blipFill>
            <a:blip r:embed="rId26"/>
            <a:stretch>
              <a:fillRect/>
            </a:stretch>
          </p:blipFill>
          <p:spPr>
            <a:xfrm>
              <a:off x="18090421" y="31209357"/>
              <a:ext cx="2009070" cy="3311880"/>
            </a:xfrm>
            <a:prstGeom prst="rect">
              <a:avLst/>
            </a:prstGeom>
          </p:spPr>
        </p:pic>
        <p:pic>
          <p:nvPicPr>
            <p:cNvPr id="158" name="Immagine 157">
              <a:extLst>
                <a:ext uri="{FF2B5EF4-FFF2-40B4-BE49-F238E27FC236}">
                  <a16:creationId xmlns:a16="http://schemas.microsoft.com/office/drawing/2014/main" id="{248F19C2-6B8F-3742-F54C-05744A4511D0}"/>
                </a:ext>
              </a:extLst>
            </p:cNvPr>
            <p:cNvPicPr>
              <a:picLocks noChangeAspect="1"/>
            </p:cNvPicPr>
            <p:nvPr/>
          </p:nvPicPr>
          <p:blipFill>
            <a:blip r:embed="rId27"/>
            <a:stretch>
              <a:fillRect/>
            </a:stretch>
          </p:blipFill>
          <p:spPr>
            <a:xfrm>
              <a:off x="16181895" y="31209357"/>
              <a:ext cx="1854472" cy="3280989"/>
            </a:xfrm>
            <a:prstGeom prst="rect">
              <a:avLst/>
            </a:prstGeom>
          </p:spPr>
        </p:pic>
      </p:grpSp>
      <p:grpSp>
        <p:nvGrpSpPr>
          <p:cNvPr id="168" name="Gruppo 167">
            <a:extLst>
              <a:ext uri="{FF2B5EF4-FFF2-40B4-BE49-F238E27FC236}">
                <a16:creationId xmlns:a16="http://schemas.microsoft.com/office/drawing/2014/main" id="{C0DC341C-8229-FF2B-6994-E5EB80308960}"/>
              </a:ext>
            </a:extLst>
          </p:cNvPr>
          <p:cNvGrpSpPr/>
          <p:nvPr/>
        </p:nvGrpSpPr>
        <p:grpSpPr>
          <a:xfrm>
            <a:off x="921047" y="24228752"/>
            <a:ext cx="9109415" cy="4383261"/>
            <a:chOff x="944733" y="24735888"/>
            <a:chExt cx="7966848" cy="3833485"/>
          </a:xfrm>
        </p:grpSpPr>
        <p:pic>
          <p:nvPicPr>
            <p:cNvPr id="116" name="Immagine 115">
              <a:extLst>
                <a:ext uri="{FF2B5EF4-FFF2-40B4-BE49-F238E27FC236}">
                  <a16:creationId xmlns:a16="http://schemas.microsoft.com/office/drawing/2014/main" id="{59DF1B7C-93EC-D36B-40AF-D66B269887C5}"/>
                </a:ext>
              </a:extLst>
            </p:cNvPr>
            <p:cNvPicPr>
              <a:picLocks noChangeAspect="1"/>
            </p:cNvPicPr>
            <p:nvPr/>
          </p:nvPicPr>
          <p:blipFill>
            <a:blip r:embed="rId28"/>
            <a:stretch>
              <a:fillRect/>
            </a:stretch>
          </p:blipFill>
          <p:spPr>
            <a:xfrm>
              <a:off x="7020951" y="24752978"/>
              <a:ext cx="1890630" cy="3757918"/>
            </a:xfrm>
            <a:prstGeom prst="rect">
              <a:avLst/>
            </a:prstGeom>
          </p:spPr>
        </p:pic>
        <p:pic>
          <p:nvPicPr>
            <p:cNvPr id="163" name="Immagine 162">
              <a:extLst>
                <a:ext uri="{FF2B5EF4-FFF2-40B4-BE49-F238E27FC236}">
                  <a16:creationId xmlns:a16="http://schemas.microsoft.com/office/drawing/2014/main" id="{861B2881-D61B-8303-5807-773B96214805}"/>
                </a:ext>
              </a:extLst>
            </p:cNvPr>
            <p:cNvPicPr>
              <a:picLocks noChangeAspect="1"/>
            </p:cNvPicPr>
            <p:nvPr/>
          </p:nvPicPr>
          <p:blipFill>
            <a:blip r:embed="rId29"/>
            <a:stretch>
              <a:fillRect/>
            </a:stretch>
          </p:blipFill>
          <p:spPr>
            <a:xfrm>
              <a:off x="944733" y="24735888"/>
              <a:ext cx="6055795" cy="3833485"/>
            </a:xfrm>
            <a:prstGeom prst="rect">
              <a:avLst/>
            </a:prstGeom>
          </p:spPr>
        </p:pic>
      </p:grpSp>
      <p:pic>
        <p:nvPicPr>
          <p:cNvPr id="165" name="Immagine 164">
            <a:extLst>
              <a:ext uri="{FF2B5EF4-FFF2-40B4-BE49-F238E27FC236}">
                <a16:creationId xmlns:a16="http://schemas.microsoft.com/office/drawing/2014/main" id="{CEA0A456-ABB2-D81C-E1CA-024E626B9B4C}"/>
              </a:ext>
            </a:extLst>
          </p:cNvPr>
          <p:cNvPicPr>
            <a:picLocks noChangeAspect="1"/>
          </p:cNvPicPr>
          <p:nvPr/>
        </p:nvPicPr>
        <p:blipFill>
          <a:blip r:embed="rId30"/>
          <a:stretch>
            <a:fillRect/>
          </a:stretch>
        </p:blipFill>
        <p:spPr>
          <a:xfrm>
            <a:off x="15278794" y="20957599"/>
            <a:ext cx="4899920" cy="3798814"/>
          </a:xfrm>
          <a:prstGeom prst="rect">
            <a:avLst/>
          </a:prstGeom>
        </p:spPr>
      </p:pic>
      <p:pic>
        <p:nvPicPr>
          <p:cNvPr id="167" name="Immagine 166">
            <a:extLst>
              <a:ext uri="{FF2B5EF4-FFF2-40B4-BE49-F238E27FC236}">
                <a16:creationId xmlns:a16="http://schemas.microsoft.com/office/drawing/2014/main" id="{98C74E65-505C-F4E3-C3B7-2392E8F6D454}"/>
              </a:ext>
            </a:extLst>
          </p:cNvPr>
          <p:cNvPicPr>
            <a:picLocks noChangeAspect="1"/>
          </p:cNvPicPr>
          <p:nvPr/>
        </p:nvPicPr>
        <p:blipFill>
          <a:blip r:embed="rId31"/>
          <a:stretch>
            <a:fillRect/>
          </a:stretch>
        </p:blipFill>
        <p:spPr>
          <a:xfrm>
            <a:off x="6935408" y="12451258"/>
            <a:ext cx="3154536" cy="5581102"/>
          </a:xfrm>
          <a:prstGeom prst="rect">
            <a:avLst/>
          </a:prstGeom>
        </p:spPr>
      </p:pic>
      <p:grpSp>
        <p:nvGrpSpPr>
          <p:cNvPr id="21" name="Gruppo 20">
            <a:extLst>
              <a:ext uri="{FF2B5EF4-FFF2-40B4-BE49-F238E27FC236}">
                <a16:creationId xmlns:a16="http://schemas.microsoft.com/office/drawing/2014/main" id="{1A18428F-F97D-95C1-F871-1DD632E81979}"/>
              </a:ext>
            </a:extLst>
          </p:cNvPr>
          <p:cNvGrpSpPr/>
          <p:nvPr/>
        </p:nvGrpSpPr>
        <p:grpSpPr>
          <a:xfrm>
            <a:off x="1001876" y="30288915"/>
            <a:ext cx="8954533" cy="4739374"/>
            <a:chOff x="1001876" y="23835794"/>
            <a:chExt cx="8954533" cy="4739374"/>
          </a:xfrm>
        </p:grpSpPr>
        <p:pic>
          <p:nvPicPr>
            <p:cNvPr id="17" name="Immagine 16">
              <a:extLst>
                <a:ext uri="{FF2B5EF4-FFF2-40B4-BE49-F238E27FC236}">
                  <a16:creationId xmlns:a16="http://schemas.microsoft.com/office/drawing/2014/main" id="{CC04B25B-9CEC-1B4B-966C-E7B2EB1001F3}"/>
                </a:ext>
              </a:extLst>
            </p:cNvPr>
            <p:cNvPicPr>
              <a:picLocks noChangeAspect="1"/>
            </p:cNvPicPr>
            <p:nvPr/>
          </p:nvPicPr>
          <p:blipFill>
            <a:blip r:embed="rId32"/>
            <a:stretch>
              <a:fillRect/>
            </a:stretch>
          </p:blipFill>
          <p:spPr>
            <a:xfrm>
              <a:off x="7805557" y="24254244"/>
              <a:ext cx="2150852" cy="4240252"/>
            </a:xfrm>
            <a:prstGeom prst="rect">
              <a:avLst/>
            </a:prstGeom>
          </p:spPr>
        </p:pic>
        <p:pic>
          <p:nvPicPr>
            <p:cNvPr id="161" name="Immagine 160">
              <a:extLst>
                <a:ext uri="{FF2B5EF4-FFF2-40B4-BE49-F238E27FC236}">
                  <a16:creationId xmlns:a16="http://schemas.microsoft.com/office/drawing/2014/main" id="{1C874F38-A81F-7BC3-9404-78B899898513}"/>
                </a:ext>
              </a:extLst>
            </p:cNvPr>
            <p:cNvPicPr>
              <a:picLocks noChangeAspect="1"/>
            </p:cNvPicPr>
            <p:nvPr/>
          </p:nvPicPr>
          <p:blipFill>
            <a:blip r:embed="rId33"/>
            <a:stretch>
              <a:fillRect/>
            </a:stretch>
          </p:blipFill>
          <p:spPr>
            <a:xfrm>
              <a:off x="1001876" y="23835794"/>
              <a:ext cx="6799969" cy="4739374"/>
            </a:xfrm>
            <a:prstGeom prst="rect">
              <a:avLst/>
            </a:prstGeom>
          </p:spPr>
        </p:pic>
      </p:grpSp>
      <p:sp>
        <p:nvSpPr>
          <p:cNvPr id="22" name="CasellaDiTesto 21">
            <a:extLst>
              <a:ext uri="{FF2B5EF4-FFF2-40B4-BE49-F238E27FC236}">
                <a16:creationId xmlns:a16="http://schemas.microsoft.com/office/drawing/2014/main" id="{BC93B095-9AD9-7306-265A-D82355368BE8}"/>
              </a:ext>
            </a:extLst>
          </p:cNvPr>
          <p:cNvSpPr txBox="1"/>
          <p:nvPr/>
        </p:nvSpPr>
        <p:spPr>
          <a:xfrm>
            <a:off x="10831721" y="27444940"/>
            <a:ext cx="2422221" cy="3036601"/>
          </a:xfrm>
          <a:prstGeom prst="rect">
            <a:avLst/>
          </a:prstGeom>
          <a:noFill/>
        </p:spPr>
        <p:txBody>
          <a:bodyPr wrap="square" rtlCol="0">
            <a:spAutoFit/>
          </a:bodyPr>
          <a:lstStyle/>
          <a:p>
            <a:pPr algn="just">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This value is extremely high, suggesting that most of the real variability must be assigned to the intrinsic differences between participants rather than the difference between two groups.</a:t>
            </a:r>
            <a:endParaRPr lang="en-US" dirty="0">
              <a:latin typeface="Calibri" panose="020F0502020204030204" pitchFamily="34" charset="0"/>
              <a:ea typeface="Calibri" panose="020F0502020204030204" pitchFamily="34" charset="0"/>
              <a:cs typeface="Arial" panose="020B0604020202020204" pitchFamily="34" charset="0"/>
            </a:endParaRPr>
          </a:p>
          <a:p>
            <a:endParaRPr lang="it-DE" dirty="0"/>
          </a:p>
        </p:txBody>
      </p:sp>
      <p:grpSp>
        <p:nvGrpSpPr>
          <p:cNvPr id="31" name="Gruppo 30">
            <a:extLst>
              <a:ext uri="{FF2B5EF4-FFF2-40B4-BE49-F238E27FC236}">
                <a16:creationId xmlns:a16="http://schemas.microsoft.com/office/drawing/2014/main" id="{56DA3BF6-8969-8146-87EC-FE4A75FB15F1}"/>
              </a:ext>
            </a:extLst>
          </p:cNvPr>
          <p:cNvGrpSpPr/>
          <p:nvPr/>
        </p:nvGrpSpPr>
        <p:grpSpPr>
          <a:xfrm>
            <a:off x="10813572" y="31132468"/>
            <a:ext cx="4422816" cy="4519072"/>
            <a:chOff x="10813572" y="30724497"/>
            <a:chExt cx="4422816" cy="4519072"/>
          </a:xfrm>
        </p:grpSpPr>
        <p:sp>
          <p:nvSpPr>
            <p:cNvPr id="57" name="CasellaDiTesto 56">
              <a:extLst>
                <a:ext uri="{FF2B5EF4-FFF2-40B4-BE49-F238E27FC236}">
                  <a16:creationId xmlns:a16="http://schemas.microsoft.com/office/drawing/2014/main" id="{F5B79C3C-DD4E-A470-833D-D03AC4872C01}"/>
                </a:ext>
              </a:extLst>
            </p:cNvPr>
            <p:cNvSpPr txBox="1"/>
            <p:nvPr/>
          </p:nvSpPr>
          <p:spPr>
            <a:xfrm>
              <a:off x="10813572" y="31118431"/>
              <a:ext cx="3604104" cy="4125138"/>
            </a:xfrm>
            <a:prstGeom prst="rect">
              <a:avLst/>
            </a:prstGeom>
            <a:noFill/>
            <a:ln>
              <a:noFill/>
            </a:ln>
          </p:spPr>
          <p:txBody>
            <a:bodyPr wrap="square">
              <a:spAutoFit/>
            </a:bodyPr>
            <a:lstStyle/>
            <a:p>
              <a:pPr marL="285750" indent="-285750">
                <a:lnSpc>
                  <a:spcPct val="107000"/>
                </a:lnSpc>
                <a:spcAft>
                  <a:spcPts val="800"/>
                </a:spcAft>
                <a:buSzPct val="120000"/>
                <a:buFont typeface="Zapf Dingbats"/>
                <a:buChar char="➔"/>
              </a:pPr>
              <a:r>
                <a:rPr lang="en-US" dirty="0">
                  <a:latin typeface="Calibri" panose="020F0502020204030204" pitchFamily="34" charset="0"/>
                  <a:ea typeface="Calibri" panose="020F0502020204030204" pitchFamily="34" charset="0"/>
                  <a:cs typeface="Calibri" panose="020F0502020204030204" pitchFamily="34" charset="0"/>
                </a:rPr>
                <a:t> CTRL have higher accuracy</a:t>
              </a:r>
            </a:p>
            <a:p>
              <a:pPr marL="285750" indent="-285750">
                <a:lnSpc>
                  <a:spcPct val="107000"/>
                </a:lnSpc>
                <a:spcAft>
                  <a:spcPts val="800"/>
                </a:spcAft>
                <a:buSzPct val="120000"/>
                <a:buFont typeface="Zapf Dingbats"/>
                <a:buChar char="➔"/>
              </a:pPr>
              <a:r>
                <a:rPr lang="en-US" dirty="0">
                  <a:latin typeface="Calibri" panose="020F0502020204030204" pitchFamily="34" charset="0"/>
                  <a:ea typeface="Calibri" panose="020F0502020204030204" pitchFamily="34" charset="0"/>
                  <a:cs typeface="Calibri" panose="020F0502020204030204" pitchFamily="34" charset="0"/>
                </a:rPr>
                <a:t> SCHZ accuracy rate is lower than the CTRL one</a:t>
              </a:r>
            </a:p>
            <a:p>
              <a:pPr marL="285750" indent="-285750">
                <a:lnSpc>
                  <a:spcPct val="107000"/>
                </a:lnSpc>
                <a:spcAft>
                  <a:spcPts val="800"/>
                </a:spcAft>
                <a:buSzPct val="120000"/>
                <a:buFont typeface="Zapf Dingbats"/>
                <a:buChar char="➔"/>
              </a:pPr>
              <a:r>
                <a:rPr lang="en-US" dirty="0">
                  <a:latin typeface="Calibri" panose="020F0502020204030204" pitchFamily="34" charset="0"/>
                  <a:ea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ea typeface="Calibri" panose="020F0502020204030204" pitchFamily="34" charset="0"/>
                  <a:cs typeface="Calibri" panose="020F0502020204030204" pitchFamily="34" charset="0"/>
                </a:rPr>
                <a:t>SCHZ accuracy on switch is higher than the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CTRL one</a:t>
              </a: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previous results falsify what has been proposed in the literature. </a:t>
              </a: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It appears that </a:t>
              </a:r>
              <a:r>
                <a:rPr lang="en-US" b="1" dirty="0">
                  <a:latin typeface="Calibri" panose="020F0502020204030204" pitchFamily="34" charset="0"/>
                  <a:ea typeface="Calibri" panose="020F0502020204030204" pitchFamily="34" charset="0"/>
                  <a:cs typeface="Calibri" panose="020F0502020204030204" pitchFamily="34" charset="0"/>
                </a:rPr>
                <a:t>no compensating mechanism </a:t>
              </a:r>
              <a:r>
                <a:rPr lang="en-US" dirty="0">
                  <a:latin typeface="Calibri" panose="020F0502020204030204" pitchFamily="34" charset="0"/>
                  <a:ea typeface="Calibri" panose="020F0502020204030204" pitchFamily="34" charset="0"/>
                  <a:cs typeface="Calibri" panose="020F0502020204030204" pitchFamily="34" charset="0"/>
                </a:rPr>
                <a:t>is necessary as the accuracy rate of SCHZ is lower than CTRL but seems independent of task switching. </a:t>
              </a:r>
            </a:p>
          </p:txBody>
        </p:sp>
        <p:sp>
          <p:nvSpPr>
            <p:cNvPr id="30" name="CasellaDiTesto 29">
              <a:extLst>
                <a:ext uri="{FF2B5EF4-FFF2-40B4-BE49-F238E27FC236}">
                  <a16:creationId xmlns:a16="http://schemas.microsoft.com/office/drawing/2014/main" id="{240F6DC9-60D2-650B-E252-2541D3C059FA}"/>
                </a:ext>
              </a:extLst>
            </p:cNvPr>
            <p:cNvSpPr txBox="1"/>
            <p:nvPr/>
          </p:nvSpPr>
          <p:spPr>
            <a:xfrm>
              <a:off x="10831721" y="30724497"/>
              <a:ext cx="4404667" cy="677108"/>
            </a:xfrm>
            <a:prstGeom prst="rect">
              <a:avLst/>
            </a:prstGeom>
            <a:noFill/>
          </p:spPr>
          <p:txBody>
            <a:bodyPr wrap="none" rtlCol="0">
              <a:spAutoFit/>
            </a:bodyPr>
            <a:lstStyle/>
            <a:p>
              <a:pPr marL="285750" indent="-285750">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CONSIDERATIONS ABOUT ACCURACY</a:t>
              </a:r>
            </a:p>
            <a:p>
              <a:endParaRPr lang="it-DE" dirty="0"/>
            </a:p>
          </p:txBody>
        </p:sp>
      </p:grpSp>
      <p:sp>
        <p:nvSpPr>
          <p:cNvPr id="41" name="CasellaDiTesto 40">
            <a:extLst>
              <a:ext uri="{FF2B5EF4-FFF2-40B4-BE49-F238E27FC236}">
                <a16:creationId xmlns:a16="http://schemas.microsoft.com/office/drawing/2014/main" id="{FC86B336-9380-6BB8-8988-ABC1729CC0EC}"/>
              </a:ext>
            </a:extLst>
          </p:cNvPr>
          <p:cNvSpPr txBox="1"/>
          <p:nvPr/>
        </p:nvSpPr>
        <p:spPr>
          <a:xfrm>
            <a:off x="11304113" y="3106593"/>
            <a:ext cx="8474308" cy="707886"/>
          </a:xfrm>
          <a:prstGeom prst="rect">
            <a:avLst/>
          </a:prstGeom>
          <a:noFill/>
        </p:spPr>
        <p:txBody>
          <a:bodyPr wrap="none" rtlCol="0">
            <a:spAutoFit/>
          </a:bodyPr>
          <a:lstStyle/>
          <a:p>
            <a:pPr algn="ctr"/>
            <a:r>
              <a:rPr lang="en-GB" sz="2000" dirty="0">
                <a:solidFill>
                  <a:schemeClr val="bg1"/>
                </a:solidFill>
              </a:rPr>
              <a:t>Costanza Cantalini, Erica Bistacchia, Lorenzo Ferrara and Scott Pesenti</a:t>
            </a:r>
            <a:br>
              <a:rPr lang="en-GB" sz="2000" dirty="0">
                <a:solidFill>
                  <a:schemeClr val="bg1"/>
                </a:solidFill>
              </a:rPr>
            </a:br>
            <a:r>
              <a:rPr lang="en-GB" sz="2000" dirty="0">
                <a:solidFill>
                  <a:schemeClr val="bg1"/>
                </a:solidFill>
              </a:rPr>
              <a:t>Tutors: Prof. Laura Maria Sangalli, Dr. Eleonora Arnone Ph.D, Dr. Letizia Clementi</a:t>
            </a:r>
            <a:endParaRPr lang="it-DE" sz="2000" dirty="0"/>
          </a:p>
        </p:txBody>
      </p:sp>
      <p:sp>
        <p:nvSpPr>
          <p:cNvPr id="28" name="TextBox 22">
            <a:extLst>
              <a:ext uri="{FF2B5EF4-FFF2-40B4-BE49-F238E27FC236}">
                <a16:creationId xmlns:a16="http://schemas.microsoft.com/office/drawing/2014/main" id="{81F3503C-33BC-FEC8-156B-C5460C1FC77B}"/>
              </a:ext>
            </a:extLst>
          </p:cNvPr>
          <p:cNvSpPr txBox="1"/>
          <p:nvPr/>
        </p:nvSpPr>
        <p:spPr>
          <a:xfrm>
            <a:off x="15370999" y="24707966"/>
            <a:ext cx="4807715" cy="276999"/>
          </a:xfrm>
          <a:prstGeom prst="rect">
            <a:avLst/>
          </a:prstGeom>
          <a:noFill/>
        </p:spPr>
        <p:txBody>
          <a:bodyPr wrap="square" rtlCol="0">
            <a:spAutoFit/>
          </a:bodyPr>
          <a:lstStyle/>
          <a:p>
            <a:pPr algn="just"/>
            <a:r>
              <a:rPr lang="it-IT" sz="1200" b="1" dirty="0"/>
              <a:t>Fig. 9 </a:t>
            </a:r>
            <a:r>
              <a:rPr lang="it-IT" sz="1200" dirty="0"/>
              <a:t>Box Plot of ANOVA trials </a:t>
            </a:r>
            <a:r>
              <a:rPr lang="it-IT" sz="1200" dirty="0" err="1"/>
              <a:t>conditions</a:t>
            </a:r>
            <a:endParaRPr lang="en-US" sz="1200" dirty="0"/>
          </a:p>
        </p:txBody>
      </p:sp>
    </p:spTree>
    <p:extLst>
      <p:ext uri="{BB962C8B-B14F-4D97-AF65-F5344CB8AC3E}">
        <p14:creationId xmlns:p14="http://schemas.microsoft.com/office/powerpoint/2010/main" val="349062603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2103</TotalTime>
  <Words>2066</Words>
  <Application>Microsoft Macintosh PowerPoint</Application>
  <PresentationFormat>Personalizzato</PresentationFormat>
  <Paragraphs>156</Paragraphs>
  <Slides>1</Slides>
  <Notes>0</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10" baseType="lpstr">
      <vt:lpstr>Arial</vt:lpstr>
      <vt:lpstr>Calibri</vt:lpstr>
      <vt:lpstr>Calibri Light</vt:lpstr>
      <vt:lpstr>Cambria Math</vt:lpstr>
      <vt:lpstr>Times</vt:lpstr>
      <vt:lpstr>Wingdings</vt:lpstr>
      <vt:lpstr>Zapf Dingbats</vt:lpstr>
      <vt:lpstr>Tema di Office</vt:lpstr>
      <vt:lpstr>Acrobat Document</vt:lpstr>
      <vt:lpstr>  Case Study on Task-Switching in Schizophrenia:  brain activity and compensation mechanisms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Connectivity:  Task-Switching in Schizophrenia Costanza Cantalini, Erica Bistacchia, Lorenzo Ferrara, Scott Pesenti</dc:title>
  <dc:creator>Erica Bistacchia</dc:creator>
  <cp:lastModifiedBy>Erica Bistacchia</cp:lastModifiedBy>
  <cp:revision>129</cp:revision>
  <dcterms:created xsi:type="dcterms:W3CDTF">2022-07-20T07:08:19Z</dcterms:created>
  <dcterms:modified xsi:type="dcterms:W3CDTF">2022-07-22T13:50:12Z</dcterms:modified>
</cp:coreProperties>
</file>