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06" autoAdjust="0"/>
    <p:restoredTop sz="94660"/>
  </p:normalViewPr>
  <p:slideViewPr>
    <p:cSldViewPr snapToGrid="0">
      <p:cViewPr>
        <p:scale>
          <a:sx n="10" d="100"/>
          <a:sy n="10" d="100"/>
        </p:scale>
        <p:origin x="2292"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2FCE545-002E-4DEC-8FFF-95BA07FAE7DB}" type="datetimeFigureOut">
              <a:rPr lang="it-IT" smtClean="0"/>
              <a:t>18/07/2022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4221215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2FCE545-002E-4DEC-8FFF-95BA07FAE7DB}" type="datetimeFigureOut">
              <a:rPr lang="it-IT" smtClean="0"/>
              <a:t>18/07/2022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141035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2FCE545-002E-4DEC-8FFF-95BA07FAE7DB}" type="datetimeFigureOut">
              <a:rPr lang="it-IT" smtClean="0"/>
              <a:t>18/07/2022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274360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2FCE545-002E-4DEC-8FFF-95BA07FAE7DB}" type="datetimeFigureOut">
              <a:rPr lang="it-IT" smtClean="0"/>
              <a:t>18/07/2022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26049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2FCE545-002E-4DEC-8FFF-95BA07FAE7DB}" type="datetimeFigureOut">
              <a:rPr lang="it-IT" smtClean="0"/>
              <a:t>18/07/2022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87691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32FCE545-002E-4DEC-8FFF-95BA07FAE7DB}" type="datetimeFigureOut">
              <a:rPr lang="it-IT" smtClean="0"/>
              <a:t>18/07/2022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338116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it-IT"/>
              <a:t>Fare clic per modificare gli stili del testo dello schema</a:t>
            </a:r>
          </a:p>
        </p:txBody>
      </p:sp>
      <p:sp>
        <p:nvSpPr>
          <p:cNvPr id="4" name="Content Placeholder 3"/>
          <p:cNvSpPr>
            <a:spLocks noGrp="1"/>
          </p:cNvSpPr>
          <p:nvPr>
            <p:ph sz="half" idx="2"/>
          </p:nvPr>
        </p:nvSpPr>
        <p:spPr>
          <a:xfrm>
            <a:off x="2948339" y="11058863"/>
            <a:ext cx="18107995" cy="1626592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it-IT"/>
              <a:t>Fare clic per modificare gli stili del testo dello schema</a:t>
            </a:r>
          </a:p>
        </p:txBody>
      </p:sp>
      <p:sp>
        <p:nvSpPr>
          <p:cNvPr id="6" name="Content Placeholder 5"/>
          <p:cNvSpPr>
            <a:spLocks noGrp="1"/>
          </p:cNvSpPr>
          <p:nvPr>
            <p:ph sz="quarter" idx="4"/>
          </p:nvPr>
        </p:nvSpPr>
        <p:spPr>
          <a:xfrm>
            <a:off x="21669408" y="11058863"/>
            <a:ext cx="18197174" cy="1626592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2FCE545-002E-4DEC-8FFF-95BA07FAE7DB}" type="datetimeFigureOut">
              <a:rPr lang="it-IT" smtClean="0"/>
              <a:t>18/07/2022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2220402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32FCE545-002E-4DEC-8FFF-95BA07FAE7DB}" type="datetimeFigureOut">
              <a:rPr lang="it-IT" smtClean="0"/>
              <a:t>18/07/2022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9979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CE545-002E-4DEC-8FFF-95BA07FAE7DB}" type="datetimeFigureOut">
              <a:rPr lang="it-IT" smtClean="0"/>
              <a:t>18/07/2022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7915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it-IT"/>
              <a:t>Fare clic per modificare lo stile del titolo dello schema</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2FCE545-002E-4DEC-8FFF-95BA07FAE7DB}" type="datetimeFigureOut">
              <a:rPr lang="it-IT" smtClean="0"/>
              <a:t>18/07/2022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363542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it-IT"/>
              <a:t>Fare clic sull'icona per inserire un'immagine</a:t>
            </a:r>
            <a:endParaRPr lang="en-US"/>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2FCE545-002E-4DEC-8FFF-95BA07FAE7DB}" type="datetimeFigureOut">
              <a:rPr lang="it-IT" smtClean="0"/>
              <a:t>18/07/2022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9214065-BDDD-4CD8-B396-DABB8BBBDDB3}" type="slidenum">
              <a:rPr lang="it-IT" smtClean="0"/>
              <a:t>‹N›</a:t>
            </a:fld>
            <a:endParaRPr lang="it-IT"/>
          </a:p>
        </p:txBody>
      </p:sp>
    </p:spTree>
    <p:extLst>
      <p:ext uri="{BB962C8B-B14F-4D97-AF65-F5344CB8AC3E}">
        <p14:creationId xmlns:p14="http://schemas.microsoft.com/office/powerpoint/2010/main" val="154319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32FCE545-002E-4DEC-8FFF-95BA07FAE7DB}" type="datetimeFigureOut">
              <a:rPr lang="it-IT" smtClean="0"/>
              <a:t>18/07/2022</a:t>
            </a:fld>
            <a:endParaRPr lang="it-IT"/>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99214065-BDDD-4CD8-B396-DABB8BBBDDB3}" type="slidenum">
              <a:rPr lang="it-IT" smtClean="0"/>
              <a:t>‹N›</a:t>
            </a:fld>
            <a:endParaRPr lang="it-IT"/>
          </a:p>
        </p:txBody>
      </p:sp>
    </p:spTree>
    <p:extLst>
      <p:ext uri="{BB962C8B-B14F-4D97-AF65-F5344CB8AC3E}">
        <p14:creationId xmlns:p14="http://schemas.microsoft.com/office/powerpoint/2010/main" val="3231011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oleObject" Target="../embeddings/oleObject4.bin"/><Relationship Id="rId18" Type="http://schemas.openxmlformats.org/officeDocument/2006/relationships/image" Target="../media/image11.emf"/><Relationship Id="rId26" Type="http://schemas.openxmlformats.org/officeDocument/2006/relationships/oleObject" Target="../embeddings/oleObject10.bin"/><Relationship Id="rId39" Type="http://schemas.openxmlformats.org/officeDocument/2006/relationships/image" Target="../media/image24.emf"/><Relationship Id="rId21" Type="http://schemas.openxmlformats.org/officeDocument/2006/relationships/oleObject" Target="../embeddings/oleObject8.bin"/><Relationship Id="rId34" Type="http://schemas.openxmlformats.org/officeDocument/2006/relationships/image" Target="../media/image20.emf"/><Relationship Id="rId42" Type="http://schemas.openxmlformats.org/officeDocument/2006/relationships/oleObject" Target="../embeddings/oleObject16.bin"/><Relationship Id="rId7" Type="http://schemas.openxmlformats.org/officeDocument/2006/relationships/oleObject" Target="../embeddings/oleObject1.bin"/><Relationship Id="rId2" Type="http://schemas.openxmlformats.org/officeDocument/2006/relationships/image" Target="../media/image1.png"/><Relationship Id="rId16" Type="http://schemas.openxmlformats.org/officeDocument/2006/relationships/image" Target="../media/image10.emf"/><Relationship Id="rId20" Type="http://schemas.openxmlformats.org/officeDocument/2006/relationships/image" Target="../media/image12.emf"/><Relationship Id="rId29" Type="http://schemas.openxmlformats.org/officeDocument/2006/relationships/image" Target="../media/image17.emf"/><Relationship Id="rId41" Type="http://schemas.openxmlformats.org/officeDocument/2006/relationships/image" Target="../media/image25.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oleObject" Target="../embeddings/oleObject3.bin"/><Relationship Id="rId24" Type="http://schemas.openxmlformats.org/officeDocument/2006/relationships/oleObject" Target="../embeddings/oleObject9.bin"/><Relationship Id="rId32" Type="http://schemas.openxmlformats.org/officeDocument/2006/relationships/image" Target="../media/image19.wmf"/><Relationship Id="rId37" Type="http://schemas.openxmlformats.org/officeDocument/2006/relationships/image" Target="../media/image23.png"/><Relationship Id="rId40" Type="http://schemas.openxmlformats.org/officeDocument/2006/relationships/oleObject" Target="../embeddings/oleObject15.bin"/><Relationship Id="rId5" Type="http://schemas.openxmlformats.org/officeDocument/2006/relationships/image" Target="../media/image4.png"/><Relationship Id="rId15" Type="http://schemas.openxmlformats.org/officeDocument/2006/relationships/oleObject" Target="../embeddings/oleObject5.bin"/><Relationship Id="rId23" Type="http://schemas.openxmlformats.org/officeDocument/2006/relationships/image" Target="../media/image14.png"/><Relationship Id="rId28" Type="http://schemas.openxmlformats.org/officeDocument/2006/relationships/oleObject" Target="../embeddings/oleObject11.bin"/><Relationship Id="rId36" Type="http://schemas.openxmlformats.org/officeDocument/2006/relationships/image" Target="../media/image22.png"/><Relationship Id="rId10" Type="http://schemas.openxmlformats.org/officeDocument/2006/relationships/image" Target="../media/image7.emf"/><Relationship Id="rId19" Type="http://schemas.openxmlformats.org/officeDocument/2006/relationships/oleObject" Target="../embeddings/oleObject7.bin"/><Relationship Id="rId31" Type="http://schemas.openxmlformats.org/officeDocument/2006/relationships/oleObject" Target="../embeddings/oleObject12.bin"/><Relationship Id="rId4" Type="http://schemas.openxmlformats.org/officeDocument/2006/relationships/image" Target="../media/image3.png"/><Relationship Id="rId9" Type="http://schemas.openxmlformats.org/officeDocument/2006/relationships/oleObject" Target="../embeddings/oleObject2.bin"/><Relationship Id="rId14" Type="http://schemas.openxmlformats.org/officeDocument/2006/relationships/image" Target="../media/image9.emf"/><Relationship Id="rId22" Type="http://schemas.openxmlformats.org/officeDocument/2006/relationships/image" Target="../media/image13.emf"/><Relationship Id="rId27" Type="http://schemas.openxmlformats.org/officeDocument/2006/relationships/image" Target="../media/image16.emf"/><Relationship Id="rId30" Type="http://schemas.openxmlformats.org/officeDocument/2006/relationships/image" Target="../media/image18.png"/><Relationship Id="rId35" Type="http://schemas.openxmlformats.org/officeDocument/2006/relationships/image" Target="../media/image21.png"/><Relationship Id="rId43" Type="http://schemas.openxmlformats.org/officeDocument/2006/relationships/image" Target="../media/image26.emf"/><Relationship Id="rId8" Type="http://schemas.openxmlformats.org/officeDocument/2006/relationships/image" Target="../media/image6.emf"/><Relationship Id="rId3" Type="http://schemas.openxmlformats.org/officeDocument/2006/relationships/image" Target="../media/image2.jpg"/><Relationship Id="rId12" Type="http://schemas.openxmlformats.org/officeDocument/2006/relationships/image" Target="../media/image8.emf"/><Relationship Id="rId17" Type="http://schemas.openxmlformats.org/officeDocument/2006/relationships/oleObject" Target="../embeddings/oleObject6.bin"/><Relationship Id="rId25" Type="http://schemas.openxmlformats.org/officeDocument/2006/relationships/image" Target="../media/image15.emf"/><Relationship Id="rId33" Type="http://schemas.openxmlformats.org/officeDocument/2006/relationships/oleObject" Target="../embeddings/oleObject13.bin"/><Relationship Id="rId38"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con angoli arrotondati 18">
            <a:extLst>
              <a:ext uri="{FF2B5EF4-FFF2-40B4-BE49-F238E27FC236}">
                <a16:creationId xmlns:a16="http://schemas.microsoft.com/office/drawing/2014/main" id="{A929A661-531B-E191-BE03-1ECB09F480C5}"/>
              </a:ext>
            </a:extLst>
          </p:cNvPr>
          <p:cNvSpPr/>
          <p:nvPr/>
        </p:nvSpPr>
        <p:spPr>
          <a:xfrm>
            <a:off x="319320" y="4226016"/>
            <a:ext cx="10672413" cy="2838656"/>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699AA23-2CF7-94B9-E056-07A23C68AC4E}"/>
              </a:ext>
            </a:extLst>
          </p:cNvPr>
          <p:cNvSpPr>
            <a:spLocks noGrp="1"/>
          </p:cNvSpPr>
          <p:nvPr>
            <p:ph type="ctrTitle"/>
          </p:nvPr>
        </p:nvSpPr>
        <p:spPr>
          <a:xfrm>
            <a:off x="518160" y="457200"/>
            <a:ext cx="41809711" cy="3200400"/>
          </a:xfrm>
          <a:solidFill>
            <a:schemeClr val="accent1"/>
          </a:solidFill>
          <a:ln>
            <a:noFill/>
          </a:ln>
        </p:spPr>
        <p:style>
          <a:lnRef idx="0">
            <a:scrgbClr r="0" g="0" b="0"/>
          </a:lnRef>
          <a:fillRef idx="0">
            <a:scrgbClr r="0" g="0" b="0"/>
          </a:fillRef>
          <a:effectRef idx="0">
            <a:scrgbClr r="0" g="0" b="0"/>
          </a:effectRef>
          <a:fontRef idx="minor">
            <a:schemeClr val="lt1"/>
          </a:fontRef>
        </p:style>
        <p:txBody>
          <a:bodyPr anchor="t">
            <a:normAutofit/>
          </a:bodyPr>
          <a:lstStyle/>
          <a:p>
            <a:r>
              <a:rPr lang="it-IT" sz="8000" dirty="0">
                <a:solidFill>
                  <a:schemeClr val="bg1"/>
                </a:solidFill>
              </a:rPr>
              <a:t>Study case on Human Brain Connectivity:</a:t>
            </a:r>
            <a:br>
              <a:rPr lang="it-IT" sz="8000" dirty="0">
                <a:solidFill>
                  <a:schemeClr val="bg1"/>
                </a:solidFill>
              </a:rPr>
            </a:br>
            <a:r>
              <a:rPr lang="it-IT" sz="8000" dirty="0">
                <a:solidFill>
                  <a:schemeClr val="bg1"/>
                </a:solidFill>
              </a:rPr>
              <a:t> </a:t>
            </a:r>
            <a:r>
              <a:rPr lang="it-IT" sz="8000" dirty="0" err="1">
                <a:solidFill>
                  <a:schemeClr val="bg1"/>
                </a:solidFill>
              </a:rPr>
              <a:t>schizophrenia</a:t>
            </a:r>
            <a:r>
              <a:rPr lang="it-IT" sz="8000" dirty="0">
                <a:solidFill>
                  <a:schemeClr val="bg1"/>
                </a:solidFill>
              </a:rPr>
              <a:t> and </a:t>
            </a:r>
            <a:r>
              <a:rPr lang="it-IT" sz="8000" dirty="0" err="1">
                <a:solidFill>
                  <a:schemeClr val="bg1"/>
                </a:solidFill>
              </a:rPr>
              <a:t>normal</a:t>
            </a:r>
            <a:r>
              <a:rPr lang="it-IT" sz="8000" dirty="0">
                <a:solidFill>
                  <a:schemeClr val="bg1"/>
                </a:solidFill>
              </a:rPr>
              <a:t> people a confronto</a:t>
            </a:r>
            <a:br>
              <a:rPr lang="it-IT" sz="8000" dirty="0">
                <a:solidFill>
                  <a:schemeClr val="bg1"/>
                </a:solidFill>
              </a:rPr>
            </a:br>
            <a:r>
              <a:rPr lang="it-IT" sz="4800" dirty="0">
                <a:solidFill>
                  <a:schemeClr val="bg1"/>
                </a:solidFill>
              </a:rPr>
              <a:t>Costanza Cantalini, Erica </a:t>
            </a:r>
            <a:r>
              <a:rPr lang="it-IT" sz="4800" dirty="0" err="1">
                <a:solidFill>
                  <a:schemeClr val="bg1"/>
                </a:solidFill>
              </a:rPr>
              <a:t>Bistacchia</a:t>
            </a:r>
            <a:r>
              <a:rPr lang="it-IT" sz="4800" dirty="0">
                <a:solidFill>
                  <a:schemeClr val="bg1"/>
                </a:solidFill>
              </a:rPr>
              <a:t>, Lorenzo Ferrara, Scott Pesenti</a:t>
            </a:r>
            <a:endParaRPr lang="it-IT" sz="8000" dirty="0">
              <a:solidFill>
                <a:schemeClr val="bg1"/>
              </a:solidFill>
            </a:endParaRPr>
          </a:p>
        </p:txBody>
      </p:sp>
      <p:sp>
        <p:nvSpPr>
          <p:cNvPr id="4" name="CasellaDiTesto 3">
            <a:extLst>
              <a:ext uri="{FF2B5EF4-FFF2-40B4-BE49-F238E27FC236}">
                <a16:creationId xmlns:a16="http://schemas.microsoft.com/office/drawing/2014/main" id="{B1BEE836-B9DF-9B24-CC99-BFA7DF5365C0}"/>
              </a:ext>
            </a:extLst>
          </p:cNvPr>
          <p:cNvSpPr txBox="1"/>
          <p:nvPr/>
        </p:nvSpPr>
        <p:spPr>
          <a:xfrm>
            <a:off x="518161" y="4100052"/>
            <a:ext cx="10206990" cy="369332"/>
          </a:xfrm>
          <a:prstGeom prst="rect">
            <a:avLst/>
          </a:prstGeom>
          <a:solidFill>
            <a:schemeClr val="accent2">
              <a:lumMod val="75000"/>
            </a:schemeClr>
          </a:solidFill>
        </p:spPr>
        <p:txBody>
          <a:bodyPr wrap="square" rtlCol="0">
            <a:spAutoFit/>
          </a:bodyPr>
          <a:lstStyle/>
          <a:p>
            <a:pPr algn="ctr"/>
            <a:r>
              <a:rPr lang="it-IT" dirty="0">
                <a:solidFill>
                  <a:schemeClr val="bg1"/>
                </a:solidFill>
              </a:rPr>
              <a:t>Presentation of the </a:t>
            </a:r>
            <a:r>
              <a:rPr lang="it-IT" dirty="0" err="1">
                <a:solidFill>
                  <a:schemeClr val="bg1"/>
                </a:solidFill>
              </a:rPr>
              <a:t>problem</a:t>
            </a:r>
            <a:endParaRPr lang="it-IT" dirty="0">
              <a:solidFill>
                <a:schemeClr val="bg1"/>
              </a:solidFill>
            </a:endParaRPr>
          </a:p>
        </p:txBody>
      </p:sp>
      <p:sp>
        <p:nvSpPr>
          <p:cNvPr id="5" name="CasellaDiTesto 4">
            <a:extLst>
              <a:ext uri="{FF2B5EF4-FFF2-40B4-BE49-F238E27FC236}">
                <a16:creationId xmlns:a16="http://schemas.microsoft.com/office/drawing/2014/main" id="{D919E8BE-8114-B6A5-1821-25545D334142}"/>
              </a:ext>
            </a:extLst>
          </p:cNvPr>
          <p:cNvSpPr txBox="1"/>
          <p:nvPr/>
        </p:nvSpPr>
        <p:spPr>
          <a:xfrm>
            <a:off x="11477486" y="4712678"/>
            <a:ext cx="9672760" cy="1896032"/>
          </a:xfrm>
          <a:prstGeom prst="rect">
            <a:avLst/>
          </a:prstGeom>
          <a:solidFill>
            <a:schemeClr val="accent2">
              <a:lumMod val="40000"/>
              <a:lumOff val="60000"/>
            </a:schemeClr>
          </a:solidFill>
        </p:spPr>
        <p:txBody>
          <a:bodyPr wrap="square" rtlCol="0">
            <a:spAutoFit/>
          </a:bodyPr>
          <a:lstStyle/>
          <a:p>
            <a:pPr algn="just">
              <a:lnSpc>
                <a:spcPct val="107000"/>
              </a:lnSpc>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The data considered for this work came from an experiment involving 175 participants (125 CTRL and 50 SCHZ). They provided general pieces of information like health, age, BMI, possible comorbidities, smoking habits, and b</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ehavioral traits (quantified through the Barratt Impulsivity Test).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While under fMRI, each participant was presented with a series of one of four possible geometric shapes and asked to respond to either the color or the shape of the image based on the task cue presented prior to, and above, the image. On 25% of trials the instructions switched, i.e., participants were instructed to switch from responding from shape to color, or vice versa.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just"/>
            <a:r>
              <a:rPr lang="it-IT" sz="1400" dirty="0"/>
              <a:t>BISOGNA SPIEGARE COSA VUOL DIRE SWITCH,CONFRUENT E CHE ABBIAMO ANCHE ID ATI RELATIVI ALA CORRETETZA DELLE</a:t>
            </a:r>
          </a:p>
        </p:txBody>
      </p:sp>
      <p:pic>
        <p:nvPicPr>
          <p:cNvPr id="7" name="Immagine 6">
            <a:extLst>
              <a:ext uri="{FF2B5EF4-FFF2-40B4-BE49-F238E27FC236}">
                <a16:creationId xmlns:a16="http://schemas.microsoft.com/office/drawing/2014/main" id="{95BBDAF2-0021-FEAD-9947-BE03B8E83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5729" y="4731729"/>
            <a:ext cx="3009550" cy="2031034"/>
          </a:xfrm>
          <a:prstGeom prst="rect">
            <a:avLst/>
          </a:prstGeom>
        </p:spPr>
      </p:pic>
      <p:pic>
        <p:nvPicPr>
          <p:cNvPr id="8" name="Immagine 7">
            <a:extLst>
              <a:ext uri="{FF2B5EF4-FFF2-40B4-BE49-F238E27FC236}">
                <a16:creationId xmlns:a16="http://schemas.microsoft.com/office/drawing/2014/main" id="{188820C9-995C-E5C4-5308-C91F7E63B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0851" y="4686629"/>
            <a:ext cx="1575236" cy="2172954"/>
          </a:xfrm>
          <a:prstGeom prst="rect">
            <a:avLst/>
          </a:prstGeom>
        </p:spPr>
      </p:pic>
      <p:sp>
        <p:nvSpPr>
          <p:cNvPr id="9" name="CasellaDiTesto 8">
            <a:extLst>
              <a:ext uri="{FF2B5EF4-FFF2-40B4-BE49-F238E27FC236}">
                <a16:creationId xmlns:a16="http://schemas.microsoft.com/office/drawing/2014/main" id="{39FE4B7C-1180-5E13-298F-29ECC7D8903D}"/>
              </a:ext>
            </a:extLst>
          </p:cNvPr>
          <p:cNvSpPr txBox="1"/>
          <p:nvPr/>
        </p:nvSpPr>
        <p:spPr>
          <a:xfrm>
            <a:off x="11598586" y="4108630"/>
            <a:ext cx="15442393" cy="369332"/>
          </a:xfrm>
          <a:prstGeom prst="rect">
            <a:avLst/>
          </a:prstGeom>
          <a:solidFill>
            <a:schemeClr val="accent2">
              <a:lumMod val="75000"/>
            </a:schemeClr>
          </a:solidFill>
        </p:spPr>
        <p:txBody>
          <a:bodyPr wrap="square" rtlCol="0">
            <a:spAutoFit/>
          </a:bodyPr>
          <a:lstStyle/>
          <a:p>
            <a:pPr algn="ctr"/>
            <a:r>
              <a:rPr lang="it-IT" dirty="0" err="1">
                <a:solidFill>
                  <a:schemeClr val="bg1"/>
                </a:solidFill>
              </a:rPr>
              <a:t>Our</a:t>
            </a:r>
            <a:r>
              <a:rPr lang="it-IT" dirty="0">
                <a:solidFill>
                  <a:schemeClr val="bg1"/>
                </a:solidFill>
              </a:rPr>
              <a:t> </a:t>
            </a:r>
            <a:r>
              <a:rPr lang="it-IT" dirty="0" err="1">
                <a:solidFill>
                  <a:schemeClr val="bg1"/>
                </a:solidFill>
              </a:rPr>
              <a:t>experiment</a:t>
            </a:r>
            <a:endParaRPr lang="it-IT" dirty="0">
              <a:solidFill>
                <a:schemeClr val="bg1"/>
              </a:solidFill>
            </a:endParaRPr>
          </a:p>
        </p:txBody>
      </p:sp>
      <p:sp>
        <p:nvSpPr>
          <p:cNvPr id="15" name="CasellaDiTesto 14">
            <a:extLst>
              <a:ext uri="{FF2B5EF4-FFF2-40B4-BE49-F238E27FC236}">
                <a16:creationId xmlns:a16="http://schemas.microsoft.com/office/drawing/2014/main" id="{BCB833DB-9760-72CE-E95D-B63F2BBAF91A}"/>
              </a:ext>
            </a:extLst>
          </p:cNvPr>
          <p:cNvSpPr txBox="1"/>
          <p:nvPr/>
        </p:nvSpPr>
        <p:spPr>
          <a:xfrm>
            <a:off x="561703" y="4646949"/>
            <a:ext cx="7219124" cy="2224327"/>
          </a:xfrm>
          <a:prstGeom prst="rect">
            <a:avLst/>
          </a:prstGeom>
          <a:solidFill>
            <a:schemeClr val="accent2">
              <a:lumMod val="40000"/>
              <a:lumOff val="60000"/>
            </a:schemeClr>
          </a:solidFill>
        </p:spPr>
        <p:txBody>
          <a:bodyPr wrap="square" rtlCol="0">
            <a:spAutoFit/>
          </a:bodyPr>
          <a:lstStyle/>
          <a:p>
            <a:pPr algn="just">
              <a:lnSpc>
                <a:spcPct val="107000"/>
              </a:lnSpc>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One of the regions hindered by schizophrenia is the dorsolateral prefrontal cortex (DLPFC) which has been associated to the ability of task switching (TS). Nevertheless, literature suggests that people affected by schizophrenia (SCHZ) do not perform worse than a neuro-typical control population (CTRL). Apparently SCHZ are simply slower in TS, but reach the same tasks’ performances of CTRL. The literature assumes that this latter fact is possibly due to some unknown compensation mechanism in the SCHZ’s brain.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just"/>
            <a:r>
              <a:rPr lang="en-US" sz="1400" dirty="0">
                <a:effectLst/>
                <a:latin typeface="Calibri" panose="020F0502020204030204" pitchFamily="34" charset="0"/>
                <a:ea typeface="Calibri" panose="020F0502020204030204" pitchFamily="34" charset="0"/>
              </a:rPr>
              <a:t>The objective of our project was an exploration of the differences in brain activity between SCHZ and CTRL during TS. To this end we consider the results of the 175 participants subjected to the following test. </a:t>
            </a:r>
            <a:endParaRPr lang="en-US" sz="1400" dirty="0"/>
          </a:p>
        </p:txBody>
      </p:sp>
      <p:sp>
        <p:nvSpPr>
          <p:cNvPr id="16" name="CasellaDiTesto 15">
            <a:extLst>
              <a:ext uri="{FF2B5EF4-FFF2-40B4-BE49-F238E27FC236}">
                <a16:creationId xmlns:a16="http://schemas.microsoft.com/office/drawing/2014/main" id="{629752AB-FD4F-1E86-D796-4ED32409FA05}"/>
              </a:ext>
            </a:extLst>
          </p:cNvPr>
          <p:cNvSpPr txBox="1"/>
          <p:nvPr/>
        </p:nvSpPr>
        <p:spPr>
          <a:xfrm>
            <a:off x="28615325" y="4100052"/>
            <a:ext cx="13180376" cy="369332"/>
          </a:xfrm>
          <a:prstGeom prst="rect">
            <a:avLst/>
          </a:prstGeom>
          <a:solidFill>
            <a:schemeClr val="accent2">
              <a:lumMod val="75000"/>
            </a:schemeClr>
          </a:solidFill>
        </p:spPr>
        <p:txBody>
          <a:bodyPr wrap="square" rtlCol="0">
            <a:spAutoFit/>
          </a:bodyPr>
          <a:lstStyle/>
          <a:p>
            <a:pPr algn="ctr"/>
            <a:r>
              <a:rPr lang="it-IT" dirty="0" err="1">
                <a:solidFill>
                  <a:schemeClr val="bg1"/>
                </a:solidFill>
              </a:rPr>
              <a:t>Our</a:t>
            </a:r>
            <a:r>
              <a:rPr lang="it-IT" dirty="0">
                <a:solidFill>
                  <a:schemeClr val="bg1"/>
                </a:solidFill>
              </a:rPr>
              <a:t> dataset</a:t>
            </a:r>
          </a:p>
        </p:txBody>
      </p:sp>
      <p:sp>
        <p:nvSpPr>
          <p:cNvPr id="18" name="Titolo 1">
            <a:extLst>
              <a:ext uri="{FF2B5EF4-FFF2-40B4-BE49-F238E27FC236}">
                <a16:creationId xmlns:a16="http://schemas.microsoft.com/office/drawing/2014/main" id="{DA40033A-08E0-8C3B-2894-EE2D4A781E92}"/>
              </a:ext>
            </a:extLst>
          </p:cNvPr>
          <p:cNvSpPr txBox="1">
            <a:spLocks/>
          </p:cNvSpPr>
          <p:nvPr/>
        </p:nvSpPr>
        <p:spPr>
          <a:xfrm>
            <a:off x="518160" y="8053910"/>
            <a:ext cx="41809711" cy="25455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t">
            <a:normAutofit fontScale="25000" lnSpcReduction="20000"/>
          </a:bodyPr>
          <a:lstStyle>
            <a:lvl1pPr algn="ctr" defTabSz="4036710" rtl="0" eaLnBrk="1" latinLnBrk="0" hangingPunct="1">
              <a:lnSpc>
                <a:spcPct val="90000"/>
              </a:lnSpc>
              <a:spcBef>
                <a:spcPct val="0"/>
              </a:spcBef>
              <a:buNone/>
              <a:defRPr sz="26488"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it-IT" sz="8000" dirty="0">
              <a:solidFill>
                <a:schemeClr val="bg1"/>
              </a:solidFill>
            </a:endParaRPr>
          </a:p>
        </p:txBody>
      </p:sp>
      <p:sp>
        <p:nvSpPr>
          <p:cNvPr id="20" name="Rettangolo con angoli arrotondati 18">
            <a:extLst>
              <a:ext uri="{FF2B5EF4-FFF2-40B4-BE49-F238E27FC236}">
                <a16:creationId xmlns:a16="http://schemas.microsoft.com/office/drawing/2014/main" id="{780ADEAD-5979-67E9-1E14-1B746B3E31D7}"/>
              </a:ext>
            </a:extLst>
          </p:cNvPr>
          <p:cNvSpPr/>
          <p:nvPr/>
        </p:nvSpPr>
        <p:spPr>
          <a:xfrm>
            <a:off x="11292369" y="4261030"/>
            <a:ext cx="16081715" cy="2803641"/>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ttangolo con angoli arrotondati 18">
            <a:extLst>
              <a:ext uri="{FF2B5EF4-FFF2-40B4-BE49-F238E27FC236}">
                <a16:creationId xmlns:a16="http://schemas.microsoft.com/office/drawing/2014/main" id="{F51C576A-6F1A-F45D-6A51-B6DD34CC63F0}"/>
              </a:ext>
            </a:extLst>
          </p:cNvPr>
          <p:cNvSpPr/>
          <p:nvPr/>
        </p:nvSpPr>
        <p:spPr>
          <a:xfrm>
            <a:off x="28314689" y="4293296"/>
            <a:ext cx="14013182" cy="2771375"/>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ttangolo con angoli arrotondati 18">
            <a:extLst>
              <a:ext uri="{FF2B5EF4-FFF2-40B4-BE49-F238E27FC236}">
                <a16:creationId xmlns:a16="http://schemas.microsoft.com/office/drawing/2014/main" id="{702DB2D8-D32B-52AF-52A4-4BCF67E6DD97}"/>
              </a:ext>
            </a:extLst>
          </p:cNvPr>
          <p:cNvSpPr/>
          <p:nvPr/>
        </p:nvSpPr>
        <p:spPr>
          <a:xfrm>
            <a:off x="319319" y="8877852"/>
            <a:ext cx="19473191" cy="7846469"/>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asellaDiTesto 22">
            <a:extLst>
              <a:ext uri="{FF2B5EF4-FFF2-40B4-BE49-F238E27FC236}">
                <a16:creationId xmlns:a16="http://schemas.microsoft.com/office/drawing/2014/main" id="{7AD8F1BE-ECCC-EEAE-AB24-BF4C9118F318}"/>
              </a:ext>
            </a:extLst>
          </p:cNvPr>
          <p:cNvSpPr txBox="1"/>
          <p:nvPr/>
        </p:nvSpPr>
        <p:spPr>
          <a:xfrm>
            <a:off x="518160" y="8778097"/>
            <a:ext cx="18700314" cy="369332"/>
          </a:xfrm>
          <a:prstGeom prst="rect">
            <a:avLst/>
          </a:prstGeom>
          <a:solidFill>
            <a:schemeClr val="accent2">
              <a:lumMod val="75000"/>
            </a:schemeClr>
          </a:solidFill>
        </p:spPr>
        <p:txBody>
          <a:bodyPr wrap="square" rtlCol="0">
            <a:spAutoFit/>
          </a:bodyPr>
          <a:lstStyle/>
          <a:p>
            <a:pPr algn="ctr"/>
            <a:r>
              <a:rPr lang="it-IT" dirty="0">
                <a:solidFill>
                  <a:schemeClr val="bg1"/>
                </a:solidFill>
              </a:rPr>
              <a:t>Preliminary </a:t>
            </a:r>
            <a:r>
              <a:rPr lang="it-IT" dirty="0" err="1">
                <a:solidFill>
                  <a:schemeClr val="bg1"/>
                </a:solidFill>
              </a:rPr>
              <a:t>exploration</a:t>
            </a:r>
            <a:r>
              <a:rPr lang="it-IT" dirty="0">
                <a:solidFill>
                  <a:schemeClr val="bg1"/>
                </a:solidFill>
              </a:rPr>
              <a:t> of the dataset</a:t>
            </a:r>
          </a:p>
        </p:txBody>
      </p:sp>
      <p:pic>
        <p:nvPicPr>
          <p:cNvPr id="29" name="Immagine 28">
            <a:extLst>
              <a:ext uri="{FF2B5EF4-FFF2-40B4-BE49-F238E27FC236}">
                <a16:creationId xmlns:a16="http://schemas.microsoft.com/office/drawing/2014/main" id="{FBC35920-B9CF-F1E8-AC20-FF2AF216C7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7886" y="777805"/>
            <a:ext cx="2560057" cy="2560057"/>
          </a:xfrm>
          <a:prstGeom prst="rect">
            <a:avLst/>
          </a:prstGeom>
        </p:spPr>
      </p:pic>
      <p:pic>
        <p:nvPicPr>
          <p:cNvPr id="31" name="Immagine 30" descr="Immagine che contiene mappa&#10;&#10;Descrizione generata automaticamente">
            <a:extLst>
              <a:ext uri="{FF2B5EF4-FFF2-40B4-BE49-F238E27FC236}">
                <a16:creationId xmlns:a16="http://schemas.microsoft.com/office/drawing/2014/main" id="{56F052D5-DCBB-56F6-C57B-C295B6156E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79351" y="705781"/>
            <a:ext cx="4410210" cy="2703237"/>
          </a:xfrm>
          <a:prstGeom prst="rect">
            <a:avLst/>
          </a:prstGeom>
        </p:spPr>
      </p:pic>
      <p:pic>
        <p:nvPicPr>
          <p:cNvPr id="33" name="Immagine 32">
            <a:extLst>
              <a:ext uri="{FF2B5EF4-FFF2-40B4-BE49-F238E27FC236}">
                <a16:creationId xmlns:a16="http://schemas.microsoft.com/office/drawing/2014/main" id="{FE534099-5CEA-DA57-2D9B-B4779D2D73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9857" y="4723150"/>
            <a:ext cx="2158924" cy="2142902"/>
          </a:xfrm>
          <a:prstGeom prst="rect">
            <a:avLst/>
          </a:prstGeom>
        </p:spPr>
      </p:pic>
      <p:sp>
        <p:nvSpPr>
          <p:cNvPr id="34" name="CasellaDiTesto 33">
            <a:extLst>
              <a:ext uri="{FF2B5EF4-FFF2-40B4-BE49-F238E27FC236}">
                <a16:creationId xmlns:a16="http://schemas.microsoft.com/office/drawing/2014/main" id="{018BDBBF-BE3A-B6C6-1874-190C37892CDB}"/>
              </a:ext>
            </a:extLst>
          </p:cNvPr>
          <p:cNvSpPr txBox="1"/>
          <p:nvPr/>
        </p:nvSpPr>
        <p:spPr>
          <a:xfrm>
            <a:off x="12478944" y="10551048"/>
            <a:ext cx="6990155" cy="1631216"/>
          </a:xfrm>
          <a:prstGeom prst="rect">
            <a:avLst/>
          </a:prstGeom>
          <a:solidFill>
            <a:schemeClr val="accent2">
              <a:lumMod val="40000"/>
              <a:lumOff val="60000"/>
            </a:schemeClr>
          </a:solidFill>
        </p:spPr>
        <p:txBody>
          <a:bodyPr wrap="square" rtlCol="0">
            <a:spAutoFit/>
          </a:bodyPr>
          <a:lstStyle/>
          <a:p>
            <a:pPr algn="just"/>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Finally we explored the relation between health covariates and Reaction times using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LRM:</a:t>
            </a:r>
            <a:endParaRPr lang="it-IT" dirty="0"/>
          </a:p>
          <a:p>
            <a:pPr algn="ctr">
              <a:spcBef>
                <a:spcPts val="600"/>
              </a:spcBef>
              <a:spcAft>
                <a:spcPts val="600"/>
              </a:spcAft>
            </a:pPr>
            <a:r>
              <a:rPr lang="en-US" sz="1800" i="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Reaction.Time</a:t>
            </a:r>
            <a:r>
              <a:rPr lang="en-US" sz="18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Age + BMI + Diagnosis + </a:t>
            </a:r>
            <a:r>
              <a:rPr lang="en-US" sz="1800" i="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Age:Diagnosis</a:t>
            </a:r>
            <a:r>
              <a:rPr lang="en-US" sz="18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1800" i="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BMI:Diagnosis</a:t>
            </a:r>
            <a:endParaRPr lang="en-US" i="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Only age and Diagnosis resulted as the only statistically significant regressors (see Fig 5) and no interaction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seems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be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important.</a:t>
            </a:r>
            <a:endParaRPr lang="en-US" dirty="0"/>
          </a:p>
        </p:txBody>
      </p:sp>
      <p:sp>
        <p:nvSpPr>
          <p:cNvPr id="35" name="CasellaDiTesto 34">
            <a:extLst>
              <a:ext uri="{FF2B5EF4-FFF2-40B4-BE49-F238E27FC236}">
                <a16:creationId xmlns:a16="http://schemas.microsoft.com/office/drawing/2014/main" id="{46FC1A4F-9C03-CB99-157B-F433B0CA0E59}"/>
              </a:ext>
            </a:extLst>
          </p:cNvPr>
          <p:cNvSpPr txBox="1"/>
          <p:nvPr/>
        </p:nvSpPr>
        <p:spPr>
          <a:xfrm>
            <a:off x="4861972" y="10098569"/>
            <a:ext cx="6873156" cy="307777"/>
          </a:xfrm>
          <a:prstGeom prst="rect">
            <a:avLst/>
          </a:prstGeom>
          <a:solidFill>
            <a:schemeClr val="accent2">
              <a:lumMod val="40000"/>
              <a:lumOff val="60000"/>
            </a:schemeClr>
          </a:solidFill>
        </p:spPr>
        <p:txBody>
          <a:bodyPr wrap="square" rtlCol="0">
            <a:spAutoFit/>
          </a:bodyPr>
          <a:lstStyle/>
          <a:p>
            <a:pPr algn="ctr" rtl="0">
              <a:spcBef>
                <a:spcPts val="300"/>
              </a:spcBef>
              <a:spcAft>
                <a:spcPts val="300"/>
              </a:spcAft>
            </a:pPr>
            <a:r>
              <a:rPr lang="fr-FR" sz="1400" b="1" i="0" u="none" strike="noStrike" dirty="0">
                <a:solidFill>
                  <a:srgbClr val="000000"/>
                </a:solidFill>
                <a:effectLst/>
                <a:latin typeface="Arial" panose="020B0604020202020204" pitchFamily="34" charset="0"/>
              </a:rPr>
              <a:t> PSYCHOLOGICAL TRAITS, BARRATT IMPULSIVENESS SCORES</a:t>
            </a:r>
            <a:endParaRPr lang="it-IT" sz="1400" dirty="0"/>
          </a:p>
        </p:txBody>
      </p:sp>
      <p:graphicFrame>
        <p:nvGraphicFramePr>
          <p:cNvPr id="36" name="Oggetto 35">
            <a:extLst>
              <a:ext uri="{FF2B5EF4-FFF2-40B4-BE49-F238E27FC236}">
                <a16:creationId xmlns:a16="http://schemas.microsoft.com/office/drawing/2014/main" id="{EA9C739D-C5B6-E330-20A8-82F4FAE1B0CC}"/>
              </a:ext>
            </a:extLst>
          </p:cNvPr>
          <p:cNvGraphicFramePr>
            <a:graphicFrameLocks noChangeAspect="1"/>
          </p:cNvGraphicFramePr>
          <p:nvPr>
            <p:extLst>
              <p:ext uri="{D42A27DB-BD31-4B8C-83A1-F6EECF244321}">
                <p14:modId xmlns:p14="http://schemas.microsoft.com/office/powerpoint/2010/main" val="2567617167"/>
              </p:ext>
            </p:extLst>
          </p:nvPr>
        </p:nvGraphicFramePr>
        <p:xfrm>
          <a:off x="16065814" y="12360843"/>
          <a:ext cx="3013851" cy="2132273"/>
        </p:xfrm>
        <a:graphic>
          <a:graphicData uri="http://schemas.openxmlformats.org/presentationml/2006/ole">
            <mc:AlternateContent xmlns:mc="http://schemas.openxmlformats.org/markup-compatibility/2006">
              <mc:Choice xmlns:v="urn:schemas-microsoft-com:vml" Requires="v">
                <p:oleObj name="Acrobat Document" r:id="rId7" imgW="8010178" imgH="5667195" progId="Acrobat.Document.DC">
                  <p:embed/>
                </p:oleObj>
              </mc:Choice>
              <mc:Fallback>
                <p:oleObj name="Acrobat Document" r:id="rId7" imgW="8010178" imgH="5667195" progId="Acrobat.Document.DC">
                  <p:embed/>
                  <p:pic>
                    <p:nvPicPr>
                      <p:cNvPr id="0" name=""/>
                      <p:cNvPicPr/>
                      <p:nvPr/>
                    </p:nvPicPr>
                    <p:blipFill>
                      <a:blip r:embed="rId8"/>
                      <a:stretch>
                        <a:fillRect/>
                      </a:stretch>
                    </p:blipFill>
                    <p:spPr>
                      <a:xfrm>
                        <a:off x="16065814" y="12360843"/>
                        <a:ext cx="3013851" cy="2132273"/>
                      </a:xfrm>
                      <a:prstGeom prst="rect">
                        <a:avLst/>
                      </a:prstGeom>
                    </p:spPr>
                  </p:pic>
                </p:oleObj>
              </mc:Fallback>
            </mc:AlternateContent>
          </a:graphicData>
        </a:graphic>
      </p:graphicFrame>
      <p:graphicFrame>
        <p:nvGraphicFramePr>
          <p:cNvPr id="37" name="Oggetto 36">
            <a:extLst>
              <a:ext uri="{FF2B5EF4-FFF2-40B4-BE49-F238E27FC236}">
                <a16:creationId xmlns:a16="http://schemas.microsoft.com/office/drawing/2014/main" id="{887822B5-2B64-D783-C1DC-88F17E4DAD28}"/>
              </a:ext>
            </a:extLst>
          </p:cNvPr>
          <p:cNvGraphicFramePr>
            <a:graphicFrameLocks noChangeAspect="1"/>
          </p:cNvGraphicFramePr>
          <p:nvPr>
            <p:extLst>
              <p:ext uri="{D42A27DB-BD31-4B8C-83A1-F6EECF244321}">
                <p14:modId xmlns:p14="http://schemas.microsoft.com/office/powerpoint/2010/main" val="1636092642"/>
              </p:ext>
            </p:extLst>
          </p:nvPr>
        </p:nvGraphicFramePr>
        <p:xfrm>
          <a:off x="16143477" y="14623549"/>
          <a:ext cx="2616537" cy="1851177"/>
        </p:xfrm>
        <a:graphic>
          <a:graphicData uri="http://schemas.openxmlformats.org/presentationml/2006/ole">
            <mc:AlternateContent xmlns:mc="http://schemas.openxmlformats.org/markup-compatibility/2006">
              <mc:Choice xmlns:v="urn:schemas-microsoft-com:vml" Requires="v">
                <p:oleObj name="Acrobat Document" r:id="rId9" imgW="8010178" imgH="5667195" progId="Acrobat.Document.DC">
                  <p:embed/>
                </p:oleObj>
              </mc:Choice>
              <mc:Fallback>
                <p:oleObj name="Acrobat Document" r:id="rId9" imgW="8010178" imgH="5667195" progId="Acrobat.Document.DC">
                  <p:embed/>
                  <p:pic>
                    <p:nvPicPr>
                      <p:cNvPr id="0" name=""/>
                      <p:cNvPicPr/>
                      <p:nvPr/>
                    </p:nvPicPr>
                    <p:blipFill>
                      <a:blip r:embed="rId10"/>
                      <a:stretch>
                        <a:fillRect/>
                      </a:stretch>
                    </p:blipFill>
                    <p:spPr>
                      <a:xfrm>
                        <a:off x="16143477" y="14623549"/>
                        <a:ext cx="2616537" cy="1851177"/>
                      </a:xfrm>
                      <a:prstGeom prst="rect">
                        <a:avLst/>
                      </a:prstGeom>
                    </p:spPr>
                  </p:pic>
                </p:oleObj>
              </mc:Fallback>
            </mc:AlternateContent>
          </a:graphicData>
        </a:graphic>
      </p:graphicFrame>
      <p:graphicFrame>
        <p:nvGraphicFramePr>
          <p:cNvPr id="38" name="Oggetto 37">
            <a:extLst>
              <a:ext uri="{FF2B5EF4-FFF2-40B4-BE49-F238E27FC236}">
                <a16:creationId xmlns:a16="http://schemas.microsoft.com/office/drawing/2014/main" id="{5D6A9D90-93BF-F851-EC98-F639A43E3DF8}"/>
              </a:ext>
            </a:extLst>
          </p:cNvPr>
          <p:cNvGraphicFramePr>
            <a:graphicFrameLocks noChangeAspect="1"/>
          </p:cNvGraphicFramePr>
          <p:nvPr>
            <p:extLst>
              <p:ext uri="{D42A27DB-BD31-4B8C-83A1-F6EECF244321}">
                <p14:modId xmlns:p14="http://schemas.microsoft.com/office/powerpoint/2010/main" val="2007301876"/>
              </p:ext>
            </p:extLst>
          </p:nvPr>
        </p:nvGraphicFramePr>
        <p:xfrm>
          <a:off x="5399833" y="12600241"/>
          <a:ext cx="2108858" cy="2847953"/>
        </p:xfrm>
        <a:graphic>
          <a:graphicData uri="http://schemas.openxmlformats.org/presentationml/2006/ole">
            <mc:AlternateContent xmlns:mc="http://schemas.openxmlformats.org/markup-compatibility/2006">
              <mc:Choice xmlns:v="urn:schemas-microsoft-com:vml" Requires="v">
                <p:oleObj name="Acrobat Document" r:id="rId11" imgW="5667037" imgH="8010334" progId="Acrobat.Document.DC">
                  <p:embed/>
                </p:oleObj>
              </mc:Choice>
              <mc:Fallback>
                <p:oleObj name="Acrobat Document" r:id="rId11" imgW="5667037" imgH="8010334" progId="Acrobat.Document.DC">
                  <p:embed/>
                  <p:pic>
                    <p:nvPicPr>
                      <p:cNvPr id="0" name=""/>
                      <p:cNvPicPr/>
                      <p:nvPr/>
                    </p:nvPicPr>
                    <p:blipFill>
                      <a:blip r:embed="rId12"/>
                      <a:stretch>
                        <a:fillRect/>
                      </a:stretch>
                    </p:blipFill>
                    <p:spPr>
                      <a:xfrm>
                        <a:off x="5399833" y="12600241"/>
                        <a:ext cx="2108858" cy="2847953"/>
                      </a:xfrm>
                      <a:prstGeom prst="rect">
                        <a:avLst/>
                      </a:prstGeom>
                    </p:spPr>
                  </p:pic>
                </p:oleObj>
              </mc:Fallback>
            </mc:AlternateContent>
          </a:graphicData>
        </a:graphic>
      </p:graphicFrame>
      <p:graphicFrame>
        <p:nvGraphicFramePr>
          <p:cNvPr id="41" name="Oggetto 40">
            <a:extLst>
              <a:ext uri="{FF2B5EF4-FFF2-40B4-BE49-F238E27FC236}">
                <a16:creationId xmlns:a16="http://schemas.microsoft.com/office/drawing/2014/main" id="{E0A3C36F-F584-E5D9-F10D-CD5A54F56772}"/>
              </a:ext>
            </a:extLst>
          </p:cNvPr>
          <p:cNvGraphicFramePr>
            <a:graphicFrameLocks noChangeAspect="1"/>
          </p:cNvGraphicFramePr>
          <p:nvPr>
            <p:extLst>
              <p:ext uri="{D42A27DB-BD31-4B8C-83A1-F6EECF244321}">
                <p14:modId xmlns:p14="http://schemas.microsoft.com/office/powerpoint/2010/main" val="2980255323"/>
              </p:ext>
            </p:extLst>
          </p:nvPr>
        </p:nvGraphicFramePr>
        <p:xfrm>
          <a:off x="25486554" y="12418327"/>
          <a:ext cx="2767236" cy="4046711"/>
        </p:xfrm>
        <a:graphic>
          <a:graphicData uri="http://schemas.openxmlformats.org/presentationml/2006/ole">
            <mc:AlternateContent xmlns:mc="http://schemas.openxmlformats.org/markup-compatibility/2006">
              <mc:Choice xmlns:v="urn:schemas-microsoft-com:vml" Requires="v">
                <p:oleObj name="Acrobat Document" r:id="rId13" imgW="2657452" imgH="3886153" progId="Acrobat.Document.DC">
                  <p:embed/>
                </p:oleObj>
              </mc:Choice>
              <mc:Fallback>
                <p:oleObj name="Acrobat Document" r:id="rId13" imgW="2657452" imgH="3886153" progId="Acrobat.Document.DC">
                  <p:embed/>
                  <p:pic>
                    <p:nvPicPr>
                      <p:cNvPr id="0" name=""/>
                      <p:cNvPicPr/>
                      <p:nvPr/>
                    </p:nvPicPr>
                    <p:blipFill>
                      <a:blip r:embed="rId14"/>
                      <a:stretch>
                        <a:fillRect/>
                      </a:stretch>
                    </p:blipFill>
                    <p:spPr>
                      <a:xfrm>
                        <a:off x="25486554" y="12418327"/>
                        <a:ext cx="2767236" cy="4046711"/>
                      </a:xfrm>
                      <a:prstGeom prst="rect">
                        <a:avLst/>
                      </a:prstGeom>
                    </p:spPr>
                  </p:pic>
                </p:oleObj>
              </mc:Fallback>
            </mc:AlternateContent>
          </a:graphicData>
        </a:graphic>
      </p:graphicFrame>
      <p:graphicFrame>
        <p:nvGraphicFramePr>
          <p:cNvPr id="42" name="Oggetto 41">
            <a:extLst>
              <a:ext uri="{FF2B5EF4-FFF2-40B4-BE49-F238E27FC236}">
                <a16:creationId xmlns:a16="http://schemas.microsoft.com/office/drawing/2014/main" id="{90F54274-9A4A-7D46-B4B5-3A1105A231C8}"/>
              </a:ext>
            </a:extLst>
          </p:cNvPr>
          <p:cNvGraphicFramePr>
            <a:graphicFrameLocks noChangeAspect="1"/>
          </p:cNvGraphicFramePr>
          <p:nvPr>
            <p:extLst>
              <p:ext uri="{D42A27DB-BD31-4B8C-83A1-F6EECF244321}">
                <p14:modId xmlns:p14="http://schemas.microsoft.com/office/powerpoint/2010/main" val="1253393825"/>
              </p:ext>
            </p:extLst>
          </p:nvPr>
        </p:nvGraphicFramePr>
        <p:xfrm>
          <a:off x="20887596" y="13208551"/>
          <a:ext cx="4410848" cy="3120636"/>
        </p:xfrm>
        <a:graphic>
          <a:graphicData uri="http://schemas.openxmlformats.org/presentationml/2006/ole">
            <mc:AlternateContent xmlns:mc="http://schemas.openxmlformats.org/markup-compatibility/2006">
              <mc:Choice xmlns:v="urn:schemas-microsoft-com:vml" Requires="v">
                <p:oleObj name="Acrobat Document" r:id="rId15" imgW="8010178" imgH="5667195" progId="Acrobat.Document.DC">
                  <p:embed/>
                </p:oleObj>
              </mc:Choice>
              <mc:Fallback>
                <p:oleObj name="Acrobat Document" r:id="rId15" imgW="8010178" imgH="5667195" progId="Acrobat.Document.DC">
                  <p:embed/>
                  <p:pic>
                    <p:nvPicPr>
                      <p:cNvPr id="0" name=""/>
                      <p:cNvPicPr/>
                      <p:nvPr/>
                    </p:nvPicPr>
                    <p:blipFill>
                      <a:blip r:embed="rId16"/>
                      <a:stretch>
                        <a:fillRect/>
                      </a:stretch>
                    </p:blipFill>
                    <p:spPr>
                      <a:xfrm>
                        <a:off x="20887596" y="13208551"/>
                        <a:ext cx="4410848" cy="3120636"/>
                      </a:xfrm>
                      <a:prstGeom prst="rect">
                        <a:avLst/>
                      </a:prstGeom>
                    </p:spPr>
                  </p:pic>
                </p:oleObj>
              </mc:Fallback>
            </mc:AlternateContent>
          </a:graphicData>
        </a:graphic>
      </p:graphicFrame>
      <p:graphicFrame>
        <p:nvGraphicFramePr>
          <p:cNvPr id="44" name="Oggetto 43">
            <a:extLst>
              <a:ext uri="{FF2B5EF4-FFF2-40B4-BE49-F238E27FC236}">
                <a16:creationId xmlns:a16="http://schemas.microsoft.com/office/drawing/2014/main" id="{8F004D8B-25C2-2592-6F99-352F6779D556}"/>
              </a:ext>
            </a:extLst>
          </p:cNvPr>
          <p:cNvGraphicFramePr>
            <a:graphicFrameLocks noChangeAspect="1"/>
          </p:cNvGraphicFramePr>
          <p:nvPr>
            <p:extLst>
              <p:ext uri="{D42A27DB-BD31-4B8C-83A1-F6EECF244321}">
                <p14:modId xmlns:p14="http://schemas.microsoft.com/office/powerpoint/2010/main" val="2291602547"/>
              </p:ext>
            </p:extLst>
          </p:nvPr>
        </p:nvGraphicFramePr>
        <p:xfrm>
          <a:off x="30561287" y="12707190"/>
          <a:ext cx="5119495" cy="3621997"/>
        </p:xfrm>
        <a:graphic>
          <a:graphicData uri="http://schemas.openxmlformats.org/presentationml/2006/ole">
            <mc:AlternateContent xmlns:mc="http://schemas.openxmlformats.org/markup-compatibility/2006">
              <mc:Choice xmlns:v="urn:schemas-microsoft-com:vml" Requires="v">
                <p:oleObj name="Acrobat Document" r:id="rId17" imgW="8010178" imgH="5667195" progId="Acrobat.Document.DC">
                  <p:embed/>
                </p:oleObj>
              </mc:Choice>
              <mc:Fallback>
                <p:oleObj name="Acrobat Document" r:id="rId17" imgW="8010178" imgH="5667195" progId="Acrobat.Document.DC">
                  <p:embed/>
                  <p:pic>
                    <p:nvPicPr>
                      <p:cNvPr id="0" name=""/>
                      <p:cNvPicPr/>
                      <p:nvPr/>
                    </p:nvPicPr>
                    <p:blipFill>
                      <a:blip r:embed="rId18"/>
                      <a:stretch>
                        <a:fillRect/>
                      </a:stretch>
                    </p:blipFill>
                    <p:spPr>
                      <a:xfrm>
                        <a:off x="30561287" y="12707190"/>
                        <a:ext cx="5119495" cy="3621997"/>
                      </a:xfrm>
                      <a:prstGeom prst="rect">
                        <a:avLst/>
                      </a:prstGeom>
                    </p:spPr>
                  </p:pic>
                </p:oleObj>
              </mc:Fallback>
            </mc:AlternateContent>
          </a:graphicData>
        </a:graphic>
      </p:graphicFrame>
      <p:sp>
        <p:nvSpPr>
          <p:cNvPr id="45" name="Rettangolo con angoli arrotondati 18">
            <a:extLst>
              <a:ext uri="{FF2B5EF4-FFF2-40B4-BE49-F238E27FC236}">
                <a16:creationId xmlns:a16="http://schemas.microsoft.com/office/drawing/2014/main" id="{70E02B98-55C2-AA43-6ABA-71F517309B82}"/>
              </a:ext>
            </a:extLst>
          </p:cNvPr>
          <p:cNvSpPr/>
          <p:nvPr/>
        </p:nvSpPr>
        <p:spPr>
          <a:xfrm>
            <a:off x="20466699" y="8877853"/>
            <a:ext cx="21329002" cy="7873632"/>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asellaDiTesto 45">
            <a:extLst>
              <a:ext uri="{FF2B5EF4-FFF2-40B4-BE49-F238E27FC236}">
                <a16:creationId xmlns:a16="http://schemas.microsoft.com/office/drawing/2014/main" id="{5B3AA121-A395-9EDE-6927-FFF44E1B3EF6}"/>
              </a:ext>
            </a:extLst>
          </p:cNvPr>
          <p:cNvSpPr txBox="1"/>
          <p:nvPr/>
        </p:nvSpPr>
        <p:spPr>
          <a:xfrm>
            <a:off x="20750967" y="8778097"/>
            <a:ext cx="20612933" cy="369332"/>
          </a:xfrm>
          <a:prstGeom prst="rect">
            <a:avLst/>
          </a:prstGeom>
          <a:solidFill>
            <a:schemeClr val="accent2">
              <a:lumMod val="75000"/>
            </a:schemeClr>
          </a:solidFill>
        </p:spPr>
        <p:txBody>
          <a:bodyPr wrap="square" rtlCol="0">
            <a:spAutoFit/>
          </a:bodyPr>
          <a:lstStyle/>
          <a:p>
            <a:pPr algn="ctr"/>
            <a:r>
              <a:rPr lang="it-IT" dirty="0" err="1">
                <a:solidFill>
                  <a:schemeClr val="bg1"/>
                </a:solidFill>
              </a:rPr>
              <a:t>Analyses</a:t>
            </a:r>
            <a:r>
              <a:rPr lang="it-IT" dirty="0">
                <a:solidFill>
                  <a:schemeClr val="bg1"/>
                </a:solidFill>
              </a:rPr>
              <a:t> of </a:t>
            </a:r>
            <a:r>
              <a:rPr lang="it-IT">
                <a:solidFill>
                  <a:schemeClr val="bg1"/>
                </a:solidFill>
              </a:rPr>
              <a:t>the performances</a:t>
            </a:r>
            <a:endParaRPr lang="it-IT" dirty="0">
              <a:solidFill>
                <a:schemeClr val="bg1"/>
              </a:solidFill>
            </a:endParaRPr>
          </a:p>
        </p:txBody>
      </p:sp>
      <p:cxnSp>
        <p:nvCxnSpPr>
          <p:cNvPr id="55" name="Connettore diritto 54">
            <a:extLst>
              <a:ext uri="{FF2B5EF4-FFF2-40B4-BE49-F238E27FC236}">
                <a16:creationId xmlns:a16="http://schemas.microsoft.com/office/drawing/2014/main" id="{E96DC54A-FDD7-6A38-B8A4-FEF14A92F526}"/>
              </a:ext>
            </a:extLst>
          </p:cNvPr>
          <p:cNvCxnSpPr>
            <a:cxnSpLocks/>
          </p:cNvCxnSpPr>
          <p:nvPr/>
        </p:nvCxnSpPr>
        <p:spPr>
          <a:xfrm>
            <a:off x="30234833" y="12182264"/>
            <a:ext cx="0" cy="4391236"/>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Connettore diritto 56">
            <a:extLst>
              <a:ext uri="{FF2B5EF4-FFF2-40B4-BE49-F238E27FC236}">
                <a16:creationId xmlns:a16="http://schemas.microsoft.com/office/drawing/2014/main" id="{0E1DE375-E279-2323-11CC-7F1A29B84210}"/>
              </a:ext>
            </a:extLst>
          </p:cNvPr>
          <p:cNvCxnSpPr>
            <a:cxnSpLocks/>
          </p:cNvCxnSpPr>
          <p:nvPr/>
        </p:nvCxnSpPr>
        <p:spPr>
          <a:xfrm>
            <a:off x="12101271" y="10183887"/>
            <a:ext cx="0" cy="6210928"/>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60" name="Oggetto 59">
            <a:extLst>
              <a:ext uri="{FF2B5EF4-FFF2-40B4-BE49-F238E27FC236}">
                <a16:creationId xmlns:a16="http://schemas.microsoft.com/office/drawing/2014/main" id="{E2DFAAFE-5FE1-3EBB-CBEA-5D3D8CDBE768}"/>
              </a:ext>
            </a:extLst>
          </p:cNvPr>
          <p:cNvGraphicFramePr>
            <a:graphicFrameLocks noChangeAspect="1"/>
          </p:cNvGraphicFramePr>
          <p:nvPr>
            <p:extLst>
              <p:ext uri="{D42A27DB-BD31-4B8C-83A1-F6EECF244321}">
                <p14:modId xmlns:p14="http://schemas.microsoft.com/office/powerpoint/2010/main" val="978028788"/>
              </p:ext>
            </p:extLst>
          </p:nvPr>
        </p:nvGraphicFramePr>
        <p:xfrm>
          <a:off x="35962984" y="12555892"/>
          <a:ext cx="2561071" cy="3926975"/>
        </p:xfrm>
        <a:graphic>
          <a:graphicData uri="http://schemas.openxmlformats.org/presentationml/2006/ole">
            <mc:AlternateContent xmlns:mc="http://schemas.openxmlformats.org/markup-compatibility/2006">
              <mc:Choice xmlns:v="urn:schemas-microsoft-com:vml" Requires="v">
                <p:oleObj name="Acrobat Document" r:id="rId19" imgW="3000129" imgH="4600237" progId="Acrobat.Document.DC">
                  <p:embed/>
                </p:oleObj>
              </mc:Choice>
              <mc:Fallback>
                <p:oleObj name="Acrobat Document" r:id="rId19" imgW="3000129" imgH="4600237" progId="Acrobat.Document.DC">
                  <p:embed/>
                  <p:pic>
                    <p:nvPicPr>
                      <p:cNvPr id="0" name=""/>
                      <p:cNvPicPr/>
                      <p:nvPr/>
                    </p:nvPicPr>
                    <p:blipFill>
                      <a:blip r:embed="rId20"/>
                      <a:stretch>
                        <a:fillRect/>
                      </a:stretch>
                    </p:blipFill>
                    <p:spPr>
                      <a:xfrm>
                        <a:off x="35962984" y="12555892"/>
                        <a:ext cx="2561071" cy="3926975"/>
                      </a:xfrm>
                      <a:prstGeom prst="rect">
                        <a:avLst/>
                      </a:prstGeom>
                    </p:spPr>
                  </p:pic>
                </p:oleObj>
              </mc:Fallback>
            </mc:AlternateContent>
          </a:graphicData>
        </a:graphic>
      </p:graphicFrame>
      <p:sp>
        <p:nvSpPr>
          <p:cNvPr id="61" name="Rettangolo con angoli arrotondati 18">
            <a:extLst>
              <a:ext uri="{FF2B5EF4-FFF2-40B4-BE49-F238E27FC236}">
                <a16:creationId xmlns:a16="http://schemas.microsoft.com/office/drawing/2014/main" id="{CF7DC8EE-4B10-873A-67BF-053B9B419D7B}"/>
              </a:ext>
            </a:extLst>
          </p:cNvPr>
          <p:cNvSpPr/>
          <p:nvPr/>
        </p:nvSpPr>
        <p:spPr>
          <a:xfrm>
            <a:off x="471721" y="18043623"/>
            <a:ext cx="9748361" cy="5273577"/>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asellaDiTesto 61">
            <a:extLst>
              <a:ext uri="{FF2B5EF4-FFF2-40B4-BE49-F238E27FC236}">
                <a16:creationId xmlns:a16="http://schemas.microsoft.com/office/drawing/2014/main" id="{08BF26AB-E25E-F79E-85EA-44E3D39DE5E9}"/>
              </a:ext>
            </a:extLst>
          </p:cNvPr>
          <p:cNvSpPr txBox="1"/>
          <p:nvPr/>
        </p:nvSpPr>
        <p:spPr>
          <a:xfrm>
            <a:off x="670561" y="17943868"/>
            <a:ext cx="9382791" cy="369332"/>
          </a:xfrm>
          <a:prstGeom prst="rect">
            <a:avLst/>
          </a:prstGeom>
          <a:solidFill>
            <a:schemeClr val="accent2">
              <a:lumMod val="75000"/>
            </a:schemeClr>
          </a:solidFill>
        </p:spPr>
        <p:txBody>
          <a:bodyPr wrap="square" rtlCol="0">
            <a:spAutoFit/>
          </a:bodyPr>
          <a:lstStyle/>
          <a:p>
            <a:pPr algn="ctr"/>
            <a:r>
              <a:rPr lang="it-IT" dirty="0">
                <a:solidFill>
                  <a:schemeClr val="bg1"/>
                </a:solidFill>
              </a:rPr>
              <a:t>ANOVA</a:t>
            </a:r>
          </a:p>
        </p:txBody>
      </p:sp>
      <p:sp>
        <p:nvSpPr>
          <p:cNvPr id="73" name="Rettangolo con angoli arrotondati 18">
            <a:extLst>
              <a:ext uri="{FF2B5EF4-FFF2-40B4-BE49-F238E27FC236}">
                <a16:creationId xmlns:a16="http://schemas.microsoft.com/office/drawing/2014/main" id="{14CB0D00-A9EC-E51B-C0B6-93BD62DB8C28}"/>
              </a:ext>
            </a:extLst>
          </p:cNvPr>
          <p:cNvSpPr/>
          <p:nvPr/>
        </p:nvSpPr>
        <p:spPr>
          <a:xfrm>
            <a:off x="16580370" y="18043622"/>
            <a:ext cx="14810967" cy="11788679"/>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asellaDiTesto 73">
            <a:extLst>
              <a:ext uri="{FF2B5EF4-FFF2-40B4-BE49-F238E27FC236}">
                <a16:creationId xmlns:a16="http://schemas.microsoft.com/office/drawing/2014/main" id="{2DD98A45-C543-B821-A878-564F4FEA29E4}"/>
              </a:ext>
            </a:extLst>
          </p:cNvPr>
          <p:cNvSpPr txBox="1"/>
          <p:nvPr/>
        </p:nvSpPr>
        <p:spPr>
          <a:xfrm>
            <a:off x="16680304" y="17943868"/>
            <a:ext cx="14279232" cy="369332"/>
          </a:xfrm>
          <a:prstGeom prst="rect">
            <a:avLst/>
          </a:prstGeom>
          <a:solidFill>
            <a:schemeClr val="accent2">
              <a:lumMod val="75000"/>
            </a:schemeClr>
          </a:solidFill>
        </p:spPr>
        <p:txBody>
          <a:bodyPr wrap="square" rtlCol="0">
            <a:spAutoFit/>
          </a:bodyPr>
          <a:lstStyle/>
          <a:p>
            <a:pPr algn="ctr"/>
            <a:r>
              <a:rPr lang="it-IT" dirty="0">
                <a:solidFill>
                  <a:schemeClr val="bg1"/>
                </a:solidFill>
              </a:rPr>
              <a:t>PRINCIPAL COMPONENT ANALYSIS</a:t>
            </a:r>
          </a:p>
        </p:txBody>
      </p:sp>
      <p:sp>
        <p:nvSpPr>
          <p:cNvPr id="84" name="Rettangolo con angoli arrotondati 18">
            <a:extLst>
              <a:ext uri="{FF2B5EF4-FFF2-40B4-BE49-F238E27FC236}">
                <a16:creationId xmlns:a16="http://schemas.microsoft.com/office/drawing/2014/main" id="{2AF52644-8977-8F51-AB2A-7F5AB41990A8}"/>
              </a:ext>
            </a:extLst>
          </p:cNvPr>
          <p:cNvSpPr/>
          <p:nvPr/>
        </p:nvSpPr>
        <p:spPr>
          <a:xfrm>
            <a:off x="31955935" y="18043622"/>
            <a:ext cx="10065323" cy="11788679"/>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sellaDiTesto 84">
            <a:extLst>
              <a:ext uri="{FF2B5EF4-FFF2-40B4-BE49-F238E27FC236}">
                <a16:creationId xmlns:a16="http://schemas.microsoft.com/office/drawing/2014/main" id="{48F8CF99-D9A0-D748-5BC0-4249A123688C}"/>
              </a:ext>
            </a:extLst>
          </p:cNvPr>
          <p:cNvSpPr txBox="1"/>
          <p:nvPr/>
        </p:nvSpPr>
        <p:spPr>
          <a:xfrm>
            <a:off x="32242270" y="17943868"/>
            <a:ext cx="9399216" cy="369332"/>
          </a:xfrm>
          <a:prstGeom prst="rect">
            <a:avLst/>
          </a:prstGeom>
          <a:solidFill>
            <a:schemeClr val="accent2">
              <a:lumMod val="75000"/>
            </a:schemeClr>
          </a:solidFill>
        </p:spPr>
        <p:txBody>
          <a:bodyPr wrap="square" rtlCol="0">
            <a:spAutoFit/>
          </a:bodyPr>
          <a:lstStyle/>
          <a:p>
            <a:pPr algn="ctr"/>
            <a:r>
              <a:rPr lang="it-IT" dirty="0">
                <a:solidFill>
                  <a:schemeClr val="bg1"/>
                </a:solidFill>
              </a:rPr>
              <a:t>CONCLUSIONS</a:t>
            </a:r>
          </a:p>
        </p:txBody>
      </p:sp>
      <p:sp>
        <p:nvSpPr>
          <p:cNvPr id="86" name="Rettangolo con angoli arrotondati 18">
            <a:extLst>
              <a:ext uri="{FF2B5EF4-FFF2-40B4-BE49-F238E27FC236}">
                <a16:creationId xmlns:a16="http://schemas.microsoft.com/office/drawing/2014/main" id="{738FD100-F6DB-486B-A8F0-D358655552FD}"/>
              </a:ext>
            </a:extLst>
          </p:cNvPr>
          <p:cNvSpPr/>
          <p:nvPr/>
        </p:nvSpPr>
        <p:spPr>
          <a:xfrm>
            <a:off x="547921" y="24032297"/>
            <a:ext cx="9748361" cy="5800004"/>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asellaDiTesto 86">
            <a:extLst>
              <a:ext uri="{FF2B5EF4-FFF2-40B4-BE49-F238E27FC236}">
                <a16:creationId xmlns:a16="http://schemas.microsoft.com/office/drawing/2014/main" id="{CBC49D5E-05CD-497E-1845-B51E8D45BFB8}"/>
              </a:ext>
            </a:extLst>
          </p:cNvPr>
          <p:cNvSpPr txBox="1"/>
          <p:nvPr/>
        </p:nvSpPr>
        <p:spPr>
          <a:xfrm>
            <a:off x="746761" y="24458968"/>
            <a:ext cx="9382791" cy="369332"/>
          </a:xfrm>
          <a:prstGeom prst="rect">
            <a:avLst/>
          </a:prstGeom>
          <a:solidFill>
            <a:schemeClr val="accent2">
              <a:lumMod val="75000"/>
            </a:schemeClr>
          </a:solidFill>
        </p:spPr>
        <p:txBody>
          <a:bodyPr wrap="square" rtlCol="0">
            <a:spAutoFit/>
          </a:bodyPr>
          <a:lstStyle/>
          <a:p>
            <a:pPr algn="ctr"/>
            <a:r>
              <a:rPr lang="it-IT" dirty="0">
                <a:solidFill>
                  <a:schemeClr val="bg1"/>
                </a:solidFill>
              </a:rPr>
              <a:t>LMM</a:t>
            </a:r>
          </a:p>
        </p:txBody>
      </p:sp>
      <p:sp>
        <p:nvSpPr>
          <p:cNvPr id="88" name="Freccia in giù 87">
            <a:extLst>
              <a:ext uri="{FF2B5EF4-FFF2-40B4-BE49-F238E27FC236}">
                <a16:creationId xmlns:a16="http://schemas.microsoft.com/office/drawing/2014/main" id="{607A1965-975B-5530-02CD-BDD512C77DA8}"/>
              </a:ext>
            </a:extLst>
          </p:cNvPr>
          <p:cNvSpPr/>
          <p:nvPr/>
        </p:nvSpPr>
        <p:spPr>
          <a:xfrm>
            <a:off x="4924510" y="23201766"/>
            <a:ext cx="837193" cy="10479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3" name="Oggetto 92">
            <a:extLst>
              <a:ext uri="{FF2B5EF4-FFF2-40B4-BE49-F238E27FC236}">
                <a16:creationId xmlns:a16="http://schemas.microsoft.com/office/drawing/2014/main" id="{14490046-C706-18A1-595D-C6EFEA8D519A}"/>
              </a:ext>
            </a:extLst>
          </p:cNvPr>
          <p:cNvGraphicFramePr>
            <a:graphicFrameLocks noChangeAspect="1"/>
          </p:cNvGraphicFramePr>
          <p:nvPr>
            <p:extLst>
              <p:ext uri="{D42A27DB-BD31-4B8C-83A1-F6EECF244321}">
                <p14:modId xmlns:p14="http://schemas.microsoft.com/office/powerpoint/2010/main" val="1191981871"/>
              </p:ext>
            </p:extLst>
          </p:nvPr>
        </p:nvGraphicFramePr>
        <p:xfrm>
          <a:off x="13760705" y="18543712"/>
          <a:ext cx="2273213" cy="3182499"/>
        </p:xfrm>
        <a:graphic>
          <a:graphicData uri="http://schemas.openxmlformats.org/presentationml/2006/ole">
            <mc:AlternateContent xmlns:mc="http://schemas.openxmlformats.org/markup-compatibility/2006">
              <mc:Choice xmlns:v="urn:schemas-microsoft-com:vml" Requires="v">
                <p:oleObj name="Acrobat Document" r:id="rId21" imgW="3286072" imgH="4600237" progId="Acrobat.Document.DC">
                  <p:embed/>
                </p:oleObj>
              </mc:Choice>
              <mc:Fallback>
                <p:oleObj name="Acrobat Document" r:id="rId21" imgW="3286072" imgH="4600237" progId="Acrobat.Document.DC">
                  <p:embed/>
                  <p:pic>
                    <p:nvPicPr>
                      <p:cNvPr id="0" name=""/>
                      <p:cNvPicPr/>
                      <p:nvPr/>
                    </p:nvPicPr>
                    <p:blipFill>
                      <a:blip r:embed="rId22"/>
                      <a:stretch>
                        <a:fillRect/>
                      </a:stretch>
                    </p:blipFill>
                    <p:spPr>
                      <a:xfrm>
                        <a:off x="13760705" y="18543712"/>
                        <a:ext cx="2273213" cy="3182499"/>
                      </a:xfrm>
                      <a:prstGeom prst="rect">
                        <a:avLst/>
                      </a:prstGeom>
                    </p:spPr>
                  </p:pic>
                </p:oleObj>
              </mc:Fallback>
            </mc:AlternateContent>
          </a:graphicData>
        </a:graphic>
      </p:graphicFrame>
      <p:pic>
        <p:nvPicPr>
          <p:cNvPr id="95" name="Immagine 94" descr="Immagine che contiene testo&#10;&#10;Descrizione generata automaticamente">
            <a:extLst>
              <a:ext uri="{FF2B5EF4-FFF2-40B4-BE49-F238E27FC236}">
                <a16:creationId xmlns:a16="http://schemas.microsoft.com/office/drawing/2014/main" id="{81A8786B-B2F2-444D-B305-E6DD5885560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1183145" y="26994014"/>
            <a:ext cx="4270857" cy="891209"/>
          </a:xfrm>
          <a:prstGeom prst="rect">
            <a:avLst/>
          </a:prstGeom>
        </p:spPr>
      </p:pic>
      <p:graphicFrame>
        <p:nvGraphicFramePr>
          <p:cNvPr id="96" name="Oggetto 95">
            <a:extLst>
              <a:ext uri="{FF2B5EF4-FFF2-40B4-BE49-F238E27FC236}">
                <a16:creationId xmlns:a16="http://schemas.microsoft.com/office/drawing/2014/main" id="{B03CEAA8-EF4D-F7FC-A059-28FA1794EC1E}"/>
              </a:ext>
            </a:extLst>
          </p:cNvPr>
          <p:cNvGraphicFramePr>
            <a:graphicFrameLocks noChangeAspect="1"/>
          </p:cNvGraphicFramePr>
          <p:nvPr>
            <p:extLst>
              <p:ext uri="{D42A27DB-BD31-4B8C-83A1-F6EECF244321}">
                <p14:modId xmlns:p14="http://schemas.microsoft.com/office/powerpoint/2010/main" val="369257421"/>
              </p:ext>
            </p:extLst>
          </p:nvPr>
        </p:nvGraphicFramePr>
        <p:xfrm>
          <a:off x="11119448" y="18543712"/>
          <a:ext cx="2305584" cy="3182499"/>
        </p:xfrm>
        <a:graphic>
          <a:graphicData uri="http://schemas.openxmlformats.org/presentationml/2006/ole">
            <mc:AlternateContent xmlns:mc="http://schemas.openxmlformats.org/markup-compatibility/2006">
              <mc:Choice xmlns:v="urn:schemas-microsoft-com:vml" Requires="v">
                <p:oleObj name="Acrobat Document" r:id="rId24" imgW="3352641" imgH="4600237" progId="Acrobat.Document.DC">
                  <p:embed/>
                </p:oleObj>
              </mc:Choice>
              <mc:Fallback>
                <p:oleObj name="Acrobat Document" r:id="rId24" imgW="3352641" imgH="4600237" progId="Acrobat.Document.DC">
                  <p:embed/>
                  <p:pic>
                    <p:nvPicPr>
                      <p:cNvPr id="0" name=""/>
                      <p:cNvPicPr/>
                      <p:nvPr/>
                    </p:nvPicPr>
                    <p:blipFill>
                      <a:blip r:embed="rId25"/>
                      <a:stretch>
                        <a:fillRect/>
                      </a:stretch>
                    </p:blipFill>
                    <p:spPr>
                      <a:xfrm>
                        <a:off x="11119448" y="18543712"/>
                        <a:ext cx="2305584" cy="3182499"/>
                      </a:xfrm>
                      <a:prstGeom prst="rect">
                        <a:avLst/>
                      </a:prstGeom>
                    </p:spPr>
                  </p:pic>
                </p:oleObj>
              </mc:Fallback>
            </mc:AlternateContent>
          </a:graphicData>
        </a:graphic>
      </p:graphicFrame>
      <p:graphicFrame>
        <p:nvGraphicFramePr>
          <p:cNvPr id="97" name="Oggetto 96">
            <a:extLst>
              <a:ext uri="{FF2B5EF4-FFF2-40B4-BE49-F238E27FC236}">
                <a16:creationId xmlns:a16="http://schemas.microsoft.com/office/drawing/2014/main" id="{BAD39B22-47A8-2AE8-3D1A-C63B9AE256D3}"/>
              </a:ext>
            </a:extLst>
          </p:cNvPr>
          <p:cNvGraphicFramePr>
            <a:graphicFrameLocks noChangeAspect="1"/>
          </p:cNvGraphicFramePr>
          <p:nvPr>
            <p:extLst>
              <p:ext uri="{D42A27DB-BD31-4B8C-83A1-F6EECF244321}">
                <p14:modId xmlns:p14="http://schemas.microsoft.com/office/powerpoint/2010/main" val="2159945125"/>
              </p:ext>
            </p:extLst>
          </p:nvPr>
        </p:nvGraphicFramePr>
        <p:xfrm>
          <a:off x="728617" y="20663332"/>
          <a:ext cx="3781222" cy="2435107"/>
        </p:xfrm>
        <a:graphic>
          <a:graphicData uri="http://schemas.openxmlformats.org/presentationml/2006/ole">
            <mc:AlternateContent xmlns:mc="http://schemas.openxmlformats.org/markup-compatibility/2006">
              <mc:Choice xmlns:v="urn:schemas-microsoft-com:vml" Requires="v">
                <p:oleObj name="Acrobat Document" r:id="rId26" imgW="7143651" imgH="4600237" progId="Acrobat.Document.DC">
                  <p:embed/>
                </p:oleObj>
              </mc:Choice>
              <mc:Fallback>
                <p:oleObj name="Acrobat Document" r:id="rId26" imgW="7143651" imgH="4600237" progId="Acrobat.Document.DC">
                  <p:embed/>
                  <p:pic>
                    <p:nvPicPr>
                      <p:cNvPr id="0" name=""/>
                      <p:cNvPicPr/>
                      <p:nvPr/>
                    </p:nvPicPr>
                    <p:blipFill>
                      <a:blip r:embed="rId27"/>
                      <a:stretch>
                        <a:fillRect/>
                      </a:stretch>
                    </p:blipFill>
                    <p:spPr>
                      <a:xfrm>
                        <a:off x="728617" y="20663332"/>
                        <a:ext cx="3781222" cy="2435107"/>
                      </a:xfrm>
                      <a:prstGeom prst="rect">
                        <a:avLst/>
                      </a:prstGeom>
                    </p:spPr>
                  </p:pic>
                </p:oleObj>
              </mc:Fallback>
            </mc:AlternateContent>
          </a:graphicData>
        </a:graphic>
      </p:graphicFrame>
      <p:graphicFrame>
        <p:nvGraphicFramePr>
          <p:cNvPr id="99" name="Oggetto 98">
            <a:extLst>
              <a:ext uri="{FF2B5EF4-FFF2-40B4-BE49-F238E27FC236}">
                <a16:creationId xmlns:a16="http://schemas.microsoft.com/office/drawing/2014/main" id="{BCC8C69B-5304-A74B-FC0B-310E9ABFCF6D}"/>
              </a:ext>
            </a:extLst>
          </p:cNvPr>
          <p:cNvGraphicFramePr>
            <a:graphicFrameLocks noChangeAspect="1"/>
          </p:cNvGraphicFramePr>
          <p:nvPr>
            <p:extLst>
              <p:ext uri="{D42A27DB-BD31-4B8C-83A1-F6EECF244321}">
                <p14:modId xmlns:p14="http://schemas.microsoft.com/office/powerpoint/2010/main" val="4103386699"/>
              </p:ext>
            </p:extLst>
          </p:nvPr>
        </p:nvGraphicFramePr>
        <p:xfrm>
          <a:off x="13865502" y="21747562"/>
          <a:ext cx="1937982" cy="2664726"/>
        </p:xfrm>
        <a:graphic>
          <a:graphicData uri="http://schemas.openxmlformats.org/presentationml/2006/ole">
            <mc:AlternateContent xmlns:mc="http://schemas.openxmlformats.org/markup-compatibility/2006">
              <mc:Choice xmlns:v="urn:schemas-microsoft-com:vml" Requires="v">
                <p:oleObj name="Acrobat Document" r:id="rId28" imgW="3505068" imgH="4819314" progId="Acrobat.Document.DC">
                  <p:embed/>
                </p:oleObj>
              </mc:Choice>
              <mc:Fallback>
                <p:oleObj name="Acrobat Document" r:id="rId28" imgW="3505068" imgH="4819314" progId="Acrobat.Document.DC">
                  <p:embed/>
                  <p:pic>
                    <p:nvPicPr>
                      <p:cNvPr id="0" name=""/>
                      <p:cNvPicPr/>
                      <p:nvPr/>
                    </p:nvPicPr>
                    <p:blipFill>
                      <a:blip r:embed="rId29"/>
                      <a:stretch>
                        <a:fillRect/>
                      </a:stretch>
                    </p:blipFill>
                    <p:spPr>
                      <a:xfrm>
                        <a:off x="13865502" y="21747562"/>
                        <a:ext cx="1937982" cy="2664726"/>
                      </a:xfrm>
                      <a:prstGeom prst="rect">
                        <a:avLst/>
                      </a:prstGeom>
                    </p:spPr>
                  </p:pic>
                </p:oleObj>
              </mc:Fallback>
            </mc:AlternateContent>
          </a:graphicData>
        </a:graphic>
      </p:graphicFrame>
      <p:pic>
        <p:nvPicPr>
          <p:cNvPr id="101" name="Immagine 100" descr="Immagine che contiene testo&#10;&#10;Descrizione generata automaticamente">
            <a:extLst>
              <a:ext uri="{FF2B5EF4-FFF2-40B4-BE49-F238E27FC236}">
                <a16:creationId xmlns:a16="http://schemas.microsoft.com/office/drawing/2014/main" id="{BC9E5FCE-470D-0818-5074-6B18857A1130}"/>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1234569" y="28281818"/>
            <a:ext cx="4010438" cy="868060"/>
          </a:xfrm>
          <a:prstGeom prst="rect">
            <a:avLst/>
          </a:prstGeom>
        </p:spPr>
      </p:pic>
      <p:sp>
        <p:nvSpPr>
          <p:cNvPr id="104" name="Rettangolo con angoli arrotondati 18">
            <a:extLst>
              <a:ext uri="{FF2B5EF4-FFF2-40B4-BE49-F238E27FC236}">
                <a16:creationId xmlns:a16="http://schemas.microsoft.com/office/drawing/2014/main" id="{3F82CAE0-D9EC-1450-0B16-C8A047A899A4}"/>
              </a:ext>
            </a:extLst>
          </p:cNvPr>
          <p:cNvSpPr/>
          <p:nvPr/>
        </p:nvSpPr>
        <p:spPr>
          <a:xfrm>
            <a:off x="10783775" y="18078035"/>
            <a:ext cx="5487600" cy="11739978"/>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74514">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53712"/>
                  <a:pt x="10672413" y="3224600"/>
                </a:cubicBezTo>
                <a:cubicBezTo>
                  <a:pt x="10672413" y="3542597"/>
                  <a:pt x="10400111" y="3466555"/>
                  <a:pt x="10082114" y="3466555"/>
                </a:cubicBezTo>
                <a:lnTo>
                  <a:pt x="575784" y="3466555"/>
                </a:lnTo>
                <a:cubicBezTo>
                  <a:pt x="257787" y="3466555"/>
                  <a:pt x="14514" y="3513568"/>
                  <a:pt x="14514" y="3195571"/>
                </a:cubicBezTo>
                <a:lnTo>
                  <a:pt x="0" y="239365"/>
                </a:lnTo>
                <a:close/>
              </a:path>
            </a:pathLst>
          </a:custGeom>
          <a:noFill/>
          <a:ln w="28575">
            <a:solidFill>
              <a:schemeClr val="accent2">
                <a:lumMod val="75000"/>
                <a:alpha val="92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CasellaDiTesto 104">
            <a:extLst>
              <a:ext uri="{FF2B5EF4-FFF2-40B4-BE49-F238E27FC236}">
                <a16:creationId xmlns:a16="http://schemas.microsoft.com/office/drawing/2014/main" id="{5DFDDBE6-A31E-DBB1-AFE6-2AAF18F8BBAB}"/>
              </a:ext>
            </a:extLst>
          </p:cNvPr>
          <p:cNvSpPr txBox="1"/>
          <p:nvPr/>
        </p:nvSpPr>
        <p:spPr>
          <a:xfrm>
            <a:off x="10924622" y="17978281"/>
            <a:ext cx="5290587" cy="369332"/>
          </a:xfrm>
          <a:prstGeom prst="rect">
            <a:avLst/>
          </a:prstGeom>
          <a:solidFill>
            <a:schemeClr val="accent2">
              <a:lumMod val="75000"/>
            </a:schemeClr>
          </a:solidFill>
        </p:spPr>
        <p:txBody>
          <a:bodyPr wrap="square" rtlCol="0">
            <a:spAutoFit/>
          </a:bodyPr>
          <a:lstStyle/>
          <a:p>
            <a:pPr algn="ctr"/>
            <a:r>
              <a:rPr lang="it-IT" u="sng" dirty="0">
                <a:solidFill>
                  <a:schemeClr val="bg1"/>
                </a:solidFill>
              </a:rPr>
              <a:t>CONSIDERATIONS ABOUT ACCURACY</a:t>
            </a:r>
            <a:endParaRPr lang="it-IT" dirty="0">
              <a:solidFill>
                <a:schemeClr val="bg1"/>
              </a:solidFill>
            </a:endParaRPr>
          </a:p>
        </p:txBody>
      </p:sp>
      <p:pic>
        <p:nvPicPr>
          <p:cNvPr id="107" name="Immagine 106" descr="Immagine che contiene testo&#10;&#10;Descrizione generata automaticamente">
            <a:extLst>
              <a:ext uri="{FF2B5EF4-FFF2-40B4-BE49-F238E27FC236}">
                <a16:creationId xmlns:a16="http://schemas.microsoft.com/office/drawing/2014/main" id="{9B543AAD-F88D-364B-C76D-47ACD1D06F8F}"/>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1183145" y="24828300"/>
            <a:ext cx="4727075" cy="1466667"/>
          </a:xfrm>
          <a:prstGeom prst="rect">
            <a:avLst/>
          </a:prstGeom>
        </p:spPr>
      </p:pic>
      <p:graphicFrame>
        <p:nvGraphicFramePr>
          <p:cNvPr id="3" name="Oggetto 2">
            <a:extLst>
              <a:ext uri="{FF2B5EF4-FFF2-40B4-BE49-F238E27FC236}">
                <a16:creationId xmlns:a16="http://schemas.microsoft.com/office/drawing/2014/main" id="{60DD0F26-3341-DF4D-6193-6689A07BD0C5}"/>
              </a:ext>
            </a:extLst>
          </p:cNvPr>
          <p:cNvGraphicFramePr>
            <a:graphicFrameLocks noChangeAspect="1"/>
          </p:cNvGraphicFramePr>
          <p:nvPr>
            <p:extLst>
              <p:ext uri="{D42A27DB-BD31-4B8C-83A1-F6EECF244321}">
                <p14:modId xmlns:p14="http://schemas.microsoft.com/office/powerpoint/2010/main" val="2414538055"/>
              </p:ext>
            </p:extLst>
          </p:nvPr>
        </p:nvGraphicFramePr>
        <p:xfrm>
          <a:off x="5155680" y="25037578"/>
          <a:ext cx="2443437" cy="2443437"/>
        </p:xfrm>
        <a:graphic>
          <a:graphicData uri="http://schemas.openxmlformats.org/presentationml/2006/ole">
            <mc:AlternateContent xmlns:mc="http://schemas.openxmlformats.org/markup-compatibility/2006">
              <mc:Choice xmlns:v="urn:schemas-microsoft-com:vml" Requires="v">
                <p:oleObj name="Acrobat Document" r:id="rId31" imgW="4600440" imgH="4600440" progId="Acrobat.Document.DC">
                  <p:embed/>
                </p:oleObj>
              </mc:Choice>
              <mc:Fallback>
                <p:oleObj name="Acrobat Document" r:id="rId31" imgW="4600440" imgH="4600440" progId="Acrobat.Document.DC">
                  <p:embed/>
                  <p:pic>
                    <p:nvPicPr>
                      <p:cNvPr id="0" name=""/>
                      <p:cNvPicPr/>
                      <p:nvPr/>
                    </p:nvPicPr>
                    <p:blipFill>
                      <a:blip r:embed="rId32"/>
                      <a:stretch>
                        <a:fillRect/>
                      </a:stretch>
                    </p:blipFill>
                    <p:spPr>
                      <a:xfrm>
                        <a:off x="5155680" y="25037578"/>
                        <a:ext cx="2443437" cy="2443437"/>
                      </a:xfrm>
                      <a:prstGeom prst="rect">
                        <a:avLst/>
                      </a:prstGeom>
                    </p:spPr>
                  </p:pic>
                </p:oleObj>
              </mc:Fallback>
            </mc:AlternateContent>
          </a:graphicData>
        </a:graphic>
      </p:graphicFrame>
      <p:graphicFrame>
        <p:nvGraphicFramePr>
          <p:cNvPr id="6" name="Oggetto 5">
            <a:extLst>
              <a:ext uri="{FF2B5EF4-FFF2-40B4-BE49-F238E27FC236}">
                <a16:creationId xmlns:a16="http://schemas.microsoft.com/office/drawing/2014/main" id="{BF8F2523-83AF-44F8-A1F7-D8E2BE38FA91}"/>
              </a:ext>
            </a:extLst>
          </p:cNvPr>
          <p:cNvGraphicFramePr>
            <a:graphicFrameLocks noChangeAspect="1"/>
          </p:cNvGraphicFramePr>
          <p:nvPr>
            <p:extLst>
              <p:ext uri="{D42A27DB-BD31-4B8C-83A1-F6EECF244321}">
                <p14:modId xmlns:p14="http://schemas.microsoft.com/office/powerpoint/2010/main" val="217855388"/>
              </p:ext>
            </p:extLst>
          </p:nvPr>
        </p:nvGraphicFramePr>
        <p:xfrm>
          <a:off x="7686115" y="25037578"/>
          <a:ext cx="2443437" cy="2443437"/>
        </p:xfrm>
        <a:graphic>
          <a:graphicData uri="http://schemas.openxmlformats.org/presentationml/2006/ole">
            <mc:AlternateContent xmlns:mc="http://schemas.openxmlformats.org/markup-compatibility/2006">
              <mc:Choice xmlns:v="urn:schemas-microsoft-com:vml" Requires="v">
                <p:oleObj name="Acrobat Document" r:id="rId33" imgW="4600425" imgH="4600237" progId="Acrobat.Document.DC">
                  <p:embed/>
                </p:oleObj>
              </mc:Choice>
              <mc:Fallback>
                <p:oleObj name="Acrobat Document" r:id="rId33" imgW="4600425" imgH="4600237" progId="Acrobat.Document.DC">
                  <p:embed/>
                  <p:pic>
                    <p:nvPicPr>
                      <p:cNvPr id="0" name=""/>
                      <p:cNvPicPr/>
                      <p:nvPr/>
                    </p:nvPicPr>
                    <p:blipFill>
                      <a:blip r:embed="rId34"/>
                      <a:stretch>
                        <a:fillRect/>
                      </a:stretch>
                    </p:blipFill>
                    <p:spPr>
                      <a:xfrm>
                        <a:off x="7686115" y="25037578"/>
                        <a:ext cx="2443437" cy="2443437"/>
                      </a:xfrm>
                      <a:prstGeom prst="rect">
                        <a:avLst/>
                      </a:prstGeom>
                    </p:spPr>
                  </p:pic>
                </p:oleObj>
              </mc:Fallback>
            </mc:AlternateContent>
          </a:graphicData>
        </a:graphic>
      </p:graphicFrame>
      <p:sp>
        <p:nvSpPr>
          <p:cNvPr id="63" name="CasellaDiTesto 62">
            <a:extLst>
              <a:ext uri="{FF2B5EF4-FFF2-40B4-BE49-F238E27FC236}">
                <a16:creationId xmlns:a16="http://schemas.microsoft.com/office/drawing/2014/main" id="{813F2863-75A7-1444-4560-0EA49C237DF6}"/>
              </a:ext>
            </a:extLst>
          </p:cNvPr>
          <p:cNvSpPr txBox="1"/>
          <p:nvPr/>
        </p:nvSpPr>
        <p:spPr>
          <a:xfrm>
            <a:off x="29964619" y="4926131"/>
            <a:ext cx="8979124" cy="1670394"/>
          </a:xfrm>
          <a:prstGeom prst="rect">
            <a:avLst/>
          </a:prstGeom>
          <a:solidFill>
            <a:schemeClr val="accent2">
              <a:lumMod val="40000"/>
              <a:lumOff val="60000"/>
            </a:schemeClr>
          </a:solidFill>
        </p:spPr>
        <p:txBody>
          <a:bodyPr wrap="square" rtlCol="0">
            <a:spAutoFit/>
          </a:bodyPr>
          <a:lstStyle/>
          <a:p>
            <a:pPr algn="just">
              <a:lnSpc>
                <a:spcPct val="107000"/>
              </a:lnSpc>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Consequently, three sets of data were gathered for each participant: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Covariates, which included all the health-related data.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Z-map, a table of &gt;36000 values, each corresponding to a node of the brain mesh on which the fMRI data was projected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Event recordings, a time step dataset composed of all the readings from the test, such as: reaction time, cue, answer.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In particular, we kept only age and BMI of the covariates data, as the other ones were mainly missing or not consistent.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Immagine 11">
            <a:extLst>
              <a:ext uri="{FF2B5EF4-FFF2-40B4-BE49-F238E27FC236}">
                <a16:creationId xmlns:a16="http://schemas.microsoft.com/office/drawing/2014/main" id="{9B8CDD8D-4DAE-B08E-B6E0-909F74786EC0}"/>
              </a:ext>
            </a:extLst>
          </p:cNvPr>
          <p:cNvPicPr>
            <a:picLocks noChangeAspect="1"/>
          </p:cNvPicPr>
          <p:nvPr/>
        </p:nvPicPr>
        <p:blipFill rotWithShape="1">
          <a:blip r:embed="rId35">
            <a:extLst>
              <a:ext uri="{28A0092B-C50C-407E-A947-70E740481C1C}">
                <a14:useLocalDpi xmlns:a14="http://schemas.microsoft.com/office/drawing/2010/main" val="0"/>
              </a:ext>
            </a:extLst>
          </a:blip>
          <a:srcRect l="7928" t="10697" r="7802" b="12401"/>
          <a:stretch/>
        </p:blipFill>
        <p:spPr>
          <a:xfrm>
            <a:off x="28592463" y="4750946"/>
            <a:ext cx="957262" cy="873567"/>
          </a:xfrm>
          <a:prstGeom prst="rect">
            <a:avLst/>
          </a:prstGeom>
        </p:spPr>
      </p:pic>
      <p:pic>
        <p:nvPicPr>
          <p:cNvPr id="24" name="Immagine 23" descr="Immagine che contiene posando&#10;&#10;Descrizione generata automaticamente">
            <a:extLst>
              <a:ext uri="{FF2B5EF4-FFF2-40B4-BE49-F238E27FC236}">
                <a16:creationId xmlns:a16="http://schemas.microsoft.com/office/drawing/2014/main" id="{7580DE05-D0D1-4FD0-8271-E0A004967B46}"/>
              </a:ext>
            </a:extLst>
          </p:cNvPr>
          <p:cNvPicPr>
            <a:picLocks noChangeAspect="1"/>
          </p:cNvPicPr>
          <p:nvPr/>
        </p:nvPicPr>
        <p:blipFill rotWithShape="1">
          <a:blip r:embed="rId36">
            <a:extLst>
              <a:ext uri="{28A0092B-C50C-407E-A947-70E740481C1C}">
                <a14:useLocalDpi xmlns:a14="http://schemas.microsoft.com/office/drawing/2010/main" val="0"/>
              </a:ext>
            </a:extLst>
          </a:blip>
          <a:srcRect l="9440" t="11134" r="9269" b="9198"/>
          <a:stretch/>
        </p:blipFill>
        <p:spPr>
          <a:xfrm>
            <a:off x="28558628" y="5760003"/>
            <a:ext cx="910962" cy="892785"/>
          </a:xfrm>
          <a:prstGeom prst="rect">
            <a:avLst/>
          </a:prstGeom>
        </p:spPr>
      </p:pic>
      <p:pic>
        <p:nvPicPr>
          <p:cNvPr id="27" name="Immagine 26" descr="Immagine che contiene scuro, colorato&#10;&#10;Descrizione generata automaticamente">
            <a:extLst>
              <a:ext uri="{FF2B5EF4-FFF2-40B4-BE49-F238E27FC236}">
                <a16:creationId xmlns:a16="http://schemas.microsoft.com/office/drawing/2014/main" id="{68589ADC-DB71-511E-8643-3E1849CD4424}"/>
              </a:ext>
            </a:extLst>
          </p:cNvPr>
          <p:cNvPicPr>
            <a:picLocks noChangeAspect="1"/>
          </p:cNvPicPr>
          <p:nvPr/>
        </p:nvPicPr>
        <p:blipFill rotWithShape="1">
          <a:blip r:embed="rId37">
            <a:extLst>
              <a:ext uri="{28A0092B-C50C-407E-A947-70E740481C1C}">
                <a14:useLocalDpi xmlns:a14="http://schemas.microsoft.com/office/drawing/2010/main" val="0"/>
              </a:ext>
            </a:extLst>
          </a:blip>
          <a:srcRect l="24299" t="5781" r="12631"/>
          <a:stretch/>
        </p:blipFill>
        <p:spPr>
          <a:xfrm>
            <a:off x="39242729" y="4646838"/>
            <a:ext cx="2786156" cy="1904036"/>
          </a:xfrm>
          <a:prstGeom prst="rect">
            <a:avLst/>
          </a:prstGeom>
        </p:spPr>
      </p:pic>
      <p:sp>
        <p:nvSpPr>
          <p:cNvPr id="14" name="CasellaDiTesto 13">
            <a:extLst>
              <a:ext uri="{FF2B5EF4-FFF2-40B4-BE49-F238E27FC236}">
                <a16:creationId xmlns:a16="http://schemas.microsoft.com/office/drawing/2014/main" id="{018027C4-0D75-B28E-83E3-F6EFE08B7292}"/>
              </a:ext>
            </a:extLst>
          </p:cNvPr>
          <p:cNvSpPr txBox="1"/>
          <p:nvPr/>
        </p:nvSpPr>
        <p:spPr>
          <a:xfrm>
            <a:off x="923352" y="9383108"/>
            <a:ext cx="14321655" cy="307777"/>
          </a:xfrm>
          <a:prstGeom prst="rect">
            <a:avLst/>
          </a:prstGeom>
          <a:noFill/>
        </p:spPr>
        <p:txBody>
          <a:bodyPr wrap="square" rtlCol="0">
            <a:spAutoFit/>
          </a:bodyPr>
          <a:lstStyle/>
          <a:p>
            <a:r>
              <a:rPr lang="en-US" sz="1400" dirty="0">
                <a:effectLst/>
                <a:latin typeface="Calibri" panose="020F0502020204030204" pitchFamily="34" charset="0"/>
                <a:ea typeface="Calibri" panose="020F0502020204030204" pitchFamily="34" charset="0"/>
                <a:cs typeface="Calibri" panose="020F0502020204030204" pitchFamily="34" charset="0"/>
              </a:rPr>
              <a:t>We checked whether the data basic statistics matched the literature and we identified the regressors that are statistically significant </a:t>
            </a:r>
            <a:r>
              <a:rPr lang="en-US" sz="1400" dirty="0" err="1">
                <a:effectLst/>
                <a:latin typeface="Calibri" panose="020F0502020204030204" pitchFamily="34" charset="0"/>
                <a:ea typeface="Calibri" panose="020F0502020204030204" pitchFamily="34" charset="0"/>
                <a:cs typeface="Calibri" panose="020F0502020204030204" pitchFamily="34" charset="0"/>
              </a:rPr>
              <a:t>w.r.t.</a:t>
            </a:r>
            <a:r>
              <a:rPr lang="en-US" sz="1400" dirty="0">
                <a:effectLst/>
                <a:latin typeface="Calibri" panose="020F0502020204030204" pitchFamily="34" charset="0"/>
                <a:ea typeface="Calibri" panose="020F0502020204030204" pitchFamily="34" charset="0"/>
                <a:cs typeface="Calibri" panose="020F0502020204030204" pitchFamily="34" charset="0"/>
              </a:rPr>
              <a:t> reaction time: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5" name="CasellaDiTesto 64">
            <a:extLst>
              <a:ext uri="{FF2B5EF4-FFF2-40B4-BE49-F238E27FC236}">
                <a16:creationId xmlns:a16="http://schemas.microsoft.com/office/drawing/2014/main" id="{27745794-B202-B141-34A1-B83004E53896}"/>
              </a:ext>
            </a:extLst>
          </p:cNvPr>
          <p:cNvSpPr txBox="1"/>
          <p:nvPr/>
        </p:nvSpPr>
        <p:spPr>
          <a:xfrm>
            <a:off x="809353" y="10136668"/>
            <a:ext cx="2962547" cy="307777"/>
          </a:xfrm>
          <a:prstGeom prst="rect">
            <a:avLst/>
          </a:prstGeom>
          <a:solidFill>
            <a:schemeClr val="accent2">
              <a:lumMod val="40000"/>
              <a:lumOff val="60000"/>
            </a:schemeClr>
          </a:solidFill>
        </p:spPr>
        <p:txBody>
          <a:bodyPr wrap="square" rtlCol="0">
            <a:spAutoFit/>
          </a:bodyPr>
          <a:lstStyle/>
          <a:p>
            <a:pPr algn="ctr" rtl="0">
              <a:spcBef>
                <a:spcPts val="300"/>
              </a:spcBef>
              <a:spcAft>
                <a:spcPts val="300"/>
              </a:spcAft>
            </a:pPr>
            <a:r>
              <a:rPr lang="fr-FR" sz="1400" b="1" i="0" u="none" strike="noStrike" dirty="0">
                <a:solidFill>
                  <a:srgbClr val="000000"/>
                </a:solidFill>
                <a:effectLst/>
                <a:latin typeface="Arial" panose="020B0604020202020204" pitchFamily="34" charset="0"/>
              </a:rPr>
              <a:t> </a:t>
            </a:r>
            <a:r>
              <a:rPr lang="fr-FR" sz="1400" b="1" i="0" u="none" strike="noStrike" dirty="0">
                <a:solidFill>
                  <a:srgbClr val="000000"/>
                </a:solidFill>
                <a:effectLst/>
                <a:highlight>
                  <a:srgbClr val="FF0000"/>
                </a:highlight>
                <a:latin typeface="Arial" panose="020B0604020202020204" pitchFamily="34" charset="0"/>
              </a:rPr>
              <a:t>General </a:t>
            </a:r>
            <a:r>
              <a:rPr lang="fr-FR" sz="1400" b="1" i="0" u="none" strike="noStrike" dirty="0" err="1">
                <a:solidFill>
                  <a:srgbClr val="000000"/>
                </a:solidFill>
                <a:effectLst/>
                <a:highlight>
                  <a:srgbClr val="FF0000"/>
                </a:highlight>
                <a:latin typeface="Arial" panose="020B0604020202020204" pitchFamily="34" charset="0"/>
              </a:rPr>
              <a:t>difference</a:t>
            </a:r>
            <a:endParaRPr lang="en-US" dirty="0"/>
          </a:p>
        </p:txBody>
      </p:sp>
      <p:graphicFrame>
        <p:nvGraphicFramePr>
          <p:cNvPr id="17" name="Oggetto 16">
            <a:extLst>
              <a:ext uri="{FF2B5EF4-FFF2-40B4-BE49-F238E27FC236}">
                <a16:creationId xmlns:a16="http://schemas.microsoft.com/office/drawing/2014/main" id="{06D654D9-25DE-BD44-ADC8-E738B9CC3E2F}"/>
              </a:ext>
            </a:extLst>
          </p:cNvPr>
          <p:cNvGraphicFramePr>
            <a:graphicFrameLocks noChangeAspect="1"/>
          </p:cNvGraphicFramePr>
          <p:nvPr>
            <p:extLst>
              <p:ext uri="{D42A27DB-BD31-4B8C-83A1-F6EECF244321}">
                <p14:modId xmlns:p14="http://schemas.microsoft.com/office/powerpoint/2010/main" val="2548027699"/>
              </p:ext>
            </p:extLst>
          </p:nvPr>
        </p:nvGraphicFramePr>
        <p:xfrm>
          <a:off x="1375673" y="13083464"/>
          <a:ext cx="1829906" cy="3399403"/>
        </p:xfrm>
        <a:graphic>
          <a:graphicData uri="http://schemas.openxmlformats.org/presentationml/2006/ole">
            <mc:AlternateContent xmlns:mc="http://schemas.openxmlformats.org/markup-compatibility/2006">
              <mc:Choice xmlns:v="urn:schemas-microsoft-com:vml" Requires="v">
                <p:oleObj name="Acrobat Document" r:id="rId38" imgW="2476279" imgH="4600237" progId="Acrobat.Document.DC">
                  <p:embed/>
                </p:oleObj>
              </mc:Choice>
              <mc:Fallback>
                <p:oleObj name="Acrobat Document" r:id="rId38" imgW="2476279" imgH="4600237" progId="Acrobat.Document.DC">
                  <p:embed/>
                  <p:pic>
                    <p:nvPicPr>
                      <p:cNvPr id="0" name=""/>
                      <p:cNvPicPr/>
                      <p:nvPr/>
                    </p:nvPicPr>
                    <p:blipFill>
                      <a:blip r:embed="rId39"/>
                      <a:stretch>
                        <a:fillRect/>
                      </a:stretch>
                    </p:blipFill>
                    <p:spPr>
                      <a:xfrm>
                        <a:off x="1375673" y="13083464"/>
                        <a:ext cx="1829906" cy="3399403"/>
                      </a:xfrm>
                      <a:prstGeom prst="rect">
                        <a:avLst/>
                      </a:prstGeom>
                    </p:spPr>
                  </p:pic>
                </p:oleObj>
              </mc:Fallback>
            </mc:AlternateContent>
          </a:graphicData>
        </a:graphic>
      </p:graphicFrame>
      <p:sp>
        <p:nvSpPr>
          <p:cNvPr id="67" name="CasellaDiTesto 66">
            <a:extLst>
              <a:ext uri="{FF2B5EF4-FFF2-40B4-BE49-F238E27FC236}">
                <a16:creationId xmlns:a16="http://schemas.microsoft.com/office/drawing/2014/main" id="{D84BA68C-8736-68B8-BFE0-7D332136F47B}"/>
              </a:ext>
            </a:extLst>
          </p:cNvPr>
          <p:cNvSpPr txBox="1"/>
          <p:nvPr/>
        </p:nvSpPr>
        <p:spPr>
          <a:xfrm>
            <a:off x="809353" y="10591949"/>
            <a:ext cx="2790771" cy="1600438"/>
          </a:xfrm>
          <a:prstGeom prst="rect">
            <a:avLst/>
          </a:prstGeom>
          <a:solidFill>
            <a:schemeClr val="accent2">
              <a:lumMod val="40000"/>
              <a:lumOff val="60000"/>
            </a:schemeClr>
          </a:solidFill>
        </p:spPr>
        <p:txBody>
          <a:bodyPr wrap="square" rtlCol="0">
            <a:spAutoFit/>
          </a:bodyPr>
          <a:lstStyle/>
          <a:p>
            <a:r>
              <a:rPr lang="it-IT" sz="1400" dirty="0" err="1">
                <a:effectLst/>
                <a:latin typeface="Calibri" panose="020F0502020204030204" pitchFamily="34" charset="0"/>
                <a:ea typeface="Calibri" panose="020F0502020204030204" pitchFamily="34" charset="0"/>
                <a:cs typeface="Calibri" panose="020F0502020204030204" pitchFamily="34" charset="0"/>
              </a:rPr>
              <a:t>We</a:t>
            </a:r>
            <a:r>
              <a:rPr lang="it-IT" sz="1400" dirty="0">
                <a:effectLst/>
                <a:latin typeface="Calibri" panose="020F0502020204030204" pitchFamily="34" charset="0"/>
                <a:ea typeface="Calibri" panose="020F0502020204030204" pitchFamily="34" charset="0"/>
                <a:cs typeface="Calibri" panose="020F0502020204030204" pitchFamily="34" charset="0"/>
              </a:rPr>
              <a:t> </a:t>
            </a:r>
            <a:r>
              <a:rPr lang="it-IT" sz="1400" dirty="0" err="1">
                <a:effectLst/>
                <a:latin typeface="Calibri" panose="020F0502020204030204" pitchFamily="34" charset="0"/>
                <a:ea typeface="Calibri" panose="020F0502020204030204" pitchFamily="34" charset="0"/>
                <a:cs typeface="Calibri" panose="020F0502020204030204" pitchFamily="34" charset="0"/>
              </a:rPr>
              <a:t>performed</a:t>
            </a:r>
            <a:r>
              <a:rPr lang="it-IT" sz="1400" dirty="0">
                <a:effectLst/>
                <a:latin typeface="Calibri" panose="020F0502020204030204" pitchFamily="34" charset="0"/>
                <a:ea typeface="Calibri" panose="020F0502020204030204" pitchFamily="34" charset="0"/>
                <a:cs typeface="Calibri" panose="020F0502020204030204" pitchFamily="34" charset="0"/>
              </a:rPr>
              <a:t> a</a:t>
            </a:r>
            <a:r>
              <a:rPr lang="en-US" sz="1400" dirty="0">
                <a:effectLst/>
                <a:latin typeface="Calibri" panose="020F0502020204030204" pitchFamily="34" charset="0"/>
                <a:ea typeface="Calibri" panose="020F0502020204030204" pitchFamily="34" charset="0"/>
                <a:cs typeface="Calibri" panose="020F0502020204030204" pitchFamily="34" charset="0"/>
              </a:rPr>
              <a:t> t-test on the means confirmed a significative difference in the distributions of the Reaction Times in CTRL and SCHZ </a:t>
            </a:r>
            <a:r>
              <a:rPr lang="en-US" sz="1400" dirty="0">
                <a:effectLst/>
                <a:highlight>
                  <a:srgbClr val="FF0000"/>
                </a:highlight>
                <a:latin typeface="Calibri" panose="020F0502020204030204" pitchFamily="34" charset="0"/>
                <a:ea typeface="Calibri" panose="020F0502020204030204" pitchFamily="34" charset="0"/>
                <a:cs typeface="Calibri" panose="020F0502020204030204" pitchFamily="34" charset="0"/>
              </a:rPr>
              <a:t>(see Fig. 1). </a:t>
            </a:r>
          </a:p>
          <a:p>
            <a:endParaRPr lang="en-US" sz="1400" dirty="0">
              <a:highlight>
                <a:srgbClr val="FF0000"/>
              </a:highlight>
              <a:latin typeface="Calibri" panose="020F0502020204030204" pitchFamily="34" charset="0"/>
              <a:cs typeface="Calibri" panose="020F0502020204030204" pitchFamily="34" charset="0"/>
            </a:endParaRPr>
          </a:p>
          <a:p>
            <a:r>
              <a:rPr lang="en-US" sz="1400" dirty="0">
                <a:highlight>
                  <a:srgbClr val="FF0000"/>
                </a:highlight>
                <a:latin typeface="Calibri" panose="020F0502020204030204" pitchFamily="34" charset="0"/>
                <a:cs typeface="Calibri" panose="020F0502020204030204" pitchFamily="34" charset="0"/>
              </a:rPr>
              <a:t>ABBIAMO UN PVALUE DEL ??</a:t>
            </a:r>
            <a:endParaRPr lang="en-US" sz="1400" dirty="0"/>
          </a:p>
        </p:txBody>
      </p:sp>
      <p:sp>
        <p:nvSpPr>
          <p:cNvPr id="68" name="CasellaDiTesto 67">
            <a:extLst>
              <a:ext uri="{FF2B5EF4-FFF2-40B4-BE49-F238E27FC236}">
                <a16:creationId xmlns:a16="http://schemas.microsoft.com/office/drawing/2014/main" id="{BCFD376F-8911-5827-3D3F-DCCB9E92B30E}"/>
              </a:ext>
            </a:extLst>
          </p:cNvPr>
          <p:cNvSpPr txBox="1"/>
          <p:nvPr/>
        </p:nvSpPr>
        <p:spPr>
          <a:xfrm>
            <a:off x="4861972" y="10554454"/>
            <a:ext cx="3274757" cy="2046714"/>
          </a:xfrm>
          <a:prstGeom prst="rect">
            <a:avLst/>
          </a:prstGeom>
          <a:solidFill>
            <a:schemeClr val="accent2">
              <a:lumMod val="40000"/>
              <a:lumOff val="60000"/>
            </a:schemeClr>
          </a:solidFill>
        </p:spPr>
        <p:txBody>
          <a:bodyPr wrap="square" numCol="1" rtlCol="0">
            <a:spAutoFit/>
          </a:bodyPr>
          <a:lstStyle/>
          <a:p>
            <a:pPr rtl="0">
              <a:spcBef>
                <a:spcPts val="300"/>
              </a:spcBef>
              <a:spcAft>
                <a:spcPts val="300"/>
              </a:spcAft>
            </a:pPr>
            <a:r>
              <a:rPr lang="fr-FR" sz="1400" b="1" i="0" u="none" strike="noStrike" dirty="0">
                <a:solidFill>
                  <a:srgbClr val="000000"/>
                </a:solidFill>
                <a:effectLst/>
                <a:latin typeface="Arial" panose="020B0604020202020204" pitchFamily="34" charset="0"/>
              </a:rPr>
              <a:t> </a:t>
            </a:r>
            <a:r>
              <a:rPr lang="it-IT" sz="1400" dirty="0" err="1">
                <a:effectLst/>
                <a:latin typeface="Calibri" panose="020F0502020204030204" pitchFamily="34" charset="0"/>
                <a:ea typeface="Calibri" panose="020F0502020204030204" pitchFamily="34" charset="0"/>
                <a:cs typeface="Calibri" panose="020F0502020204030204" pitchFamily="34" charset="0"/>
              </a:rPr>
              <a:t>We</a:t>
            </a:r>
            <a:r>
              <a:rPr lang="it-IT" sz="1400" dirty="0">
                <a:effectLst/>
                <a:latin typeface="Calibri" panose="020F0502020204030204" pitchFamily="34" charset="0"/>
                <a:ea typeface="Calibri" panose="020F0502020204030204" pitchFamily="34" charset="0"/>
                <a:cs typeface="Calibri" panose="020F0502020204030204" pitchFamily="34" charset="0"/>
              </a:rPr>
              <a:t> </a:t>
            </a:r>
            <a:r>
              <a:rPr lang="it-IT" sz="1400" dirty="0" err="1">
                <a:effectLst/>
                <a:latin typeface="Calibri" panose="020F0502020204030204" pitchFamily="34" charset="0"/>
                <a:ea typeface="Calibri" panose="020F0502020204030204" pitchFamily="34" charset="0"/>
                <a:cs typeface="Calibri" panose="020F0502020204030204" pitchFamily="34" charset="0"/>
              </a:rPr>
              <a:t>performed</a:t>
            </a:r>
            <a:r>
              <a:rPr lang="it-IT" sz="1400" dirty="0">
                <a:effectLst/>
                <a:latin typeface="Calibri" panose="020F0502020204030204" pitchFamily="34" charset="0"/>
                <a:ea typeface="Calibri" panose="020F0502020204030204" pitchFamily="34" charset="0"/>
                <a:cs typeface="Calibri" panose="020F0502020204030204" pitchFamily="34" charset="0"/>
              </a:rPr>
              <a:t> a</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t-test on the Scores of the Barratt Impulsivity Test (BIS) confirmed a significant difference between the means of SCHZ and CTRL scores </a:t>
            </a:r>
            <a:r>
              <a:rPr lang="en-US" sz="1400" dirty="0">
                <a:solidFill>
                  <a:srgbClr val="000000"/>
                </a:solidFill>
                <a:effectLst/>
                <a:highlight>
                  <a:srgbClr val="FF0000"/>
                </a:highlight>
                <a:latin typeface="Calibri" panose="020F0502020204030204" pitchFamily="34" charset="0"/>
                <a:ea typeface="Calibri" panose="020F0502020204030204" pitchFamily="34" charset="0"/>
                <a:cs typeface="Calibri" panose="020F0502020204030204" pitchFamily="34" charset="0"/>
              </a:rPr>
              <a:t>(see Fig. 2).</a:t>
            </a:r>
          </a:p>
          <a:p>
            <a:pPr rtl="0">
              <a:spcBef>
                <a:spcPts val="300"/>
              </a:spcBef>
              <a:spcAft>
                <a:spcPts val="300"/>
              </a:spcAft>
            </a:pPr>
            <a:endParaRPr lang="en-US" sz="1400" dirty="0">
              <a:solidFill>
                <a:srgbClr val="000000"/>
              </a:solidFill>
              <a:highlight>
                <a:srgbClr val="FF0000"/>
              </a:highlight>
              <a:latin typeface="Calibri" panose="020F0502020204030204" pitchFamily="34" charset="0"/>
              <a:ea typeface="Calibri" panose="020F0502020204030204" pitchFamily="34" charset="0"/>
              <a:cs typeface="Calibri" panose="020F0502020204030204" pitchFamily="34" charset="0"/>
            </a:endParaRPr>
          </a:p>
          <a:p>
            <a:pPr rtl="0">
              <a:spcBef>
                <a:spcPts val="300"/>
              </a:spcBef>
              <a:spcAft>
                <a:spcPts val="300"/>
              </a:spcAft>
            </a:pPr>
            <a:r>
              <a:rPr lang="en-US" sz="1400" dirty="0" err="1">
                <a:solidFill>
                  <a:srgbClr val="000000"/>
                </a:solidFill>
                <a:effectLst/>
                <a:highlight>
                  <a:srgbClr val="FF0000"/>
                </a:highlight>
                <a:latin typeface="Calibri" panose="020F0502020204030204" pitchFamily="34" charset="0"/>
                <a:ea typeface="Calibri" panose="020F0502020204030204" pitchFamily="34" charset="0"/>
                <a:cs typeface="Calibri" panose="020F0502020204030204" pitchFamily="34" charset="0"/>
              </a:rPr>
              <a:t>Abbiamo</a:t>
            </a:r>
            <a:r>
              <a:rPr lang="en-US" sz="1400" dirty="0">
                <a:solidFill>
                  <a:srgbClr val="000000"/>
                </a:solidFill>
                <a:effectLst/>
                <a:highlight>
                  <a:srgbClr val="FF0000"/>
                </a:highlight>
                <a:latin typeface="Calibri" panose="020F0502020204030204" pitchFamily="34" charset="0"/>
                <a:ea typeface="Calibri" panose="020F0502020204030204" pitchFamily="34" charset="0"/>
                <a:cs typeface="Calibri" panose="020F0502020204030204" pitchFamily="34" charset="0"/>
              </a:rPr>
              <a:t> un </a:t>
            </a:r>
            <a:r>
              <a:rPr lang="en-US" sz="1400" dirty="0" err="1">
                <a:solidFill>
                  <a:srgbClr val="000000"/>
                </a:solidFill>
                <a:effectLst/>
                <a:highlight>
                  <a:srgbClr val="FF0000"/>
                </a:highlight>
                <a:latin typeface="Calibri" panose="020F0502020204030204" pitchFamily="34" charset="0"/>
                <a:ea typeface="Calibri" panose="020F0502020204030204" pitchFamily="34" charset="0"/>
                <a:cs typeface="Calibri" panose="020F0502020204030204" pitchFamily="34" charset="0"/>
              </a:rPr>
              <a:t>pvalue</a:t>
            </a:r>
            <a:r>
              <a:rPr lang="en-US" sz="1400" dirty="0">
                <a:solidFill>
                  <a:srgbClr val="000000"/>
                </a:solidFill>
                <a:effectLst/>
                <a:highlight>
                  <a:srgbClr val="FF0000"/>
                </a:highlight>
                <a:latin typeface="Calibri" panose="020F0502020204030204" pitchFamily="34" charset="0"/>
                <a:ea typeface="Calibri" panose="020F0502020204030204" pitchFamily="34" charset="0"/>
                <a:cs typeface="Calibri" panose="020F0502020204030204" pitchFamily="34" charset="0"/>
              </a:rPr>
              <a:t> del  ??</a:t>
            </a:r>
          </a:p>
          <a:p>
            <a:pPr rtl="0">
              <a:spcBef>
                <a:spcPts val="300"/>
              </a:spcBef>
              <a:spcAft>
                <a:spcPts val="300"/>
              </a:spcAft>
            </a:pPr>
            <a:endParaRPr lang="en-US" sz="1400" dirty="0">
              <a:solidFill>
                <a:srgbClr val="000000"/>
              </a:solidFill>
              <a:highlight>
                <a:srgbClr val="FF0000"/>
              </a:highlight>
              <a:latin typeface="Calibri" panose="020F0502020204030204" pitchFamily="34" charset="0"/>
              <a:ea typeface="Calibri" panose="020F0502020204030204" pitchFamily="34" charset="0"/>
              <a:cs typeface="Calibri" panose="020F0502020204030204" pitchFamily="34" charset="0"/>
            </a:endParaRPr>
          </a:p>
        </p:txBody>
      </p:sp>
      <p:sp>
        <p:nvSpPr>
          <p:cNvPr id="26" name="Freccia a destra 25">
            <a:extLst>
              <a:ext uri="{FF2B5EF4-FFF2-40B4-BE49-F238E27FC236}">
                <a16:creationId xmlns:a16="http://schemas.microsoft.com/office/drawing/2014/main" id="{1D7EC78C-7B58-AE36-8B22-720E0CCE3243}"/>
              </a:ext>
            </a:extLst>
          </p:cNvPr>
          <p:cNvSpPr/>
          <p:nvPr/>
        </p:nvSpPr>
        <p:spPr>
          <a:xfrm>
            <a:off x="3974153" y="12839219"/>
            <a:ext cx="50463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Connettore diritto 74">
            <a:extLst>
              <a:ext uri="{FF2B5EF4-FFF2-40B4-BE49-F238E27FC236}">
                <a16:creationId xmlns:a16="http://schemas.microsoft.com/office/drawing/2014/main" id="{97CCA5C0-A82F-B1BF-C078-2BA4C81F52CD}"/>
              </a:ext>
            </a:extLst>
          </p:cNvPr>
          <p:cNvCxnSpPr>
            <a:cxnSpLocks/>
          </p:cNvCxnSpPr>
          <p:nvPr/>
        </p:nvCxnSpPr>
        <p:spPr>
          <a:xfrm flipH="1">
            <a:off x="4176345" y="10183887"/>
            <a:ext cx="11438" cy="2488649"/>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6" name="Connettore diritto 75">
            <a:extLst>
              <a:ext uri="{FF2B5EF4-FFF2-40B4-BE49-F238E27FC236}">
                <a16:creationId xmlns:a16="http://schemas.microsoft.com/office/drawing/2014/main" id="{E1D05761-8759-4F1F-4E1C-993F2FF31EF0}"/>
              </a:ext>
            </a:extLst>
          </p:cNvPr>
          <p:cNvCxnSpPr>
            <a:cxnSpLocks/>
          </p:cNvCxnSpPr>
          <p:nvPr/>
        </p:nvCxnSpPr>
        <p:spPr>
          <a:xfrm flipH="1">
            <a:off x="4171864" y="13346206"/>
            <a:ext cx="41655" cy="3048609"/>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39" name="Oggetto 38">
            <a:extLst>
              <a:ext uri="{FF2B5EF4-FFF2-40B4-BE49-F238E27FC236}">
                <a16:creationId xmlns:a16="http://schemas.microsoft.com/office/drawing/2014/main" id="{344696BC-6BC6-9BC6-69AD-2E5DD86CC1C9}"/>
              </a:ext>
            </a:extLst>
          </p:cNvPr>
          <p:cNvGraphicFramePr>
            <a:graphicFrameLocks noChangeAspect="1"/>
          </p:cNvGraphicFramePr>
          <p:nvPr>
            <p:extLst>
              <p:ext uri="{D42A27DB-BD31-4B8C-83A1-F6EECF244321}">
                <p14:modId xmlns:p14="http://schemas.microsoft.com/office/powerpoint/2010/main" val="1004490484"/>
              </p:ext>
            </p:extLst>
          </p:nvPr>
        </p:nvGraphicFramePr>
        <p:xfrm>
          <a:off x="8683722" y="11809284"/>
          <a:ext cx="2694723" cy="3388699"/>
        </p:xfrm>
        <a:graphic>
          <a:graphicData uri="http://schemas.openxmlformats.org/presentationml/2006/ole">
            <mc:AlternateContent xmlns:mc="http://schemas.openxmlformats.org/markup-compatibility/2006">
              <mc:Choice xmlns:v="urn:schemas-microsoft-com:vml" Requires="v">
                <p:oleObj name="Acrobat Document" r:id="rId40" imgW="5667037" imgH="8010334" progId="Acrobat.Document.DC">
                  <p:embed/>
                </p:oleObj>
              </mc:Choice>
              <mc:Fallback>
                <p:oleObj name="Acrobat Document" r:id="rId40" imgW="5667037" imgH="8010334" progId="Acrobat.Document.DC">
                  <p:embed/>
                  <p:pic>
                    <p:nvPicPr>
                      <p:cNvPr id="0" name=""/>
                      <p:cNvPicPr/>
                      <p:nvPr/>
                    </p:nvPicPr>
                    <p:blipFill>
                      <a:blip r:embed="rId41"/>
                      <a:stretch>
                        <a:fillRect/>
                      </a:stretch>
                    </p:blipFill>
                    <p:spPr>
                      <a:xfrm>
                        <a:off x="8683722" y="11809284"/>
                        <a:ext cx="2694723" cy="3388699"/>
                      </a:xfrm>
                      <a:prstGeom prst="rect">
                        <a:avLst/>
                      </a:prstGeom>
                    </p:spPr>
                  </p:pic>
                </p:oleObj>
              </mc:Fallback>
            </mc:AlternateContent>
          </a:graphicData>
        </a:graphic>
      </p:graphicFrame>
      <p:sp>
        <p:nvSpPr>
          <p:cNvPr id="82" name="CasellaDiTesto 81">
            <a:extLst>
              <a:ext uri="{FF2B5EF4-FFF2-40B4-BE49-F238E27FC236}">
                <a16:creationId xmlns:a16="http://schemas.microsoft.com/office/drawing/2014/main" id="{2B521640-DB49-8A01-0452-1238104D71C3}"/>
              </a:ext>
            </a:extLst>
          </p:cNvPr>
          <p:cNvSpPr txBox="1"/>
          <p:nvPr/>
        </p:nvSpPr>
        <p:spPr>
          <a:xfrm rot="10800000" flipV="1">
            <a:off x="8317587" y="15436423"/>
            <a:ext cx="3257575" cy="756003"/>
          </a:xfrm>
          <a:prstGeom prst="rect">
            <a:avLst/>
          </a:prstGeom>
          <a:solidFill>
            <a:schemeClr val="accent2">
              <a:lumMod val="60000"/>
              <a:lumOff val="40000"/>
            </a:schemeClr>
          </a:solidFill>
        </p:spPr>
        <p:txBody>
          <a:bodyPr wrap="square">
            <a:spAutoFit/>
          </a:bodyPr>
          <a:lstStyle/>
          <a:p>
            <a:pPr>
              <a:spcBef>
                <a:spcPts val="300"/>
              </a:spcBef>
              <a:spcAft>
                <a:spcPts val="300"/>
              </a:spcAft>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BIS did not turn out a statistically significant regressor, despite the previous results of the T-test on the BIS scores.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3" name="CasellaDiTesto 82">
            <a:extLst>
              <a:ext uri="{FF2B5EF4-FFF2-40B4-BE49-F238E27FC236}">
                <a16:creationId xmlns:a16="http://schemas.microsoft.com/office/drawing/2014/main" id="{FFA86845-D643-ADBC-1549-0A2E9DC04912}"/>
              </a:ext>
            </a:extLst>
          </p:cNvPr>
          <p:cNvSpPr txBox="1"/>
          <p:nvPr/>
        </p:nvSpPr>
        <p:spPr>
          <a:xfrm>
            <a:off x="12478945" y="10098569"/>
            <a:ext cx="6990154" cy="307777"/>
          </a:xfrm>
          <a:prstGeom prst="rect">
            <a:avLst/>
          </a:prstGeom>
          <a:solidFill>
            <a:schemeClr val="accent2">
              <a:lumMod val="40000"/>
              <a:lumOff val="60000"/>
            </a:schemeClr>
          </a:solidFill>
        </p:spPr>
        <p:txBody>
          <a:bodyPr wrap="square" rtlCol="0">
            <a:spAutoFit/>
          </a:bodyPr>
          <a:lstStyle/>
          <a:p>
            <a:pPr algn="ctr"/>
            <a:r>
              <a:rPr lang="it-IT" sz="1400" b="1" dirty="0">
                <a:latin typeface="Arial" panose="020B0604020202020204" pitchFamily="34" charset="0"/>
                <a:cs typeface="Arial" panose="020B0604020202020204" pitchFamily="34" charset="0"/>
              </a:rPr>
              <a:t>BMI AGE</a:t>
            </a:r>
          </a:p>
        </p:txBody>
      </p:sp>
      <p:graphicFrame>
        <p:nvGraphicFramePr>
          <p:cNvPr id="54" name="Oggetto 53">
            <a:extLst>
              <a:ext uri="{FF2B5EF4-FFF2-40B4-BE49-F238E27FC236}">
                <a16:creationId xmlns:a16="http://schemas.microsoft.com/office/drawing/2014/main" id="{96A82595-1450-601C-A927-856A41191500}"/>
              </a:ext>
            </a:extLst>
          </p:cNvPr>
          <p:cNvGraphicFramePr>
            <a:graphicFrameLocks noChangeAspect="1"/>
          </p:cNvGraphicFramePr>
          <p:nvPr>
            <p:extLst>
              <p:ext uri="{D42A27DB-BD31-4B8C-83A1-F6EECF244321}">
                <p14:modId xmlns:p14="http://schemas.microsoft.com/office/powerpoint/2010/main" val="3300881978"/>
              </p:ext>
            </p:extLst>
          </p:nvPr>
        </p:nvGraphicFramePr>
        <p:xfrm>
          <a:off x="12201525" y="13451990"/>
          <a:ext cx="3696189" cy="2615021"/>
        </p:xfrm>
        <a:graphic>
          <a:graphicData uri="http://schemas.openxmlformats.org/presentationml/2006/ole">
            <mc:AlternateContent xmlns:mc="http://schemas.openxmlformats.org/markup-compatibility/2006">
              <mc:Choice xmlns:v="urn:schemas-microsoft-com:vml" Requires="v">
                <p:oleObj name="Acrobat Document" r:id="rId42" imgW="8010178" imgH="5667195" progId="Acrobat.Document.DC">
                  <p:embed/>
                </p:oleObj>
              </mc:Choice>
              <mc:Fallback>
                <p:oleObj name="Acrobat Document" r:id="rId42" imgW="8010178" imgH="5667195" progId="Acrobat.Document.DC">
                  <p:embed/>
                  <p:pic>
                    <p:nvPicPr>
                      <p:cNvPr id="0" name=""/>
                      <p:cNvPicPr/>
                      <p:nvPr/>
                    </p:nvPicPr>
                    <p:blipFill>
                      <a:blip r:embed="rId43"/>
                      <a:stretch>
                        <a:fillRect/>
                      </a:stretch>
                    </p:blipFill>
                    <p:spPr>
                      <a:xfrm>
                        <a:off x="12201525" y="13451990"/>
                        <a:ext cx="3696189" cy="2615021"/>
                      </a:xfrm>
                      <a:prstGeom prst="rect">
                        <a:avLst/>
                      </a:prstGeom>
                    </p:spPr>
                  </p:pic>
                </p:oleObj>
              </mc:Fallback>
            </mc:AlternateContent>
          </a:graphicData>
        </a:graphic>
      </p:graphicFrame>
      <p:sp>
        <p:nvSpPr>
          <p:cNvPr id="89" name="CasellaDiTesto 88">
            <a:extLst>
              <a:ext uri="{FF2B5EF4-FFF2-40B4-BE49-F238E27FC236}">
                <a16:creationId xmlns:a16="http://schemas.microsoft.com/office/drawing/2014/main" id="{D9CA3AF1-5F61-4715-5CD7-81D1FC768830}"/>
              </a:ext>
            </a:extLst>
          </p:cNvPr>
          <p:cNvSpPr txBox="1"/>
          <p:nvPr/>
        </p:nvSpPr>
        <p:spPr>
          <a:xfrm>
            <a:off x="8469905" y="10575759"/>
            <a:ext cx="3274757" cy="815608"/>
          </a:xfrm>
          <a:prstGeom prst="rect">
            <a:avLst/>
          </a:prstGeom>
          <a:solidFill>
            <a:schemeClr val="accent2">
              <a:lumMod val="40000"/>
              <a:lumOff val="60000"/>
            </a:schemeClr>
          </a:solidFill>
        </p:spPr>
        <p:txBody>
          <a:bodyPr wrap="square">
            <a:spAutoFit/>
          </a:bodyPr>
          <a:lstStyle/>
          <a:p>
            <a:pPr>
              <a:spcBef>
                <a:spcPts val="300"/>
              </a:spcBef>
              <a:spcAft>
                <a:spcPts val="300"/>
              </a:spcAft>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And then we  proceeded using </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following </a:t>
            </a:r>
            <a:r>
              <a:rPr lang="en-US" sz="1400" dirty="0">
                <a:effectLst/>
                <a:latin typeface="Calibri" panose="020F0502020204030204" pitchFamily="34" charset="0"/>
                <a:ea typeface="Calibri" panose="020F0502020204030204" pitchFamily="34" charset="0"/>
                <a:cs typeface="Calibri" panose="020F0502020204030204" pitchFamily="34" charset="0"/>
              </a:rPr>
              <a:t>Linear Regression Models (LRM)</a:t>
            </a:r>
            <a:endParaRPr lang="en-US" sz="1400" dirty="0">
              <a:solidFill>
                <a:srgbClr val="000000"/>
              </a:solidFill>
              <a:highlight>
                <a:srgbClr val="FF0000"/>
              </a:highlight>
              <a:latin typeface="Calibri" panose="020F0502020204030204" pitchFamily="34" charset="0"/>
              <a:ea typeface="Calibri" panose="020F0502020204030204" pitchFamily="34" charset="0"/>
              <a:cs typeface="Calibri" panose="020F0502020204030204" pitchFamily="34" charset="0"/>
            </a:endParaRPr>
          </a:p>
          <a:p>
            <a:pPr algn="ctr">
              <a:spcBef>
                <a:spcPts val="300"/>
              </a:spcBef>
              <a:spcAft>
                <a:spcPts val="300"/>
              </a:spcAft>
            </a:pPr>
            <a:r>
              <a:rPr lang="en-US" sz="1400" i="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Reaction.Time</a:t>
            </a:r>
            <a:r>
              <a:rPr lang="en-US" sz="1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BIS. </a:t>
            </a:r>
            <a:endParaRPr lang="en-US" sz="1400" i="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90" name="CasellaDiTesto 89">
            <a:extLst>
              <a:ext uri="{FF2B5EF4-FFF2-40B4-BE49-F238E27FC236}">
                <a16:creationId xmlns:a16="http://schemas.microsoft.com/office/drawing/2014/main" id="{60258AB2-8BC0-C931-DA68-F7CEBF442675}"/>
              </a:ext>
            </a:extLst>
          </p:cNvPr>
          <p:cNvSpPr txBox="1"/>
          <p:nvPr/>
        </p:nvSpPr>
        <p:spPr>
          <a:xfrm>
            <a:off x="20967541" y="9521981"/>
            <a:ext cx="20351632" cy="2339102"/>
          </a:xfrm>
          <a:prstGeom prst="rect">
            <a:avLst/>
          </a:prstGeom>
          <a:solidFill>
            <a:schemeClr val="accent2">
              <a:lumMod val="40000"/>
              <a:lumOff val="60000"/>
            </a:schemeClr>
          </a:solidFill>
        </p:spPr>
        <p:txBody>
          <a:bodyPr wrap="square">
            <a:spAutoFit/>
          </a:bodyPr>
          <a:lstStyle/>
          <a:p>
            <a:pPr>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The performance of each participant is measured through the following four indexes (see Fig.9867):</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Switch cost: </a:t>
            </a:r>
            <a:r>
              <a:rPr lang="en-US" sz="1400" dirty="0" err="1">
                <a:effectLst/>
                <a:latin typeface="Calibri" panose="020F0502020204030204" pitchFamily="34" charset="0"/>
                <a:ea typeface="Calibri" panose="020F0502020204030204" pitchFamily="34" charset="0"/>
                <a:cs typeface="Calibri" panose="020F0502020204030204" pitchFamily="34" charset="0"/>
              </a:rPr>
              <a:t>mu_switch</a:t>
            </a:r>
            <a:r>
              <a:rPr lang="en-US" sz="1400" dirty="0">
                <a:effectLst/>
                <a:latin typeface="Calibri" panose="020F0502020204030204" pitchFamily="34" charset="0"/>
                <a:ea typeface="Calibri" panose="020F0502020204030204" pitchFamily="34" charset="0"/>
                <a:cs typeface="Calibri" panose="020F0502020204030204" pitchFamily="34" charset="0"/>
              </a:rPr>
              <a:t> - </a:t>
            </a:r>
            <a:r>
              <a:rPr lang="en-US" sz="1400" dirty="0" err="1">
                <a:effectLst/>
                <a:latin typeface="Calibri" panose="020F0502020204030204" pitchFamily="34" charset="0"/>
                <a:ea typeface="Calibri" panose="020F0502020204030204" pitchFamily="34" charset="0"/>
                <a:cs typeface="Calibri" panose="020F0502020204030204" pitchFamily="34" charset="0"/>
              </a:rPr>
              <a:t>mu_noSwitch</a:t>
            </a:r>
            <a:r>
              <a:rPr lang="en-US" sz="1400" dirty="0">
                <a:effectLst/>
                <a:latin typeface="Calibri" panose="020F0502020204030204" pitchFamily="34" charset="0"/>
                <a:ea typeface="Calibri" panose="020F0502020204030204" pitchFamily="34" charset="0"/>
                <a:cs typeface="Calibri" panose="020F0502020204030204" pitchFamily="34" charset="0"/>
              </a:rPr>
              <a:t> = mean time during switch trials  - mean time during nonswitch trials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Correct cost: </a:t>
            </a:r>
            <a:r>
              <a:rPr lang="en-US" sz="1400" dirty="0" err="1">
                <a:effectLst/>
                <a:latin typeface="Calibri" panose="020F0502020204030204" pitchFamily="34" charset="0"/>
                <a:ea typeface="Calibri" panose="020F0502020204030204" pitchFamily="34" charset="0"/>
                <a:cs typeface="Calibri" panose="020F0502020204030204" pitchFamily="34" charset="0"/>
              </a:rPr>
              <a:t>mu_correct</a:t>
            </a:r>
            <a:r>
              <a:rPr lang="en-US" sz="1400" dirty="0">
                <a:effectLst/>
                <a:latin typeface="Calibri" panose="020F0502020204030204" pitchFamily="34" charset="0"/>
                <a:ea typeface="Calibri" panose="020F0502020204030204" pitchFamily="34" charset="0"/>
                <a:cs typeface="Calibri" panose="020F0502020204030204" pitchFamily="34" charset="0"/>
              </a:rPr>
              <a:t> - </a:t>
            </a:r>
            <a:r>
              <a:rPr lang="en-US" sz="1400" dirty="0" err="1">
                <a:effectLst/>
                <a:latin typeface="Calibri" panose="020F0502020204030204" pitchFamily="34" charset="0"/>
                <a:ea typeface="Calibri" panose="020F0502020204030204" pitchFamily="34" charset="0"/>
                <a:cs typeface="Calibri" panose="020F0502020204030204" pitchFamily="34" charset="0"/>
              </a:rPr>
              <a:t>mu_errors</a:t>
            </a:r>
            <a:r>
              <a:rPr lang="en-US" sz="1400" dirty="0">
                <a:effectLst/>
                <a:latin typeface="Calibri" panose="020F0502020204030204" pitchFamily="34" charset="0"/>
                <a:ea typeface="Calibri" panose="020F0502020204030204" pitchFamily="34" charset="0"/>
                <a:cs typeface="Calibri" panose="020F0502020204030204" pitchFamily="34" charset="0"/>
              </a:rPr>
              <a:t> = mean time during correct trials- mean time during noncorrect trials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General accuracy rate: #correct/#total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Switch accuracy rate: #correctOnSwitch/#Switch</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The analysis of the available dataset and of the above four indexes was performed as follows</a:t>
            </a:r>
            <a:r>
              <a:rPr lang="en-US" sz="1400"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w</a:t>
            </a:r>
            <a:r>
              <a:rPr lang="en-US" sz="1400" dirty="0">
                <a:effectLst/>
                <a:latin typeface="Calibri" panose="020F0502020204030204" pitchFamily="34" charset="0"/>
                <a:ea typeface="Calibri" panose="020F0502020204030204" pitchFamily="34" charset="0"/>
                <a:cs typeface="Calibri" panose="020F0502020204030204" pitchFamily="34" charset="0"/>
              </a:rPr>
              <a:t>e carried on an analysis of the Switch Costs and Correct Costs, </a:t>
            </a:r>
          </a:p>
          <a:p>
            <a:pPr marL="285750" indent="-285750">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an ANOVA</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Calibri" panose="020F0502020204030204" pitchFamily="34" charset="0"/>
              </a:rPr>
              <a:t>an analysis of error/accuracy rates.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6" name="CasellaDiTesto 65">
            <a:extLst>
              <a:ext uri="{FF2B5EF4-FFF2-40B4-BE49-F238E27FC236}">
                <a16:creationId xmlns:a16="http://schemas.microsoft.com/office/drawing/2014/main" id="{1A68BDF7-8479-9739-6B98-2B410C229269}"/>
              </a:ext>
            </a:extLst>
          </p:cNvPr>
          <p:cNvSpPr txBox="1"/>
          <p:nvPr/>
        </p:nvSpPr>
        <p:spPr>
          <a:xfrm>
            <a:off x="21401881" y="12484100"/>
            <a:ext cx="4358506" cy="646331"/>
          </a:xfrm>
          <a:prstGeom prst="rect">
            <a:avLst/>
          </a:prstGeom>
          <a:noFill/>
        </p:spPr>
        <p:txBody>
          <a:bodyPr wrap="square" rtlCol="0">
            <a:spAutoFit/>
          </a:bodyPr>
          <a:lstStyle/>
          <a:p>
            <a:r>
              <a:rPr lang="it-IT" dirty="0">
                <a:highlight>
                  <a:srgbClr val="FF0000"/>
                </a:highlight>
              </a:rPr>
              <a:t>dovremmo mettere vicini i due blu e i due arancioni?</a:t>
            </a:r>
            <a:endParaRPr lang="en-US" dirty="0">
              <a:highlight>
                <a:srgbClr val="FF0000"/>
              </a:highlight>
            </a:endParaRPr>
          </a:p>
        </p:txBody>
      </p:sp>
      <p:sp>
        <p:nvSpPr>
          <p:cNvPr id="69" name="CasellaDiTesto 68">
            <a:extLst>
              <a:ext uri="{FF2B5EF4-FFF2-40B4-BE49-F238E27FC236}">
                <a16:creationId xmlns:a16="http://schemas.microsoft.com/office/drawing/2014/main" id="{17F9B95F-3822-E6B5-3B18-EAE24E771C5D}"/>
              </a:ext>
            </a:extLst>
          </p:cNvPr>
          <p:cNvSpPr txBox="1"/>
          <p:nvPr/>
        </p:nvSpPr>
        <p:spPr>
          <a:xfrm>
            <a:off x="28170020" y="12697534"/>
            <a:ext cx="2159475" cy="646331"/>
          </a:xfrm>
          <a:prstGeom prst="rect">
            <a:avLst/>
          </a:prstGeom>
          <a:noFill/>
        </p:spPr>
        <p:txBody>
          <a:bodyPr wrap="square" rtlCol="0">
            <a:spAutoFit/>
          </a:bodyPr>
          <a:lstStyle/>
          <a:p>
            <a:r>
              <a:rPr lang="it-IT" dirty="0">
                <a:highlight>
                  <a:srgbClr val="FF0000"/>
                </a:highlight>
              </a:rPr>
              <a:t>MANCA IL TEST PER LA DIFFERENZA</a:t>
            </a:r>
            <a:endParaRPr lang="en-US" dirty="0">
              <a:highlight>
                <a:srgbClr val="FF0000"/>
              </a:highlight>
            </a:endParaRPr>
          </a:p>
        </p:txBody>
      </p:sp>
      <p:sp>
        <p:nvSpPr>
          <p:cNvPr id="98" name="CasellaDiTesto 97">
            <a:extLst>
              <a:ext uri="{FF2B5EF4-FFF2-40B4-BE49-F238E27FC236}">
                <a16:creationId xmlns:a16="http://schemas.microsoft.com/office/drawing/2014/main" id="{028A78DE-DD5D-8B43-62AE-1AE5DD6CDB52}"/>
              </a:ext>
            </a:extLst>
          </p:cNvPr>
          <p:cNvSpPr txBox="1"/>
          <p:nvPr/>
        </p:nvSpPr>
        <p:spPr>
          <a:xfrm>
            <a:off x="38117065" y="12752641"/>
            <a:ext cx="2159475" cy="646331"/>
          </a:xfrm>
          <a:prstGeom prst="rect">
            <a:avLst/>
          </a:prstGeom>
          <a:noFill/>
        </p:spPr>
        <p:txBody>
          <a:bodyPr wrap="square" rtlCol="0">
            <a:spAutoFit/>
          </a:bodyPr>
          <a:lstStyle/>
          <a:p>
            <a:r>
              <a:rPr lang="it-IT" dirty="0">
                <a:highlight>
                  <a:srgbClr val="FF0000"/>
                </a:highlight>
              </a:rPr>
              <a:t>MANCA IL TEST PER LA DIFFERENZA</a:t>
            </a:r>
            <a:endParaRPr lang="en-US" dirty="0">
              <a:highlight>
                <a:srgbClr val="FF0000"/>
              </a:highlight>
            </a:endParaRPr>
          </a:p>
        </p:txBody>
      </p:sp>
      <p:sp>
        <p:nvSpPr>
          <p:cNvPr id="100" name="CasellaDiTesto 99">
            <a:extLst>
              <a:ext uri="{FF2B5EF4-FFF2-40B4-BE49-F238E27FC236}">
                <a16:creationId xmlns:a16="http://schemas.microsoft.com/office/drawing/2014/main" id="{2A7C907D-7F7A-27F0-28AF-1E172E6A29F9}"/>
              </a:ext>
            </a:extLst>
          </p:cNvPr>
          <p:cNvSpPr txBox="1"/>
          <p:nvPr/>
        </p:nvSpPr>
        <p:spPr>
          <a:xfrm>
            <a:off x="746761" y="18699342"/>
            <a:ext cx="9171939" cy="2189702"/>
          </a:xfrm>
          <a:prstGeom prst="rect">
            <a:avLst/>
          </a:prstGeom>
          <a:solidFill>
            <a:schemeClr val="accent2">
              <a:lumMod val="40000"/>
              <a:lumOff val="60000"/>
            </a:schemeClr>
          </a:solidFill>
        </p:spPr>
        <p:txBody>
          <a:bodyPr wrap="square">
            <a:spAutoFit/>
          </a:bodyPr>
          <a:lstStyle/>
          <a:p>
            <a:pPr>
              <a:lnSpc>
                <a:spcPct val="107000"/>
              </a:lnSpc>
            </a:pPr>
            <a:r>
              <a:rPr lang="en-US" sz="1400" dirty="0">
                <a:effectLst/>
                <a:latin typeface="Calibri" panose="020F0502020204030204" pitchFamily="34" charset="0"/>
                <a:ea typeface="Calibri" panose="020F0502020204030204" pitchFamily="34" charset="0"/>
                <a:cs typeface="Calibri" panose="020F0502020204030204" pitchFamily="34" charset="0"/>
              </a:rPr>
              <a:t>An ANOVA on the mean of the reaction times of each participant according to different conditions of the experiment:</a:t>
            </a:r>
          </a:p>
          <a:p>
            <a:pPr>
              <a:lnSpc>
                <a:spcPct val="107000"/>
              </a:lnSpc>
            </a:pPr>
            <a:r>
              <a:rPr lang="en-US" sz="1400" i="1" dirty="0">
                <a:effectLst/>
                <a:latin typeface="Calibri" panose="020F0502020204030204" pitchFamily="34" charset="0"/>
                <a:ea typeface="Calibri" panose="020F0502020204030204" pitchFamily="34" charset="0"/>
                <a:cs typeface="Calibri" panose="020F0502020204030204" pitchFamily="34" charset="0"/>
              </a:rPr>
              <a:t>	</a:t>
            </a:r>
            <a:r>
              <a:rPr lang="en-US" sz="1400" i="1" dirty="0" err="1">
                <a:effectLst/>
                <a:latin typeface="Calibri" panose="020F0502020204030204" pitchFamily="34" charset="0"/>
                <a:ea typeface="Calibri" panose="020F0502020204030204" pitchFamily="34" charset="0"/>
                <a:cs typeface="Calibri" panose="020F0502020204030204" pitchFamily="34" charset="0"/>
              </a:rPr>
              <a:t>Reaction.time</a:t>
            </a: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Arial" panose="020B0604020202020204" pitchFamily="34" charset="0"/>
                <a:ea typeface="Calibri" panose="020F0502020204030204" pitchFamily="34" charset="0"/>
                <a:cs typeface="Arial" panose="020B0604020202020204" pitchFamily="34" charset="0"/>
              </a:rPr>
              <a:t>~</a:t>
            </a:r>
            <a:r>
              <a:rPr lang="en-US" sz="1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diagnosis + congruent + switch + diagnosis*congruent + diagnosis*switch + congruent*switch</a:t>
            </a:r>
            <a:endParaRPr lang="en-US" sz="1400" i="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US" sz="1400" dirty="0">
                <a:effectLst/>
                <a:latin typeface="Calibri" panose="020F0502020204030204" pitchFamily="34" charset="0"/>
                <a:ea typeface="Calibri" panose="020F0502020204030204" pitchFamily="34" charset="0"/>
                <a:cs typeface="Calibri" panose="020F0502020204030204" pitchFamily="34" charset="0"/>
              </a:rPr>
              <a:t>showed a high significance of diagnosis and switch, but </a:t>
            </a:r>
            <a:r>
              <a:rPr lang="en-US" sz="1600" b="1" dirty="0">
                <a:effectLst/>
                <a:latin typeface="Calibri" panose="020F0502020204030204" pitchFamily="34" charset="0"/>
                <a:ea typeface="Calibri" panose="020F0502020204030204" pitchFamily="34" charset="0"/>
                <a:cs typeface="Calibri" panose="020F0502020204030204" pitchFamily="34" charset="0"/>
              </a:rPr>
              <a:t>no interaction</a:t>
            </a:r>
            <a:r>
              <a:rPr lang="en-US" sz="1400" b="1"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Calibri" panose="020F0502020204030204" pitchFamily="34" charset="0"/>
              </a:rPr>
              <a:t>was statistically significant.</a:t>
            </a:r>
            <a:br>
              <a:rPr lang="en-US" sz="1400" dirty="0">
                <a:effectLst/>
                <a:latin typeface="Calibri" panose="020F0502020204030204" pitchFamily="34" charset="0"/>
                <a:ea typeface="Calibri" panose="020F0502020204030204" pitchFamily="34" charset="0"/>
                <a:cs typeface="Calibri" panose="020F0502020204030204" pitchFamily="34" charset="0"/>
              </a:rPr>
            </a:br>
            <a:r>
              <a:rPr lang="en-US" sz="1400" dirty="0">
                <a:effectLst/>
                <a:latin typeface="Calibri" panose="020F0502020204030204" pitchFamily="34" charset="0"/>
                <a:ea typeface="Calibri" panose="020F0502020204030204" pitchFamily="34" charset="0"/>
                <a:cs typeface="Calibri" panose="020F0502020204030204" pitchFamily="34" charset="0"/>
              </a:rPr>
              <a:t>A stepwise reduction led us to the additive model:</a:t>
            </a:r>
          </a:p>
          <a:p>
            <a:pPr>
              <a:lnSpc>
                <a:spcPct val="107000"/>
              </a:lnSpc>
            </a:pPr>
            <a:r>
              <a:rPr lang="en-US" sz="1400" i="1" dirty="0">
                <a:latin typeface="Calibri" panose="020F0502020204030204" pitchFamily="34" charset="0"/>
                <a:ea typeface="Calibri" panose="020F0502020204030204" pitchFamily="34" charset="0"/>
                <a:cs typeface="Calibri" panose="020F0502020204030204" pitchFamily="34" charset="0"/>
              </a:rPr>
              <a:t>	</a:t>
            </a:r>
            <a:r>
              <a:rPr lang="en-US" sz="1400" i="1" dirty="0" err="1">
                <a:effectLst/>
                <a:latin typeface="Calibri" panose="020F0502020204030204" pitchFamily="34" charset="0"/>
                <a:ea typeface="Calibri" panose="020F0502020204030204" pitchFamily="34" charset="0"/>
                <a:cs typeface="Calibri" panose="020F0502020204030204" pitchFamily="34" charset="0"/>
              </a:rPr>
              <a:t>Reaction.time</a:t>
            </a: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US" sz="14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diagnosis + switch </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(see Fig. 46).</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pPr>
            <a:b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 SCCRIVERE MEGLIO </a:t>
            </a:r>
            <a:r>
              <a:rPr lang="en-US" sz="1400" dirty="0">
                <a:solidFill>
                  <a:srgbClr val="000000"/>
                </a:solidFill>
                <a:effectLst/>
                <a:highlight>
                  <a:srgbClr val="00FF00"/>
                </a:highlight>
                <a:latin typeface="Calibri" panose="020F0502020204030204" pitchFamily="34" charset="0"/>
                <a:ea typeface="Calibri" panose="020F0502020204030204" pitchFamily="34" charset="0"/>
                <a:cs typeface="Calibri" panose="020F0502020204030204" pitchFamily="34" charset="0"/>
              </a:rPr>
              <a:t>Paired with the results from the LRM in the preliminary analysis and the Box Plots in the analysis of switch costs we can state that the difference between Switch Costs for SCHZ and CTRL are not statistically significant, switching seems not to hinder SCHZ’s reaction time more than CTRL.</a:t>
            </a:r>
            <a:endParaRPr lang="en-US" sz="1400" dirty="0">
              <a:effectLst/>
              <a:highlight>
                <a:srgbClr val="00FF00"/>
              </a:highlight>
              <a:latin typeface="Calibri" panose="020F0502020204030204" pitchFamily="34" charset="0"/>
              <a:ea typeface="Calibri" panose="020F0502020204030204" pitchFamily="34" charset="0"/>
              <a:cs typeface="Arial" panose="020B0604020202020204" pitchFamily="34" charset="0"/>
            </a:endParaRPr>
          </a:p>
        </p:txBody>
      </p:sp>
      <p:sp>
        <p:nvSpPr>
          <p:cNvPr id="102" name="CasellaDiTesto 101">
            <a:extLst>
              <a:ext uri="{FF2B5EF4-FFF2-40B4-BE49-F238E27FC236}">
                <a16:creationId xmlns:a16="http://schemas.microsoft.com/office/drawing/2014/main" id="{3DCC2120-5DBD-834F-0DDD-6E3764442661}"/>
              </a:ext>
            </a:extLst>
          </p:cNvPr>
          <p:cNvSpPr txBox="1"/>
          <p:nvPr/>
        </p:nvSpPr>
        <p:spPr>
          <a:xfrm>
            <a:off x="10699955" y="14396931"/>
            <a:ext cx="5117069" cy="3053465"/>
          </a:xfrm>
          <a:prstGeom prst="rect">
            <a:avLst/>
          </a:prstGeom>
          <a:solidFill>
            <a:schemeClr val="accent2">
              <a:lumMod val="40000"/>
              <a:lumOff val="60000"/>
            </a:schemeClr>
          </a:solidFill>
        </p:spPr>
        <p:txBody>
          <a:bodyPr wrap="square">
            <a:spAutoFit/>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The Box plots in Fig. 4782 indicated that both the differences in accuracy rate and accuracy on switch between CTRL and SCHZ are statistically significant. In particular, the SCHZ accuracy rate is lower than the CTRL one. On the other hand, the SCHZ accuracy on switch is higher than the CTRL one.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In addition, the same Box plots also indicated that the differences in accuracy rate and accuracy on switch of CTRL is statistically significant. This fact does not hold true for the SCHZ.</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Calibri" panose="020F0502020204030204" pitchFamily="34" charset="0"/>
              </a:rPr>
              <a:t>The previous results falsifies what has been proposed in literature. It appears that no compensating mechanism is necessary as the accuracy rate of SCHZ is lower than CTRL but seems independent of task switching.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73743955"/>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920</TotalTime>
  <Words>1038</Words>
  <Application>Microsoft Office PowerPoint</Application>
  <PresentationFormat>Personalizzato</PresentationFormat>
  <Paragraphs>57</Paragraphs>
  <Slides>1</Slides>
  <Notes>0</Notes>
  <HiddenSlides>0</HiddenSlides>
  <MMClips>0</MMClips>
  <ScaleCrop>false</ScaleCrop>
  <HeadingPairs>
    <vt:vector size="8" baseType="variant">
      <vt:variant>
        <vt:lpstr>Caratteri utilizzati</vt:lpstr>
      </vt:variant>
      <vt:variant>
        <vt:i4>3</vt:i4>
      </vt:variant>
      <vt:variant>
        <vt:lpstr>Tema</vt:lpstr>
      </vt:variant>
      <vt:variant>
        <vt:i4>1</vt:i4>
      </vt:variant>
      <vt:variant>
        <vt:lpstr>Server OLE incorporati</vt:lpstr>
      </vt:variant>
      <vt:variant>
        <vt:i4>2</vt:i4>
      </vt:variant>
      <vt:variant>
        <vt:lpstr>Titoli diapositive</vt:lpstr>
      </vt:variant>
      <vt:variant>
        <vt:i4>1</vt:i4>
      </vt:variant>
    </vt:vector>
  </HeadingPairs>
  <TitlesOfParts>
    <vt:vector size="7" baseType="lpstr">
      <vt:lpstr>Arial</vt:lpstr>
      <vt:lpstr>Calibri</vt:lpstr>
      <vt:lpstr>Calibri Light</vt:lpstr>
      <vt:lpstr>Tema di Office</vt:lpstr>
      <vt:lpstr>Acrobat Document</vt:lpstr>
      <vt:lpstr>Adobe Acrobat Document</vt:lpstr>
      <vt:lpstr>Study case on Human Brain Connectivity:  schizophrenia and normal people a confronto Costanza Cantalini, Erica Bistacchia, Lorenzo Ferrara, Scott Pesenti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case on Human Brain Connectvty:  schizophrenia and normal people a confronto Costanza Cantalini, Erica Bistacchia, Lorenzo Ferrara, Scott Pesenti</dc:title>
  <dc:creator>Lorenzo Ferrara</dc:creator>
  <cp:lastModifiedBy>Lorenzo Ferrara</cp:lastModifiedBy>
  <cp:revision>11</cp:revision>
  <dcterms:created xsi:type="dcterms:W3CDTF">2022-07-16T08:47:24Z</dcterms:created>
  <dcterms:modified xsi:type="dcterms:W3CDTF">2022-07-18T10:48:04Z</dcterms:modified>
</cp:coreProperties>
</file>