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06" autoAdjust="0"/>
    <p:restoredTop sz="94660"/>
  </p:normalViewPr>
  <p:slideViewPr>
    <p:cSldViewPr snapToGrid="0">
      <p:cViewPr>
        <p:scale>
          <a:sx n="66" d="100"/>
          <a:sy n="66" d="100"/>
        </p:scale>
        <p:origin x="48" y="-8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32FCE545-002E-4DEC-8FFF-95BA07FAE7DB}" type="datetimeFigureOut">
              <a:rPr lang="it-IT" smtClean="0"/>
              <a:t>20/07/2022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9214065-BDDD-4CD8-B396-DABB8BBBDDB3}" type="slidenum">
              <a:rPr lang="it-IT" smtClean="0"/>
              <a:t>‹N›</a:t>
            </a:fld>
            <a:endParaRPr lang="it-IT"/>
          </a:p>
        </p:txBody>
      </p:sp>
    </p:spTree>
    <p:extLst>
      <p:ext uri="{BB962C8B-B14F-4D97-AF65-F5344CB8AC3E}">
        <p14:creationId xmlns:p14="http://schemas.microsoft.com/office/powerpoint/2010/main" val="4221215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2FCE545-002E-4DEC-8FFF-95BA07FAE7DB}" type="datetimeFigureOut">
              <a:rPr lang="it-IT" smtClean="0"/>
              <a:t>20/07/2022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9214065-BDDD-4CD8-B396-DABB8BBBDDB3}" type="slidenum">
              <a:rPr lang="it-IT" smtClean="0"/>
              <a:t>‹N›</a:t>
            </a:fld>
            <a:endParaRPr lang="it-IT"/>
          </a:p>
        </p:txBody>
      </p:sp>
    </p:spTree>
    <p:extLst>
      <p:ext uri="{BB962C8B-B14F-4D97-AF65-F5344CB8AC3E}">
        <p14:creationId xmlns:p14="http://schemas.microsoft.com/office/powerpoint/2010/main" val="141035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2FCE545-002E-4DEC-8FFF-95BA07FAE7DB}" type="datetimeFigureOut">
              <a:rPr lang="it-IT" smtClean="0"/>
              <a:t>20/07/2022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9214065-BDDD-4CD8-B396-DABB8BBBDDB3}" type="slidenum">
              <a:rPr lang="it-IT" smtClean="0"/>
              <a:t>‹N›</a:t>
            </a:fld>
            <a:endParaRPr lang="it-IT"/>
          </a:p>
        </p:txBody>
      </p:sp>
    </p:spTree>
    <p:extLst>
      <p:ext uri="{BB962C8B-B14F-4D97-AF65-F5344CB8AC3E}">
        <p14:creationId xmlns:p14="http://schemas.microsoft.com/office/powerpoint/2010/main" val="274360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2FCE545-002E-4DEC-8FFF-95BA07FAE7DB}" type="datetimeFigureOut">
              <a:rPr lang="it-IT" smtClean="0"/>
              <a:t>20/07/2022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9214065-BDDD-4CD8-B396-DABB8BBBDDB3}" type="slidenum">
              <a:rPr lang="it-IT" smtClean="0"/>
              <a:t>‹N›</a:t>
            </a:fld>
            <a:endParaRPr lang="it-IT"/>
          </a:p>
        </p:txBody>
      </p:sp>
    </p:spTree>
    <p:extLst>
      <p:ext uri="{BB962C8B-B14F-4D97-AF65-F5344CB8AC3E}">
        <p14:creationId xmlns:p14="http://schemas.microsoft.com/office/powerpoint/2010/main" val="260491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2FCE545-002E-4DEC-8FFF-95BA07FAE7DB}" type="datetimeFigureOut">
              <a:rPr lang="it-IT" smtClean="0"/>
              <a:t>20/07/2022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9214065-BDDD-4CD8-B396-DABB8BBBDDB3}" type="slidenum">
              <a:rPr lang="it-IT" smtClean="0"/>
              <a:t>‹N›</a:t>
            </a:fld>
            <a:endParaRPr lang="it-IT"/>
          </a:p>
        </p:txBody>
      </p:sp>
    </p:spTree>
    <p:extLst>
      <p:ext uri="{BB962C8B-B14F-4D97-AF65-F5344CB8AC3E}">
        <p14:creationId xmlns:p14="http://schemas.microsoft.com/office/powerpoint/2010/main" val="876917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32FCE545-002E-4DEC-8FFF-95BA07FAE7DB}" type="datetimeFigureOut">
              <a:rPr lang="it-IT" smtClean="0"/>
              <a:t>20/07/2022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9214065-BDDD-4CD8-B396-DABB8BBBDDB3}" type="slidenum">
              <a:rPr lang="it-IT" smtClean="0"/>
              <a:t>‹N›</a:t>
            </a:fld>
            <a:endParaRPr lang="it-IT"/>
          </a:p>
        </p:txBody>
      </p:sp>
    </p:spTree>
    <p:extLst>
      <p:ext uri="{BB962C8B-B14F-4D97-AF65-F5344CB8AC3E}">
        <p14:creationId xmlns:p14="http://schemas.microsoft.com/office/powerpoint/2010/main" val="3381167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it-IT"/>
              <a:t>Fare clic per modificare gli stili del testo dello schema</a:t>
            </a:r>
          </a:p>
        </p:txBody>
      </p:sp>
      <p:sp>
        <p:nvSpPr>
          <p:cNvPr id="4" name="Content Placeholder 3"/>
          <p:cNvSpPr>
            <a:spLocks noGrp="1"/>
          </p:cNvSpPr>
          <p:nvPr>
            <p:ph sz="half" idx="2"/>
          </p:nvPr>
        </p:nvSpPr>
        <p:spPr>
          <a:xfrm>
            <a:off x="2948339" y="11058863"/>
            <a:ext cx="18107995" cy="1626592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it-IT"/>
              <a:t>Fare clic per modificare gli stili del testo dello schema</a:t>
            </a:r>
          </a:p>
        </p:txBody>
      </p:sp>
      <p:sp>
        <p:nvSpPr>
          <p:cNvPr id="6" name="Content Placeholder 5"/>
          <p:cNvSpPr>
            <a:spLocks noGrp="1"/>
          </p:cNvSpPr>
          <p:nvPr>
            <p:ph sz="quarter" idx="4"/>
          </p:nvPr>
        </p:nvSpPr>
        <p:spPr>
          <a:xfrm>
            <a:off x="21669408" y="11058863"/>
            <a:ext cx="18197174" cy="1626592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32FCE545-002E-4DEC-8FFF-95BA07FAE7DB}" type="datetimeFigureOut">
              <a:rPr lang="it-IT" smtClean="0"/>
              <a:t>20/07/2022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99214065-BDDD-4CD8-B396-DABB8BBBDDB3}" type="slidenum">
              <a:rPr lang="it-IT" smtClean="0"/>
              <a:t>‹N›</a:t>
            </a:fld>
            <a:endParaRPr lang="it-IT"/>
          </a:p>
        </p:txBody>
      </p:sp>
    </p:spTree>
    <p:extLst>
      <p:ext uri="{BB962C8B-B14F-4D97-AF65-F5344CB8AC3E}">
        <p14:creationId xmlns:p14="http://schemas.microsoft.com/office/powerpoint/2010/main" val="2220402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32FCE545-002E-4DEC-8FFF-95BA07FAE7DB}" type="datetimeFigureOut">
              <a:rPr lang="it-IT" smtClean="0"/>
              <a:t>20/07/2022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99214065-BDDD-4CD8-B396-DABB8BBBDDB3}" type="slidenum">
              <a:rPr lang="it-IT" smtClean="0"/>
              <a:t>‹N›</a:t>
            </a:fld>
            <a:endParaRPr lang="it-IT"/>
          </a:p>
        </p:txBody>
      </p:sp>
    </p:spTree>
    <p:extLst>
      <p:ext uri="{BB962C8B-B14F-4D97-AF65-F5344CB8AC3E}">
        <p14:creationId xmlns:p14="http://schemas.microsoft.com/office/powerpoint/2010/main" val="99790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FCE545-002E-4DEC-8FFF-95BA07FAE7DB}" type="datetimeFigureOut">
              <a:rPr lang="it-IT" smtClean="0"/>
              <a:t>20/07/2022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99214065-BDDD-4CD8-B396-DABB8BBBDDB3}" type="slidenum">
              <a:rPr lang="it-IT" smtClean="0"/>
              <a:t>‹N›</a:t>
            </a:fld>
            <a:endParaRPr lang="it-IT"/>
          </a:p>
        </p:txBody>
      </p:sp>
    </p:spTree>
    <p:extLst>
      <p:ext uri="{BB962C8B-B14F-4D97-AF65-F5344CB8AC3E}">
        <p14:creationId xmlns:p14="http://schemas.microsoft.com/office/powerpoint/2010/main" val="79155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it-IT"/>
              <a:t>Fare clic per modificare lo stile del titolo dello schema</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2FCE545-002E-4DEC-8FFF-95BA07FAE7DB}" type="datetimeFigureOut">
              <a:rPr lang="it-IT" smtClean="0"/>
              <a:t>20/07/2022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9214065-BDDD-4CD8-B396-DABB8BBBDDB3}" type="slidenum">
              <a:rPr lang="it-IT" smtClean="0"/>
              <a:t>‹N›</a:t>
            </a:fld>
            <a:endParaRPr lang="it-IT"/>
          </a:p>
        </p:txBody>
      </p:sp>
    </p:spTree>
    <p:extLst>
      <p:ext uri="{BB962C8B-B14F-4D97-AF65-F5344CB8AC3E}">
        <p14:creationId xmlns:p14="http://schemas.microsoft.com/office/powerpoint/2010/main" val="3635427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it-IT"/>
              <a:t>Fare clic sull'icona per inserire un'immagine</a:t>
            </a:r>
            <a:endParaRPr lang="en-US"/>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2FCE545-002E-4DEC-8FFF-95BA07FAE7DB}" type="datetimeFigureOut">
              <a:rPr lang="it-IT" smtClean="0"/>
              <a:t>20/07/2022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9214065-BDDD-4CD8-B396-DABB8BBBDDB3}" type="slidenum">
              <a:rPr lang="it-IT" smtClean="0"/>
              <a:t>‹N›</a:t>
            </a:fld>
            <a:endParaRPr lang="it-IT"/>
          </a:p>
        </p:txBody>
      </p:sp>
    </p:spTree>
    <p:extLst>
      <p:ext uri="{BB962C8B-B14F-4D97-AF65-F5344CB8AC3E}">
        <p14:creationId xmlns:p14="http://schemas.microsoft.com/office/powerpoint/2010/main" val="154319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32FCE545-002E-4DEC-8FFF-95BA07FAE7DB}" type="datetimeFigureOut">
              <a:rPr lang="it-IT" smtClean="0"/>
              <a:t>20/07/2022</a:t>
            </a:fld>
            <a:endParaRPr lang="it-IT"/>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99214065-BDDD-4CD8-B396-DABB8BBBDDB3}" type="slidenum">
              <a:rPr lang="it-IT" smtClean="0"/>
              <a:t>‹N›</a:t>
            </a:fld>
            <a:endParaRPr lang="it-IT"/>
          </a:p>
        </p:txBody>
      </p:sp>
    </p:spTree>
    <p:extLst>
      <p:ext uri="{BB962C8B-B14F-4D97-AF65-F5344CB8AC3E}">
        <p14:creationId xmlns:p14="http://schemas.microsoft.com/office/powerpoint/2010/main" val="3231011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oleObject" Target="../embeddings/oleObject4.bin"/><Relationship Id="rId18" Type="http://schemas.openxmlformats.org/officeDocument/2006/relationships/oleObject" Target="../embeddings/oleObject5.bin"/><Relationship Id="rId26" Type="http://schemas.openxmlformats.org/officeDocument/2006/relationships/oleObject" Target="../embeddings/oleObject9.bin"/><Relationship Id="rId39" Type="http://schemas.openxmlformats.org/officeDocument/2006/relationships/oleObject" Target="../embeddings/oleObject11.bin"/><Relationship Id="rId21" Type="http://schemas.openxmlformats.org/officeDocument/2006/relationships/image" Target="../media/image14.emf"/><Relationship Id="rId42" Type="http://schemas.openxmlformats.org/officeDocument/2006/relationships/image" Target="../media/image20.emf"/><Relationship Id="rId47" Type="http://schemas.openxmlformats.org/officeDocument/2006/relationships/image" Target="../media/image25.png"/><Relationship Id="rId50" Type="http://schemas.openxmlformats.org/officeDocument/2006/relationships/image" Target="../media/image27.png"/><Relationship Id="rId55" Type="http://schemas.openxmlformats.org/officeDocument/2006/relationships/image" Target="../media/image30.emf"/><Relationship Id="rId63" Type="http://schemas.openxmlformats.org/officeDocument/2006/relationships/image" Target="../media/image35.png"/><Relationship Id="rId7" Type="http://schemas.openxmlformats.org/officeDocument/2006/relationships/image" Target="../media/image5.png"/><Relationship Id="rId2" Type="http://schemas.openxmlformats.org/officeDocument/2006/relationships/oleObject" Target="../embeddings/oleObject1.bin"/><Relationship Id="rId16" Type="http://schemas.openxmlformats.org/officeDocument/2006/relationships/image" Target="../media/image11.png"/><Relationship Id="rId29" Type="http://schemas.openxmlformats.org/officeDocument/2006/relationships/image" Target="../media/image18.emf"/><Relationship Id="rId11" Type="http://schemas.openxmlformats.org/officeDocument/2006/relationships/oleObject" Target="../embeddings/oleObject3.bin"/><Relationship Id="rId24" Type="http://schemas.openxmlformats.org/officeDocument/2006/relationships/oleObject" Target="../embeddings/oleObject8.bin"/><Relationship Id="rId40" Type="http://schemas.openxmlformats.org/officeDocument/2006/relationships/image" Target="../media/image19.emf"/><Relationship Id="rId45" Type="http://schemas.openxmlformats.org/officeDocument/2006/relationships/image" Target="../media/image22.jpg"/><Relationship Id="rId53" Type="http://schemas.openxmlformats.org/officeDocument/2006/relationships/image" Target="../media/image29.emf"/><Relationship Id="rId58" Type="http://schemas.openxmlformats.org/officeDocument/2006/relationships/oleObject" Target="../embeddings/oleObject18.bin"/><Relationship Id="rId5" Type="http://schemas.openxmlformats.org/officeDocument/2006/relationships/image" Target="../media/image3.jpg"/><Relationship Id="rId61" Type="http://schemas.openxmlformats.org/officeDocument/2006/relationships/image" Target="../media/image33.emf"/><Relationship Id="rId10" Type="http://schemas.openxmlformats.org/officeDocument/2006/relationships/image" Target="../media/image7.emf"/><Relationship Id="rId19" Type="http://schemas.openxmlformats.org/officeDocument/2006/relationships/image" Target="../media/image13.emf"/><Relationship Id="rId44" Type="http://schemas.openxmlformats.org/officeDocument/2006/relationships/image" Target="../media/image21.emf"/><Relationship Id="rId52" Type="http://schemas.openxmlformats.org/officeDocument/2006/relationships/oleObject" Target="../embeddings/oleObject15.bin"/><Relationship Id="rId60" Type="http://schemas.openxmlformats.org/officeDocument/2006/relationships/oleObject" Target="../embeddings/oleObject19.bin"/><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image" Target="../media/image9.emf"/><Relationship Id="rId22" Type="http://schemas.openxmlformats.org/officeDocument/2006/relationships/oleObject" Target="../embeddings/oleObject7.bin"/><Relationship Id="rId27" Type="http://schemas.openxmlformats.org/officeDocument/2006/relationships/image" Target="../media/image17.emf"/><Relationship Id="rId43" Type="http://schemas.openxmlformats.org/officeDocument/2006/relationships/oleObject" Target="../embeddings/oleObject13.bin"/><Relationship Id="rId48" Type="http://schemas.openxmlformats.org/officeDocument/2006/relationships/oleObject" Target="../embeddings/oleObject14.bin"/><Relationship Id="rId56" Type="http://schemas.openxmlformats.org/officeDocument/2006/relationships/oleObject" Target="../embeddings/oleObject17.bin"/><Relationship Id="rId8" Type="http://schemas.openxmlformats.org/officeDocument/2006/relationships/image" Target="../media/image6.png"/><Relationship Id="rId51" Type="http://schemas.openxmlformats.org/officeDocument/2006/relationships/image" Target="../media/image28.png"/><Relationship Id="rId3" Type="http://schemas.openxmlformats.org/officeDocument/2006/relationships/image" Target="../media/image1.emf"/><Relationship Id="rId12" Type="http://schemas.openxmlformats.org/officeDocument/2006/relationships/image" Target="../media/image8.wmf"/><Relationship Id="rId17" Type="http://schemas.openxmlformats.org/officeDocument/2006/relationships/image" Target="../media/image12.png"/><Relationship Id="rId25" Type="http://schemas.openxmlformats.org/officeDocument/2006/relationships/image" Target="../media/image16.emf"/><Relationship Id="rId38" Type="http://schemas.openxmlformats.org/officeDocument/2006/relationships/image" Target="../media/image24.png"/><Relationship Id="rId46" Type="http://schemas.openxmlformats.org/officeDocument/2006/relationships/image" Target="../media/image23.png"/><Relationship Id="rId59" Type="http://schemas.openxmlformats.org/officeDocument/2006/relationships/image" Target="../media/image32.emf"/><Relationship Id="rId20" Type="http://schemas.openxmlformats.org/officeDocument/2006/relationships/oleObject" Target="../embeddings/oleObject6.bin"/><Relationship Id="rId41" Type="http://schemas.openxmlformats.org/officeDocument/2006/relationships/oleObject" Target="../embeddings/oleObject12.bin"/><Relationship Id="rId54" Type="http://schemas.openxmlformats.org/officeDocument/2006/relationships/oleObject" Target="../embeddings/oleObject16.bin"/><Relationship Id="rId62"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4.png"/><Relationship Id="rId15" Type="http://schemas.openxmlformats.org/officeDocument/2006/relationships/image" Target="../media/image10.png"/><Relationship Id="rId23" Type="http://schemas.openxmlformats.org/officeDocument/2006/relationships/image" Target="../media/image15.emf"/><Relationship Id="rId28" Type="http://schemas.openxmlformats.org/officeDocument/2006/relationships/oleObject" Target="../embeddings/oleObject10.bin"/><Relationship Id="rId49" Type="http://schemas.openxmlformats.org/officeDocument/2006/relationships/image" Target="../media/image26.emf"/><Relationship Id="rId57" Type="http://schemas.openxmlformats.org/officeDocument/2006/relationships/image" Target="../media/image3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asellaDiTesto 107">
            <a:extLst>
              <a:ext uri="{FF2B5EF4-FFF2-40B4-BE49-F238E27FC236}">
                <a16:creationId xmlns:a16="http://schemas.microsoft.com/office/drawing/2014/main" id="{78FE6CCD-7C62-4E4E-8462-F217787AC446}"/>
              </a:ext>
            </a:extLst>
          </p:cNvPr>
          <p:cNvSpPr txBox="1"/>
          <p:nvPr/>
        </p:nvSpPr>
        <p:spPr>
          <a:xfrm>
            <a:off x="9239236" y="19189206"/>
            <a:ext cx="5815277" cy="3599984"/>
          </a:xfrm>
          <a:prstGeom prst="rect">
            <a:avLst/>
          </a:prstGeom>
          <a:solidFill>
            <a:schemeClr val="accent2">
              <a:lumMod val="40000"/>
              <a:lumOff val="60000"/>
            </a:schemeClr>
          </a:solidFill>
        </p:spPr>
        <p:txBody>
          <a:bodyPr wrap="square">
            <a:spAutoFit/>
          </a:bodyPr>
          <a:lstStyle/>
          <a:p>
            <a:pPr>
              <a:lnSpc>
                <a:spcPct val="107000"/>
              </a:lnSpc>
              <a:spcAft>
                <a:spcPts val="600"/>
              </a:spcAft>
            </a:pPr>
            <a:r>
              <a:rPr lang="en-US" sz="1400" dirty="0">
                <a:effectLst/>
                <a:latin typeface="Calibri" panose="020F0502020204030204" pitchFamily="34" charset="0"/>
                <a:ea typeface="Calibri" panose="020F0502020204030204" pitchFamily="34" charset="0"/>
                <a:cs typeface="Calibri" panose="020F0502020204030204" pitchFamily="34" charset="0"/>
              </a:rPr>
              <a:t>We </a:t>
            </a:r>
            <a:r>
              <a:rPr lang="en-US" sz="1400" dirty="0">
                <a:latin typeface="Calibri" panose="020F0502020204030204" pitchFamily="34" charset="0"/>
                <a:ea typeface="Calibri" panose="020F0502020204030204" pitchFamily="34" charset="0"/>
                <a:cs typeface="Calibri" panose="020F0502020204030204" pitchFamily="34" charset="0"/>
              </a:rPr>
              <a:t>have </a:t>
            </a:r>
            <a:r>
              <a:rPr lang="en-US" sz="1400" dirty="0">
                <a:effectLst/>
                <a:latin typeface="Calibri" panose="020F0502020204030204" pitchFamily="34" charset="0"/>
                <a:ea typeface="Calibri" panose="020F0502020204030204" pitchFamily="34" charset="0"/>
                <a:cs typeface="Calibri" panose="020F0502020204030204" pitchFamily="34" charset="0"/>
              </a:rPr>
              <a:t>checked whether the covariates related to the trials' conditions influenced the reaction times.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600"/>
              </a:spcAft>
            </a:pPr>
            <a:r>
              <a:rPr lang="en-US" sz="1400" dirty="0">
                <a:latin typeface="Calibri" panose="020F0502020204030204" pitchFamily="34" charset="0"/>
                <a:ea typeface="Calibri" panose="020F0502020204030204" pitchFamily="34" charset="0"/>
                <a:cs typeface="Calibri" panose="020F0502020204030204" pitchFamily="34" charset="0"/>
              </a:rPr>
              <a:t>We s</a:t>
            </a:r>
            <a:r>
              <a:rPr lang="en-US" sz="1400" dirty="0">
                <a:effectLst/>
                <a:latin typeface="Calibri" panose="020F0502020204030204" pitchFamily="34" charset="0"/>
                <a:ea typeface="Calibri" panose="020F0502020204030204" pitchFamily="34" charset="0"/>
                <a:cs typeface="Calibri" panose="020F0502020204030204" pitchFamily="34" charset="0"/>
              </a:rPr>
              <a:t>tarted from </a:t>
            </a:r>
            <a:r>
              <a:rPr lang="en-US" sz="1400" dirty="0">
                <a:latin typeface="Calibri" panose="020F0502020204030204" pitchFamily="34" charset="0"/>
                <a:ea typeface="Calibri" panose="020F0502020204030204" pitchFamily="34" charset="0"/>
                <a:cs typeface="Calibri" panose="020F0502020204030204" pitchFamily="34" charset="0"/>
              </a:rPr>
              <a:t>an ANOVA model (</a:t>
            </a:r>
            <a:r>
              <a:rPr lang="en-US" sz="1400" i="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reaction.time</a:t>
            </a:r>
            <a:r>
              <a:rPr lang="en-US" sz="14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400" i="1" dirty="0">
                <a:solidFill>
                  <a:srgbClr val="000000"/>
                </a:solidFill>
                <a:effectLst/>
                <a:latin typeface="Arial" panose="020B0604020202020204" pitchFamily="34" charset="0"/>
                <a:ea typeface="Calibri" panose="020F0502020204030204" pitchFamily="34" charset="0"/>
                <a:cs typeface="Arial" panose="020B0604020202020204" pitchFamily="34" charset="0"/>
              </a:rPr>
              <a:t>~</a:t>
            </a:r>
            <a:r>
              <a:rPr lang="en-US" sz="14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diagnosis + switch + congruent) </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 discriminate the four different kinds of trial conditions (Switch-Congruent, Switch-</a:t>
            </a:r>
            <a:r>
              <a:rPr lang="en-US" sz="14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nonCongruent</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nonSwitch</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-Congruent, </a:t>
            </a:r>
            <a:r>
              <a:rPr lang="en-US" sz="14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nonSwitch-nonCongruent</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but of course the data related to the same subject are not independent.</a:t>
            </a:r>
          </a:p>
          <a:p>
            <a:pPr>
              <a:lnSpc>
                <a:spcPct val="107000"/>
              </a:lnSpc>
            </a:pP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=&gt; therefore we used the subjects' grouping as a Random Effect in a Linear Mixed Model (see Fig. 4358)</a:t>
            </a:r>
          </a:p>
          <a:p>
            <a:pPr>
              <a:lnSpc>
                <a:spcPct val="107000"/>
              </a:lnSpc>
              <a:spcBef>
                <a:spcPts val="600"/>
              </a:spcBef>
              <a:spcAft>
                <a:spcPts val="600"/>
              </a:spcAft>
            </a:pPr>
            <a:r>
              <a:rPr lang="en-US" sz="1400" i="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400" i="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reaction.time</a:t>
            </a:r>
            <a:r>
              <a:rPr lang="en-US" sz="14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400" i="1" dirty="0">
                <a:solidFill>
                  <a:srgbClr val="000000"/>
                </a:solidFill>
                <a:effectLst/>
                <a:latin typeface="Arial" panose="020B0604020202020204" pitchFamily="34" charset="0"/>
                <a:ea typeface="Calibri" panose="020F0502020204030204" pitchFamily="34" charset="0"/>
                <a:cs typeface="Arial" panose="020B0604020202020204" pitchFamily="34" charset="0"/>
              </a:rPr>
              <a:t>~</a:t>
            </a:r>
            <a:r>
              <a:rPr lang="en-US" sz="14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diagnosis + switch + congruent + (1|Subject)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corresponding PVRE resulted extremely high (</a:t>
            </a:r>
            <a:r>
              <a:rPr lang="en-US" sz="1400" dirty="0">
                <a:solidFill>
                  <a:srgbClr val="000000"/>
                </a:solidFill>
                <a:effectLst/>
                <a:highlight>
                  <a:srgbClr val="FF0000"/>
                </a:highlight>
                <a:latin typeface="Calibri" panose="020F0502020204030204" pitchFamily="34" charset="0"/>
                <a:ea typeface="Calibri" panose="020F0502020204030204" pitchFamily="34" charset="0"/>
                <a:cs typeface="Calibri" panose="020F0502020204030204" pitchFamily="34" charset="0"/>
              </a:rPr>
              <a:t>VALORE=0.8483049</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suggesting that most of the real variability must be assigned to the intrinsic differences between participants rather than the difference between two groups (see Fig. 45672).</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97" name="Oggetto 96">
            <a:extLst>
              <a:ext uri="{FF2B5EF4-FFF2-40B4-BE49-F238E27FC236}">
                <a16:creationId xmlns:a16="http://schemas.microsoft.com/office/drawing/2014/main" id="{BAD39B22-47A8-2AE8-3D1A-C63B9AE256D3}"/>
              </a:ext>
            </a:extLst>
          </p:cNvPr>
          <p:cNvGraphicFramePr>
            <a:graphicFrameLocks noChangeAspect="1"/>
          </p:cNvGraphicFramePr>
          <p:nvPr>
            <p:extLst>
              <p:ext uri="{D42A27DB-BD31-4B8C-83A1-F6EECF244321}">
                <p14:modId xmlns:p14="http://schemas.microsoft.com/office/powerpoint/2010/main" val="1629754726"/>
              </p:ext>
            </p:extLst>
          </p:nvPr>
        </p:nvGraphicFramePr>
        <p:xfrm>
          <a:off x="16263556" y="15474392"/>
          <a:ext cx="3781222" cy="2435107"/>
        </p:xfrm>
        <a:graphic>
          <a:graphicData uri="http://schemas.openxmlformats.org/presentationml/2006/ole">
            <mc:AlternateContent xmlns:mc="http://schemas.openxmlformats.org/markup-compatibility/2006">
              <mc:Choice xmlns:v="urn:schemas-microsoft-com:vml" Requires="v">
                <p:oleObj name="Acrobat Document" r:id="rId2" imgW="7143651" imgH="4600237" progId="Acrobat.Document.DC">
                  <p:embed/>
                </p:oleObj>
              </mc:Choice>
              <mc:Fallback>
                <p:oleObj name="Acrobat Document" r:id="rId2" imgW="7143651" imgH="4600237" progId="Acrobat.Document.DC">
                  <p:embed/>
                  <p:pic>
                    <p:nvPicPr>
                      <p:cNvPr id="0" name=""/>
                      <p:cNvPicPr/>
                      <p:nvPr/>
                    </p:nvPicPr>
                    <p:blipFill>
                      <a:blip r:embed="rId3"/>
                      <a:stretch>
                        <a:fillRect/>
                      </a:stretch>
                    </p:blipFill>
                    <p:spPr>
                      <a:xfrm>
                        <a:off x="16263556" y="15474392"/>
                        <a:ext cx="3781222" cy="2435107"/>
                      </a:xfrm>
                      <a:prstGeom prst="rect">
                        <a:avLst/>
                      </a:prstGeom>
                    </p:spPr>
                  </p:pic>
                </p:oleObj>
              </mc:Fallback>
            </mc:AlternateContent>
          </a:graphicData>
        </a:graphic>
      </p:graphicFrame>
      <p:sp>
        <p:nvSpPr>
          <p:cNvPr id="19" name="Rettangolo con angoli arrotondati 18">
            <a:extLst>
              <a:ext uri="{FF2B5EF4-FFF2-40B4-BE49-F238E27FC236}">
                <a16:creationId xmlns:a16="http://schemas.microsoft.com/office/drawing/2014/main" id="{A929A661-531B-E191-BE03-1ECB09F480C5}"/>
              </a:ext>
            </a:extLst>
          </p:cNvPr>
          <p:cNvSpPr/>
          <p:nvPr/>
        </p:nvSpPr>
        <p:spPr>
          <a:xfrm>
            <a:off x="319320" y="4226015"/>
            <a:ext cx="10672413" cy="2938201"/>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72413" h="3474514">
                <a:moveTo>
                  <a:pt x="0" y="239365"/>
                </a:moveTo>
                <a:cubicBezTo>
                  <a:pt x="0" y="-78632"/>
                  <a:pt x="257787" y="11923"/>
                  <a:pt x="575784" y="11923"/>
                </a:cubicBezTo>
                <a:lnTo>
                  <a:pt x="10082114" y="11923"/>
                </a:lnTo>
                <a:cubicBezTo>
                  <a:pt x="10400111" y="11923"/>
                  <a:pt x="10657898" y="-6061"/>
                  <a:pt x="10657898" y="311936"/>
                </a:cubicBezTo>
                <a:cubicBezTo>
                  <a:pt x="10662736" y="1282824"/>
                  <a:pt x="10667575" y="2253712"/>
                  <a:pt x="10672413" y="3224600"/>
                </a:cubicBezTo>
                <a:cubicBezTo>
                  <a:pt x="10672413" y="3542597"/>
                  <a:pt x="10400111" y="3466555"/>
                  <a:pt x="10082114" y="3466555"/>
                </a:cubicBezTo>
                <a:lnTo>
                  <a:pt x="575784" y="3466555"/>
                </a:lnTo>
                <a:cubicBezTo>
                  <a:pt x="257787" y="3466555"/>
                  <a:pt x="14514" y="3513568"/>
                  <a:pt x="14514" y="3195571"/>
                </a:cubicBezTo>
                <a:lnTo>
                  <a:pt x="0" y="239365"/>
                </a:lnTo>
                <a:close/>
              </a:path>
            </a:pathLst>
          </a:custGeom>
          <a:noFill/>
          <a:ln w="28575">
            <a:solidFill>
              <a:schemeClr val="accent2">
                <a:lumMod val="75000"/>
                <a:alpha val="92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699AA23-2CF7-94B9-E056-07A23C68AC4E}"/>
              </a:ext>
            </a:extLst>
          </p:cNvPr>
          <p:cNvSpPr>
            <a:spLocks noGrp="1"/>
          </p:cNvSpPr>
          <p:nvPr>
            <p:ph type="ctrTitle"/>
          </p:nvPr>
        </p:nvSpPr>
        <p:spPr>
          <a:xfrm>
            <a:off x="518160" y="457200"/>
            <a:ext cx="41809711" cy="3200400"/>
          </a:xfr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r>
              <a:rPr lang="it-IT" sz="8000" dirty="0">
                <a:solidFill>
                  <a:schemeClr val="bg1"/>
                </a:solidFill>
              </a:rPr>
              <a:t>Study case on Human Brain Connectivity:</a:t>
            </a:r>
            <a:br>
              <a:rPr lang="it-IT" sz="8000" dirty="0">
                <a:solidFill>
                  <a:schemeClr val="bg1"/>
                </a:solidFill>
              </a:rPr>
            </a:br>
            <a:r>
              <a:rPr lang="it-IT" sz="8000" dirty="0">
                <a:solidFill>
                  <a:schemeClr val="bg1"/>
                </a:solidFill>
              </a:rPr>
              <a:t> Task-Switching in </a:t>
            </a:r>
            <a:r>
              <a:rPr lang="it-IT" sz="8000" dirty="0" err="1">
                <a:solidFill>
                  <a:schemeClr val="bg1"/>
                </a:solidFill>
              </a:rPr>
              <a:t>Schizophrenia</a:t>
            </a:r>
            <a:br>
              <a:rPr lang="it-IT" sz="8000" dirty="0">
                <a:solidFill>
                  <a:schemeClr val="bg1"/>
                </a:solidFill>
              </a:rPr>
            </a:br>
            <a:r>
              <a:rPr lang="it-IT" sz="2400" dirty="0">
                <a:solidFill>
                  <a:schemeClr val="bg1"/>
                </a:solidFill>
              </a:rPr>
              <a:t>Costanza Cantalini, Erica </a:t>
            </a:r>
            <a:r>
              <a:rPr lang="it-IT" sz="2400" dirty="0" err="1">
                <a:solidFill>
                  <a:schemeClr val="bg1"/>
                </a:solidFill>
              </a:rPr>
              <a:t>Bistacchia</a:t>
            </a:r>
            <a:r>
              <a:rPr lang="it-IT" sz="2400" dirty="0">
                <a:solidFill>
                  <a:schemeClr val="bg1"/>
                </a:solidFill>
              </a:rPr>
              <a:t>, Lorenzo Ferrara, Scott Pesenti</a:t>
            </a:r>
          </a:p>
        </p:txBody>
      </p:sp>
      <p:sp>
        <p:nvSpPr>
          <p:cNvPr id="4" name="CasellaDiTesto 3">
            <a:extLst>
              <a:ext uri="{FF2B5EF4-FFF2-40B4-BE49-F238E27FC236}">
                <a16:creationId xmlns:a16="http://schemas.microsoft.com/office/drawing/2014/main" id="{B1BEE836-B9DF-9B24-CC99-BFA7DF5365C0}"/>
              </a:ext>
            </a:extLst>
          </p:cNvPr>
          <p:cNvSpPr txBox="1"/>
          <p:nvPr/>
        </p:nvSpPr>
        <p:spPr>
          <a:xfrm>
            <a:off x="518161" y="4100052"/>
            <a:ext cx="10206990" cy="369332"/>
          </a:xfrm>
          <a:prstGeom prst="rect">
            <a:avLst/>
          </a:prstGeom>
          <a:solidFill>
            <a:schemeClr val="accent2">
              <a:lumMod val="75000"/>
            </a:schemeClr>
          </a:solidFill>
        </p:spPr>
        <p:txBody>
          <a:bodyPr wrap="square" rtlCol="0">
            <a:spAutoFit/>
          </a:bodyPr>
          <a:lstStyle/>
          <a:p>
            <a:pPr algn="ctr"/>
            <a:r>
              <a:rPr lang="it-IT" dirty="0">
                <a:solidFill>
                  <a:schemeClr val="bg1"/>
                </a:solidFill>
              </a:rPr>
              <a:t>Presentation of the </a:t>
            </a:r>
            <a:r>
              <a:rPr lang="it-IT" dirty="0" err="1">
                <a:solidFill>
                  <a:schemeClr val="bg1"/>
                </a:solidFill>
              </a:rPr>
              <a:t>problem</a:t>
            </a:r>
            <a:r>
              <a:rPr lang="it-IT" dirty="0">
                <a:solidFill>
                  <a:schemeClr val="bg1"/>
                </a:solidFill>
              </a:rPr>
              <a:t> and </a:t>
            </a:r>
            <a:r>
              <a:rPr lang="it-IT" dirty="0" err="1">
                <a:solidFill>
                  <a:schemeClr val="bg1"/>
                </a:solidFill>
              </a:rPr>
              <a:t>our</a:t>
            </a:r>
            <a:r>
              <a:rPr lang="it-IT" dirty="0">
                <a:solidFill>
                  <a:schemeClr val="bg1"/>
                </a:solidFill>
              </a:rPr>
              <a:t> </a:t>
            </a:r>
            <a:r>
              <a:rPr lang="it-IT" dirty="0" err="1">
                <a:solidFill>
                  <a:schemeClr val="bg1"/>
                </a:solidFill>
              </a:rPr>
              <a:t>aim</a:t>
            </a:r>
            <a:endParaRPr lang="it-IT" dirty="0">
              <a:solidFill>
                <a:schemeClr val="bg1"/>
              </a:solidFill>
            </a:endParaRPr>
          </a:p>
        </p:txBody>
      </p:sp>
      <p:sp>
        <p:nvSpPr>
          <p:cNvPr id="5" name="CasellaDiTesto 4">
            <a:extLst>
              <a:ext uri="{FF2B5EF4-FFF2-40B4-BE49-F238E27FC236}">
                <a16:creationId xmlns:a16="http://schemas.microsoft.com/office/drawing/2014/main" id="{D919E8BE-8114-B6A5-1821-25545D334142}"/>
              </a:ext>
            </a:extLst>
          </p:cNvPr>
          <p:cNvSpPr txBox="1"/>
          <p:nvPr/>
        </p:nvSpPr>
        <p:spPr>
          <a:xfrm>
            <a:off x="11673840" y="4712678"/>
            <a:ext cx="10650621" cy="1798313"/>
          </a:xfrm>
          <a:prstGeom prst="rect">
            <a:avLst/>
          </a:prstGeom>
          <a:solidFill>
            <a:schemeClr val="accent2">
              <a:lumMod val="40000"/>
              <a:lumOff val="60000"/>
            </a:schemeClr>
          </a:solidFill>
        </p:spPr>
        <p:txBody>
          <a:bodyPr wrap="square" rtlCol="0">
            <a:spAutoFit/>
          </a:bodyPr>
          <a:lstStyle/>
          <a:p>
            <a:pPr algn="just">
              <a:lnSpc>
                <a:spcPct val="107000"/>
              </a:lnSpc>
              <a:spcAft>
                <a:spcPts val="800"/>
              </a:spcAft>
            </a:pPr>
            <a:r>
              <a:rPr lang="en-US" sz="1400" dirty="0">
                <a:effectLst/>
                <a:latin typeface="Calibri" panose="020F0502020204030204" pitchFamily="34" charset="0"/>
                <a:ea typeface="Calibri" panose="020F0502020204030204" pitchFamily="34" charset="0"/>
                <a:cs typeface="Calibri" panose="020F0502020204030204" pitchFamily="34" charset="0"/>
              </a:rPr>
              <a:t>The data considered for this work came from an experiment involving 175 participants (125 CTRL and 50 SCHZ). They provided general pieces of information like health, age, BMI, possible comorbidities, smoking habits, and b</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ehavioral traits (quantified through the Barratt Impulsivity Test).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pPr>
            <a:r>
              <a:rPr lang="en-US" sz="1400" dirty="0">
                <a:effectLst/>
                <a:latin typeface="Calibri" panose="020F0502020204030204" pitchFamily="34" charset="0"/>
                <a:ea typeface="Calibri" panose="020F0502020204030204" pitchFamily="34" charset="0"/>
                <a:cs typeface="Calibri" panose="020F0502020204030204" pitchFamily="34" charset="0"/>
              </a:rPr>
              <a:t>While under fMRI, each participant was presented with </a:t>
            </a:r>
            <a:r>
              <a:rPr lang="en-US" sz="1400" b="1" dirty="0">
                <a:effectLst/>
                <a:latin typeface="Calibri" panose="020F0502020204030204" pitchFamily="34" charset="0"/>
                <a:ea typeface="Calibri" panose="020F0502020204030204" pitchFamily="34" charset="0"/>
                <a:cs typeface="Calibri" panose="020F0502020204030204" pitchFamily="34" charset="0"/>
              </a:rPr>
              <a:t>a series geometric shapes</a:t>
            </a:r>
            <a:r>
              <a:rPr lang="en-US" sz="1400" dirty="0">
                <a:effectLst/>
                <a:latin typeface="Calibri" panose="020F0502020204030204" pitchFamily="34" charset="0"/>
                <a:ea typeface="Calibri" panose="020F0502020204030204" pitchFamily="34" charset="0"/>
                <a:cs typeface="Calibri" panose="020F0502020204030204" pitchFamily="34" charset="0"/>
              </a:rPr>
              <a:t> and asked to identify either the color or the shape of the image, based on the task cue presented prior to the image. </a:t>
            </a:r>
          </a:p>
          <a:p>
            <a:pPr algn="just">
              <a:lnSpc>
                <a:spcPct val="107000"/>
              </a:lnSpc>
            </a:pPr>
            <a:r>
              <a:rPr lang="en-US" sz="1400" dirty="0">
                <a:effectLst/>
                <a:latin typeface="Calibri" panose="020F0502020204030204" pitchFamily="34" charset="0"/>
                <a:ea typeface="Calibri" panose="020F0502020204030204" pitchFamily="34" charset="0"/>
                <a:cs typeface="Calibri" panose="020F0502020204030204" pitchFamily="34" charset="0"/>
              </a:rPr>
              <a:t>On 25% of trials the instructions </a:t>
            </a:r>
            <a:r>
              <a:rPr lang="en-US" sz="1400" b="1" dirty="0">
                <a:effectLst/>
                <a:latin typeface="Calibri" panose="020F0502020204030204" pitchFamily="34" charset="0"/>
                <a:ea typeface="Calibri" panose="020F0502020204030204" pitchFamily="34" charset="0"/>
                <a:cs typeface="Calibri" panose="020F0502020204030204" pitchFamily="34" charset="0"/>
              </a:rPr>
              <a:t>switched</a:t>
            </a:r>
            <a:r>
              <a:rPr lang="en-US" sz="1400" dirty="0">
                <a:effectLst/>
                <a:latin typeface="Calibri" panose="020F0502020204030204" pitchFamily="34" charset="0"/>
                <a:ea typeface="Calibri" panose="020F0502020204030204" pitchFamily="34" charset="0"/>
                <a:cs typeface="Calibri" panose="020F0502020204030204" pitchFamily="34" charset="0"/>
              </a:rPr>
              <a:t>, i.e. participants were instructed to switch from identifying shape to identifying color, or vice versa. </a:t>
            </a:r>
          </a:p>
          <a:p>
            <a:pPr algn="just">
              <a:lnSpc>
                <a:spcPct val="107000"/>
              </a:lnSpc>
            </a:pPr>
            <a:r>
              <a:rPr lang="en-US" sz="1400" dirty="0">
                <a:latin typeface="Calibri" panose="020F0502020204030204" pitchFamily="34" charset="0"/>
                <a:ea typeface="Calibri" panose="020F0502020204030204" pitchFamily="34" charset="0"/>
                <a:cs typeface="Calibri" panose="020F0502020204030204" pitchFamily="34" charset="0"/>
              </a:rPr>
              <a:t>Sometimes there was </a:t>
            </a:r>
            <a:r>
              <a:rPr lang="en-US" sz="1400" b="1" dirty="0">
                <a:latin typeface="Calibri" panose="020F0502020204030204" pitchFamily="34" charset="0"/>
                <a:ea typeface="Calibri" panose="020F0502020204030204" pitchFamily="34" charset="0"/>
                <a:cs typeface="Calibri" panose="020F0502020204030204" pitchFamily="34" charset="0"/>
              </a:rPr>
              <a:t>congruency</a:t>
            </a:r>
            <a:r>
              <a:rPr lang="en-US" sz="1400" dirty="0">
                <a:latin typeface="Calibri" panose="020F0502020204030204" pitchFamily="34" charset="0"/>
                <a:ea typeface="Calibri" panose="020F0502020204030204" pitchFamily="34" charset="0"/>
                <a:cs typeface="Calibri" panose="020F0502020204030204" pitchFamily="34" charset="0"/>
              </a:rPr>
              <a:t>, that is the correct response to the trial was the same using both the new and the old criterium.</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pPr>
            <a:r>
              <a:rPr lang="en-US" sz="1400" dirty="0">
                <a:latin typeface="Calibri" panose="020F0502020204030204" pitchFamily="34" charset="0"/>
                <a:ea typeface="Calibri" panose="020F0502020204030204" pitchFamily="34" charset="0"/>
                <a:cs typeface="Calibri" panose="020F0502020204030204" pitchFamily="34" charset="0"/>
              </a:rPr>
              <a:t>We also have information about the </a:t>
            </a:r>
            <a:r>
              <a:rPr lang="en-US" sz="1400" b="1" dirty="0">
                <a:latin typeface="Calibri" panose="020F0502020204030204" pitchFamily="34" charset="0"/>
                <a:ea typeface="Calibri" panose="020F0502020204030204" pitchFamily="34" charset="0"/>
                <a:cs typeface="Calibri" panose="020F0502020204030204" pitchFamily="34" charset="0"/>
              </a:rPr>
              <a:t>correctness</a:t>
            </a:r>
            <a:r>
              <a:rPr lang="en-US" sz="1400" dirty="0">
                <a:latin typeface="Calibri" panose="020F0502020204030204" pitchFamily="34" charset="0"/>
                <a:ea typeface="Calibri" panose="020F0502020204030204" pitchFamily="34" charset="0"/>
                <a:cs typeface="Calibri" panose="020F0502020204030204" pitchFamily="34" charset="0"/>
              </a:rPr>
              <a:t> of their responses.</a:t>
            </a:r>
            <a:endParaRPr lang="it-IT" sz="1400" dirty="0"/>
          </a:p>
        </p:txBody>
      </p:sp>
      <p:pic>
        <p:nvPicPr>
          <p:cNvPr id="7" name="Immagine 6">
            <a:extLst>
              <a:ext uri="{FF2B5EF4-FFF2-40B4-BE49-F238E27FC236}">
                <a16:creationId xmlns:a16="http://schemas.microsoft.com/office/drawing/2014/main" id="{95BBDAF2-0021-FEAD-9947-BE03B8E83A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78799" y="4731729"/>
            <a:ext cx="3009550" cy="2031034"/>
          </a:xfrm>
          <a:prstGeom prst="rect">
            <a:avLst/>
          </a:prstGeom>
        </p:spPr>
      </p:pic>
      <p:pic>
        <p:nvPicPr>
          <p:cNvPr id="8" name="Immagine 7">
            <a:extLst>
              <a:ext uri="{FF2B5EF4-FFF2-40B4-BE49-F238E27FC236}">
                <a16:creationId xmlns:a16="http://schemas.microsoft.com/office/drawing/2014/main" id="{188820C9-995C-E5C4-5308-C91F7E63B8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14012" y="4686629"/>
            <a:ext cx="1575236" cy="2172954"/>
          </a:xfrm>
          <a:prstGeom prst="rect">
            <a:avLst/>
          </a:prstGeom>
        </p:spPr>
      </p:pic>
      <p:sp>
        <p:nvSpPr>
          <p:cNvPr id="15" name="CasellaDiTesto 14">
            <a:extLst>
              <a:ext uri="{FF2B5EF4-FFF2-40B4-BE49-F238E27FC236}">
                <a16:creationId xmlns:a16="http://schemas.microsoft.com/office/drawing/2014/main" id="{BCB833DB-9760-72CE-E95D-B63F2BBAF91A}"/>
              </a:ext>
            </a:extLst>
          </p:cNvPr>
          <p:cNvSpPr txBox="1"/>
          <p:nvPr/>
        </p:nvSpPr>
        <p:spPr>
          <a:xfrm>
            <a:off x="645927" y="4646949"/>
            <a:ext cx="7219124" cy="2224327"/>
          </a:xfrm>
          <a:prstGeom prst="rect">
            <a:avLst/>
          </a:prstGeom>
          <a:solidFill>
            <a:schemeClr val="accent2">
              <a:lumMod val="40000"/>
              <a:lumOff val="60000"/>
            </a:schemeClr>
          </a:solidFill>
        </p:spPr>
        <p:txBody>
          <a:bodyPr wrap="square" rtlCol="0">
            <a:spAutoFit/>
          </a:bodyPr>
          <a:lstStyle/>
          <a:p>
            <a:pPr algn="just">
              <a:lnSpc>
                <a:spcPct val="107000"/>
              </a:lnSpc>
              <a:spcAft>
                <a:spcPts val="800"/>
              </a:spcAft>
            </a:pPr>
            <a:r>
              <a:rPr lang="en-US" sz="1400" dirty="0">
                <a:effectLst/>
                <a:latin typeface="Calibri" panose="020F0502020204030204" pitchFamily="34" charset="0"/>
                <a:ea typeface="Calibri" panose="020F0502020204030204" pitchFamily="34" charset="0"/>
                <a:cs typeface="Calibri" panose="020F0502020204030204" pitchFamily="34" charset="0"/>
              </a:rPr>
              <a:t>One of the regions hindered by schizophrenia is the dorsolateral prefrontal cortex (DLPFC) which has been associated to the ability of task switching (TS). Nevertheless, literature suggests that people affected by schizophrenia (SCHZ) </a:t>
            </a:r>
            <a:r>
              <a:rPr lang="en-US" sz="1400" b="1" dirty="0">
                <a:effectLst/>
                <a:latin typeface="Calibri" panose="020F0502020204030204" pitchFamily="34" charset="0"/>
                <a:ea typeface="Calibri" panose="020F0502020204030204" pitchFamily="34" charset="0"/>
                <a:cs typeface="Calibri" panose="020F0502020204030204" pitchFamily="34" charset="0"/>
              </a:rPr>
              <a:t>do not perform worse</a:t>
            </a:r>
            <a:r>
              <a:rPr lang="en-US" sz="1400" dirty="0">
                <a:effectLst/>
                <a:latin typeface="Calibri" panose="020F0502020204030204" pitchFamily="34" charset="0"/>
                <a:ea typeface="Calibri" panose="020F0502020204030204" pitchFamily="34" charset="0"/>
                <a:cs typeface="Calibri" panose="020F0502020204030204" pitchFamily="34" charset="0"/>
              </a:rPr>
              <a:t> than a neuro-typical control population (CTRL). Apparently SCHZ are simply slower in TS, but reach the same tasks’ performances of CTRL. The literature assumes that this latter fact is possibly due to some unknown </a:t>
            </a:r>
            <a:r>
              <a:rPr lang="en-US" sz="1400" b="1" dirty="0">
                <a:effectLst/>
                <a:latin typeface="Calibri" panose="020F0502020204030204" pitchFamily="34" charset="0"/>
                <a:ea typeface="Calibri" panose="020F0502020204030204" pitchFamily="34" charset="0"/>
                <a:cs typeface="Calibri" panose="020F0502020204030204" pitchFamily="34" charset="0"/>
              </a:rPr>
              <a:t>compensation mechanism</a:t>
            </a:r>
            <a:r>
              <a:rPr lang="en-US" sz="1400" dirty="0">
                <a:effectLst/>
                <a:latin typeface="Calibri" panose="020F0502020204030204" pitchFamily="34" charset="0"/>
                <a:ea typeface="Calibri" panose="020F0502020204030204" pitchFamily="34" charset="0"/>
                <a:cs typeface="Calibri" panose="020F0502020204030204" pitchFamily="34" charset="0"/>
              </a:rPr>
              <a:t> in the SCHZ’s brain.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just"/>
            <a:r>
              <a:rPr lang="en-US" sz="1400" dirty="0">
                <a:effectLst/>
                <a:latin typeface="Calibri" panose="020F0502020204030204" pitchFamily="34" charset="0"/>
                <a:ea typeface="Calibri" panose="020F0502020204030204" pitchFamily="34" charset="0"/>
              </a:rPr>
              <a:t>The objective of our project was an exploration of the differences in brain activity between SCHZ and CTRL during TS. To this end we consider the results of the 175 participants subjected to the following test. </a:t>
            </a:r>
            <a:endParaRPr lang="en-US" sz="1400" dirty="0"/>
          </a:p>
        </p:txBody>
      </p:sp>
      <p:sp>
        <p:nvSpPr>
          <p:cNvPr id="18" name="Titolo 1">
            <a:extLst>
              <a:ext uri="{FF2B5EF4-FFF2-40B4-BE49-F238E27FC236}">
                <a16:creationId xmlns:a16="http://schemas.microsoft.com/office/drawing/2014/main" id="{DA40033A-08E0-8C3B-2894-EE2D4A781E92}"/>
              </a:ext>
            </a:extLst>
          </p:cNvPr>
          <p:cNvSpPr txBox="1">
            <a:spLocks/>
          </p:cNvSpPr>
          <p:nvPr/>
        </p:nvSpPr>
        <p:spPr>
          <a:xfrm>
            <a:off x="518160" y="7527280"/>
            <a:ext cx="41809711" cy="254553"/>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t">
            <a:normAutofit fontScale="25000" lnSpcReduction="20000"/>
          </a:bodyPr>
          <a:lstStyle>
            <a:lvl1pPr algn="ctr" defTabSz="4036710" rtl="0" eaLnBrk="1" latinLnBrk="0" hangingPunct="1">
              <a:lnSpc>
                <a:spcPct val="90000"/>
              </a:lnSpc>
              <a:spcBef>
                <a:spcPct val="0"/>
              </a:spcBef>
              <a:buNone/>
              <a:defRPr sz="26488"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endParaRPr lang="it-IT" sz="8000" dirty="0">
              <a:solidFill>
                <a:schemeClr val="bg1"/>
              </a:solidFill>
            </a:endParaRPr>
          </a:p>
        </p:txBody>
      </p:sp>
      <p:sp>
        <p:nvSpPr>
          <p:cNvPr id="20" name="Rettangolo con angoli arrotondati 18">
            <a:extLst>
              <a:ext uri="{FF2B5EF4-FFF2-40B4-BE49-F238E27FC236}">
                <a16:creationId xmlns:a16="http://schemas.microsoft.com/office/drawing/2014/main" id="{780ADEAD-5979-67E9-1E14-1B746B3E31D7}"/>
              </a:ext>
            </a:extLst>
          </p:cNvPr>
          <p:cNvSpPr/>
          <p:nvPr/>
        </p:nvSpPr>
        <p:spPr>
          <a:xfrm>
            <a:off x="11444294" y="4291006"/>
            <a:ext cx="16451888" cy="2901958"/>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72413" h="3474514">
                <a:moveTo>
                  <a:pt x="0" y="239365"/>
                </a:moveTo>
                <a:cubicBezTo>
                  <a:pt x="0" y="-78632"/>
                  <a:pt x="257787" y="11923"/>
                  <a:pt x="575784" y="11923"/>
                </a:cubicBezTo>
                <a:lnTo>
                  <a:pt x="10082114" y="11923"/>
                </a:lnTo>
                <a:cubicBezTo>
                  <a:pt x="10400111" y="11923"/>
                  <a:pt x="10657898" y="-6061"/>
                  <a:pt x="10657898" y="311936"/>
                </a:cubicBezTo>
                <a:cubicBezTo>
                  <a:pt x="10662736" y="1282824"/>
                  <a:pt x="10667575" y="2253712"/>
                  <a:pt x="10672413" y="3224600"/>
                </a:cubicBezTo>
                <a:cubicBezTo>
                  <a:pt x="10672413" y="3542597"/>
                  <a:pt x="10400111" y="3466555"/>
                  <a:pt x="10082114" y="3466555"/>
                </a:cubicBezTo>
                <a:lnTo>
                  <a:pt x="575784" y="3466555"/>
                </a:lnTo>
                <a:cubicBezTo>
                  <a:pt x="257787" y="3466555"/>
                  <a:pt x="14514" y="3513568"/>
                  <a:pt x="14514" y="3195571"/>
                </a:cubicBezTo>
                <a:lnTo>
                  <a:pt x="0" y="239365"/>
                </a:lnTo>
                <a:close/>
              </a:path>
            </a:pathLst>
          </a:custGeom>
          <a:noFill/>
          <a:ln w="28575">
            <a:solidFill>
              <a:schemeClr val="accent2">
                <a:lumMod val="75000"/>
                <a:alpha val="92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ttangolo con angoli arrotondati 18">
            <a:extLst>
              <a:ext uri="{FF2B5EF4-FFF2-40B4-BE49-F238E27FC236}">
                <a16:creationId xmlns:a16="http://schemas.microsoft.com/office/drawing/2014/main" id="{F51C576A-6F1A-F45D-6A51-B6DD34CC63F0}"/>
              </a:ext>
            </a:extLst>
          </p:cNvPr>
          <p:cNvSpPr/>
          <p:nvPr/>
        </p:nvSpPr>
        <p:spPr>
          <a:xfrm>
            <a:off x="28314689" y="4293296"/>
            <a:ext cx="14013182" cy="2868561"/>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72413" h="3474514">
                <a:moveTo>
                  <a:pt x="0" y="239365"/>
                </a:moveTo>
                <a:cubicBezTo>
                  <a:pt x="0" y="-78632"/>
                  <a:pt x="257787" y="11923"/>
                  <a:pt x="575784" y="11923"/>
                </a:cubicBezTo>
                <a:lnTo>
                  <a:pt x="10082114" y="11923"/>
                </a:lnTo>
                <a:cubicBezTo>
                  <a:pt x="10400111" y="11923"/>
                  <a:pt x="10657898" y="-6061"/>
                  <a:pt x="10657898" y="311936"/>
                </a:cubicBezTo>
                <a:cubicBezTo>
                  <a:pt x="10662736" y="1282824"/>
                  <a:pt x="10667575" y="2253712"/>
                  <a:pt x="10672413" y="3224600"/>
                </a:cubicBezTo>
                <a:cubicBezTo>
                  <a:pt x="10672413" y="3542597"/>
                  <a:pt x="10400111" y="3466555"/>
                  <a:pt x="10082114" y="3466555"/>
                </a:cubicBezTo>
                <a:lnTo>
                  <a:pt x="575784" y="3466555"/>
                </a:lnTo>
                <a:cubicBezTo>
                  <a:pt x="257787" y="3466555"/>
                  <a:pt x="14514" y="3513568"/>
                  <a:pt x="14514" y="3195571"/>
                </a:cubicBezTo>
                <a:lnTo>
                  <a:pt x="0" y="239365"/>
                </a:lnTo>
                <a:close/>
              </a:path>
            </a:pathLst>
          </a:custGeom>
          <a:noFill/>
          <a:ln w="28575">
            <a:solidFill>
              <a:schemeClr val="accent2">
                <a:lumMod val="75000"/>
                <a:alpha val="92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ttangolo con angoli arrotondati 18">
            <a:extLst>
              <a:ext uri="{FF2B5EF4-FFF2-40B4-BE49-F238E27FC236}">
                <a16:creationId xmlns:a16="http://schemas.microsoft.com/office/drawing/2014/main" id="{702DB2D8-D32B-52AF-52A4-4BCF67E6DD97}"/>
              </a:ext>
            </a:extLst>
          </p:cNvPr>
          <p:cNvSpPr/>
          <p:nvPr/>
        </p:nvSpPr>
        <p:spPr>
          <a:xfrm>
            <a:off x="319320" y="8268254"/>
            <a:ext cx="41746844" cy="4017899"/>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459046 w 10672413"/>
              <a:gd name="connsiteY6" fmla="*/ 3466555 h 3474514"/>
              <a:gd name="connsiteX7" fmla="*/ 14514 w 10672413"/>
              <a:gd name="connsiteY7" fmla="*/ 31955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459046 w 10672413"/>
              <a:gd name="connsiteY6" fmla="*/ 3466555 h 3474514"/>
              <a:gd name="connsiteX7" fmla="*/ 14514 w 10672413"/>
              <a:gd name="connsiteY7" fmla="*/ 3079706 h 3474514"/>
              <a:gd name="connsiteX8" fmla="*/ 0 w 10672413"/>
              <a:gd name="connsiteY8" fmla="*/ 239365 h 3474514"/>
              <a:gd name="connsiteX0" fmla="*/ 0 w 10672413"/>
              <a:gd name="connsiteY0" fmla="*/ 239365 h 3501357"/>
              <a:gd name="connsiteX1" fmla="*/ 575784 w 10672413"/>
              <a:gd name="connsiteY1" fmla="*/ 11923 h 3501357"/>
              <a:gd name="connsiteX2" fmla="*/ 10082114 w 10672413"/>
              <a:gd name="connsiteY2" fmla="*/ 11923 h 3501357"/>
              <a:gd name="connsiteX3" fmla="*/ 10657898 w 10672413"/>
              <a:gd name="connsiteY3" fmla="*/ 311936 h 3501357"/>
              <a:gd name="connsiteX4" fmla="*/ 10672413 w 10672413"/>
              <a:gd name="connsiteY4" fmla="*/ 3224600 h 3501357"/>
              <a:gd name="connsiteX5" fmla="*/ 10082114 w 10672413"/>
              <a:gd name="connsiteY5" fmla="*/ 3466555 h 3501357"/>
              <a:gd name="connsiteX6" fmla="*/ 459046 w 10672413"/>
              <a:gd name="connsiteY6" fmla="*/ 3466555 h 3501357"/>
              <a:gd name="connsiteX7" fmla="*/ 14514 w 10672413"/>
              <a:gd name="connsiteY7" fmla="*/ 3079706 h 3501357"/>
              <a:gd name="connsiteX8" fmla="*/ 0 w 10672413"/>
              <a:gd name="connsiteY8" fmla="*/ 239365 h 3501357"/>
              <a:gd name="connsiteX0" fmla="*/ 0 w 10672413"/>
              <a:gd name="connsiteY0" fmla="*/ 239365 h 3527931"/>
              <a:gd name="connsiteX1" fmla="*/ 575784 w 10672413"/>
              <a:gd name="connsiteY1" fmla="*/ 11923 h 3527931"/>
              <a:gd name="connsiteX2" fmla="*/ 10082114 w 10672413"/>
              <a:gd name="connsiteY2" fmla="*/ 11923 h 3527931"/>
              <a:gd name="connsiteX3" fmla="*/ 10657898 w 10672413"/>
              <a:gd name="connsiteY3" fmla="*/ 311936 h 3527931"/>
              <a:gd name="connsiteX4" fmla="*/ 10672413 w 10672413"/>
              <a:gd name="connsiteY4" fmla="*/ 3224600 h 3527931"/>
              <a:gd name="connsiteX5" fmla="*/ 10082114 w 10672413"/>
              <a:gd name="connsiteY5" fmla="*/ 3466555 h 3527931"/>
              <a:gd name="connsiteX6" fmla="*/ 459046 w 10672413"/>
              <a:gd name="connsiteY6" fmla="*/ 3466555 h 3527931"/>
              <a:gd name="connsiteX7" fmla="*/ 14514 w 10672413"/>
              <a:gd name="connsiteY7" fmla="*/ 3079706 h 3527931"/>
              <a:gd name="connsiteX8" fmla="*/ 0 w 10672413"/>
              <a:gd name="connsiteY8" fmla="*/ 239365 h 3527931"/>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459046 w 10672413"/>
              <a:gd name="connsiteY6" fmla="*/ 3466555 h 3474514"/>
              <a:gd name="connsiteX7" fmla="*/ 14514 w 10672413"/>
              <a:gd name="connsiteY7" fmla="*/ 3079706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459046 w 10672413"/>
              <a:gd name="connsiteY6" fmla="*/ 3466555 h 3474514"/>
              <a:gd name="connsiteX7" fmla="*/ 14514 w 10672413"/>
              <a:gd name="connsiteY7" fmla="*/ 3112810 h 3474514"/>
              <a:gd name="connsiteX8" fmla="*/ 0 w 10672413"/>
              <a:gd name="connsiteY8" fmla="*/ 239365 h 3474514"/>
              <a:gd name="connsiteX0" fmla="*/ 0 w 10672413"/>
              <a:gd name="connsiteY0" fmla="*/ 239365 h 3479096"/>
              <a:gd name="connsiteX1" fmla="*/ 575784 w 10672413"/>
              <a:gd name="connsiteY1" fmla="*/ 11923 h 3479096"/>
              <a:gd name="connsiteX2" fmla="*/ 10082114 w 10672413"/>
              <a:gd name="connsiteY2" fmla="*/ 11923 h 3479096"/>
              <a:gd name="connsiteX3" fmla="*/ 10657898 w 10672413"/>
              <a:gd name="connsiteY3" fmla="*/ 311936 h 3479096"/>
              <a:gd name="connsiteX4" fmla="*/ 10672413 w 10672413"/>
              <a:gd name="connsiteY4" fmla="*/ 3241152 h 3479096"/>
              <a:gd name="connsiteX5" fmla="*/ 10082114 w 10672413"/>
              <a:gd name="connsiteY5" fmla="*/ 3466555 h 3479096"/>
              <a:gd name="connsiteX6" fmla="*/ 459046 w 10672413"/>
              <a:gd name="connsiteY6" fmla="*/ 3466555 h 3479096"/>
              <a:gd name="connsiteX7" fmla="*/ 14514 w 10672413"/>
              <a:gd name="connsiteY7" fmla="*/ 3112810 h 3479096"/>
              <a:gd name="connsiteX8" fmla="*/ 0 w 10672413"/>
              <a:gd name="connsiteY8" fmla="*/ 239365 h 3479096"/>
              <a:gd name="connsiteX0" fmla="*/ 0 w 10672413"/>
              <a:gd name="connsiteY0" fmla="*/ 239365 h 3491067"/>
              <a:gd name="connsiteX1" fmla="*/ 575784 w 10672413"/>
              <a:gd name="connsiteY1" fmla="*/ 11923 h 3491067"/>
              <a:gd name="connsiteX2" fmla="*/ 10082114 w 10672413"/>
              <a:gd name="connsiteY2" fmla="*/ 11923 h 3491067"/>
              <a:gd name="connsiteX3" fmla="*/ 10657898 w 10672413"/>
              <a:gd name="connsiteY3" fmla="*/ 311936 h 3491067"/>
              <a:gd name="connsiteX4" fmla="*/ 10672413 w 10672413"/>
              <a:gd name="connsiteY4" fmla="*/ 3241152 h 3491067"/>
              <a:gd name="connsiteX5" fmla="*/ 10232900 w 10672413"/>
              <a:gd name="connsiteY5" fmla="*/ 3483108 h 3491067"/>
              <a:gd name="connsiteX6" fmla="*/ 459046 w 10672413"/>
              <a:gd name="connsiteY6" fmla="*/ 3466555 h 3491067"/>
              <a:gd name="connsiteX7" fmla="*/ 14514 w 10672413"/>
              <a:gd name="connsiteY7" fmla="*/ 3112810 h 3491067"/>
              <a:gd name="connsiteX8" fmla="*/ 0 w 10672413"/>
              <a:gd name="connsiteY8" fmla="*/ 239365 h 3491067"/>
              <a:gd name="connsiteX0" fmla="*/ 0 w 10659285"/>
              <a:gd name="connsiteY0" fmla="*/ 239365 h 3491067"/>
              <a:gd name="connsiteX1" fmla="*/ 575784 w 10659285"/>
              <a:gd name="connsiteY1" fmla="*/ 11923 h 3491067"/>
              <a:gd name="connsiteX2" fmla="*/ 10082114 w 10659285"/>
              <a:gd name="connsiteY2" fmla="*/ 11923 h 3491067"/>
              <a:gd name="connsiteX3" fmla="*/ 10657898 w 10659285"/>
              <a:gd name="connsiteY3" fmla="*/ 311936 h 3491067"/>
              <a:gd name="connsiteX4" fmla="*/ 10657821 w 10659285"/>
              <a:gd name="connsiteY4" fmla="*/ 3241152 h 3491067"/>
              <a:gd name="connsiteX5" fmla="*/ 10232900 w 10659285"/>
              <a:gd name="connsiteY5" fmla="*/ 3483108 h 3491067"/>
              <a:gd name="connsiteX6" fmla="*/ 459046 w 10659285"/>
              <a:gd name="connsiteY6" fmla="*/ 3466555 h 3491067"/>
              <a:gd name="connsiteX7" fmla="*/ 14514 w 10659285"/>
              <a:gd name="connsiteY7" fmla="*/ 3112810 h 3491067"/>
              <a:gd name="connsiteX8" fmla="*/ 0 w 10659285"/>
              <a:gd name="connsiteY8" fmla="*/ 239365 h 349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59285" h="3491067">
                <a:moveTo>
                  <a:pt x="0" y="239365"/>
                </a:moveTo>
                <a:cubicBezTo>
                  <a:pt x="0" y="-78632"/>
                  <a:pt x="257787" y="11923"/>
                  <a:pt x="575784" y="11923"/>
                </a:cubicBezTo>
                <a:lnTo>
                  <a:pt x="10082114" y="11923"/>
                </a:lnTo>
                <a:cubicBezTo>
                  <a:pt x="10400111" y="11923"/>
                  <a:pt x="10657898" y="-6061"/>
                  <a:pt x="10657898" y="311936"/>
                </a:cubicBezTo>
                <a:cubicBezTo>
                  <a:pt x="10662736" y="1282824"/>
                  <a:pt x="10652983" y="2270264"/>
                  <a:pt x="10657821" y="3241152"/>
                </a:cubicBezTo>
                <a:cubicBezTo>
                  <a:pt x="10657821" y="3559149"/>
                  <a:pt x="10550897" y="3483108"/>
                  <a:pt x="10232900" y="3483108"/>
                </a:cubicBezTo>
                <a:lnTo>
                  <a:pt x="459046" y="3466555"/>
                </a:lnTo>
                <a:cubicBezTo>
                  <a:pt x="29176" y="3499659"/>
                  <a:pt x="14514" y="3430807"/>
                  <a:pt x="14514" y="3112810"/>
                </a:cubicBezTo>
                <a:lnTo>
                  <a:pt x="0" y="239365"/>
                </a:lnTo>
                <a:close/>
              </a:path>
            </a:pathLst>
          </a:custGeom>
          <a:noFill/>
          <a:ln w="28575">
            <a:solidFill>
              <a:schemeClr val="accent2">
                <a:lumMod val="75000"/>
                <a:alpha val="92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asellaDiTesto 22">
            <a:extLst>
              <a:ext uri="{FF2B5EF4-FFF2-40B4-BE49-F238E27FC236}">
                <a16:creationId xmlns:a16="http://schemas.microsoft.com/office/drawing/2014/main" id="{7AD8F1BE-ECCC-EEAE-AB24-BF4C9118F318}"/>
              </a:ext>
            </a:extLst>
          </p:cNvPr>
          <p:cNvSpPr txBox="1"/>
          <p:nvPr/>
        </p:nvSpPr>
        <p:spPr>
          <a:xfrm>
            <a:off x="648788" y="8168928"/>
            <a:ext cx="40992698" cy="369332"/>
          </a:xfrm>
          <a:prstGeom prst="rect">
            <a:avLst/>
          </a:prstGeom>
          <a:solidFill>
            <a:schemeClr val="accent2">
              <a:lumMod val="75000"/>
            </a:schemeClr>
          </a:solidFill>
        </p:spPr>
        <p:txBody>
          <a:bodyPr wrap="square" rtlCol="0">
            <a:spAutoFit/>
          </a:bodyPr>
          <a:lstStyle/>
          <a:p>
            <a:pPr algn="ctr"/>
            <a:r>
              <a:rPr lang="it-IT" dirty="0">
                <a:solidFill>
                  <a:schemeClr val="bg1"/>
                </a:solidFill>
              </a:rPr>
              <a:t>Preliminary </a:t>
            </a:r>
            <a:r>
              <a:rPr lang="it-IT" dirty="0" err="1">
                <a:solidFill>
                  <a:schemeClr val="bg1"/>
                </a:solidFill>
              </a:rPr>
              <a:t>exploration</a:t>
            </a:r>
            <a:r>
              <a:rPr lang="it-IT" dirty="0">
                <a:solidFill>
                  <a:schemeClr val="bg1"/>
                </a:solidFill>
              </a:rPr>
              <a:t> of the dataset</a:t>
            </a:r>
          </a:p>
        </p:txBody>
      </p:sp>
      <p:pic>
        <p:nvPicPr>
          <p:cNvPr id="29" name="Immagine 28">
            <a:extLst>
              <a:ext uri="{FF2B5EF4-FFF2-40B4-BE49-F238E27FC236}">
                <a16:creationId xmlns:a16="http://schemas.microsoft.com/office/drawing/2014/main" id="{FBC35920-B9CF-F1E8-AC20-FF2AF216C7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7886" y="777805"/>
            <a:ext cx="2560057" cy="2560057"/>
          </a:xfrm>
          <a:prstGeom prst="rect">
            <a:avLst/>
          </a:prstGeom>
        </p:spPr>
      </p:pic>
      <p:pic>
        <p:nvPicPr>
          <p:cNvPr id="31" name="Immagine 30" descr="Immagine che contiene mappa&#10;&#10;Descrizione generata automaticamente">
            <a:extLst>
              <a:ext uri="{FF2B5EF4-FFF2-40B4-BE49-F238E27FC236}">
                <a16:creationId xmlns:a16="http://schemas.microsoft.com/office/drawing/2014/main" id="{56F052D5-DCBB-56F6-C57B-C295B6156E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279351" y="705781"/>
            <a:ext cx="4410210" cy="2703237"/>
          </a:xfrm>
          <a:prstGeom prst="rect">
            <a:avLst/>
          </a:prstGeom>
        </p:spPr>
      </p:pic>
      <p:pic>
        <p:nvPicPr>
          <p:cNvPr id="33" name="Immagine 32">
            <a:extLst>
              <a:ext uri="{FF2B5EF4-FFF2-40B4-BE49-F238E27FC236}">
                <a16:creationId xmlns:a16="http://schemas.microsoft.com/office/drawing/2014/main" id="{FE534099-5CEA-DA57-2D9B-B4779D2D73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39857" y="4723150"/>
            <a:ext cx="2158924" cy="2142902"/>
          </a:xfrm>
          <a:prstGeom prst="rect">
            <a:avLst/>
          </a:prstGeom>
        </p:spPr>
      </p:pic>
      <p:sp>
        <p:nvSpPr>
          <p:cNvPr id="34" name="CasellaDiTesto 33">
            <a:extLst>
              <a:ext uri="{FF2B5EF4-FFF2-40B4-BE49-F238E27FC236}">
                <a16:creationId xmlns:a16="http://schemas.microsoft.com/office/drawing/2014/main" id="{018BDBBF-BE3A-B6C6-1874-190C37892CDB}"/>
              </a:ext>
            </a:extLst>
          </p:cNvPr>
          <p:cNvSpPr txBox="1"/>
          <p:nvPr/>
        </p:nvSpPr>
        <p:spPr>
          <a:xfrm>
            <a:off x="20823472" y="9865659"/>
            <a:ext cx="6990153" cy="1107996"/>
          </a:xfrm>
          <a:prstGeom prst="rect">
            <a:avLst/>
          </a:prstGeom>
          <a:solidFill>
            <a:schemeClr val="accent2">
              <a:lumMod val="40000"/>
              <a:lumOff val="60000"/>
            </a:schemeClr>
          </a:solidFill>
        </p:spPr>
        <p:txBody>
          <a:bodyPr wrap="square" rtlCol="0">
            <a:spAutoFit/>
          </a:bodyPr>
          <a:lstStyle/>
          <a:p>
            <a:pPr algn="just"/>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Finally we explored the relation between health covariates and Reaction times using </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LRM:</a:t>
            </a:r>
            <a:endParaRPr lang="it-IT" sz="1400" dirty="0"/>
          </a:p>
          <a:p>
            <a:pPr algn="ctr">
              <a:spcBef>
                <a:spcPts val="600"/>
              </a:spcBef>
              <a:spcAft>
                <a:spcPts val="600"/>
              </a:spcAft>
            </a:pPr>
            <a:r>
              <a:rPr lang="en-US" sz="1400" i="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Reaction.Time</a:t>
            </a:r>
            <a:r>
              <a:rPr lang="en-US" sz="14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Age + BMI + Diagnosis + </a:t>
            </a:r>
            <a:r>
              <a:rPr lang="en-US" sz="1400" i="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Age:Diagnosis</a:t>
            </a:r>
            <a:r>
              <a:rPr lang="en-US" sz="14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r>
              <a:rPr lang="en-US" sz="1400" i="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BMI:Diagnosis</a:t>
            </a:r>
            <a:endParaRPr lang="en-US" sz="1400" i="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Only age and Diagnosis resulted as the only statistically significant regressors (see Fig 5) and no interaction </a:t>
            </a: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seems </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 be </a:t>
            </a: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important.</a:t>
            </a:r>
            <a:endParaRPr lang="en-US" sz="1400" dirty="0"/>
          </a:p>
        </p:txBody>
      </p:sp>
      <p:graphicFrame>
        <p:nvGraphicFramePr>
          <p:cNvPr id="38" name="Oggetto 37">
            <a:extLst>
              <a:ext uri="{FF2B5EF4-FFF2-40B4-BE49-F238E27FC236}">
                <a16:creationId xmlns:a16="http://schemas.microsoft.com/office/drawing/2014/main" id="{5D6A9D90-93BF-F851-EC98-F639A43E3DF8}"/>
              </a:ext>
            </a:extLst>
          </p:cNvPr>
          <p:cNvGraphicFramePr>
            <a:graphicFrameLocks noChangeAspect="1"/>
          </p:cNvGraphicFramePr>
          <p:nvPr>
            <p:extLst>
              <p:ext uri="{D42A27DB-BD31-4B8C-83A1-F6EECF244321}">
                <p14:modId xmlns:p14="http://schemas.microsoft.com/office/powerpoint/2010/main" val="1432683775"/>
              </p:ext>
            </p:extLst>
          </p:nvPr>
        </p:nvGraphicFramePr>
        <p:xfrm>
          <a:off x="11545775" y="9580693"/>
          <a:ext cx="1829901" cy="2471229"/>
        </p:xfrm>
        <a:graphic>
          <a:graphicData uri="http://schemas.openxmlformats.org/presentationml/2006/ole">
            <mc:AlternateContent xmlns:mc="http://schemas.openxmlformats.org/markup-compatibility/2006">
              <mc:Choice xmlns:v="urn:schemas-microsoft-com:vml" Requires="v">
                <p:oleObj name="Acrobat Document" r:id="rId9" imgW="5667037" imgH="8010334" progId="Acrobat.Document.DC">
                  <p:embed/>
                </p:oleObj>
              </mc:Choice>
              <mc:Fallback>
                <p:oleObj name="Acrobat Document" r:id="rId9" imgW="5667037" imgH="8010334" progId="Acrobat.Document.DC">
                  <p:embed/>
                  <p:pic>
                    <p:nvPicPr>
                      <p:cNvPr id="0" name=""/>
                      <p:cNvPicPr/>
                      <p:nvPr/>
                    </p:nvPicPr>
                    <p:blipFill>
                      <a:blip r:embed="rId10"/>
                      <a:stretch>
                        <a:fillRect/>
                      </a:stretch>
                    </p:blipFill>
                    <p:spPr>
                      <a:xfrm>
                        <a:off x="11545775" y="9580693"/>
                        <a:ext cx="1829901" cy="2471229"/>
                      </a:xfrm>
                      <a:prstGeom prst="rect">
                        <a:avLst/>
                      </a:prstGeom>
                    </p:spPr>
                  </p:pic>
                </p:oleObj>
              </mc:Fallback>
            </mc:AlternateContent>
          </a:graphicData>
        </a:graphic>
      </p:graphicFrame>
      <p:sp>
        <p:nvSpPr>
          <p:cNvPr id="61" name="Rettangolo con angoli arrotondati 18">
            <a:extLst>
              <a:ext uri="{FF2B5EF4-FFF2-40B4-BE49-F238E27FC236}">
                <a16:creationId xmlns:a16="http://schemas.microsoft.com/office/drawing/2014/main" id="{CF7DC8EE-4B10-873A-67BF-053B9B419D7B}"/>
              </a:ext>
            </a:extLst>
          </p:cNvPr>
          <p:cNvSpPr/>
          <p:nvPr/>
        </p:nvSpPr>
        <p:spPr>
          <a:xfrm>
            <a:off x="8714379" y="13288604"/>
            <a:ext cx="11631782" cy="5273577"/>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72413" h="3474514">
                <a:moveTo>
                  <a:pt x="0" y="239365"/>
                </a:moveTo>
                <a:cubicBezTo>
                  <a:pt x="0" y="-78632"/>
                  <a:pt x="257787" y="11923"/>
                  <a:pt x="575784" y="11923"/>
                </a:cubicBezTo>
                <a:lnTo>
                  <a:pt x="10082114" y="11923"/>
                </a:lnTo>
                <a:cubicBezTo>
                  <a:pt x="10400111" y="11923"/>
                  <a:pt x="10657898" y="-6061"/>
                  <a:pt x="10657898" y="311936"/>
                </a:cubicBezTo>
                <a:cubicBezTo>
                  <a:pt x="10662736" y="1282824"/>
                  <a:pt x="10667575" y="2253712"/>
                  <a:pt x="10672413" y="3224600"/>
                </a:cubicBezTo>
                <a:cubicBezTo>
                  <a:pt x="10672413" y="3542597"/>
                  <a:pt x="10400111" y="3466555"/>
                  <a:pt x="10082114" y="3466555"/>
                </a:cubicBezTo>
                <a:lnTo>
                  <a:pt x="575784" y="3466555"/>
                </a:lnTo>
                <a:cubicBezTo>
                  <a:pt x="257787" y="3466555"/>
                  <a:pt x="14514" y="3513568"/>
                  <a:pt x="14514" y="3195571"/>
                </a:cubicBezTo>
                <a:lnTo>
                  <a:pt x="0" y="239365"/>
                </a:lnTo>
                <a:close/>
              </a:path>
            </a:pathLst>
          </a:custGeom>
          <a:noFill/>
          <a:ln w="28575">
            <a:solidFill>
              <a:schemeClr val="accent2">
                <a:lumMod val="75000"/>
                <a:alpha val="92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CasellaDiTesto 61">
            <a:extLst>
              <a:ext uri="{FF2B5EF4-FFF2-40B4-BE49-F238E27FC236}">
                <a16:creationId xmlns:a16="http://schemas.microsoft.com/office/drawing/2014/main" id="{08BF26AB-E25E-F79E-85EA-44E3D39DE5E9}"/>
              </a:ext>
            </a:extLst>
          </p:cNvPr>
          <p:cNvSpPr txBox="1"/>
          <p:nvPr/>
        </p:nvSpPr>
        <p:spPr>
          <a:xfrm>
            <a:off x="8945749" y="13188849"/>
            <a:ext cx="11195582" cy="369332"/>
          </a:xfrm>
          <a:prstGeom prst="rect">
            <a:avLst/>
          </a:prstGeom>
          <a:solidFill>
            <a:schemeClr val="accent2">
              <a:lumMod val="75000"/>
            </a:schemeClr>
          </a:solidFill>
        </p:spPr>
        <p:txBody>
          <a:bodyPr wrap="square" rtlCol="0">
            <a:spAutoFit/>
          </a:bodyPr>
          <a:lstStyle/>
          <a:p>
            <a:pPr algn="ctr"/>
            <a:r>
              <a:rPr lang="it-IT" dirty="0">
                <a:solidFill>
                  <a:schemeClr val="bg1"/>
                </a:solidFill>
              </a:rPr>
              <a:t>ANOVA</a:t>
            </a:r>
          </a:p>
        </p:txBody>
      </p:sp>
      <p:sp>
        <p:nvSpPr>
          <p:cNvPr id="73" name="Rettangolo con angoli arrotondati 18">
            <a:extLst>
              <a:ext uri="{FF2B5EF4-FFF2-40B4-BE49-F238E27FC236}">
                <a16:creationId xmlns:a16="http://schemas.microsoft.com/office/drawing/2014/main" id="{14CB0D00-A9EC-E51B-C0B6-93BD62DB8C28}"/>
              </a:ext>
            </a:extLst>
          </p:cNvPr>
          <p:cNvSpPr/>
          <p:nvPr/>
        </p:nvSpPr>
        <p:spPr>
          <a:xfrm>
            <a:off x="20709911" y="13297217"/>
            <a:ext cx="11164499" cy="16491914"/>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 name="connsiteX0" fmla="*/ 0 w 10672413"/>
              <a:gd name="connsiteY0" fmla="*/ 239365 h 3480698"/>
              <a:gd name="connsiteX1" fmla="*/ 575784 w 10672413"/>
              <a:gd name="connsiteY1" fmla="*/ 11923 h 3480698"/>
              <a:gd name="connsiteX2" fmla="*/ 10082114 w 10672413"/>
              <a:gd name="connsiteY2" fmla="*/ 11923 h 3480698"/>
              <a:gd name="connsiteX3" fmla="*/ 10657898 w 10672413"/>
              <a:gd name="connsiteY3" fmla="*/ 311936 h 3480698"/>
              <a:gd name="connsiteX4" fmla="*/ 10672413 w 10672413"/>
              <a:gd name="connsiteY4" fmla="*/ 3224600 h 3480698"/>
              <a:gd name="connsiteX5" fmla="*/ 10245805 w 10672413"/>
              <a:gd name="connsiteY5" fmla="*/ 3474596 h 3480698"/>
              <a:gd name="connsiteX6" fmla="*/ 575784 w 10672413"/>
              <a:gd name="connsiteY6" fmla="*/ 3466555 h 3480698"/>
              <a:gd name="connsiteX7" fmla="*/ 14514 w 10672413"/>
              <a:gd name="connsiteY7" fmla="*/ 3195571 h 3480698"/>
              <a:gd name="connsiteX8" fmla="*/ 0 w 10672413"/>
              <a:gd name="connsiteY8" fmla="*/ 239365 h 3480698"/>
              <a:gd name="connsiteX0" fmla="*/ 0 w 10672413"/>
              <a:gd name="connsiteY0" fmla="*/ 239365 h 3474613"/>
              <a:gd name="connsiteX1" fmla="*/ 575784 w 10672413"/>
              <a:gd name="connsiteY1" fmla="*/ 11923 h 3474613"/>
              <a:gd name="connsiteX2" fmla="*/ 10082114 w 10672413"/>
              <a:gd name="connsiteY2" fmla="*/ 11923 h 3474613"/>
              <a:gd name="connsiteX3" fmla="*/ 10657898 w 10672413"/>
              <a:gd name="connsiteY3" fmla="*/ 311936 h 3474613"/>
              <a:gd name="connsiteX4" fmla="*/ 10672413 w 10672413"/>
              <a:gd name="connsiteY4" fmla="*/ 3164397 h 3474613"/>
              <a:gd name="connsiteX5" fmla="*/ 10245805 w 10672413"/>
              <a:gd name="connsiteY5" fmla="*/ 3474596 h 3474613"/>
              <a:gd name="connsiteX6" fmla="*/ 575784 w 10672413"/>
              <a:gd name="connsiteY6" fmla="*/ 3466555 h 3474613"/>
              <a:gd name="connsiteX7" fmla="*/ 14514 w 10672413"/>
              <a:gd name="connsiteY7" fmla="*/ 3195571 h 3474613"/>
              <a:gd name="connsiteX8" fmla="*/ 0 w 10672413"/>
              <a:gd name="connsiteY8" fmla="*/ 239365 h 3474613"/>
              <a:gd name="connsiteX0" fmla="*/ 0 w 10672413"/>
              <a:gd name="connsiteY0" fmla="*/ 239365 h 3474613"/>
              <a:gd name="connsiteX1" fmla="*/ 575784 w 10672413"/>
              <a:gd name="connsiteY1" fmla="*/ 11923 h 3474613"/>
              <a:gd name="connsiteX2" fmla="*/ 10082114 w 10672413"/>
              <a:gd name="connsiteY2" fmla="*/ 11923 h 3474613"/>
              <a:gd name="connsiteX3" fmla="*/ 10657898 w 10672413"/>
              <a:gd name="connsiteY3" fmla="*/ 311936 h 3474613"/>
              <a:gd name="connsiteX4" fmla="*/ 10672413 w 10672413"/>
              <a:gd name="connsiteY4" fmla="*/ 3164397 h 3474613"/>
              <a:gd name="connsiteX5" fmla="*/ 10245805 w 10672413"/>
              <a:gd name="connsiteY5" fmla="*/ 3474596 h 3474613"/>
              <a:gd name="connsiteX6" fmla="*/ 575784 w 10672413"/>
              <a:gd name="connsiteY6" fmla="*/ 3466555 h 3474613"/>
              <a:gd name="connsiteX7" fmla="*/ 14514 w 10672413"/>
              <a:gd name="connsiteY7" fmla="*/ 3159449 h 3474613"/>
              <a:gd name="connsiteX8" fmla="*/ 0 w 10672413"/>
              <a:gd name="connsiteY8" fmla="*/ 239365 h 3474613"/>
              <a:gd name="connsiteX0" fmla="*/ 0 w 10672413"/>
              <a:gd name="connsiteY0" fmla="*/ 239365 h 3474613"/>
              <a:gd name="connsiteX1" fmla="*/ 575784 w 10672413"/>
              <a:gd name="connsiteY1" fmla="*/ 11923 h 3474613"/>
              <a:gd name="connsiteX2" fmla="*/ 10082114 w 10672413"/>
              <a:gd name="connsiteY2" fmla="*/ 11923 h 3474613"/>
              <a:gd name="connsiteX3" fmla="*/ 10657898 w 10672413"/>
              <a:gd name="connsiteY3" fmla="*/ 311936 h 3474613"/>
              <a:gd name="connsiteX4" fmla="*/ 10672413 w 10672413"/>
              <a:gd name="connsiteY4" fmla="*/ 3164397 h 3474613"/>
              <a:gd name="connsiteX5" fmla="*/ 10245805 w 10672413"/>
              <a:gd name="connsiteY5" fmla="*/ 3474596 h 3474613"/>
              <a:gd name="connsiteX6" fmla="*/ 430101 w 10672413"/>
              <a:gd name="connsiteY6" fmla="*/ 3466555 h 3474613"/>
              <a:gd name="connsiteX7" fmla="*/ 14514 w 10672413"/>
              <a:gd name="connsiteY7" fmla="*/ 3159449 h 3474613"/>
              <a:gd name="connsiteX8" fmla="*/ 0 w 10672413"/>
              <a:gd name="connsiteY8" fmla="*/ 239365 h 3474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72413" h="3474613">
                <a:moveTo>
                  <a:pt x="0" y="239365"/>
                </a:moveTo>
                <a:cubicBezTo>
                  <a:pt x="0" y="-78632"/>
                  <a:pt x="257787" y="11923"/>
                  <a:pt x="575784" y="11923"/>
                </a:cubicBezTo>
                <a:lnTo>
                  <a:pt x="10082114" y="11923"/>
                </a:lnTo>
                <a:cubicBezTo>
                  <a:pt x="10400111" y="11923"/>
                  <a:pt x="10657898" y="-6061"/>
                  <a:pt x="10657898" y="311936"/>
                </a:cubicBezTo>
                <a:cubicBezTo>
                  <a:pt x="10662736" y="1282824"/>
                  <a:pt x="10667575" y="2193509"/>
                  <a:pt x="10672413" y="3164397"/>
                </a:cubicBezTo>
                <a:cubicBezTo>
                  <a:pt x="10672413" y="3482394"/>
                  <a:pt x="10563802" y="3474596"/>
                  <a:pt x="10245805" y="3474596"/>
                </a:cubicBezTo>
                <a:lnTo>
                  <a:pt x="430101" y="3466555"/>
                </a:lnTo>
                <a:cubicBezTo>
                  <a:pt x="112104" y="3466555"/>
                  <a:pt x="14514" y="3477446"/>
                  <a:pt x="14514" y="3159449"/>
                </a:cubicBezTo>
                <a:lnTo>
                  <a:pt x="0" y="239365"/>
                </a:lnTo>
                <a:close/>
              </a:path>
            </a:pathLst>
          </a:custGeom>
          <a:noFill/>
          <a:ln w="28575">
            <a:solidFill>
              <a:schemeClr val="accent2">
                <a:lumMod val="75000"/>
                <a:alpha val="92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CasellaDiTesto 73">
            <a:extLst>
              <a:ext uri="{FF2B5EF4-FFF2-40B4-BE49-F238E27FC236}">
                <a16:creationId xmlns:a16="http://schemas.microsoft.com/office/drawing/2014/main" id="{2DD98A45-C543-B821-A878-564F4FEA29E4}"/>
              </a:ext>
            </a:extLst>
          </p:cNvPr>
          <p:cNvSpPr txBox="1"/>
          <p:nvPr/>
        </p:nvSpPr>
        <p:spPr>
          <a:xfrm>
            <a:off x="20579492" y="13197463"/>
            <a:ext cx="10776948" cy="369332"/>
          </a:xfrm>
          <a:prstGeom prst="rect">
            <a:avLst/>
          </a:prstGeom>
          <a:solidFill>
            <a:schemeClr val="accent2">
              <a:lumMod val="75000"/>
            </a:schemeClr>
          </a:solidFill>
        </p:spPr>
        <p:txBody>
          <a:bodyPr wrap="square" rtlCol="0">
            <a:spAutoFit/>
          </a:bodyPr>
          <a:lstStyle/>
          <a:p>
            <a:pPr algn="ctr"/>
            <a:r>
              <a:rPr lang="it-IT" dirty="0">
                <a:solidFill>
                  <a:schemeClr val="bg1"/>
                </a:solidFill>
              </a:rPr>
              <a:t>PRINCIPAL COMPONENT ANALYSIS</a:t>
            </a:r>
          </a:p>
        </p:txBody>
      </p:sp>
      <p:sp>
        <p:nvSpPr>
          <p:cNvPr id="84" name="Rettangolo con angoli arrotondati 18">
            <a:extLst>
              <a:ext uri="{FF2B5EF4-FFF2-40B4-BE49-F238E27FC236}">
                <a16:creationId xmlns:a16="http://schemas.microsoft.com/office/drawing/2014/main" id="{2AF52644-8977-8F51-AB2A-7F5AB41990A8}"/>
              </a:ext>
            </a:extLst>
          </p:cNvPr>
          <p:cNvSpPr/>
          <p:nvPr/>
        </p:nvSpPr>
        <p:spPr>
          <a:xfrm>
            <a:off x="32441854" y="13419229"/>
            <a:ext cx="10052534" cy="11816745"/>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 name="connsiteX0" fmla="*/ 0 w 10658853"/>
              <a:gd name="connsiteY0" fmla="*/ 239365 h 3469003"/>
              <a:gd name="connsiteX1" fmla="*/ 575784 w 10658853"/>
              <a:gd name="connsiteY1" fmla="*/ 11923 h 3469003"/>
              <a:gd name="connsiteX2" fmla="*/ 10082114 w 10658853"/>
              <a:gd name="connsiteY2" fmla="*/ 11923 h 3469003"/>
              <a:gd name="connsiteX3" fmla="*/ 10657898 w 10658853"/>
              <a:gd name="connsiteY3" fmla="*/ 311936 h 3469003"/>
              <a:gd name="connsiteX4" fmla="*/ 10652214 w 10658853"/>
              <a:gd name="connsiteY4" fmla="*/ 3146306 h 3469003"/>
              <a:gd name="connsiteX5" fmla="*/ 10082114 w 10658853"/>
              <a:gd name="connsiteY5" fmla="*/ 3466555 h 3469003"/>
              <a:gd name="connsiteX6" fmla="*/ 575784 w 10658853"/>
              <a:gd name="connsiteY6" fmla="*/ 3466555 h 3469003"/>
              <a:gd name="connsiteX7" fmla="*/ 14514 w 10658853"/>
              <a:gd name="connsiteY7" fmla="*/ 3195571 h 3469003"/>
              <a:gd name="connsiteX8" fmla="*/ 0 w 10658853"/>
              <a:gd name="connsiteY8" fmla="*/ 239365 h 3469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58853" h="3469003">
                <a:moveTo>
                  <a:pt x="0" y="239365"/>
                </a:moveTo>
                <a:cubicBezTo>
                  <a:pt x="0" y="-78632"/>
                  <a:pt x="257787" y="11923"/>
                  <a:pt x="575784" y="11923"/>
                </a:cubicBezTo>
                <a:lnTo>
                  <a:pt x="10082114" y="11923"/>
                </a:lnTo>
                <a:cubicBezTo>
                  <a:pt x="10400111" y="11923"/>
                  <a:pt x="10657898" y="-6061"/>
                  <a:pt x="10657898" y="311936"/>
                </a:cubicBezTo>
                <a:cubicBezTo>
                  <a:pt x="10662736" y="1282824"/>
                  <a:pt x="10647376" y="2175418"/>
                  <a:pt x="10652214" y="3146306"/>
                </a:cubicBezTo>
                <a:cubicBezTo>
                  <a:pt x="10652214" y="3464303"/>
                  <a:pt x="10400111" y="3466555"/>
                  <a:pt x="10082114" y="3466555"/>
                </a:cubicBezTo>
                <a:lnTo>
                  <a:pt x="575784" y="3466555"/>
                </a:lnTo>
                <a:cubicBezTo>
                  <a:pt x="257787" y="3466555"/>
                  <a:pt x="14514" y="3513568"/>
                  <a:pt x="14514" y="3195571"/>
                </a:cubicBezTo>
                <a:lnTo>
                  <a:pt x="0" y="239365"/>
                </a:lnTo>
                <a:close/>
              </a:path>
            </a:pathLst>
          </a:custGeom>
          <a:noFill/>
          <a:ln w="28575">
            <a:solidFill>
              <a:schemeClr val="accent2">
                <a:lumMod val="75000"/>
                <a:alpha val="92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asellaDiTesto 84">
            <a:extLst>
              <a:ext uri="{FF2B5EF4-FFF2-40B4-BE49-F238E27FC236}">
                <a16:creationId xmlns:a16="http://schemas.microsoft.com/office/drawing/2014/main" id="{48F8CF99-D9A0-D748-5BC0-4249A123688C}"/>
              </a:ext>
            </a:extLst>
          </p:cNvPr>
          <p:cNvSpPr txBox="1"/>
          <p:nvPr/>
        </p:nvSpPr>
        <p:spPr>
          <a:xfrm>
            <a:off x="32698241" y="13208960"/>
            <a:ext cx="9399216" cy="369332"/>
          </a:xfrm>
          <a:prstGeom prst="rect">
            <a:avLst/>
          </a:prstGeom>
          <a:solidFill>
            <a:schemeClr val="accent2">
              <a:lumMod val="75000"/>
            </a:schemeClr>
          </a:solidFill>
        </p:spPr>
        <p:txBody>
          <a:bodyPr wrap="square" rtlCol="0">
            <a:spAutoFit/>
          </a:bodyPr>
          <a:lstStyle/>
          <a:p>
            <a:pPr algn="ctr"/>
            <a:r>
              <a:rPr lang="it-IT" dirty="0">
                <a:solidFill>
                  <a:schemeClr val="bg1"/>
                </a:solidFill>
              </a:rPr>
              <a:t>CONCLUSIONS</a:t>
            </a:r>
          </a:p>
        </p:txBody>
      </p:sp>
      <p:sp>
        <p:nvSpPr>
          <p:cNvPr id="86" name="Rettangolo con angoli arrotondati 18">
            <a:extLst>
              <a:ext uri="{FF2B5EF4-FFF2-40B4-BE49-F238E27FC236}">
                <a16:creationId xmlns:a16="http://schemas.microsoft.com/office/drawing/2014/main" id="{738FD100-F6DB-486B-A8F0-D358655552FD}"/>
              </a:ext>
            </a:extLst>
          </p:cNvPr>
          <p:cNvSpPr/>
          <p:nvPr/>
        </p:nvSpPr>
        <p:spPr>
          <a:xfrm>
            <a:off x="8642745" y="18739522"/>
            <a:ext cx="11711300" cy="5800004"/>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72413" h="3474514">
                <a:moveTo>
                  <a:pt x="0" y="239365"/>
                </a:moveTo>
                <a:cubicBezTo>
                  <a:pt x="0" y="-78632"/>
                  <a:pt x="257787" y="11923"/>
                  <a:pt x="575784" y="11923"/>
                </a:cubicBezTo>
                <a:lnTo>
                  <a:pt x="10082114" y="11923"/>
                </a:lnTo>
                <a:cubicBezTo>
                  <a:pt x="10400111" y="11923"/>
                  <a:pt x="10657898" y="-6061"/>
                  <a:pt x="10657898" y="311936"/>
                </a:cubicBezTo>
                <a:cubicBezTo>
                  <a:pt x="10662736" y="1282824"/>
                  <a:pt x="10667575" y="2253712"/>
                  <a:pt x="10672413" y="3224600"/>
                </a:cubicBezTo>
                <a:cubicBezTo>
                  <a:pt x="10672413" y="3542597"/>
                  <a:pt x="10400111" y="3466555"/>
                  <a:pt x="10082114" y="3466555"/>
                </a:cubicBezTo>
                <a:lnTo>
                  <a:pt x="575784" y="3466555"/>
                </a:lnTo>
                <a:cubicBezTo>
                  <a:pt x="257787" y="3466555"/>
                  <a:pt x="14514" y="3513568"/>
                  <a:pt x="14514" y="3195571"/>
                </a:cubicBezTo>
                <a:lnTo>
                  <a:pt x="0" y="239365"/>
                </a:lnTo>
                <a:close/>
              </a:path>
            </a:pathLst>
          </a:custGeom>
          <a:noFill/>
          <a:ln w="28575">
            <a:solidFill>
              <a:schemeClr val="accent2">
                <a:lumMod val="75000"/>
                <a:alpha val="92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CasellaDiTesto 86">
            <a:extLst>
              <a:ext uri="{FF2B5EF4-FFF2-40B4-BE49-F238E27FC236}">
                <a16:creationId xmlns:a16="http://schemas.microsoft.com/office/drawing/2014/main" id="{CBC49D5E-05CD-497E-1845-B51E8D45BFB8}"/>
              </a:ext>
            </a:extLst>
          </p:cNvPr>
          <p:cNvSpPr txBox="1"/>
          <p:nvPr/>
        </p:nvSpPr>
        <p:spPr>
          <a:xfrm>
            <a:off x="9020553" y="18632793"/>
            <a:ext cx="11109611" cy="369332"/>
          </a:xfrm>
          <a:prstGeom prst="rect">
            <a:avLst/>
          </a:prstGeom>
          <a:solidFill>
            <a:schemeClr val="accent2">
              <a:lumMod val="75000"/>
            </a:schemeClr>
          </a:solidFill>
        </p:spPr>
        <p:txBody>
          <a:bodyPr wrap="square" rtlCol="0">
            <a:spAutoFit/>
          </a:bodyPr>
          <a:lstStyle/>
          <a:p>
            <a:pPr algn="ctr"/>
            <a:r>
              <a:rPr lang="it-IT" dirty="0">
                <a:solidFill>
                  <a:schemeClr val="bg1"/>
                </a:solidFill>
              </a:rPr>
              <a:t>LMM</a:t>
            </a:r>
          </a:p>
        </p:txBody>
      </p:sp>
      <p:sp>
        <p:nvSpPr>
          <p:cNvPr id="104" name="Rettangolo con angoli arrotondati 18">
            <a:extLst>
              <a:ext uri="{FF2B5EF4-FFF2-40B4-BE49-F238E27FC236}">
                <a16:creationId xmlns:a16="http://schemas.microsoft.com/office/drawing/2014/main" id="{3F82CAE0-D9EC-1450-0B16-C8A047A899A4}"/>
              </a:ext>
            </a:extLst>
          </p:cNvPr>
          <p:cNvSpPr/>
          <p:nvPr/>
        </p:nvSpPr>
        <p:spPr>
          <a:xfrm>
            <a:off x="8619700" y="24819014"/>
            <a:ext cx="11726461" cy="4998999"/>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72413" h="3474514">
                <a:moveTo>
                  <a:pt x="0" y="239365"/>
                </a:moveTo>
                <a:cubicBezTo>
                  <a:pt x="0" y="-78632"/>
                  <a:pt x="257787" y="11923"/>
                  <a:pt x="575784" y="11923"/>
                </a:cubicBezTo>
                <a:lnTo>
                  <a:pt x="10082114" y="11923"/>
                </a:lnTo>
                <a:cubicBezTo>
                  <a:pt x="10400111" y="11923"/>
                  <a:pt x="10657898" y="-6061"/>
                  <a:pt x="10657898" y="311936"/>
                </a:cubicBezTo>
                <a:cubicBezTo>
                  <a:pt x="10662736" y="1282824"/>
                  <a:pt x="10667575" y="2253712"/>
                  <a:pt x="10672413" y="3224600"/>
                </a:cubicBezTo>
                <a:cubicBezTo>
                  <a:pt x="10672413" y="3542597"/>
                  <a:pt x="10400111" y="3466555"/>
                  <a:pt x="10082114" y="3466555"/>
                </a:cubicBezTo>
                <a:lnTo>
                  <a:pt x="575784" y="3466555"/>
                </a:lnTo>
                <a:cubicBezTo>
                  <a:pt x="257787" y="3466555"/>
                  <a:pt x="14514" y="3513568"/>
                  <a:pt x="14514" y="3195571"/>
                </a:cubicBezTo>
                <a:lnTo>
                  <a:pt x="0" y="239365"/>
                </a:lnTo>
                <a:close/>
              </a:path>
            </a:pathLst>
          </a:custGeom>
          <a:noFill/>
          <a:ln w="28575">
            <a:solidFill>
              <a:schemeClr val="accent2">
                <a:lumMod val="75000"/>
                <a:alpha val="92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Oggetto 2">
            <a:extLst>
              <a:ext uri="{FF2B5EF4-FFF2-40B4-BE49-F238E27FC236}">
                <a16:creationId xmlns:a16="http://schemas.microsoft.com/office/drawing/2014/main" id="{60DD0F26-3341-DF4D-6193-6689A07BD0C5}"/>
              </a:ext>
            </a:extLst>
          </p:cNvPr>
          <p:cNvGraphicFramePr>
            <a:graphicFrameLocks noChangeAspect="1"/>
          </p:cNvGraphicFramePr>
          <p:nvPr>
            <p:extLst>
              <p:ext uri="{D42A27DB-BD31-4B8C-83A1-F6EECF244321}">
                <p14:modId xmlns:p14="http://schemas.microsoft.com/office/powerpoint/2010/main" val="489909483"/>
              </p:ext>
            </p:extLst>
          </p:nvPr>
        </p:nvGraphicFramePr>
        <p:xfrm>
          <a:off x="15339535" y="19327601"/>
          <a:ext cx="2070164" cy="3364374"/>
        </p:xfrm>
        <a:graphic>
          <a:graphicData uri="http://schemas.openxmlformats.org/presentationml/2006/ole">
            <mc:AlternateContent xmlns:mc="http://schemas.openxmlformats.org/markup-compatibility/2006">
              <mc:Choice xmlns:v="urn:schemas-microsoft-com:vml" Requires="v">
                <p:oleObj name="Acrobat Document" r:id="rId11" imgW="4600440" imgH="4600440" progId="Acrobat.Document.DC">
                  <p:embed/>
                </p:oleObj>
              </mc:Choice>
              <mc:Fallback>
                <p:oleObj name="Acrobat Document" r:id="rId11" imgW="4600440" imgH="4600440" progId="Acrobat.Document.DC">
                  <p:embed/>
                  <p:pic>
                    <p:nvPicPr>
                      <p:cNvPr id="0" name=""/>
                      <p:cNvPicPr/>
                      <p:nvPr/>
                    </p:nvPicPr>
                    <p:blipFill>
                      <a:blip r:embed="rId12"/>
                      <a:stretch>
                        <a:fillRect/>
                      </a:stretch>
                    </p:blipFill>
                    <p:spPr>
                      <a:xfrm>
                        <a:off x="15339535" y="19327601"/>
                        <a:ext cx="2070164" cy="3364374"/>
                      </a:xfrm>
                      <a:prstGeom prst="rect">
                        <a:avLst/>
                      </a:prstGeom>
                    </p:spPr>
                  </p:pic>
                </p:oleObj>
              </mc:Fallback>
            </mc:AlternateContent>
          </a:graphicData>
        </a:graphic>
      </p:graphicFrame>
      <p:graphicFrame>
        <p:nvGraphicFramePr>
          <p:cNvPr id="6" name="Oggetto 5">
            <a:extLst>
              <a:ext uri="{FF2B5EF4-FFF2-40B4-BE49-F238E27FC236}">
                <a16:creationId xmlns:a16="http://schemas.microsoft.com/office/drawing/2014/main" id="{BF8F2523-83AF-44F8-A1F7-D8E2BE38FA91}"/>
              </a:ext>
            </a:extLst>
          </p:cNvPr>
          <p:cNvGraphicFramePr>
            <a:graphicFrameLocks noChangeAspect="1"/>
          </p:cNvGraphicFramePr>
          <p:nvPr>
            <p:extLst>
              <p:ext uri="{D42A27DB-BD31-4B8C-83A1-F6EECF244321}">
                <p14:modId xmlns:p14="http://schemas.microsoft.com/office/powerpoint/2010/main" val="3272316446"/>
              </p:ext>
            </p:extLst>
          </p:nvPr>
        </p:nvGraphicFramePr>
        <p:xfrm>
          <a:off x="17485267" y="19609009"/>
          <a:ext cx="2443437" cy="2443437"/>
        </p:xfrm>
        <a:graphic>
          <a:graphicData uri="http://schemas.openxmlformats.org/presentationml/2006/ole">
            <mc:AlternateContent xmlns:mc="http://schemas.openxmlformats.org/markup-compatibility/2006">
              <mc:Choice xmlns:v="urn:schemas-microsoft-com:vml" Requires="v">
                <p:oleObj name="Acrobat Document" r:id="rId13" imgW="4600425" imgH="4600237" progId="Acrobat.Document.DC">
                  <p:embed/>
                </p:oleObj>
              </mc:Choice>
              <mc:Fallback>
                <p:oleObj name="Acrobat Document" r:id="rId13" imgW="4600425" imgH="4600237" progId="Acrobat.Document.DC">
                  <p:embed/>
                  <p:pic>
                    <p:nvPicPr>
                      <p:cNvPr id="0" name=""/>
                      <p:cNvPicPr/>
                      <p:nvPr/>
                    </p:nvPicPr>
                    <p:blipFill>
                      <a:blip r:embed="rId14"/>
                      <a:stretch>
                        <a:fillRect/>
                      </a:stretch>
                    </p:blipFill>
                    <p:spPr>
                      <a:xfrm>
                        <a:off x="17485267" y="19609009"/>
                        <a:ext cx="2443437" cy="2443437"/>
                      </a:xfrm>
                      <a:prstGeom prst="rect">
                        <a:avLst/>
                      </a:prstGeom>
                    </p:spPr>
                  </p:pic>
                </p:oleObj>
              </mc:Fallback>
            </mc:AlternateContent>
          </a:graphicData>
        </a:graphic>
      </p:graphicFrame>
      <p:sp>
        <p:nvSpPr>
          <p:cNvPr id="63" name="CasellaDiTesto 62">
            <a:extLst>
              <a:ext uri="{FF2B5EF4-FFF2-40B4-BE49-F238E27FC236}">
                <a16:creationId xmlns:a16="http://schemas.microsoft.com/office/drawing/2014/main" id="{813F2863-75A7-1444-4560-0EA49C237DF6}"/>
              </a:ext>
            </a:extLst>
          </p:cNvPr>
          <p:cNvSpPr txBox="1"/>
          <p:nvPr/>
        </p:nvSpPr>
        <p:spPr>
          <a:xfrm>
            <a:off x="29964619" y="4865971"/>
            <a:ext cx="8979124" cy="1900905"/>
          </a:xfrm>
          <a:prstGeom prst="rect">
            <a:avLst/>
          </a:prstGeom>
          <a:solidFill>
            <a:schemeClr val="accent2">
              <a:lumMod val="40000"/>
              <a:lumOff val="60000"/>
            </a:schemeClr>
          </a:solidFill>
        </p:spPr>
        <p:txBody>
          <a:bodyPr wrap="square" rtlCol="0">
            <a:spAutoFit/>
          </a:bodyPr>
          <a:lstStyle/>
          <a:p>
            <a:pPr algn="just">
              <a:lnSpc>
                <a:spcPct val="107000"/>
              </a:lnSpc>
              <a:spcAft>
                <a:spcPts val="800"/>
              </a:spcAft>
            </a:pPr>
            <a:r>
              <a:rPr lang="en-US" sz="1400" dirty="0">
                <a:effectLst/>
                <a:latin typeface="Calibri" panose="020F0502020204030204" pitchFamily="34" charset="0"/>
                <a:ea typeface="Calibri" panose="020F0502020204030204" pitchFamily="34" charset="0"/>
                <a:cs typeface="Calibri" panose="020F0502020204030204" pitchFamily="34" charset="0"/>
              </a:rPr>
              <a:t>Consequently, three sets of data were gathered for each participant: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US" sz="1400" dirty="0">
                <a:effectLst/>
                <a:latin typeface="Calibri" panose="020F0502020204030204" pitchFamily="34" charset="0"/>
                <a:ea typeface="Calibri" panose="020F0502020204030204" pitchFamily="34" charset="0"/>
                <a:cs typeface="Calibri" panose="020F0502020204030204" pitchFamily="34" charset="0"/>
              </a:rPr>
              <a:t>Covariates, which included all the health-related data.</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US" sz="1400" dirty="0">
                <a:effectLst/>
                <a:latin typeface="Calibri" panose="020F0502020204030204" pitchFamily="34" charset="0"/>
                <a:ea typeface="Calibri" panose="020F0502020204030204" pitchFamily="34" charset="0"/>
                <a:cs typeface="Calibri" panose="020F0502020204030204" pitchFamily="34" charset="0"/>
              </a:rPr>
              <a:t>Z-map, a table of &gt;36000 values, each corresponding to a node of the brain mesh on which the fMRI data was projected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rabicPeriod"/>
            </a:pPr>
            <a:r>
              <a:rPr lang="en-US" sz="1400" dirty="0">
                <a:effectLst/>
                <a:latin typeface="Calibri" panose="020F0502020204030204" pitchFamily="34" charset="0"/>
                <a:ea typeface="Calibri" panose="020F0502020204030204" pitchFamily="34" charset="0"/>
                <a:cs typeface="Calibri" panose="020F0502020204030204" pitchFamily="34" charset="0"/>
              </a:rPr>
              <a:t>Event recordings, a time step dataset composed of all the readings from the test, such as: reaction time, cue, answer.</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1400" dirty="0">
                <a:effectLst/>
                <a:latin typeface="Calibri" panose="020F0502020204030204" pitchFamily="34" charset="0"/>
                <a:ea typeface="Calibri" panose="020F0502020204030204" pitchFamily="34" charset="0"/>
                <a:cs typeface="Calibri" panose="020F0502020204030204" pitchFamily="34" charset="0"/>
              </a:rPr>
              <a:t>In particular, we kept only age and BMI among all the covariates data, as the other ones were mainly missing or not consistent.</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2" name="Immagine 11">
            <a:extLst>
              <a:ext uri="{FF2B5EF4-FFF2-40B4-BE49-F238E27FC236}">
                <a16:creationId xmlns:a16="http://schemas.microsoft.com/office/drawing/2014/main" id="{9B8CDD8D-4DAE-B08E-B6E0-909F74786EC0}"/>
              </a:ext>
            </a:extLst>
          </p:cNvPr>
          <p:cNvPicPr>
            <a:picLocks noChangeAspect="1"/>
          </p:cNvPicPr>
          <p:nvPr/>
        </p:nvPicPr>
        <p:blipFill rotWithShape="1">
          <a:blip r:embed="rId15">
            <a:extLst>
              <a:ext uri="{28A0092B-C50C-407E-A947-70E740481C1C}">
                <a14:useLocalDpi xmlns:a14="http://schemas.microsoft.com/office/drawing/2010/main" val="0"/>
              </a:ext>
            </a:extLst>
          </a:blip>
          <a:srcRect l="7928" t="10697" r="7802" b="12401"/>
          <a:stretch/>
        </p:blipFill>
        <p:spPr>
          <a:xfrm>
            <a:off x="28592463" y="4750946"/>
            <a:ext cx="957262" cy="873567"/>
          </a:xfrm>
          <a:prstGeom prst="rect">
            <a:avLst/>
          </a:prstGeom>
        </p:spPr>
      </p:pic>
      <p:pic>
        <p:nvPicPr>
          <p:cNvPr id="24" name="Immagine 23" descr="Immagine che contiene posando&#10;&#10;Descrizione generata automaticamente">
            <a:extLst>
              <a:ext uri="{FF2B5EF4-FFF2-40B4-BE49-F238E27FC236}">
                <a16:creationId xmlns:a16="http://schemas.microsoft.com/office/drawing/2014/main" id="{7580DE05-D0D1-4FD0-8271-E0A004967B46}"/>
              </a:ext>
            </a:extLst>
          </p:cNvPr>
          <p:cNvPicPr>
            <a:picLocks noChangeAspect="1"/>
          </p:cNvPicPr>
          <p:nvPr/>
        </p:nvPicPr>
        <p:blipFill rotWithShape="1">
          <a:blip r:embed="rId16">
            <a:extLst>
              <a:ext uri="{28A0092B-C50C-407E-A947-70E740481C1C}">
                <a14:useLocalDpi xmlns:a14="http://schemas.microsoft.com/office/drawing/2010/main" val="0"/>
              </a:ext>
            </a:extLst>
          </a:blip>
          <a:srcRect l="9440" t="11134" r="9269" b="9198"/>
          <a:stretch/>
        </p:blipFill>
        <p:spPr>
          <a:xfrm>
            <a:off x="28558628" y="5760003"/>
            <a:ext cx="910962" cy="892785"/>
          </a:xfrm>
          <a:prstGeom prst="rect">
            <a:avLst/>
          </a:prstGeom>
        </p:spPr>
      </p:pic>
      <p:pic>
        <p:nvPicPr>
          <p:cNvPr id="27" name="Immagine 26" descr="Immagine che contiene scuro, colorato&#10;&#10;Descrizione generata automaticamente">
            <a:extLst>
              <a:ext uri="{FF2B5EF4-FFF2-40B4-BE49-F238E27FC236}">
                <a16:creationId xmlns:a16="http://schemas.microsoft.com/office/drawing/2014/main" id="{68589ADC-DB71-511E-8643-3E1849CD4424}"/>
              </a:ext>
            </a:extLst>
          </p:cNvPr>
          <p:cNvPicPr>
            <a:picLocks noChangeAspect="1"/>
          </p:cNvPicPr>
          <p:nvPr/>
        </p:nvPicPr>
        <p:blipFill rotWithShape="1">
          <a:blip r:embed="rId17">
            <a:extLst>
              <a:ext uri="{28A0092B-C50C-407E-A947-70E740481C1C}">
                <a14:useLocalDpi xmlns:a14="http://schemas.microsoft.com/office/drawing/2010/main" val="0"/>
              </a:ext>
            </a:extLst>
          </a:blip>
          <a:srcRect l="24299" t="5781" r="12631"/>
          <a:stretch/>
        </p:blipFill>
        <p:spPr>
          <a:xfrm>
            <a:off x="39242729" y="4646838"/>
            <a:ext cx="2786156" cy="1904036"/>
          </a:xfrm>
          <a:prstGeom prst="rect">
            <a:avLst/>
          </a:prstGeom>
        </p:spPr>
      </p:pic>
      <p:sp>
        <p:nvSpPr>
          <p:cNvPr id="14" name="CasellaDiTesto 13">
            <a:extLst>
              <a:ext uri="{FF2B5EF4-FFF2-40B4-BE49-F238E27FC236}">
                <a16:creationId xmlns:a16="http://schemas.microsoft.com/office/drawing/2014/main" id="{018027C4-0D75-B28E-83E3-F6EFE08B7292}"/>
              </a:ext>
            </a:extLst>
          </p:cNvPr>
          <p:cNvSpPr txBox="1"/>
          <p:nvPr/>
        </p:nvSpPr>
        <p:spPr>
          <a:xfrm>
            <a:off x="923352" y="8657396"/>
            <a:ext cx="14321655" cy="307777"/>
          </a:xfrm>
          <a:prstGeom prst="rect">
            <a:avLst/>
          </a:prstGeom>
          <a:noFill/>
        </p:spPr>
        <p:txBody>
          <a:bodyPr wrap="square" rtlCol="0">
            <a:spAutoFit/>
          </a:bodyPr>
          <a:lstStyle/>
          <a:p>
            <a:r>
              <a:rPr lang="en-US" sz="1400" dirty="0">
                <a:effectLst/>
                <a:latin typeface="Calibri" panose="020F0502020204030204" pitchFamily="34" charset="0"/>
                <a:ea typeface="Calibri" panose="020F0502020204030204" pitchFamily="34" charset="0"/>
                <a:cs typeface="Calibri" panose="020F0502020204030204" pitchFamily="34" charset="0"/>
              </a:rPr>
              <a:t>We checked whether the data basic statistics matched the literature and we identified the regressors that are statistically significant </a:t>
            </a:r>
            <a:r>
              <a:rPr lang="en-US" sz="1400" dirty="0" err="1">
                <a:effectLst/>
                <a:latin typeface="Calibri" panose="020F0502020204030204" pitchFamily="34" charset="0"/>
                <a:ea typeface="Calibri" panose="020F0502020204030204" pitchFamily="34" charset="0"/>
                <a:cs typeface="Calibri" panose="020F0502020204030204" pitchFamily="34" charset="0"/>
              </a:rPr>
              <a:t>w.r.t.</a:t>
            </a:r>
            <a:r>
              <a:rPr lang="en-US" sz="1400" dirty="0">
                <a:effectLst/>
                <a:latin typeface="Calibri" panose="020F0502020204030204" pitchFamily="34" charset="0"/>
                <a:ea typeface="Calibri" panose="020F0502020204030204" pitchFamily="34" charset="0"/>
                <a:cs typeface="Calibri" panose="020F0502020204030204" pitchFamily="34" charset="0"/>
              </a:rPr>
              <a:t> reaction time:</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5" name="CasellaDiTesto 64">
            <a:extLst>
              <a:ext uri="{FF2B5EF4-FFF2-40B4-BE49-F238E27FC236}">
                <a16:creationId xmlns:a16="http://schemas.microsoft.com/office/drawing/2014/main" id="{27745794-B202-B141-34A1-B83004E53896}"/>
              </a:ext>
            </a:extLst>
          </p:cNvPr>
          <p:cNvSpPr txBox="1"/>
          <p:nvPr/>
        </p:nvSpPr>
        <p:spPr>
          <a:xfrm>
            <a:off x="762690" y="9193655"/>
            <a:ext cx="3129920" cy="307777"/>
          </a:xfrm>
          <a:prstGeom prst="rect">
            <a:avLst/>
          </a:prstGeom>
          <a:solidFill>
            <a:schemeClr val="accent2">
              <a:lumMod val="40000"/>
              <a:lumOff val="60000"/>
            </a:schemeClr>
          </a:solidFill>
        </p:spPr>
        <p:txBody>
          <a:bodyPr wrap="square" rtlCol="0">
            <a:spAutoFit/>
          </a:bodyPr>
          <a:lstStyle/>
          <a:p>
            <a:pPr algn="ctr" rtl="0">
              <a:spcBef>
                <a:spcPts val="300"/>
              </a:spcBef>
              <a:spcAft>
                <a:spcPts val="300"/>
              </a:spcAft>
            </a:pPr>
            <a:r>
              <a:rPr lang="fr-FR" sz="1400" b="1" i="0" u="none" strike="noStrike" dirty="0">
                <a:solidFill>
                  <a:srgbClr val="000000"/>
                </a:solidFill>
                <a:effectLst/>
                <a:latin typeface="Arial" panose="020B0604020202020204" pitchFamily="34" charset="0"/>
              </a:rPr>
              <a:t> </a:t>
            </a:r>
            <a:r>
              <a:rPr lang="fr-FR" sz="1400" b="1" i="0" u="none" strike="noStrike" dirty="0">
                <a:solidFill>
                  <a:srgbClr val="000000"/>
                </a:solidFill>
                <a:effectLst/>
                <a:highlight>
                  <a:srgbClr val="FF0000"/>
                </a:highlight>
                <a:latin typeface="Arial" panose="020B0604020202020204" pitchFamily="34" charset="0"/>
              </a:rPr>
              <a:t>General </a:t>
            </a:r>
            <a:r>
              <a:rPr lang="fr-FR" sz="1400" b="1" i="0" u="none" strike="noStrike" dirty="0" err="1">
                <a:solidFill>
                  <a:srgbClr val="000000"/>
                </a:solidFill>
                <a:effectLst/>
                <a:highlight>
                  <a:srgbClr val="FF0000"/>
                </a:highlight>
                <a:latin typeface="Arial" panose="020B0604020202020204" pitchFamily="34" charset="0"/>
              </a:rPr>
              <a:t>difference</a:t>
            </a:r>
            <a:endParaRPr lang="en-US" dirty="0"/>
          </a:p>
        </p:txBody>
      </p:sp>
      <p:graphicFrame>
        <p:nvGraphicFramePr>
          <p:cNvPr id="17" name="Oggetto 16">
            <a:extLst>
              <a:ext uri="{FF2B5EF4-FFF2-40B4-BE49-F238E27FC236}">
                <a16:creationId xmlns:a16="http://schemas.microsoft.com/office/drawing/2014/main" id="{06D654D9-25DE-BD44-ADC8-E738B9CC3E2F}"/>
              </a:ext>
            </a:extLst>
          </p:cNvPr>
          <p:cNvGraphicFramePr>
            <a:graphicFrameLocks noChangeAspect="1"/>
          </p:cNvGraphicFramePr>
          <p:nvPr>
            <p:extLst>
              <p:ext uri="{D42A27DB-BD31-4B8C-83A1-F6EECF244321}">
                <p14:modId xmlns:p14="http://schemas.microsoft.com/office/powerpoint/2010/main" val="2574234431"/>
              </p:ext>
            </p:extLst>
          </p:nvPr>
        </p:nvGraphicFramePr>
        <p:xfrm>
          <a:off x="4518442" y="9083402"/>
          <a:ext cx="1621243" cy="3011771"/>
        </p:xfrm>
        <a:graphic>
          <a:graphicData uri="http://schemas.openxmlformats.org/presentationml/2006/ole">
            <mc:AlternateContent xmlns:mc="http://schemas.openxmlformats.org/markup-compatibility/2006">
              <mc:Choice xmlns:v="urn:schemas-microsoft-com:vml" Requires="v">
                <p:oleObj name="Acrobat Document" r:id="rId18" imgW="2476279" imgH="4600237" progId="Acrobat.Document.DC">
                  <p:embed/>
                </p:oleObj>
              </mc:Choice>
              <mc:Fallback>
                <p:oleObj name="Acrobat Document" r:id="rId18" imgW="2476279" imgH="4600237" progId="Acrobat.Document.DC">
                  <p:embed/>
                  <p:pic>
                    <p:nvPicPr>
                      <p:cNvPr id="0" name=""/>
                      <p:cNvPicPr/>
                      <p:nvPr/>
                    </p:nvPicPr>
                    <p:blipFill>
                      <a:blip r:embed="rId19"/>
                      <a:stretch>
                        <a:fillRect/>
                      </a:stretch>
                    </p:blipFill>
                    <p:spPr>
                      <a:xfrm>
                        <a:off x="4518442" y="9083402"/>
                        <a:ext cx="1621243" cy="3011771"/>
                      </a:xfrm>
                      <a:prstGeom prst="rect">
                        <a:avLst/>
                      </a:prstGeom>
                    </p:spPr>
                  </p:pic>
                </p:oleObj>
              </mc:Fallback>
            </mc:AlternateContent>
          </a:graphicData>
        </a:graphic>
      </p:graphicFrame>
      <p:sp>
        <p:nvSpPr>
          <p:cNvPr id="67" name="CasellaDiTesto 66">
            <a:extLst>
              <a:ext uri="{FF2B5EF4-FFF2-40B4-BE49-F238E27FC236}">
                <a16:creationId xmlns:a16="http://schemas.microsoft.com/office/drawing/2014/main" id="{D84BA68C-8736-68B8-BFE0-7D332136F47B}"/>
              </a:ext>
            </a:extLst>
          </p:cNvPr>
          <p:cNvSpPr txBox="1"/>
          <p:nvPr/>
        </p:nvSpPr>
        <p:spPr>
          <a:xfrm>
            <a:off x="767629" y="9749368"/>
            <a:ext cx="3124701" cy="1384995"/>
          </a:xfrm>
          <a:prstGeom prst="rect">
            <a:avLst/>
          </a:prstGeom>
          <a:solidFill>
            <a:schemeClr val="accent2">
              <a:lumMod val="40000"/>
              <a:lumOff val="60000"/>
            </a:schemeClr>
          </a:solidFill>
        </p:spPr>
        <p:txBody>
          <a:bodyPr wrap="square" rtlCol="0">
            <a:spAutoFit/>
          </a:bodyPr>
          <a:lstStyle/>
          <a:p>
            <a:r>
              <a:rPr lang="it-IT" sz="1400" dirty="0" err="1">
                <a:effectLst/>
                <a:latin typeface="Calibri" panose="020F0502020204030204" pitchFamily="34" charset="0"/>
                <a:ea typeface="Calibri" panose="020F0502020204030204" pitchFamily="34" charset="0"/>
                <a:cs typeface="Calibri" panose="020F0502020204030204" pitchFamily="34" charset="0"/>
              </a:rPr>
              <a:t>We</a:t>
            </a:r>
            <a:r>
              <a:rPr lang="it-IT" sz="1400" dirty="0">
                <a:effectLst/>
                <a:latin typeface="Calibri" panose="020F0502020204030204" pitchFamily="34" charset="0"/>
                <a:ea typeface="Calibri" panose="020F0502020204030204" pitchFamily="34" charset="0"/>
                <a:cs typeface="Calibri" panose="020F0502020204030204" pitchFamily="34" charset="0"/>
              </a:rPr>
              <a:t> </a:t>
            </a:r>
            <a:r>
              <a:rPr lang="it-IT" sz="1400" dirty="0" err="1">
                <a:effectLst/>
                <a:latin typeface="Calibri" panose="020F0502020204030204" pitchFamily="34" charset="0"/>
                <a:ea typeface="Calibri" panose="020F0502020204030204" pitchFamily="34" charset="0"/>
                <a:cs typeface="Calibri" panose="020F0502020204030204" pitchFamily="34" charset="0"/>
              </a:rPr>
              <a:t>performed</a:t>
            </a:r>
            <a:r>
              <a:rPr lang="it-IT" sz="1400" dirty="0">
                <a:effectLst/>
                <a:latin typeface="Calibri" panose="020F0502020204030204" pitchFamily="34" charset="0"/>
                <a:ea typeface="Calibri" panose="020F0502020204030204" pitchFamily="34" charset="0"/>
                <a:cs typeface="Calibri" panose="020F0502020204030204" pitchFamily="34" charset="0"/>
              </a:rPr>
              <a:t> a</a:t>
            </a:r>
            <a:r>
              <a:rPr lang="en-US" sz="1400" dirty="0">
                <a:effectLst/>
                <a:latin typeface="Calibri" panose="020F0502020204030204" pitchFamily="34" charset="0"/>
                <a:ea typeface="Calibri" panose="020F0502020204030204" pitchFamily="34" charset="0"/>
                <a:cs typeface="Calibri" panose="020F0502020204030204" pitchFamily="34" charset="0"/>
              </a:rPr>
              <a:t> t-test on the means confirmed a significative difference in the distributions of the Reaction Times in CTRL and SCHZ</a:t>
            </a:r>
            <a:endParaRPr lang="en-US" sz="1400" dirty="0">
              <a:effectLst/>
              <a:highlight>
                <a:srgbClr val="FF0000"/>
              </a:highlight>
              <a:latin typeface="Calibri" panose="020F0502020204030204" pitchFamily="34" charset="0"/>
              <a:ea typeface="Calibri" panose="020F0502020204030204" pitchFamily="34" charset="0"/>
              <a:cs typeface="Calibri" panose="020F0502020204030204" pitchFamily="34" charset="0"/>
            </a:endParaRPr>
          </a:p>
          <a:p>
            <a:endParaRPr lang="en-US" sz="1400" dirty="0">
              <a:highlight>
                <a:srgbClr val="FF0000"/>
              </a:highlight>
              <a:latin typeface="Calibri" panose="020F0502020204030204" pitchFamily="34" charset="0"/>
              <a:cs typeface="Calibri" panose="020F0502020204030204" pitchFamily="34" charset="0"/>
            </a:endParaRPr>
          </a:p>
          <a:p>
            <a:r>
              <a:rPr lang="en-US" sz="1400" dirty="0">
                <a:highlight>
                  <a:srgbClr val="FF0000"/>
                </a:highlight>
                <a:latin typeface="Calibri" panose="020F0502020204030204" pitchFamily="34" charset="0"/>
                <a:cs typeface="Calibri" panose="020F0502020204030204" pitchFamily="34" charset="0"/>
              </a:rPr>
              <a:t>ABBIAMO UN PVALUE DEL 6.266e-13</a:t>
            </a:r>
            <a:endParaRPr lang="en-US" sz="1400" dirty="0"/>
          </a:p>
        </p:txBody>
      </p:sp>
      <p:sp>
        <p:nvSpPr>
          <p:cNvPr id="68" name="CasellaDiTesto 67">
            <a:extLst>
              <a:ext uri="{FF2B5EF4-FFF2-40B4-BE49-F238E27FC236}">
                <a16:creationId xmlns:a16="http://schemas.microsoft.com/office/drawing/2014/main" id="{BCFD376F-8911-5827-3D3F-DCCB9E92B30E}"/>
              </a:ext>
            </a:extLst>
          </p:cNvPr>
          <p:cNvSpPr txBox="1"/>
          <p:nvPr/>
        </p:nvSpPr>
        <p:spPr>
          <a:xfrm>
            <a:off x="7277049" y="9744477"/>
            <a:ext cx="3808400" cy="1831271"/>
          </a:xfrm>
          <a:prstGeom prst="rect">
            <a:avLst/>
          </a:prstGeom>
          <a:solidFill>
            <a:schemeClr val="accent2">
              <a:lumMod val="40000"/>
              <a:lumOff val="60000"/>
            </a:schemeClr>
          </a:solidFill>
        </p:spPr>
        <p:txBody>
          <a:bodyPr wrap="square" numCol="1" rtlCol="0">
            <a:spAutoFit/>
          </a:bodyPr>
          <a:lstStyle/>
          <a:p>
            <a:pPr rtl="0">
              <a:spcBef>
                <a:spcPts val="300"/>
              </a:spcBef>
              <a:spcAft>
                <a:spcPts val="300"/>
              </a:spcAft>
            </a:pPr>
            <a:r>
              <a:rPr lang="fr-FR" sz="1400" b="1" i="0" u="none" strike="noStrike" dirty="0">
                <a:solidFill>
                  <a:srgbClr val="000000"/>
                </a:solidFill>
                <a:effectLst/>
                <a:latin typeface="Arial" panose="020B0604020202020204" pitchFamily="34" charset="0"/>
              </a:rPr>
              <a:t> </a:t>
            </a:r>
            <a:r>
              <a:rPr lang="it-IT" sz="1400" dirty="0" err="1">
                <a:effectLst/>
                <a:latin typeface="Calibri" panose="020F0502020204030204" pitchFamily="34" charset="0"/>
                <a:ea typeface="Calibri" panose="020F0502020204030204" pitchFamily="34" charset="0"/>
                <a:cs typeface="Calibri" panose="020F0502020204030204" pitchFamily="34" charset="0"/>
              </a:rPr>
              <a:t>We</a:t>
            </a:r>
            <a:r>
              <a:rPr lang="it-IT" sz="1400" dirty="0">
                <a:effectLst/>
                <a:latin typeface="Calibri" panose="020F0502020204030204" pitchFamily="34" charset="0"/>
                <a:ea typeface="Calibri" panose="020F0502020204030204" pitchFamily="34" charset="0"/>
                <a:cs typeface="Calibri" panose="020F0502020204030204" pitchFamily="34" charset="0"/>
              </a:rPr>
              <a:t> </a:t>
            </a:r>
            <a:r>
              <a:rPr lang="it-IT" sz="1400" dirty="0" err="1">
                <a:effectLst/>
                <a:latin typeface="Calibri" panose="020F0502020204030204" pitchFamily="34" charset="0"/>
                <a:ea typeface="Calibri" panose="020F0502020204030204" pitchFamily="34" charset="0"/>
                <a:cs typeface="Calibri" panose="020F0502020204030204" pitchFamily="34" charset="0"/>
              </a:rPr>
              <a:t>performed</a:t>
            </a:r>
            <a:r>
              <a:rPr lang="it-IT" sz="1400" dirty="0">
                <a:effectLst/>
                <a:latin typeface="Calibri" panose="020F0502020204030204" pitchFamily="34" charset="0"/>
                <a:ea typeface="Calibri" panose="020F0502020204030204" pitchFamily="34" charset="0"/>
                <a:cs typeface="Calibri" panose="020F0502020204030204" pitchFamily="34" charset="0"/>
              </a:rPr>
              <a:t> a</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t-test on the Scores of the </a:t>
            </a:r>
            <a:r>
              <a:rPr lang="en-US" sz="14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Barratt Impulsivity Test</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(BIS) confirmed a significant difference between the means of SCHZ and CTRL scores </a:t>
            </a:r>
            <a:r>
              <a:rPr lang="en-US" sz="1400" dirty="0">
                <a:solidFill>
                  <a:srgbClr val="000000"/>
                </a:solidFill>
                <a:effectLst/>
                <a:highlight>
                  <a:srgbClr val="FF0000"/>
                </a:highlight>
                <a:latin typeface="Calibri" panose="020F0502020204030204" pitchFamily="34" charset="0"/>
                <a:ea typeface="Calibri" panose="020F0502020204030204" pitchFamily="34" charset="0"/>
                <a:cs typeface="Calibri" panose="020F0502020204030204" pitchFamily="34" charset="0"/>
              </a:rPr>
              <a:t>(see Fig. 2).</a:t>
            </a:r>
          </a:p>
          <a:p>
            <a:pPr rtl="0">
              <a:spcBef>
                <a:spcPts val="300"/>
              </a:spcBef>
              <a:spcAft>
                <a:spcPts val="300"/>
              </a:spcAft>
            </a:pPr>
            <a:endParaRPr lang="en-US" sz="1400" dirty="0">
              <a:solidFill>
                <a:srgbClr val="000000"/>
              </a:solidFill>
              <a:highlight>
                <a:srgbClr val="FF0000"/>
              </a:highlight>
              <a:latin typeface="Calibri" panose="020F0502020204030204" pitchFamily="34" charset="0"/>
              <a:ea typeface="Calibri" panose="020F0502020204030204" pitchFamily="34" charset="0"/>
              <a:cs typeface="Calibri" panose="020F0502020204030204" pitchFamily="34" charset="0"/>
            </a:endParaRPr>
          </a:p>
          <a:p>
            <a:pPr rtl="0">
              <a:spcBef>
                <a:spcPts val="300"/>
              </a:spcBef>
              <a:spcAft>
                <a:spcPts val="300"/>
              </a:spcAft>
            </a:pPr>
            <a:r>
              <a:rPr lang="en-US" sz="1400" dirty="0" err="1">
                <a:solidFill>
                  <a:srgbClr val="000000"/>
                </a:solidFill>
                <a:effectLst/>
                <a:highlight>
                  <a:srgbClr val="FF0000"/>
                </a:highlight>
                <a:latin typeface="Calibri" panose="020F0502020204030204" pitchFamily="34" charset="0"/>
                <a:ea typeface="Calibri" panose="020F0502020204030204" pitchFamily="34" charset="0"/>
                <a:cs typeface="Calibri" panose="020F0502020204030204" pitchFamily="34" charset="0"/>
              </a:rPr>
              <a:t>Abbiamo</a:t>
            </a:r>
            <a:r>
              <a:rPr lang="en-US" sz="1400" dirty="0">
                <a:solidFill>
                  <a:srgbClr val="000000"/>
                </a:solidFill>
                <a:effectLst/>
                <a:highlight>
                  <a:srgbClr val="FF0000"/>
                </a:highlight>
                <a:latin typeface="Calibri" panose="020F0502020204030204" pitchFamily="34" charset="0"/>
                <a:ea typeface="Calibri" panose="020F0502020204030204" pitchFamily="34" charset="0"/>
                <a:cs typeface="Calibri" panose="020F0502020204030204" pitchFamily="34" charset="0"/>
              </a:rPr>
              <a:t> un </a:t>
            </a:r>
            <a:r>
              <a:rPr lang="en-US" sz="1400" dirty="0" err="1">
                <a:solidFill>
                  <a:srgbClr val="000000"/>
                </a:solidFill>
                <a:effectLst/>
                <a:highlight>
                  <a:srgbClr val="FF0000"/>
                </a:highlight>
                <a:latin typeface="Calibri" panose="020F0502020204030204" pitchFamily="34" charset="0"/>
                <a:ea typeface="Calibri" panose="020F0502020204030204" pitchFamily="34" charset="0"/>
                <a:cs typeface="Calibri" panose="020F0502020204030204" pitchFamily="34" charset="0"/>
              </a:rPr>
              <a:t>pvalue</a:t>
            </a:r>
            <a:r>
              <a:rPr lang="en-US" sz="1400" dirty="0">
                <a:solidFill>
                  <a:srgbClr val="000000"/>
                </a:solidFill>
                <a:effectLst/>
                <a:highlight>
                  <a:srgbClr val="FF0000"/>
                </a:highligh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000000"/>
                </a:solidFill>
                <a:highlight>
                  <a:srgbClr val="FF0000"/>
                </a:highlight>
                <a:latin typeface="Calibri" panose="020F0502020204030204" pitchFamily="34" charset="0"/>
                <a:ea typeface="Calibri" panose="020F0502020204030204" pitchFamily="34" charset="0"/>
                <a:cs typeface="Calibri" panose="020F0502020204030204" pitchFamily="34" charset="0"/>
              </a:rPr>
              <a:t>≈ 1</a:t>
            </a:r>
            <a:endParaRPr lang="en-US" sz="1400" dirty="0">
              <a:solidFill>
                <a:srgbClr val="000000"/>
              </a:solidFill>
              <a:effectLst/>
              <a:highlight>
                <a:srgbClr val="FF0000"/>
              </a:highlight>
              <a:latin typeface="Calibri" panose="020F0502020204030204" pitchFamily="34" charset="0"/>
              <a:ea typeface="Calibri" panose="020F0502020204030204" pitchFamily="34" charset="0"/>
              <a:cs typeface="Calibri" panose="020F0502020204030204" pitchFamily="34" charset="0"/>
            </a:endParaRPr>
          </a:p>
          <a:p>
            <a:pPr rtl="0">
              <a:spcBef>
                <a:spcPts val="300"/>
              </a:spcBef>
              <a:spcAft>
                <a:spcPts val="300"/>
              </a:spcAft>
            </a:pPr>
            <a:endParaRPr lang="en-US" sz="1400" dirty="0">
              <a:solidFill>
                <a:srgbClr val="000000"/>
              </a:solidFill>
              <a:highlight>
                <a:srgbClr val="FF0000"/>
              </a:highligh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39" name="Oggetto 38">
            <a:extLst>
              <a:ext uri="{FF2B5EF4-FFF2-40B4-BE49-F238E27FC236}">
                <a16:creationId xmlns:a16="http://schemas.microsoft.com/office/drawing/2014/main" id="{344696BC-6BC6-9BC6-69AD-2E5DD86CC1C9}"/>
              </a:ext>
            </a:extLst>
          </p:cNvPr>
          <p:cNvGraphicFramePr>
            <a:graphicFrameLocks noChangeAspect="1"/>
          </p:cNvGraphicFramePr>
          <p:nvPr>
            <p:extLst>
              <p:ext uri="{D42A27DB-BD31-4B8C-83A1-F6EECF244321}">
                <p14:modId xmlns:p14="http://schemas.microsoft.com/office/powerpoint/2010/main" val="729838444"/>
              </p:ext>
            </p:extLst>
          </p:nvPr>
        </p:nvGraphicFramePr>
        <p:xfrm>
          <a:off x="17834189" y="8978435"/>
          <a:ext cx="2550360" cy="3207158"/>
        </p:xfrm>
        <a:graphic>
          <a:graphicData uri="http://schemas.openxmlformats.org/presentationml/2006/ole">
            <mc:AlternateContent xmlns:mc="http://schemas.openxmlformats.org/markup-compatibility/2006">
              <mc:Choice xmlns:v="urn:schemas-microsoft-com:vml" Requires="v">
                <p:oleObj name="Acrobat Document" r:id="rId20" imgW="5667037" imgH="8010334" progId="Acrobat.Document.DC">
                  <p:embed/>
                </p:oleObj>
              </mc:Choice>
              <mc:Fallback>
                <p:oleObj name="Acrobat Document" r:id="rId20" imgW="5667037" imgH="8010334" progId="Acrobat.Document.DC">
                  <p:embed/>
                  <p:pic>
                    <p:nvPicPr>
                      <p:cNvPr id="0" name=""/>
                      <p:cNvPicPr/>
                      <p:nvPr/>
                    </p:nvPicPr>
                    <p:blipFill>
                      <a:blip r:embed="rId21"/>
                      <a:stretch>
                        <a:fillRect/>
                      </a:stretch>
                    </p:blipFill>
                    <p:spPr>
                      <a:xfrm>
                        <a:off x="17834189" y="8978435"/>
                        <a:ext cx="2550360" cy="3207158"/>
                      </a:xfrm>
                      <a:prstGeom prst="rect">
                        <a:avLst/>
                      </a:prstGeom>
                    </p:spPr>
                  </p:pic>
                </p:oleObj>
              </mc:Fallback>
            </mc:AlternateContent>
          </a:graphicData>
        </a:graphic>
      </p:graphicFrame>
      <p:sp>
        <p:nvSpPr>
          <p:cNvPr id="83" name="CasellaDiTesto 82">
            <a:extLst>
              <a:ext uri="{FF2B5EF4-FFF2-40B4-BE49-F238E27FC236}">
                <a16:creationId xmlns:a16="http://schemas.microsoft.com/office/drawing/2014/main" id="{FFA86845-D643-ADBC-1549-0A2E9DC04912}"/>
              </a:ext>
            </a:extLst>
          </p:cNvPr>
          <p:cNvSpPr txBox="1"/>
          <p:nvPr/>
        </p:nvSpPr>
        <p:spPr>
          <a:xfrm>
            <a:off x="20754103" y="9188650"/>
            <a:ext cx="6990154" cy="307777"/>
          </a:xfrm>
          <a:prstGeom prst="rect">
            <a:avLst/>
          </a:prstGeom>
          <a:solidFill>
            <a:schemeClr val="accent2">
              <a:lumMod val="40000"/>
              <a:lumOff val="60000"/>
            </a:schemeClr>
          </a:solidFill>
        </p:spPr>
        <p:txBody>
          <a:bodyPr wrap="square" rtlCol="0">
            <a:spAutoFit/>
          </a:bodyPr>
          <a:lstStyle/>
          <a:p>
            <a:pPr algn="ctr"/>
            <a:r>
              <a:rPr lang="it-IT" sz="1400" b="1" dirty="0">
                <a:latin typeface="Arial" panose="020B0604020202020204" pitchFamily="34" charset="0"/>
                <a:cs typeface="Arial" panose="020B0604020202020204" pitchFamily="34" charset="0"/>
              </a:rPr>
              <a:t>BMI AGE</a:t>
            </a:r>
          </a:p>
        </p:txBody>
      </p:sp>
      <p:sp>
        <p:nvSpPr>
          <p:cNvPr id="89" name="CasellaDiTesto 88">
            <a:extLst>
              <a:ext uri="{FF2B5EF4-FFF2-40B4-BE49-F238E27FC236}">
                <a16:creationId xmlns:a16="http://schemas.microsoft.com/office/drawing/2014/main" id="{D9CA3AF1-5F61-4715-5CD7-81D1FC768830}"/>
              </a:ext>
            </a:extLst>
          </p:cNvPr>
          <p:cNvSpPr txBox="1"/>
          <p:nvPr/>
        </p:nvSpPr>
        <p:spPr>
          <a:xfrm>
            <a:off x="14001788" y="9749440"/>
            <a:ext cx="3274757" cy="1538883"/>
          </a:xfrm>
          <a:prstGeom prst="rect">
            <a:avLst/>
          </a:prstGeom>
          <a:solidFill>
            <a:schemeClr val="accent2">
              <a:lumMod val="40000"/>
              <a:lumOff val="60000"/>
            </a:schemeClr>
          </a:solidFill>
        </p:spPr>
        <p:txBody>
          <a:bodyPr wrap="square">
            <a:spAutoFit/>
          </a:bodyPr>
          <a:lstStyle/>
          <a:p>
            <a:pPr>
              <a:spcBef>
                <a:spcPts val="300"/>
              </a:spcBef>
              <a:spcAft>
                <a:spcPts val="300"/>
              </a:spcAft>
            </a:pP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And then we  proceeded using </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following </a:t>
            </a:r>
            <a:r>
              <a:rPr lang="en-US" sz="1400" dirty="0">
                <a:effectLst/>
                <a:latin typeface="Calibri" panose="020F0502020204030204" pitchFamily="34" charset="0"/>
                <a:ea typeface="Calibri" panose="020F0502020204030204" pitchFamily="34" charset="0"/>
                <a:cs typeface="Calibri" panose="020F0502020204030204" pitchFamily="34" charset="0"/>
              </a:rPr>
              <a:t>Linear Regression Models (LRM)</a:t>
            </a:r>
            <a:endParaRPr lang="en-US" sz="1400" dirty="0">
              <a:solidFill>
                <a:srgbClr val="000000"/>
              </a:solidFill>
              <a:highlight>
                <a:srgbClr val="FF0000"/>
              </a:highlight>
              <a:latin typeface="Calibri" panose="020F0502020204030204" pitchFamily="34" charset="0"/>
              <a:ea typeface="Calibri" panose="020F0502020204030204" pitchFamily="34" charset="0"/>
              <a:cs typeface="Calibri" panose="020F0502020204030204" pitchFamily="34" charset="0"/>
            </a:endParaRPr>
          </a:p>
          <a:p>
            <a:pPr algn="ctr">
              <a:spcBef>
                <a:spcPts val="300"/>
              </a:spcBef>
              <a:spcAft>
                <a:spcPts val="300"/>
              </a:spcAft>
            </a:pPr>
            <a:r>
              <a:rPr lang="en-US" sz="1400" i="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Reaction.Time</a:t>
            </a:r>
            <a:r>
              <a:rPr lang="en-US" sz="14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BIS. </a:t>
            </a:r>
          </a:p>
          <a:p>
            <a:pPr>
              <a:spcBef>
                <a:spcPts val="300"/>
              </a:spcBef>
              <a:spcAft>
                <a:spcPts val="300"/>
              </a:spcAft>
            </a:pP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But BIS did not turn out a statistically significant regressor, despite the previous results of the T-test on the BIS scores.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0" name="CasellaDiTesto 99">
            <a:extLst>
              <a:ext uri="{FF2B5EF4-FFF2-40B4-BE49-F238E27FC236}">
                <a16:creationId xmlns:a16="http://schemas.microsoft.com/office/drawing/2014/main" id="{2A7C907D-7F7A-27F0-28AF-1E172E6A29F9}"/>
              </a:ext>
            </a:extLst>
          </p:cNvPr>
          <p:cNvSpPr txBox="1"/>
          <p:nvPr/>
        </p:nvSpPr>
        <p:spPr>
          <a:xfrm>
            <a:off x="8945749" y="13799344"/>
            <a:ext cx="11099029" cy="1266244"/>
          </a:xfrm>
          <a:prstGeom prst="rect">
            <a:avLst/>
          </a:prstGeom>
          <a:solidFill>
            <a:schemeClr val="accent2">
              <a:lumMod val="40000"/>
              <a:lumOff val="60000"/>
            </a:schemeClr>
          </a:solidFill>
        </p:spPr>
        <p:txBody>
          <a:bodyPr wrap="square">
            <a:spAutoFit/>
          </a:bodyPr>
          <a:lstStyle/>
          <a:p>
            <a:pPr>
              <a:lnSpc>
                <a:spcPct val="107000"/>
              </a:lnSpc>
            </a:pPr>
            <a:r>
              <a:rPr lang="en-US" sz="1400" dirty="0">
                <a:effectLst/>
                <a:latin typeface="Calibri" panose="020F0502020204030204" pitchFamily="34" charset="0"/>
                <a:ea typeface="Calibri" panose="020F0502020204030204" pitchFamily="34" charset="0"/>
                <a:cs typeface="Calibri" panose="020F0502020204030204" pitchFamily="34" charset="0"/>
              </a:rPr>
              <a:t>An ANOVA on the mean of the reaction times of each participant according to different conditions of the experiment:</a:t>
            </a:r>
          </a:p>
          <a:p>
            <a:pPr>
              <a:lnSpc>
                <a:spcPct val="107000"/>
              </a:lnSpc>
            </a:pPr>
            <a:r>
              <a:rPr lang="en-US" sz="1400" i="1" dirty="0">
                <a:effectLst/>
                <a:latin typeface="Calibri" panose="020F0502020204030204" pitchFamily="34" charset="0"/>
                <a:ea typeface="Calibri" panose="020F0502020204030204" pitchFamily="34" charset="0"/>
                <a:cs typeface="Calibri" panose="020F0502020204030204" pitchFamily="34" charset="0"/>
              </a:rPr>
              <a:t>		</a:t>
            </a:r>
            <a:r>
              <a:rPr lang="en-US" sz="1400" i="1" dirty="0" err="1">
                <a:effectLst/>
                <a:latin typeface="Calibri" panose="020F0502020204030204" pitchFamily="34" charset="0"/>
                <a:ea typeface="Calibri" panose="020F0502020204030204" pitchFamily="34" charset="0"/>
                <a:cs typeface="Calibri" panose="020F0502020204030204" pitchFamily="34" charset="0"/>
              </a:rPr>
              <a:t>Reaction.time</a:t>
            </a:r>
            <a:r>
              <a:rPr lang="en-US" sz="14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a:t>
            </a:r>
            <a:r>
              <a:rPr lang="en-US" sz="14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diagnosis + congruent + switch + diagnosis*congruent + diagnosis*switch + congruent*switch</a:t>
            </a:r>
            <a:endParaRPr lang="en-US" sz="1400" i="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pPr>
            <a:r>
              <a:rPr lang="en-US" sz="1400" dirty="0">
                <a:effectLst/>
                <a:latin typeface="Calibri" panose="020F0502020204030204" pitchFamily="34" charset="0"/>
                <a:ea typeface="Calibri" panose="020F0502020204030204" pitchFamily="34" charset="0"/>
                <a:cs typeface="Calibri" panose="020F0502020204030204" pitchFamily="34" charset="0"/>
              </a:rPr>
              <a:t>showed a high significance of diagnosis and switch, but </a:t>
            </a:r>
            <a:r>
              <a:rPr lang="en-US" sz="1600" b="1" dirty="0">
                <a:effectLst/>
                <a:latin typeface="Calibri" panose="020F0502020204030204" pitchFamily="34" charset="0"/>
                <a:ea typeface="Calibri" panose="020F0502020204030204" pitchFamily="34" charset="0"/>
                <a:cs typeface="Calibri" panose="020F0502020204030204" pitchFamily="34" charset="0"/>
              </a:rPr>
              <a:t>no interaction</a:t>
            </a:r>
            <a:r>
              <a:rPr lang="en-US" sz="1400" b="1"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Calibri" panose="020F0502020204030204" pitchFamily="34" charset="0"/>
              </a:rPr>
              <a:t>was statistically significant.</a:t>
            </a:r>
            <a:br>
              <a:rPr lang="en-US" sz="1400" dirty="0">
                <a:effectLst/>
                <a:latin typeface="Calibri" panose="020F0502020204030204" pitchFamily="34" charset="0"/>
                <a:ea typeface="Calibri" panose="020F0502020204030204" pitchFamily="34" charset="0"/>
                <a:cs typeface="Calibri" panose="020F0502020204030204" pitchFamily="34" charset="0"/>
              </a:rPr>
            </a:br>
            <a:r>
              <a:rPr lang="en-US" sz="1400" dirty="0">
                <a:effectLst/>
                <a:latin typeface="Calibri" panose="020F0502020204030204" pitchFamily="34" charset="0"/>
                <a:ea typeface="Calibri" panose="020F0502020204030204" pitchFamily="34" charset="0"/>
                <a:cs typeface="Calibri" panose="020F0502020204030204" pitchFamily="34" charset="0"/>
              </a:rPr>
              <a:t>A stepwise reduction led us to the additive model:</a:t>
            </a:r>
          </a:p>
          <a:p>
            <a:pPr>
              <a:lnSpc>
                <a:spcPct val="107000"/>
              </a:lnSpc>
            </a:pPr>
            <a:r>
              <a:rPr lang="en-US" sz="1400" i="1" dirty="0">
                <a:latin typeface="Calibri" panose="020F0502020204030204" pitchFamily="34" charset="0"/>
                <a:ea typeface="Calibri" panose="020F0502020204030204" pitchFamily="34" charset="0"/>
                <a:cs typeface="Calibri" panose="020F0502020204030204" pitchFamily="34" charset="0"/>
              </a:rPr>
              <a:t>		</a:t>
            </a:r>
            <a:r>
              <a:rPr lang="en-US" sz="1400" i="1" dirty="0" err="1">
                <a:effectLst/>
                <a:latin typeface="Calibri" panose="020F0502020204030204" pitchFamily="34" charset="0"/>
                <a:ea typeface="Calibri" panose="020F0502020204030204" pitchFamily="34" charset="0"/>
                <a:cs typeface="Calibri" panose="020F0502020204030204" pitchFamily="34" charset="0"/>
              </a:rPr>
              <a:t>Reaction.time</a:t>
            </a:r>
            <a:r>
              <a:rPr lang="en-US" sz="1400" dirty="0">
                <a:effectLst/>
                <a:latin typeface="Calibri" panose="020F0502020204030204" pitchFamily="34" charset="0"/>
                <a:ea typeface="Calibri" panose="020F0502020204030204" pitchFamily="34" charset="0"/>
                <a:cs typeface="Calibri" panose="020F0502020204030204" pitchFamily="34" charset="0"/>
              </a:rPr>
              <a:t> </a:t>
            </a:r>
            <a:r>
              <a:rPr lang="en-US" sz="1400" i="1" dirty="0">
                <a:solidFill>
                  <a:srgbClr val="000000"/>
                </a:solidFill>
                <a:effectLst/>
                <a:latin typeface="Arial" panose="020B0604020202020204" pitchFamily="34" charset="0"/>
                <a:ea typeface="Calibri" panose="020F0502020204030204" pitchFamily="34" charset="0"/>
                <a:cs typeface="Arial" panose="020B0604020202020204" pitchFamily="34" charset="0"/>
              </a:rPr>
              <a:t>~</a:t>
            </a:r>
            <a:r>
              <a:rPr lang="en-US" sz="14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diagnosis + switch </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(see Fig. 46).</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2" name="CasellaDiTesto 101">
            <a:extLst>
              <a:ext uri="{FF2B5EF4-FFF2-40B4-BE49-F238E27FC236}">
                <a16:creationId xmlns:a16="http://schemas.microsoft.com/office/drawing/2014/main" id="{3DCC2120-5DBD-834F-0DDD-6E3764442661}"/>
              </a:ext>
            </a:extLst>
          </p:cNvPr>
          <p:cNvSpPr txBox="1"/>
          <p:nvPr/>
        </p:nvSpPr>
        <p:spPr>
          <a:xfrm>
            <a:off x="11545775" y="25302575"/>
            <a:ext cx="4054770" cy="4308615"/>
          </a:xfrm>
          <a:prstGeom prst="rect">
            <a:avLst/>
          </a:prstGeom>
          <a:solidFill>
            <a:schemeClr val="accent2">
              <a:lumMod val="40000"/>
              <a:lumOff val="60000"/>
            </a:schemeClr>
          </a:solidFill>
        </p:spPr>
        <p:txBody>
          <a:bodyPr wrap="square">
            <a:spAutoFit/>
          </a:bodyPr>
          <a:lstStyle/>
          <a:p>
            <a:pPr>
              <a:lnSpc>
                <a:spcPct val="107000"/>
              </a:lnSpc>
              <a:spcAft>
                <a:spcPts val="800"/>
              </a:spcAft>
            </a:pPr>
            <a:r>
              <a:rPr lang="en-US" sz="1400" dirty="0">
                <a:effectLst/>
                <a:highlight>
                  <a:srgbClr val="FF0000"/>
                </a:highlight>
                <a:latin typeface="Calibri" panose="020F0502020204030204" pitchFamily="34" charset="0"/>
                <a:ea typeface="Calibri" panose="020F0502020204030204" pitchFamily="34" charset="0"/>
                <a:cs typeface="Calibri" panose="020F0502020204030204" pitchFamily="34" charset="0"/>
              </a:rPr>
              <a:t>The box-plot in the left shows that of course </a:t>
            </a:r>
            <a:r>
              <a:rPr lang="en-US" sz="1400" dirty="0">
                <a:highlight>
                  <a:srgbClr val="FF0000"/>
                </a:highlight>
                <a:latin typeface="Calibri" panose="020F0502020204030204" pitchFamily="34" charset="0"/>
                <a:ea typeface="Calibri" panose="020F0502020204030204" pitchFamily="34" charset="0"/>
                <a:cs typeface="Calibri" panose="020F0502020204030204" pitchFamily="34" charset="0"/>
              </a:rPr>
              <a:t>CTRL have higher accuracy.</a:t>
            </a:r>
          </a:p>
          <a:p>
            <a:pPr>
              <a:lnSpc>
                <a:spcPct val="107000"/>
              </a:lnSpc>
              <a:spcAft>
                <a:spcPts val="800"/>
              </a:spcAft>
            </a:pPr>
            <a:r>
              <a:rPr lang="en-US" sz="1400" dirty="0">
                <a:effectLst/>
                <a:latin typeface="Calibri" panose="020F0502020204030204" pitchFamily="34" charset="0"/>
                <a:ea typeface="Calibri" panose="020F0502020204030204" pitchFamily="34" charset="0"/>
                <a:cs typeface="Calibri" panose="020F0502020204030204" pitchFamily="34" charset="0"/>
              </a:rPr>
              <a:t>The </a:t>
            </a:r>
            <a:r>
              <a:rPr lang="en-US" sz="1400" dirty="0">
                <a:latin typeface="Calibri" panose="020F0502020204030204" pitchFamily="34" charset="0"/>
                <a:ea typeface="Calibri" panose="020F0502020204030204" pitchFamily="34" charset="0"/>
                <a:cs typeface="Calibri" panose="020F0502020204030204" pitchFamily="34" charset="0"/>
              </a:rPr>
              <a:t>b</a:t>
            </a:r>
            <a:r>
              <a:rPr lang="en-US" sz="1400" dirty="0">
                <a:effectLst/>
                <a:latin typeface="Calibri" panose="020F0502020204030204" pitchFamily="34" charset="0"/>
                <a:ea typeface="Calibri" panose="020F0502020204030204" pitchFamily="34" charset="0"/>
                <a:cs typeface="Calibri" panose="020F0502020204030204" pitchFamily="34" charset="0"/>
              </a:rPr>
              <a:t>ox-plots in Fig. 4782 </a:t>
            </a:r>
            <a:r>
              <a:rPr lang="en-US" sz="1400" dirty="0">
                <a:effectLst/>
                <a:highlight>
                  <a:srgbClr val="FF0000"/>
                </a:highlight>
                <a:latin typeface="Calibri" panose="020F0502020204030204" pitchFamily="34" charset="0"/>
                <a:ea typeface="Calibri" panose="020F0502020204030204" pitchFamily="34" charset="0"/>
                <a:cs typeface="Calibri" panose="020F0502020204030204" pitchFamily="34" charset="0"/>
              </a:rPr>
              <a:t>on the right </a:t>
            </a:r>
            <a:r>
              <a:rPr lang="en-US" sz="1400" dirty="0">
                <a:effectLst/>
                <a:latin typeface="Calibri" panose="020F0502020204030204" pitchFamily="34" charset="0"/>
                <a:ea typeface="Calibri" panose="020F0502020204030204" pitchFamily="34" charset="0"/>
                <a:cs typeface="Calibri" panose="020F0502020204030204" pitchFamily="34" charset="0"/>
              </a:rPr>
              <a:t>indicate that </a:t>
            </a:r>
            <a:r>
              <a:rPr lang="en-US" sz="1400" dirty="0">
                <a:effectLst/>
                <a:highlight>
                  <a:srgbClr val="00FFFF"/>
                </a:highlight>
                <a:latin typeface="Calibri" panose="020F0502020204030204" pitchFamily="34" charset="0"/>
                <a:ea typeface="Calibri" panose="020F0502020204030204" pitchFamily="34" charset="0"/>
                <a:cs typeface="Calibri" panose="020F0502020204030204" pitchFamily="34" charset="0"/>
              </a:rPr>
              <a:t>both the differences in accuracy rate and accuracy on switch between CTRL and SCHZ are statistically significant. In particular, the </a:t>
            </a:r>
            <a:r>
              <a:rPr lang="en-US" sz="1400" dirty="0">
                <a:effectLst/>
                <a:latin typeface="Calibri" panose="020F0502020204030204" pitchFamily="34" charset="0"/>
                <a:ea typeface="Calibri" panose="020F0502020204030204" pitchFamily="34" charset="0"/>
                <a:cs typeface="Calibri" panose="020F0502020204030204" pitchFamily="34" charset="0"/>
              </a:rPr>
              <a:t>SCHZ accuracy rate is lower than the CTRL one. On the other hand, the SCHZ accuracy on switch is higher than the CTRL one.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effectLst/>
                <a:highlight>
                  <a:srgbClr val="FF0000"/>
                </a:highlight>
                <a:latin typeface="Calibri" panose="020F0502020204030204" pitchFamily="34" charset="0"/>
                <a:ea typeface="Calibri" panose="020F0502020204030204" pitchFamily="34" charset="0"/>
                <a:cs typeface="Calibri" panose="020F0502020204030204" pitchFamily="34" charset="0"/>
              </a:rPr>
              <a:t>In addition, the same Box plots also indicated that the differences in accuracy rate and accuracy on switch of CTRL is statistically significant. This fact does not hold true for the SCHZ.</a:t>
            </a:r>
            <a:endParaRPr lang="en-US" sz="1400" dirty="0">
              <a:effectLst/>
              <a:highlight>
                <a:srgbClr val="FF0000"/>
              </a:highligh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effectLst/>
                <a:highlight>
                  <a:srgbClr val="FF0000"/>
                </a:highlight>
                <a:latin typeface="Calibri" panose="020F0502020204030204" pitchFamily="34" charset="0"/>
                <a:ea typeface="Calibri" panose="020F0502020204030204" pitchFamily="34" charset="0"/>
                <a:cs typeface="Calibri" panose="020F0502020204030204" pitchFamily="34" charset="0"/>
              </a:rPr>
              <a:t>The previous results falsifies what has been proposed in literature. It appears that no compensating mechanism is necessary as the accuracy rate of SCHZ is lower than CTRL but seems independent of task switching. </a:t>
            </a:r>
            <a:endParaRPr lang="en-US" sz="1400" dirty="0">
              <a:effectLst/>
              <a:highlight>
                <a:srgbClr val="FF0000"/>
              </a:highlight>
              <a:latin typeface="Calibri" panose="020F0502020204030204" pitchFamily="34" charset="0"/>
              <a:ea typeface="Calibri" panose="020F0502020204030204" pitchFamily="34" charset="0"/>
              <a:cs typeface="Arial" panose="020B0604020202020204" pitchFamily="34" charset="0"/>
            </a:endParaRPr>
          </a:p>
        </p:txBody>
      </p:sp>
      <p:sp>
        <p:nvSpPr>
          <p:cNvPr id="35" name="CasellaDiTesto 34">
            <a:extLst>
              <a:ext uri="{FF2B5EF4-FFF2-40B4-BE49-F238E27FC236}">
                <a16:creationId xmlns:a16="http://schemas.microsoft.com/office/drawing/2014/main" id="{46FC1A4F-9C03-CB99-157B-F433B0CA0E59}"/>
              </a:ext>
            </a:extLst>
          </p:cNvPr>
          <p:cNvSpPr txBox="1"/>
          <p:nvPr/>
        </p:nvSpPr>
        <p:spPr>
          <a:xfrm>
            <a:off x="7795316" y="9191762"/>
            <a:ext cx="9481230" cy="307777"/>
          </a:xfrm>
          <a:prstGeom prst="rect">
            <a:avLst/>
          </a:prstGeom>
          <a:solidFill>
            <a:schemeClr val="accent2">
              <a:lumMod val="40000"/>
              <a:lumOff val="60000"/>
            </a:schemeClr>
          </a:solidFill>
        </p:spPr>
        <p:txBody>
          <a:bodyPr wrap="square" rtlCol="0">
            <a:spAutoFit/>
          </a:bodyPr>
          <a:lstStyle/>
          <a:p>
            <a:pPr algn="ctr" rtl="0">
              <a:spcBef>
                <a:spcPts val="300"/>
              </a:spcBef>
              <a:spcAft>
                <a:spcPts val="300"/>
              </a:spcAft>
            </a:pPr>
            <a:r>
              <a:rPr lang="fr-FR" sz="1400" b="1" i="0" u="none" strike="noStrike" dirty="0">
                <a:solidFill>
                  <a:srgbClr val="000000"/>
                </a:solidFill>
                <a:effectLst/>
                <a:latin typeface="Arial" panose="020B0604020202020204" pitchFamily="34" charset="0"/>
              </a:rPr>
              <a:t> PSYCHOLOGICAL TRAITS, BARRATT IMPULSIVENESS SCORES</a:t>
            </a:r>
            <a:endParaRPr lang="it-IT" sz="1400" dirty="0"/>
          </a:p>
        </p:txBody>
      </p:sp>
      <p:cxnSp>
        <p:nvCxnSpPr>
          <p:cNvPr id="76" name="Connettore diritto 75">
            <a:extLst>
              <a:ext uri="{FF2B5EF4-FFF2-40B4-BE49-F238E27FC236}">
                <a16:creationId xmlns:a16="http://schemas.microsoft.com/office/drawing/2014/main" id="{E1D05761-8759-4F1F-4E1C-993F2FF31EF0}"/>
              </a:ext>
            </a:extLst>
          </p:cNvPr>
          <p:cNvCxnSpPr>
            <a:cxnSpLocks/>
          </p:cNvCxnSpPr>
          <p:nvPr/>
        </p:nvCxnSpPr>
        <p:spPr>
          <a:xfrm>
            <a:off x="6854841" y="9198171"/>
            <a:ext cx="0" cy="2897002"/>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0" name="Connettore diritto 79">
            <a:extLst>
              <a:ext uri="{FF2B5EF4-FFF2-40B4-BE49-F238E27FC236}">
                <a16:creationId xmlns:a16="http://schemas.microsoft.com/office/drawing/2014/main" id="{42A4F49F-216D-0087-DB50-7F86C04E55A4}"/>
              </a:ext>
            </a:extLst>
          </p:cNvPr>
          <p:cNvCxnSpPr>
            <a:cxnSpLocks/>
          </p:cNvCxnSpPr>
          <p:nvPr/>
        </p:nvCxnSpPr>
        <p:spPr>
          <a:xfrm>
            <a:off x="20401266" y="9071101"/>
            <a:ext cx="0" cy="3024072"/>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1" name="Titolo 1">
            <a:extLst>
              <a:ext uri="{FF2B5EF4-FFF2-40B4-BE49-F238E27FC236}">
                <a16:creationId xmlns:a16="http://schemas.microsoft.com/office/drawing/2014/main" id="{7476C8C5-D5F5-10F6-CE28-99C362D09C44}"/>
              </a:ext>
            </a:extLst>
          </p:cNvPr>
          <p:cNvSpPr txBox="1">
            <a:spLocks/>
          </p:cNvSpPr>
          <p:nvPr/>
        </p:nvSpPr>
        <p:spPr>
          <a:xfrm>
            <a:off x="670560" y="12601418"/>
            <a:ext cx="41809711" cy="254553"/>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t">
            <a:normAutofit fontScale="25000" lnSpcReduction="20000"/>
          </a:bodyPr>
          <a:lstStyle>
            <a:lvl1pPr algn="ctr" defTabSz="4036710" rtl="0" eaLnBrk="1" latinLnBrk="0" hangingPunct="1">
              <a:lnSpc>
                <a:spcPct val="90000"/>
              </a:lnSpc>
              <a:spcBef>
                <a:spcPct val="0"/>
              </a:spcBef>
              <a:buNone/>
              <a:defRPr sz="26488"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endParaRPr lang="it-IT" sz="8000" dirty="0">
              <a:solidFill>
                <a:schemeClr val="bg1"/>
              </a:solidFill>
            </a:endParaRPr>
          </a:p>
        </p:txBody>
      </p:sp>
      <p:graphicFrame>
        <p:nvGraphicFramePr>
          <p:cNvPr id="114" name="Oggetto 113">
            <a:extLst>
              <a:ext uri="{FF2B5EF4-FFF2-40B4-BE49-F238E27FC236}">
                <a16:creationId xmlns:a16="http://schemas.microsoft.com/office/drawing/2014/main" id="{D61A3B84-50BC-5EF4-9708-AE0FD9F2DCD0}"/>
              </a:ext>
            </a:extLst>
          </p:cNvPr>
          <p:cNvGraphicFramePr>
            <a:graphicFrameLocks noChangeAspect="1"/>
          </p:cNvGraphicFramePr>
          <p:nvPr>
            <p:extLst>
              <p:ext uri="{D42A27DB-BD31-4B8C-83A1-F6EECF244321}">
                <p14:modId xmlns:p14="http://schemas.microsoft.com/office/powerpoint/2010/main" val="3929558032"/>
              </p:ext>
            </p:extLst>
          </p:nvPr>
        </p:nvGraphicFramePr>
        <p:xfrm>
          <a:off x="5228458" y="17534734"/>
          <a:ext cx="2513805" cy="3676102"/>
        </p:xfrm>
        <a:graphic>
          <a:graphicData uri="http://schemas.openxmlformats.org/presentationml/2006/ole">
            <mc:AlternateContent xmlns:mc="http://schemas.openxmlformats.org/markup-compatibility/2006">
              <mc:Choice xmlns:v="urn:schemas-microsoft-com:vml" Requires="v">
                <p:oleObj name="Acrobat Document" r:id="rId22" imgW="2657452" imgH="3886153" progId="Acrobat.Document.DC">
                  <p:embed/>
                </p:oleObj>
              </mc:Choice>
              <mc:Fallback>
                <p:oleObj name="Acrobat Document" r:id="rId22" imgW="2657452" imgH="3886153" progId="Acrobat.Document.DC">
                  <p:embed/>
                  <p:pic>
                    <p:nvPicPr>
                      <p:cNvPr id="15" name="Oggetto 14">
                        <a:extLst>
                          <a:ext uri="{FF2B5EF4-FFF2-40B4-BE49-F238E27FC236}">
                            <a16:creationId xmlns:a16="http://schemas.microsoft.com/office/drawing/2014/main" id="{7C43A416-53AB-12F8-E76C-A226735F43D2}"/>
                          </a:ext>
                        </a:extLst>
                      </p:cNvPr>
                      <p:cNvPicPr/>
                      <p:nvPr/>
                    </p:nvPicPr>
                    <p:blipFill>
                      <a:blip r:embed="rId23"/>
                      <a:stretch>
                        <a:fillRect/>
                      </a:stretch>
                    </p:blipFill>
                    <p:spPr>
                      <a:xfrm>
                        <a:off x="5228458" y="17534734"/>
                        <a:ext cx="2513805" cy="3676102"/>
                      </a:xfrm>
                      <a:prstGeom prst="rect">
                        <a:avLst/>
                      </a:prstGeom>
                    </p:spPr>
                  </p:pic>
                </p:oleObj>
              </mc:Fallback>
            </mc:AlternateContent>
          </a:graphicData>
        </a:graphic>
      </p:graphicFrame>
      <p:graphicFrame>
        <p:nvGraphicFramePr>
          <p:cNvPr id="115" name="Oggetto 114">
            <a:extLst>
              <a:ext uri="{FF2B5EF4-FFF2-40B4-BE49-F238E27FC236}">
                <a16:creationId xmlns:a16="http://schemas.microsoft.com/office/drawing/2014/main" id="{DD214582-571A-B343-F57B-280DDDE4542F}"/>
              </a:ext>
            </a:extLst>
          </p:cNvPr>
          <p:cNvGraphicFramePr>
            <a:graphicFrameLocks noChangeAspect="1"/>
          </p:cNvGraphicFramePr>
          <p:nvPr>
            <p:extLst>
              <p:ext uri="{D42A27DB-BD31-4B8C-83A1-F6EECF244321}">
                <p14:modId xmlns:p14="http://schemas.microsoft.com/office/powerpoint/2010/main" val="286898766"/>
              </p:ext>
            </p:extLst>
          </p:nvPr>
        </p:nvGraphicFramePr>
        <p:xfrm>
          <a:off x="750704" y="17776008"/>
          <a:ext cx="4143654" cy="2931599"/>
        </p:xfrm>
        <a:graphic>
          <a:graphicData uri="http://schemas.openxmlformats.org/presentationml/2006/ole">
            <mc:AlternateContent xmlns:mc="http://schemas.openxmlformats.org/markup-compatibility/2006">
              <mc:Choice xmlns:v="urn:schemas-microsoft-com:vml" Requires="v">
                <p:oleObj name="Acrobat Document" r:id="rId24" imgW="8010178" imgH="5667195" progId="Acrobat.Document.DC">
                  <p:embed/>
                </p:oleObj>
              </mc:Choice>
              <mc:Fallback>
                <p:oleObj name="Acrobat Document" r:id="rId24" imgW="8010178" imgH="5667195" progId="Acrobat.Document.DC">
                  <p:embed/>
                  <p:pic>
                    <p:nvPicPr>
                      <p:cNvPr id="16" name="Oggetto 15">
                        <a:extLst>
                          <a:ext uri="{FF2B5EF4-FFF2-40B4-BE49-F238E27FC236}">
                            <a16:creationId xmlns:a16="http://schemas.microsoft.com/office/drawing/2014/main" id="{ACCE11B1-4C09-2E6C-F90B-D2774304D7B8}"/>
                          </a:ext>
                        </a:extLst>
                      </p:cNvPr>
                      <p:cNvPicPr/>
                      <p:nvPr/>
                    </p:nvPicPr>
                    <p:blipFill>
                      <a:blip r:embed="rId25"/>
                      <a:stretch>
                        <a:fillRect/>
                      </a:stretch>
                    </p:blipFill>
                    <p:spPr>
                      <a:xfrm>
                        <a:off x="750704" y="17776008"/>
                        <a:ext cx="4143654" cy="2931599"/>
                      </a:xfrm>
                      <a:prstGeom prst="rect">
                        <a:avLst/>
                      </a:prstGeom>
                    </p:spPr>
                  </p:pic>
                </p:oleObj>
              </mc:Fallback>
            </mc:AlternateContent>
          </a:graphicData>
        </a:graphic>
      </p:graphicFrame>
      <p:graphicFrame>
        <p:nvGraphicFramePr>
          <p:cNvPr id="116" name="Oggetto 115">
            <a:extLst>
              <a:ext uri="{FF2B5EF4-FFF2-40B4-BE49-F238E27FC236}">
                <a16:creationId xmlns:a16="http://schemas.microsoft.com/office/drawing/2014/main" id="{4B4FCFEC-3BD9-3DF4-F22C-612304013C38}"/>
              </a:ext>
            </a:extLst>
          </p:cNvPr>
          <p:cNvGraphicFramePr>
            <a:graphicFrameLocks noChangeAspect="1"/>
          </p:cNvGraphicFramePr>
          <p:nvPr>
            <p:extLst>
              <p:ext uri="{D42A27DB-BD31-4B8C-83A1-F6EECF244321}">
                <p14:modId xmlns:p14="http://schemas.microsoft.com/office/powerpoint/2010/main" val="338583808"/>
              </p:ext>
            </p:extLst>
          </p:nvPr>
        </p:nvGraphicFramePr>
        <p:xfrm>
          <a:off x="633476" y="21909874"/>
          <a:ext cx="4336135" cy="3067777"/>
        </p:xfrm>
        <a:graphic>
          <a:graphicData uri="http://schemas.openxmlformats.org/presentationml/2006/ole">
            <mc:AlternateContent xmlns:mc="http://schemas.openxmlformats.org/markup-compatibility/2006">
              <mc:Choice xmlns:v="urn:schemas-microsoft-com:vml" Requires="v">
                <p:oleObj name="Acrobat Document" r:id="rId26" imgW="8010178" imgH="5667195" progId="Acrobat.Document.DC">
                  <p:embed/>
                </p:oleObj>
              </mc:Choice>
              <mc:Fallback>
                <p:oleObj name="Acrobat Document" r:id="rId26" imgW="8010178" imgH="5667195" progId="Acrobat.Document.DC">
                  <p:embed/>
                  <p:pic>
                    <p:nvPicPr>
                      <p:cNvPr id="17" name="Oggetto 16">
                        <a:extLst>
                          <a:ext uri="{FF2B5EF4-FFF2-40B4-BE49-F238E27FC236}">
                            <a16:creationId xmlns:a16="http://schemas.microsoft.com/office/drawing/2014/main" id="{CECFA53A-8D44-BE64-601B-DAB45F0C88F8}"/>
                          </a:ext>
                        </a:extLst>
                      </p:cNvPr>
                      <p:cNvPicPr/>
                      <p:nvPr/>
                    </p:nvPicPr>
                    <p:blipFill>
                      <a:blip r:embed="rId27"/>
                      <a:stretch>
                        <a:fillRect/>
                      </a:stretch>
                    </p:blipFill>
                    <p:spPr>
                      <a:xfrm>
                        <a:off x="633476" y="21909874"/>
                        <a:ext cx="4336135" cy="3067777"/>
                      </a:xfrm>
                      <a:prstGeom prst="rect">
                        <a:avLst/>
                      </a:prstGeom>
                    </p:spPr>
                  </p:pic>
                </p:oleObj>
              </mc:Fallback>
            </mc:AlternateContent>
          </a:graphicData>
        </a:graphic>
      </p:graphicFrame>
      <p:cxnSp>
        <p:nvCxnSpPr>
          <p:cNvPr id="117" name="Connettore diritto 116">
            <a:extLst>
              <a:ext uri="{FF2B5EF4-FFF2-40B4-BE49-F238E27FC236}">
                <a16:creationId xmlns:a16="http://schemas.microsoft.com/office/drawing/2014/main" id="{96C64373-16BC-8971-0F43-9867C7B6310B}"/>
              </a:ext>
            </a:extLst>
          </p:cNvPr>
          <p:cNvCxnSpPr>
            <a:cxnSpLocks/>
          </p:cNvCxnSpPr>
          <p:nvPr/>
        </p:nvCxnSpPr>
        <p:spPr>
          <a:xfrm>
            <a:off x="307022" y="20830728"/>
            <a:ext cx="0" cy="4391236"/>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118" name="Oggetto 117">
            <a:extLst>
              <a:ext uri="{FF2B5EF4-FFF2-40B4-BE49-F238E27FC236}">
                <a16:creationId xmlns:a16="http://schemas.microsoft.com/office/drawing/2014/main" id="{C53C24FF-06F3-D5B5-BEAA-9D5077245443}"/>
              </a:ext>
            </a:extLst>
          </p:cNvPr>
          <p:cNvGraphicFramePr>
            <a:graphicFrameLocks noChangeAspect="1"/>
          </p:cNvGraphicFramePr>
          <p:nvPr>
            <p:extLst>
              <p:ext uri="{D42A27DB-BD31-4B8C-83A1-F6EECF244321}">
                <p14:modId xmlns:p14="http://schemas.microsoft.com/office/powerpoint/2010/main" val="3452617766"/>
              </p:ext>
            </p:extLst>
          </p:nvPr>
        </p:nvGraphicFramePr>
        <p:xfrm>
          <a:off x="5456805" y="22353790"/>
          <a:ext cx="2193015" cy="3362623"/>
        </p:xfrm>
        <a:graphic>
          <a:graphicData uri="http://schemas.openxmlformats.org/presentationml/2006/ole">
            <mc:AlternateContent xmlns:mc="http://schemas.openxmlformats.org/markup-compatibility/2006">
              <mc:Choice xmlns:v="urn:schemas-microsoft-com:vml" Requires="v">
                <p:oleObj name="Acrobat Document" r:id="rId28" imgW="3000129" imgH="4600237" progId="Acrobat.Document.DC">
                  <p:embed/>
                </p:oleObj>
              </mc:Choice>
              <mc:Fallback>
                <p:oleObj name="Acrobat Document" r:id="rId28" imgW="3000129" imgH="4600237" progId="Acrobat.Document.DC">
                  <p:embed/>
                  <p:pic>
                    <p:nvPicPr>
                      <p:cNvPr id="21" name="Oggetto 20">
                        <a:extLst>
                          <a:ext uri="{FF2B5EF4-FFF2-40B4-BE49-F238E27FC236}">
                            <a16:creationId xmlns:a16="http://schemas.microsoft.com/office/drawing/2014/main" id="{923D961E-5B05-EBB9-F766-634FB7B11675}"/>
                          </a:ext>
                        </a:extLst>
                      </p:cNvPr>
                      <p:cNvPicPr/>
                      <p:nvPr/>
                    </p:nvPicPr>
                    <p:blipFill>
                      <a:blip r:embed="rId29"/>
                      <a:stretch>
                        <a:fillRect/>
                      </a:stretch>
                    </p:blipFill>
                    <p:spPr>
                      <a:xfrm>
                        <a:off x="5456805" y="22353790"/>
                        <a:ext cx="2193015" cy="3362623"/>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19" name="CasellaDiTesto 118">
                <a:extLst>
                  <a:ext uri="{FF2B5EF4-FFF2-40B4-BE49-F238E27FC236}">
                    <a16:creationId xmlns:a16="http://schemas.microsoft.com/office/drawing/2014/main" id="{B3550131-A626-188F-62AF-0554F011F4BD}"/>
                  </a:ext>
                </a:extLst>
              </p:cNvPr>
              <p:cNvSpPr txBox="1"/>
              <p:nvPr/>
            </p:nvSpPr>
            <p:spPr>
              <a:xfrm>
                <a:off x="638368" y="13770085"/>
                <a:ext cx="7414252" cy="2780248"/>
              </a:xfrm>
              <a:prstGeom prst="rect">
                <a:avLst/>
              </a:prstGeom>
              <a:solidFill>
                <a:schemeClr val="accent2">
                  <a:lumMod val="40000"/>
                  <a:lumOff val="60000"/>
                </a:schemeClr>
              </a:solidFill>
            </p:spPr>
            <p:txBody>
              <a:bodyPr wrap="square">
                <a:spAutoFit/>
              </a:bodyPr>
              <a:lstStyle/>
              <a:p>
                <a:pPr>
                  <a:spcAft>
                    <a:spcPts val="800"/>
                  </a:spcAft>
                </a:pPr>
                <a:r>
                  <a:rPr lang="en-US" sz="1400" dirty="0">
                    <a:effectLst/>
                    <a:latin typeface="Calibri" panose="020F0502020204030204" pitchFamily="34" charset="0"/>
                    <a:ea typeface="Calibri" panose="020F0502020204030204" pitchFamily="34" charset="0"/>
                    <a:cs typeface="Calibri" panose="020F0502020204030204" pitchFamily="34" charset="0"/>
                  </a:rPr>
                  <a:t>The performance of each participant is measured through the following four indexes (</a:t>
                </a:r>
                <a:r>
                  <a:rPr lang="en-US" sz="1400" dirty="0">
                    <a:effectLst/>
                    <a:highlight>
                      <a:srgbClr val="FF0000"/>
                    </a:highlight>
                    <a:latin typeface="Calibri" panose="020F0502020204030204" pitchFamily="34" charset="0"/>
                    <a:ea typeface="Calibri" panose="020F0502020204030204" pitchFamily="34" charset="0"/>
                    <a:cs typeface="Calibri" panose="020F0502020204030204" pitchFamily="34" charset="0"/>
                  </a:rPr>
                  <a:t>see Fig.9867</a:t>
                </a:r>
                <a:r>
                  <a:rPr lang="en-US" sz="1400" dirty="0">
                    <a:effectLst/>
                    <a:latin typeface="Calibri" panose="020F0502020204030204" pitchFamily="34" charset="0"/>
                    <a:ea typeface="Calibri" panose="020F0502020204030204" pitchFamily="34" charset="0"/>
                    <a:cs typeface="Calibri" panose="020F0502020204030204" pitchFamily="34"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mj-lt"/>
                  <a:buAutoNum type="arabicPeriod"/>
                </a:pPr>
                <a:r>
                  <a:rPr lang="en-US" sz="1400" dirty="0">
                    <a:effectLst/>
                    <a:latin typeface="Calibri" panose="020F0502020204030204" pitchFamily="34" charset="0"/>
                    <a:ea typeface="Calibri" panose="020F0502020204030204" pitchFamily="34" charset="0"/>
                    <a:cs typeface="Calibri" panose="020F0502020204030204" pitchFamily="34" charset="0"/>
                  </a:rPr>
                  <a:t>Switch cost: </a:t>
                </a:r>
                <a14:m>
                  <m:oMath xmlns:m="http://schemas.openxmlformats.org/officeDocument/2006/math">
                    <m:r>
                      <m:rPr>
                        <m:sty m:val="p"/>
                      </m:rPr>
                      <a:rPr lang="it-IT" sz="1400" i="1">
                        <a:latin typeface="Cambria Math" panose="02040503050406030204" pitchFamily="18" charset="0"/>
                        <a:ea typeface="Calibri" panose="020F0502020204030204" pitchFamily="34" charset="0"/>
                        <a:cs typeface="Calibri" panose="020F0502020204030204" pitchFamily="34" charset="0"/>
                      </a:rPr>
                      <m:t>μ</m:t>
                    </m:r>
                    <m:r>
                      <a:rPr lang="it-IT" sz="1400" i="1">
                        <a:latin typeface="Cambria Math" panose="02040503050406030204" pitchFamily="18" charset="0"/>
                        <a:ea typeface="Calibri" panose="020F0502020204030204" pitchFamily="34" charset="0"/>
                        <a:cs typeface="Calibri" panose="020F0502020204030204" pitchFamily="34" charset="0"/>
                      </a:rPr>
                      <m:t> </m:t>
                    </m:r>
                  </m:oMath>
                </a14:m>
                <a:r>
                  <a:rPr lang="en-US" sz="1400" baseline="-25000" dirty="0">
                    <a:effectLst/>
                    <a:latin typeface="Calibri" panose="020F0502020204030204" pitchFamily="34" charset="0"/>
                    <a:ea typeface="Calibri" panose="020F0502020204030204" pitchFamily="34" charset="0"/>
                    <a:cs typeface="Calibri" panose="020F0502020204030204" pitchFamily="34" charset="0"/>
                  </a:rPr>
                  <a:t>Switch</a:t>
                </a:r>
                <a:r>
                  <a:rPr lang="en-US" sz="1400" dirty="0">
                    <a:effectLst/>
                    <a:latin typeface="Calibri" panose="020F0502020204030204" pitchFamily="34" charset="0"/>
                    <a:ea typeface="Calibri" panose="020F0502020204030204" pitchFamily="34" charset="0"/>
                    <a:cs typeface="Calibri" panose="020F0502020204030204" pitchFamily="34" charset="0"/>
                  </a:rPr>
                  <a:t> – </a:t>
                </a:r>
                <a14:m>
                  <m:oMath xmlns:m="http://schemas.openxmlformats.org/officeDocument/2006/math">
                    <m:r>
                      <m:rPr>
                        <m:sty m:val="p"/>
                      </m:rPr>
                      <a:rPr lang="it-IT" sz="1400" b="0" i="1" smtClean="0">
                        <a:effectLst/>
                        <a:latin typeface="Cambria Math" panose="02040503050406030204" pitchFamily="18" charset="0"/>
                        <a:ea typeface="Calibri" panose="020F0502020204030204" pitchFamily="34" charset="0"/>
                        <a:cs typeface="Calibri" panose="020F0502020204030204" pitchFamily="34" charset="0"/>
                      </a:rPr>
                      <m:t>μ</m:t>
                    </m:r>
                  </m:oMath>
                </a14:m>
                <a:r>
                  <a:rPr lang="en-US" sz="1400" baseline="-25000" dirty="0">
                    <a:effectLst/>
                    <a:latin typeface="Calibri" panose="020F0502020204030204" pitchFamily="34" charset="0"/>
                    <a:ea typeface="Calibri" panose="020F0502020204030204" pitchFamily="34" charset="0"/>
                    <a:cs typeface="Calibri" panose="020F0502020204030204" pitchFamily="34" charset="0"/>
                  </a:rPr>
                  <a:t> </a:t>
                </a:r>
                <a:r>
                  <a:rPr lang="en-US" sz="1400" baseline="-25000" dirty="0" err="1">
                    <a:effectLst/>
                    <a:latin typeface="Calibri" panose="020F0502020204030204" pitchFamily="34" charset="0"/>
                    <a:ea typeface="Calibri" panose="020F0502020204030204" pitchFamily="34" charset="0"/>
                    <a:cs typeface="Calibri" panose="020F0502020204030204" pitchFamily="34" charset="0"/>
                  </a:rPr>
                  <a:t>noSwitch</a:t>
                </a:r>
                <a:r>
                  <a:rPr lang="en-US" sz="1400" baseline="-250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mean time during switch trials  - mean time during nonswitch trials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buFont typeface="+mj-lt"/>
                  <a:buAutoNum type="arabicPeriod"/>
                </a:pPr>
                <a:r>
                  <a:rPr lang="en-US" sz="1400" dirty="0">
                    <a:effectLst/>
                    <a:latin typeface="Calibri" panose="020F0502020204030204" pitchFamily="34" charset="0"/>
                    <a:ea typeface="Calibri" panose="020F0502020204030204" pitchFamily="34" charset="0"/>
                    <a:cs typeface="Calibri" panose="020F0502020204030204" pitchFamily="34" charset="0"/>
                  </a:rPr>
                  <a:t>Correct cost: </a:t>
                </a:r>
                <a14:m>
                  <m:oMath xmlns:m="http://schemas.openxmlformats.org/officeDocument/2006/math">
                    <m:r>
                      <m:rPr>
                        <m:sty m:val="p"/>
                      </m:rPr>
                      <a:rPr lang="it-IT" sz="1400" i="1" smtClean="0">
                        <a:latin typeface="Cambria Math" panose="02040503050406030204" pitchFamily="18" charset="0"/>
                        <a:ea typeface="Calibri" panose="020F0502020204030204" pitchFamily="34" charset="0"/>
                        <a:cs typeface="Calibri" panose="020F0502020204030204" pitchFamily="34" charset="0"/>
                      </a:rPr>
                      <m:t>μ</m:t>
                    </m:r>
                    <m:r>
                      <a:rPr lang="it-IT" sz="1400" i="1" smtClean="0">
                        <a:latin typeface="Cambria Math" panose="02040503050406030204" pitchFamily="18" charset="0"/>
                        <a:ea typeface="Calibri" panose="020F0502020204030204" pitchFamily="34" charset="0"/>
                        <a:cs typeface="Calibri" panose="020F0502020204030204" pitchFamily="34" charset="0"/>
                      </a:rPr>
                      <m:t> </m:t>
                    </m:r>
                  </m:oMath>
                </a14:m>
                <a:r>
                  <a:rPr lang="en-US" sz="1400" baseline="-25000" dirty="0">
                    <a:effectLst/>
                    <a:latin typeface="Calibri" panose="020F0502020204030204" pitchFamily="34" charset="0"/>
                    <a:ea typeface="Calibri" panose="020F0502020204030204" pitchFamily="34" charset="0"/>
                    <a:cs typeface="Calibri" panose="020F0502020204030204" pitchFamily="34" charset="0"/>
                  </a:rPr>
                  <a:t>Correct</a:t>
                </a:r>
                <a:r>
                  <a:rPr lang="en-US" sz="1400" dirty="0">
                    <a:effectLst/>
                    <a:latin typeface="Calibri" panose="020F0502020204030204" pitchFamily="34" charset="0"/>
                    <a:ea typeface="Calibri" panose="020F0502020204030204" pitchFamily="34" charset="0"/>
                    <a:cs typeface="Calibri" panose="020F0502020204030204" pitchFamily="34" charset="0"/>
                  </a:rPr>
                  <a:t> - </a:t>
                </a:r>
                <a14:m>
                  <m:oMath xmlns:m="http://schemas.openxmlformats.org/officeDocument/2006/math">
                    <m:r>
                      <m:rPr>
                        <m:sty m:val="p"/>
                      </m:rPr>
                      <a:rPr lang="it-IT" sz="1400" i="1">
                        <a:latin typeface="Cambria Math" panose="02040503050406030204" pitchFamily="18" charset="0"/>
                        <a:ea typeface="Calibri" panose="020F0502020204030204" pitchFamily="34" charset="0"/>
                        <a:cs typeface="Calibri" panose="020F0502020204030204" pitchFamily="34" charset="0"/>
                      </a:rPr>
                      <m:t>μ</m:t>
                    </m:r>
                    <m:r>
                      <a:rPr lang="it-IT" sz="1400" i="1">
                        <a:latin typeface="Cambria Math" panose="02040503050406030204" pitchFamily="18" charset="0"/>
                        <a:ea typeface="Calibri" panose="020F0502020204030204" pitchFamily="34" charset="0"/>
                        <a:cs typeface="Calibri" panose="020F0502020204030204" pitchFamily="34" charset="0"/>
                      </a:rPr>
                      <m:t> </m:t>
                    </m:r>
                  </m:oMath>
                </a14:m>
                <a:r>
                  <a:rPr lang="en-US" sz="1400" baseline="-25000" dirty="0">
                    <a:latin typeface="Calibri" panose="020F0502020204030204" pitchFamily="34" charset="0"/>
                    <a:ea typeface="Calibri" panose="020F0502020204030204" pitchFamily="34" charset="0"/>
                    <a:cs typeface="Calibri" panose="020F0502020204030204" pitchFamily="34" charset="0"/>
                  </a:rPr>
                  <a:t>nonCorrect</a:t>
                </a:r>
                <a:r>
                  <a:rPr lang="en-US" sz="1400" dirty="0">
                    <a:effectLst/>
                    <a:latin typeface="Calibri" panose="020F0502020204030204" pitchFamily="34" charset="0"/>
                    <a:ea typeface="Calibri" panose="020F0502020204030204" pitchFamily="34" charset="0"/>
                    <a:cs typeface="Calibri" panose="020F0502020204030204" pitchFamily="34" charset="0"/>
                  </a:rPr>
                  <a:t> = </a:t>
                </a:r>
                <a:r>
                  <a:rPr lang="en-US" sz="1200" dirty="0">
                    <a:effectLst/>
                    <a:latin typeface="Calibri" panose="020F0502020204030204" pitchFamily="34" charset="0"/>
                    <a:ea typeface="Calibri" panose="020F0502020204030204" pitchFamily="34" charset="0"/>
                    <a:cs typeface="Calibri" panose="020F0502020204030204" pitchFamily="34" charset="0"/>
                  </a:rPr>
                  <a:t>mean time during correct trials - mean time during noncorrect trials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mj-lt"/>
                  <a:buAutoNum type="arabicPeriod"/>
                </a:pPr>
                <a:r>
                  <a:rPr lang="en-US" sz="1400" dirty="0">
                    <a:effectLst/>
                    <a:latin typeface="Calibri" panose="020F0502020204030204" pitchFamily="34" charset="0"/>
                    <a:ea typeface="Calibri" panose="020F0502020204030204" pitchFamily="34" charset="0"/>
                    <a:cs typeface="Calibri" panose="020F0502020204030204" pitchFamily="34" charset="0"/>
                  </a:rPr>
                  <a:t>General accuracy rate: #correct/#total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mj-lt"/>
                  <a:buAutoNum type="arabicPeriod"/>
                </a:pPr>
                <a:r>
                  <a:rPr lang="en-US" sz="1400" dirty="0">
                    <a:effectLst/>
                    <a:latin typeface="Calibri" panose="020F0502020204030204" pitchFamily="34" charset="0"/>
                    <a:ea typeface="Calibri" panose="020F0502020204030204" pitchFamily="34" charset="0"/>
                    <a:cs typeface="Calibri" panose="020F0502020204030204" pitchFamily="34" charset="0"/>
                  </a:rPr>
                  <a:t>Switch accuracy rates: </a:t>
                </a:r>
              </a:p>
              <a:p>
                <a:pPr marL="800100" lvl="1" indent="-342900">
                  <a:buFont typeface="+mj-lt"/>
                  <a:buAutoNum type="arabicPeriod"/>
                </a:pPr>
                <a:r>
                  <a:rPr lang="en-US" sz="1400" dirty="0">
                    <a:effectLst/>
                    <a:latin typeface="Calibri" panose="020F0502020204030204" pitchFamily="34" charset="0"/>
                    <a:ea typeface="Calibri" panose="020F0502020204030204" pitchFamily="34" charset="0"/>
                    <a:cs typeface="Calibri" panose="020F0502020204030204" pitchFamily="34" charset="0"/>
                  </a:rPr>
                  <a:t>#errors_on_Switch/#total_Switch</a:t>
                </a:r>
              </a:p>
              <a:p>
                <a:pPr marL="800100" lvl="1" indent="-342900">
                  <a:buFont typeface="+mj-lt"/>
                  <a:buAutoNum type="arabicPeriod"/>
                </a:pPr>
                <a:r>
                  <a:rPr lang="en-US" sz="1400" dirty="0">
                    <a:effectLst/>
                    <a:latin typeface="Calibri" panose="020F0502020204030204" pitchFamily="34" charset="0"/>
                    <a:ea typeface="Calibri" panose="020F0502020204030204" pitchFamily="34" charset="0"/>
                    <a:cs typeface="Calibri" panose="020F0502020204030204" pitchFamily="34" charset="0"/>
                  </a:rPr>
                  <a:t>#errors_on_Switch/#total</a:t>
                </a:r>
              </a:p>
              <a:p>
                <a:pPr marL="800100" lvl="1" indent="-342900">
                  <a:buFont typeface="+mj-lt"/>
                  <a:buAutoNum type="arabicPeriod"/>
                </a:pPr>
                <a:endParaRPr lang="en-US" sz="1400" dirty="0">
                  <a:effectLst/>
                  <a:latin typeface="Calibri" panose="020F0502020204030204" pitchFamily="34" charset="0"/>
                  <a:ea typeface="Calibri" panose="020F0502020204030204" pitchFamily="34" charset="0"/>
                  <a:cs typeface="Arial" panose="020B0604020202020204" pitchFamily="34" charset="0"/>
                </a:endParaRPr>
              </a:p>
              <a:p>
                <a:r>
                  <a:rPr lang="en-US" sz="1400" dirty="0">
                    <a:effectLst/>
                    <a:latin typeface="Calibri" panose="020F0502020204030204" pitchFamily="34" charset="0"/>
                    <a:ea typeface="Calibri" panose="020F0502020204030204" pitchFamily="34" charset="0"/>
                    <a:cs typeface="Calibri" panose="020F0502020204030204" pitchFamily="34" charset="0"/>
                  </a:rPr>
                  <a:t>The analysis of the available dataset and of the above four indexes was performed as follows</a:t>
                </a:r>
                <a:r>
                  <a:rPr lang="en-US" sz="1400" dirty="0">
                    <a:latin typeface="Calibri" panose="020F0502020204030204" pitchFamily="34" charset="0"/>
                    <a:ea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w</a:t>
                </a:r>
                <a:r>
                  <a:rPr lang="en-US" sz="1400" dirty="0">
                    <a:effectLst/>
                    <a:latin typeface="Calibri" panose="020F0502020204030204" pitchFamily="34" charset="0"/>
                    <a:ea typeface="Calibri" panose="020F0502020204030204" pitchFamily="34" charset="0"/>
                    <a:cs typeface="Calibri" panose="020F0502020204030204" pitchFamily="34" charset="0"/>
                  </a:rPr>
                  <a:t>e carried on an analysis of the Switch Costs and Correct Costs, </a:t>
                </a:r>
              </a:p>
              <a:p>
                <a:pPr marL="285750" indent="-285750">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Calibri" panose="020F0502020204030204" pitchFamily="34" charset="0"/>
                  </a:rPr>
                  <a:t>an ANOVA</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Calibri" panose="020F0502020204030204" pitchFamily="34" charset="0"/>
                  </a:rPr>
                  <a:t>an analysis of error/accuracy rates.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19" name="CasellaDiTesto 118">
                <a:extLst>
                  <a:ext uri="{FF2B5EF4-FFF2-40B4-BE49-F238E27FC236}">
                    <a16:creationId xmlns:a16="http://schemas.microsoft.com/office/drawing/2014/main" id="{B3550131-A626-188F-62AF-0554F011F4BD}"/>
                  </a:ext>
                </a:extLst>
              </p:cNvPr>
              <p:cNvSpPr txBox="1">
                <a:spLocks noRot="1" noChangeAspect="1" noMove="1" noResize="1" noEditPoints="1" noAdjustHandles="1" noChangeArrowheads="1" noChangeShapeType="1" noTextEdit="1"/>
              </p:cNvSpPr>
              <p:nvPr/>
            </p:nvSpPr>
            <p:spPr>
              <a:xfrm>
                <a:off x="638368" y="13770085"/>
                <a:ext cx="7414252" cy="2780248"/>
              </a:xfrm>
              <a:prstGeom prst="rect">
                <a:avLst/>
              </a:prstGeom>
              <a:blipFill>
                <a:blip r:embed="rId38"/>
                <a:stretch>
                  <a:fillRect l="-329" t="-439" b="-1316"/>
                </a:stretch>
              </a:blipFill>
            </p:spPr>
            <p:txBody>
              <a:bodyPr/>
              <a:lstStyle/>
              <a:p>
                <a:r>
                  <a:rPr lang="en-US">
                    <a:noFill/>
                  </a:rPr>
                  <a:t> </a:t>
                </a:r>
              </a:p>
            </p:txBody>
          </p:sp>
        </mc:Fallback>
      </mc:AlternateContent>
      <p:sp>
        <p:nvSpPr>
          <p:cNvPr id="120" name="CasellaDiTesto 119">
            <a:extLst>
              <a:ext uri="{FF2B5EF4-FFF2-40B4-BE49-F238E27FC236}">
                <a16:creationId xmlns:a16="http://schemas.microsoft.com/office/drawing/2014/main" id="{93140289-93C9-BB50-A386-8ECC9AE4DBA0}"/>
              </a:ext>
            </a:extLst>
          </p:cNvPr>
          <p:cNvSpPr txBox="1"/>
          <p:nvPr/>
        </p:nvSpPr>
        <p:spPr>
          <a:xfrm>
            <a:off x="1343416" y="21502434"/>
            <a:ext cx="5869051" cy="369332"/>
          </a:xfrm>
          <a:prstGeom prst="rect">
            <a:avLst/>
          </a:prstGeom>
          <a:noFill/>
        </p:spPr>
        <p:txBody>
          <a:bodyPr wrap="square" rtlCol="0">
            <a:spAutoFit/>
          </a:bodyPr>
          <a:lstStyle/>
          <a:p>
            <a:r>
              <a:rPr lang="it-IT" dirty="0">
                <a:highlight>
                  <a:srgbClr val="FF0000"/>
                </a:highlight>
              </a:rPr>
              <a:t>dovremmo mettere vicini i due blu e i due arancioni?</a:t>
            </a:r>
            <a:endParaRPr lang="en-US" dirty="0">
              <a:highlight>
                <a:srgbClr val="FF0000"/>
              </a:highlight>
            </a:endParaRPr>
          </a:p>
        </p:txBody>
      </p:sp>
      <p:sp>
        <p:nvSpPr>
          <p:cNvPr id="121" name="CasellaDiTesto 120">
            <a:extLst>
              <a:ext uri="{FF2B5EF4-FFF2-40B4-BE49-F238E27FC236}">
                <a16:creationId xmlns:a16="http://schemas.microsoft.com/office/drawing/2014/main" id="{5ED4A786-E668-D6BE-FACB-2BEE1C7D0FDA}"/>
              </a:ext>
            </a:extLst>
          </p:cNvPr>
          <p:cNvSpPr txBox="1"/>
          <p:nvPr/>
        </p:nvSpPr>
        <p:spPr>
          <a:xfrm>
            <a:off x="692091" y="20781855"/>
            <a:ext cx="4726739" cy="646331"/>
          </a:xfrm>
          <a:prstGeom prst="rect">
            <a:avLst/>
          </a:prstGeom>
          <a:noFill/>
        </p:spPr>
        <p:txBody>
          <a:bodyPr wrap="square" rtlCol="0">
            <a:spAutoFit/>
          </a:bodyPr>
          <a:lstStyle/>
          <a:p>
            <a:r>
              <a:rPr lang="it-IT" dirty="0" err="1">
                <a:highlight>
                  <a:srgbClr val="FF0000"/>
                </a:highlight>
              </a:rPr>
              <a:t>Performing</a:t>
            </a:r>
            <a:r>
              <a:rPr lang="it-IT" dirty="0">
                <a:highlight>
                  <a:srgbClr val="FF0000"/>
                </a:highlight>
              </a:rPr>
              <a:t> a test on the </a:t>
            </a:r>
            <a:r>
              <a:rPr lang="it-IT" dirty="0" err="1">
                <a:highlight>
                  <a:srgbClr val="FF0000"/>
                </a:highlight>
              </a:rPr>
              <a:t>mean</a:t>
            </a:r>
            <a:r>
              <a:rPr lang="it-IT" dirty="0">
                <a:highlight>
                  <a:srgbClr val="FF0000"/>
                </a:highlight>
              </a:rPr>
              <a:t> of the </a:t>
            </a:r>
            <a:r>
              <a:rPr lang="it-IT" dirty="0" err="1">
                <a:highlight>
                  <a:srgbClr val="FF0000"/>
                </a:highlight>
              </a:rPr>
              <a:t>swtichcost</a:t>
            </a:r>
            <a:r>
              <a:rPr lang="it-IT" dirty="0">
                <a:highlight>
                  <a:srgbClr val="FF0000"/>
                </a:highlight>
              </a:rPr>
              <a:t> </a:t>
            </a:r>
            <a:r>
              <a:rPr lang="it-IT" dirty="0" err="1">
                <a:highlight>
                  <a:srgbClr val="FF0000"/>
                </a:highlight>
              </a:rPr>
              <a:t>we</a:t>
            </a:r>
            <a:r>
              <a:rPr lang="it-IT" dirty="0">
                <a:highlight>
                  <a:srgbClr val="FF0000"/>
                </a:highlight>
              </a:rPr>
              <a:t> </a:t>
            </a:r>
            <a:r>
              <a:rPr lang="it-IT" dirty="0" err="1">
                <a:highlight>
                  <a:srgbClr val="FF0000"/>
                </a:highlight>
              </a:rPr>
              <a:t>get</a:t>
            </a:r>
            <a:r>
              <a:rPr lang="it-IT" dirty="0">
                <a:highlight>
                  <a:srgbClr val="FF0000"/>
                </a:highlight>
              </a:rPr>
              <a:t> a </a:t>
            </a:r>
            <a:r>
              <a:rPr lang="it-IT" dirty="0" err="1">
                <a:highlight>
                  <a:srgbClr val="FF0000"/>
                </a:highlight>
              </a:rPr>
              <a:t>very</a:t>
            </a:r>
            <a:r>
              <a:rPr lang="it-IT" dirty="0">
                <a:highlight>
                  <a:srgbClr val="FF0000"/>
                </a:highlight>
              </a:rPr>
              <a:t> high </a:t>
            </a:r>
            <a:r>
              <a:rPr lang="it-IT" dirty="0" err="1">
                <a:highlight>
                  <a:srgbClr val="FF0000"/>
                </a:highlight>
              </a:rPr>
              <a:t>pvalue</a:t>
            </a:r>
            <a:r>
              <a:rPr lang="it-IT" dirty="0">
                <a:highlight>
                  <a:srgbClr val="FF0000"/>
                </a:highlight>
              </a:rPr>
              <a:t> (p=0.4643)</a:t>
            </a:r>
            <a:endParaRPr lang="en-US" dirty="0">
              <a:highlight>
                <a:srgbClr val="FF0000"/>
              </a:highlight>
            </a:endParaRPr>
          </a:p>
        </p:txBody>
      </p:sp>
      <p:sp>
        <p:nvSpPr>
          <p:cNvPr id="123" name="Rettangolo con angoli arrotondati 18">
            <a:extLst>
              <a:ext uri="{FF2B5EF4-FFF2-40B4-BE49-F238E27FC236}">
                <a16:creationId xmlns:a16="http://schemas.microsoft.com/office/drawing/2014/main" id="{89CC065D-CCBD-45D7-634B-1FF310167328}"/>
              </a:ext>
            </a:extLst>
          </p:cNvPr>
          <p:cNvSpPr/>
          <p:nvPr/>
        </p:nvSpPr>
        <p:spPr>
          <a:xfrm>
            <a:off x="330588" y="13297216"/>
            <a:ext cx="8009268" cy="3480011"/>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72413" h="3474514">
                <a:moveTo>
                  <a:pt x="0" y="239365"/>
                </a:moveTo>
                <a:cubicBezTo>
                  <a:pt x="0" y="-78632"/>
                  <a:pt x="257787" y="11923"/>
                  <a:pt x="575784" y="11923"/>
                </a:cubicBezTo>
                <a:lnTo>
                  <a:pt x="10082114" y="11923"/>
                </a:lnTo>
                <a:cubicBezTo>
                  <a:pt x="10400111" y="11923"/>
                  <a:pt x="10657898" y="-6061"/>
                  <a:pt x="10657898" y="311936"/>
                </a:cubicBezTo>
                <a:cubicBezTo>
                  <a:pt x="10662736" y="1282824"/>
                  <a:pt x="10667575" y="2253712"/>
                  <a:pt x="10672413" y="3224600"/>
                </a:cubicBezTo>
                <a:cubicBezTo>
                  <a:pt x="10672413" y="3542597"/>
                  <a:pt x="10400111" y="3466555"/>
                  <a:pt x="10082114" y="3466555"/>
                </a:cubicBezTo>
                <a:lnTo>
                  <a:pt x="575784" y="3466555"/>
                </a:lnTo>
                <a:cubicBezTo>
                  <a:pt x="257787" y="3466555"/>
                  <a:pt x="14514" y="3513568"/>
                  <a:pt x="14514" y="3195571"/>
                </a:cubicBezTo>
                <a:lnTo>
                  <a:pt x="0" y="239365"/>
                </a:lnTo>
                <a:close/>
              </a:path>
            </a:pathLst>
          </a:custGeom>
          <a:noFill/>
          <a:ln w="28575">
            <a:solidFill>
              <a:schemeClr val="accent2">
                <a:lumMod val="75000"/>
                <a:alpha val="92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CasellaDiTesto 124">
            <a:extLst>
              <a:ext uri="{FF2B5EF4-FFF2-40B4-BE49-F238E27FC236}">
                <a16:creationId xmlns:a16="http://schemas.microsoft.com/office/drawing/2014/main" id="{A4D1DBB5-8D1D-55CB-95E4-6789DC16EADF}"/>
              </a:ext>
            </a:extLst>
          </p:cNvPr>
          <p:cNvSpPr txBox="1"/>
          <p:nvPr/>
        </p:nvSpPr>
        <p:spPr>
          <a:xfrm>
            <a:off x="923353" y="25254748"/>
            <a:ext cx="4336136" cy="923330"/>
          </a:xfrm>
          <a:prstGeom prst="rect">
            <a:avLst/>
          </a:prstGeom>
          <a:noFill/>
        </p:spPr>
        <p:txBody>
          <a:bodyPr wrap="square" rtlCol="0">
            <a:spAutoFit/>
          </a:bodyPr>
          <a:lstStyle/>
          <a:p>
            <a:r>
              <a:rPr lang="it-IT" dirty="0" err="1">
                <a:highlight>
                  <a:srgbClr val="FF0000"/>
                </a:highlight>
              </a:rPr>
              <a:t>Performing</a:t>
            </a:r>
            <a:r>
              <a:rPr lang="it-IT" dirty="0">
                <a:highlight>
                  <a:srgbClr val="FF0000"/>
                </a:highlight>
              </a:rPr>
              <a:t> a test on the </a:t>
            </a:r>
            <a:r>
              <a:rPr lang="it-IT" dirty="0" err="1">
                <a:highlight>
                  <a:srgbClr val="FF0000"/>
                </a:highlight>
              </a:rPr>
              <a:t>mean</a:t>
            </a:r>
            <a:r>
              <a:rPr lang="it-IT" dirty="0">
                <a:highlight>
                  <a:srgbClr val="FF0000"/>
                </a:highlight>
              </a:rPr>
              <a:t> of the </a:t>
            </a:r>
            <a:r>
              <a:rPr lang="it-IT" dirty="0" err="1">
                <a:highlight>
                  <a:srgbClr val="FF0000"/>
                </a:highlight>
              </a:rPr>
              <a:t>swtichcost</a:t>
            </a:r>
            <a:r>
              <a:rPr lang="it-IT" dirty="0">
                <a:highlight>
                  <a:srgbClr val="FF0000"/>
                </a:highlight>
              </a:rPr>
              <a:t> </a:t>
            </a:r>
            <a:r>
              <a:rPr lang="it-IT" dirty="0" err="1">
                <a:highlight>
                  <a:srgbClr val="FF0000"/>
                </a:highlight>
              </a:rPr>
              <a:t>we</a:t>
            </a:r>
            <a:r>
              <a:rPr lang="it-IT" dirty="0">
                <a:highlight>
                  <a:srgbClr val="FF0000"/>
                </a:highlight>
              </a:rPr>
              <a:t> </a:t>
            </a:r>
            <a:r>
              <a:rPr lang="it-IT" dirty="0" err="1">
                <a:highlight>
                  <a:srgbClr val="FF0000"/>
                </a:highlight>
              </a:rPr>
              <a:t>get</a:t>
            </a:r>
            <a:r>
              <a:rPr lang="it-IT" dirty="0">
                <a:highlight>
                  <a:srgbClr val="FF0000"/>
                </a:highlight>
              </a:rPr>
              <a:t> a </a:t>
            </a:r>
            <a:r>
              <a:rPr lang="it-IT" dirty="0" err="1">
                <a:highlight>
                  <a:srgbClr val="FF0000"/>
                </a:highlight>
              </a:rPr>
              <a:t>very</a:t>
            </a:r>
            <a:r>
              <a:rPr lang="it-IT" dirty="0">
                <a:highlight>
                  <a:srgbClr val="FF0000"/>
                </a:highlight>
              </a:rPr>
              <a:t> high </a:t>
            </a:r>
            <a:r>
              <a:rPr lang="it-IT" dirty="0" err="1">
                <a:highlight>
                  <a:srgbClr val="FF0000"/>
                </a:highlight>
              </a:rPr>
              <a:t>pvalue</a:t>
            </a:r>
            <a:r>
              <a:rPr lang="it-IT" dirty="0">
                <a:highlight>
                  <a:srgbClr val="FF0000"/>
                </a:highlight>
              </a:rPr>
              <a:t> (p =</a:t>
            </a:r>
            <a:r>
              <a:rPr lang="en-US" dirty="0">
                <a:highlight>
                  <a:srgbClr val="FF0000"/>
                </a:highlight>
              </a:rPr>
              <a:t> 0.5299)</a:t>
            </a:r>
          </a:p>
        </p:txBody>
      </p:sp>
      <p:sp>
        <p:nvSpPr>
          <p:cNvPr id="127" name="CasellaDiTesto 126">
            <a:extLst>
              <a:ext uri="{FF2B5EF4-FFF2-40B4-BE49-F238E27FC236}">
                <a16:creationId xmlns:a16="http://schemas.microsoft.com/office/drawing/2014/main" id="{80133790-25B8-9C02-372D-7E7F8680D434}"/>
              </a:ext>
            </a:extLst>
          </p:cNvPr>
          <p:cNvSpPr txBox="1"/>
          <p:nvPr/>
        </p:nvSpPr>
        <p:spPr>
          <a:xfrm>
            <a:off x="613367" y="13194154"/>
            <a:ext cx="7439253" cy="369332"/>
          </a:xfrm>
          <a:prstGeom prst="rect">
            <a:avLst/>
          </a:prstGeom>
          <a:solidFill>
            <a:schemeClr val="accent2">
              <a:lumMod val="75000"/>
            </a:schemeClr>
          </a:solidFill>
        </p:spPr>
        <p:txBody>
          <a:bodyPr wrap="square" rtlCol="0">
            <a:spAutoFit/>
          </a:bodyPr>
          <a:lstStyle/>
          <a:p>
            <a:pPr algn="ctr"/>
            <a:r>
              <a:rPr lang="it-IT" dirty="0" err="1">
                <a:solidFill>
                  <a:schemeClr val="bg1"/>
                </a:solidFill>
              </a:rPr>
              <a:t>Analyses</a:t>
            </a:r>
            <a:r>
              <a:rPr lang="it-IT" dirty="0">
                <a:solidFill>
                  <a:schemeClr val="bg1"/>
                </a:solidFill>
              </a:rPr>
              <a:t> of </a:t>
            </a:r>
            <a:r>
              <a:rPr lang="it-IT">
                <a:solidFill>
                  <a:schemeClr val="bg1"/>
                </a:solidFill>
              </a:rPr>
              <a:t>the performances</a:t>
            </a:r>
            <a:endParaRPr lang="it-IT" dirty="0">
              <a:solidFill>
                <a:schemeClr val="bg1"/>
              </a:solidFill>
            </a:endParaRPr>
          </a:p>
        </p:txBody>
      </p:sp>
      <p:sp>
        <p:nvSpPr>
          <p:cNvPr id="133" name="CasellaDiTesto 132">
            <a:extLst>
              <a:ext uri="{FF2B5EF4-FFF2-40B4-BE49-F238E27FC236}">
                <a16:creationId xmlns:a16="http://schemas.microsoft.com/office/drawing/2014/main" id="{D024C61F-493B-C336-B088-4866F7457074}"/>
              </a:ext>
            </a:extLst>
          </p:cNvPr>
          <p:cNvSpPr txBox="1"/>
          <p:nvPr/>
        </p:nvSpPr>
        <p:spPr>
          <a:xfrm>
            <a:off x="8766523" y="24720018"/>
            <a:ext cx="11305464" cy="369332"/>
          </a:xfrm>
          <a:prstGeom prst="rect">
            <a:avLst/>
          </a:prstGeom>
          <a:solidFill>
            <a:schemeClr val="accent2">
              <a:lumMod val="75000"/>
            </a:schemeClr>
          </a:solidFill>
        </p:spPr>
        <p:txBody>
          <a:bodyPr wrap="square" rtlCol="0">
            <a:spAutoFit/>
          </a:bodyPr>
          <a:lstStyle/>
          <a:p>
            <a:pPr algn="ctr"/>
            <a:r>
              <a:rPr lang="it-IT" u="sng" dirty="0">
                <a:solidFill>
                  <a:schemeClr val="bg1"/>
                </a:solidFill>
              </a:rPr>
              <a:t>CONSIDERATIONS ABOUT ACCURACY</a:t>
            </a:r>
            <a:endParaRPr lang="it-IT" dirty="0">
              <a:solidFill>
                <a:schemeClr val="bg1"/>
              </a:solidFill>
            </a:endParaRPr>
          </a:p>
        </p:txBody>
      </p:sp>
      <p:graphicFrame>
        <p:nvGraphicFramePr>
          <p:cNvPr id="30" name="Oggetto 29">
            <a:extLst>
              <a:ext uri="{FF2B5EF4-FFF2-40B4-BE49-F238E27FC236}">
                <a16:creationId xmlns:a16="http://schemas.microsoft.com/office/drawing/2014/main" id="{7F222E25-DDB2-DE58-D990-58EEE367A225}"/>
              </a:ext>
            </a:extLst>
          </p:cNvPr>
          <p:cNvGraphicFramePr>
            <a:graphicFrameLocks noChangeAspect="1"/>
          </p:cNvGraphicFramePr>
          <p:nvPr>
            <p:extLst>
              <p:ext uri="{D42A27DB-BD31-4B8C-83A1-F6EECF244321}">
                <p14:modId xmlns:p14="http://schemas.microsoft.com/office/powerpoint/2010/main" val="3356585361"/>
              </p:ext>
            </p:extLst>
          </p:nvPr>
        </p:nvGraphicFramePr>
        <p:xfrm>
          <a:off x="18050902" y="25310597"/>
          <a:ext cx="2098579" cy="3761516"/>
        </p:xfrm>
        <a:graphic>
          <a:graphicData uri="http://schemas.openxmlformats.org/presentationml/2006/ole">
            <mc:AlternateContent xmlns:mc="http://schemas.openxmlformats.org/markup-compatibility/2006">
              <mc:Choice xmlns:v="urn:schemas-microsoft-com:vml" Requires="v">
                <p:oleObj name="Acrobat Document" r:id="rId39" imgW="2933560" imgH="4600237" progId="Acrobat.Document.DC">
                  <p:embed/>
                </p:oleObj>
              </mc:Choice>
              <mc:Fallback>
                <p:oleObj name="Acrobat Document" r:id="rId39" imgW="2933560" imgH="4600237" progId="Acrobat.Document.DC">
                  <p:embed/>
                  <p:pic>
                    <p:nvPicPr>
                      <p:cNvPr id="0" name=""/>
                      <p:cNvPicPr/>
                      <p:nvPr/>
                    </p:nvPicPr>
                    <p:blipFill>
                      <a:blip r:embed="rId40"/>
                      <a:stretch>
                        <a:fillRect/>
                      </a:stretch>
                    </p:blipFill>
                    <p:spPr>
                      <a:xfrm>
                        <a:off x="18050902" y="25310597"/>
                        <a:ext cx="2098579" cy="3761516"/>
                      </a:xfrm>
                      <a:prstGeom prst="rect">
                        <a:avLst/>
                      </a:prstGeom>
                    </p:spPr>
                  </p:pic>
                </p:oleObj>
              </mc:Fallback>
            </mc:AlternateContent>
          </a:graphicData>
        </a:graphic>
      </p:graphicFrame>
      <p:graphicFrame>
        <p:nvGraphicFramePr>
          <p:cNvPr id="32" name="Oggetto 31">
            <a:extLst>
              <a:ext uri="{FF2B5EF4-FFF2-40B4-BE49-F238E27FC236}">
                <a16:creationId xmlns:a16="http://schemas.microsoft.com/office/drawing/2014/main" id="{834112EC-704F-E5CE-EFE6-F0E34D694CDD}"/>
              </a:ext>
            </a:extLst>
          </p:cNvPr>
          <p:cNvGraphicFramePr>
            <a:graphicFrameLocks noChangeAspect="1"/>
          </p:cNvGraphicFramePr>
          <p:nvPr>
            <p:extLst>
              <p:ext uri="{D42A27DB-BD31-4B8C-83A1-F6EECF244321}">
                <p14:modId xmlns:p14="http://schemas.microsoft.com/office/powerpoint/2010/main" val="1175971502"/>
              </p:ext>
            </p:extLst>
          </p:nvPr>
        </p:nvGraphicFramePr>
        <p:xfrm>
          <a:off x="15797225" y="25310596"/>
          <a:ext cx="2142281" cy="3761517"/>
        </p:xfrm>
        <a:graphic>
          <a:graphicData uri="http://schemas.openxmlformats.org/presentationml/2006/ole">
            <mc:AlternateContent xmlns:mc="http://schemas.openxmlformats.org/markup-compatibility/2006">
              <mc:Choice xmlns:v="urn:schemas-microsoft-com:vml" Requires="v">
                <p:oleObj name="Acrobat Document" r:id="rId41" imgW="2790589" imgH="4600237" progId="Acrobat.Document.DC">
                  <p:embed/>
                </p:oleObj>
              </mc:Choice>
              <mc:Fallback>
                <p:oleObj name="Acrobat Document" r:id="rId41" imgW="2790589" imgH="4600237" progId="Acrobat.Document.DC">
                  <p:embed/>
                  <p:pic>
                    <p:nvPicPr>
                      <p:cNvPr id="0" name=""/>
                      <p:cNvPicPr/>
                      <p:nvPr/>
                    </p:nvPicPr>
                    <p:blipFill>
                      <a:blip r:embed="rId42"/>
                      <a:stretch>
                        <a:fillRect/>
                      </a:stretch>
                    </p:blipFill>
                    <p:spPr>
                      <a:xfrm>
                        <a:off x="15797225" y="25310596"/>
                        <a:ext cx="2142281" cy="3761517"/>
                      </a:xfrm>
                      <a:prstGeom prst="rect">
                        <a:avLst/>
                      </a:prstGeom>
                    </p:spPr>
                  </p:pic>
                </p:oleObj>
              </mc:Fallback>
            </mc:AlternateContent>
          </a:graphicData>
        </a:graphic>
      </p:graphicFrame>
      <p:graphicFrame>
        <p:nvGraphicFramePr>
          <p:cNvPr id="40" name="Oggetto 39">
            <a:extLst>
              <a:ext uri="{FF2B5EF4-FFF2-40B4-BE49-F238E27FC236}">
                <a16:creationId xmlns:a16="http://schemas.microsoft.com/office/drawing/2014/main" id="{2A67BC1B-73E8-7EBF-962A-08C4C6F4B9BE}"/>
              </a:ext>
            </a:extLst>
          </p:cNvPr>
          <p:cNvGraphicFramePr>
            <a:graphicFrameLocks noChangeAspect="1"/>
          </p:cNvGraphicFramePr>
          <p:nvPr>
            <p:extLst>
              <p:ext uri="{D42A27DB-BD31-4B8C-83A1-F6EECF244321}">
                <p14:modId xmlns:p14="http://schemas.microsoft.com/office/powerpoint/2010/main" val="841871189"/>
              </p:ext>
            </p:extLst>
          </p:nvPr>
        </p:nvGraphicFramePr>
        <p:xfrm>
          <a:off x="9067069" y="25331603"/>
          <a:ext cx="2225300" cy="3894275"/>
        </p:xfrm>
        <a:graphic>
          <a:graphicData uri="http://schemas.openxmlformats.org/presentationml/2006/ole">
            <mc:AlternateContent xmlns:mc="http://schemas.openxmlformats.org/markup-compatibility/2006">
              <mc:Choice xmlns:v="urn:schemas-microsoft-com:vml" Requires="v">
                <p:oleObj name="Acrobat Document" r:id="rId43" imgW="2628706" imgH="4600237" progId="Acrobat.Document.DC">
                  <p:embed/>
                </p:oleObj>
              </mc:Choice>
              <mc:Fallback>
                <p:oleObj name="Acrobat Document" r:id="rId43" imgW="2628706" imgH="4600237" progId="Acrobat.Document.DC">
                  <p:embed/>
                  <p:pic>
                    <p:nvPicPr>
                      <p:cNvPr id="0" name=""/>
                      <p:cNvPicPr/>
                      <p:nvPr/>
                    </p:nvPicPr>
                    <p:blipFill>
                      <a:blip r:embed="rId44"/>
                      <a:stretch>
                        <a:fillRect/>
                      </a:stretch>
                    </p:blipFill>
                    <p:spPr>
                      <a:xfrm>
                        <a:off x="9067069" y="25331603"/>
                        <a:ext cx="2225300" cy="3894275"/>
                      </a:xfrm>
                      <a:prstGeom prst="rect">
                        <a:avLst/>
                      </a:prstGeom>
                    </p:spPr>
                  </p:pic>
                </p:oleObj>
              </mc:Fallback>
            </mc:AlternateContent>
          </a:graphicData>
        </a:graphic>
      </p:graphicFrame>
      <p:sp>
        <p:nvSpPr>
          <p:cNvPr id="103" name="Rettangolo con angoli arrotondati 18">
            <a:extLst>
              <a:ext uri="{FF2B5EF4-FFF2-40B4-BE49-F238E27FC236}">
                <a16:creationId xmlns:a16="http://schemas.microsoft.com/office/drawing/2014/main" id="{014F5F97-C6BC-726B-3AB6-8C36184086DC}"/>
              </a:ext>
            </a:extLst>
          </p:cNvPr>
          <p:cNvSpPr/>
          <p:nvPr/>
        </p:nvSpPr>
        <p:spPr>
          <a:xfrm>
            <a:off x="33337465" y="14297390"/>
            <a:ext cx="8016015" cy="3525680"/>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72413" h="3474514">
                <a:moveTo>
                  <a:pt x="0" y="239365"/>
                </a:moveTo>
                <a:cubicBezTo>
                  <a:pt x="0" y="-78632"/>
                  <a:pt x="257787" y="11923"/>
                  <a:pt x="575784" y="11923"/>
                </a:cubicBezTo>
                <a:lnTo>
                  <a:pt x="10082114" y="11923"/>
                </a:lnTo>
                <a:cubicBezTo>
                  <a:pt x="10400111" y="11923"/>
                  <a:pt x="10657898" y="-6061"/>
                  <a:pt x="10657898" y="311936"/>
                </a:cubicBezTo>
                <a:cubicBezTo>
                  <a:pt x="10662736" y="1282824"/>
                  <a:pt x="10667575" y="2253712"/>
                  <a:pt x="10672413" y="3224600"/>
                </a:cubicBezTo>
                <a:cubicBezTo>
                  <a:pt x="10672413" y="3542597"/>
                  <a:pt x="10400111" y="3466555"/>
                  <a:pt x="10082114" y="3466555"/>
                </a:cubicBezTo>
                <a:lnTo>
                  <a:pt x="575784" y="3466555"/>
                </a:lnTo>
                <a:cubicBezTo>
                  <a:pt x="257787" y="3466555"/>
                  <a:pt x="14514" y="3513568"/>
                  <a:pt x="14514" y="3195571"/>
                </a:cubicBezTo>
                <a:lnTo>
                  <a:pt x="0" y="239365"/>
                </a:lnTo>
                <a:close/>
              </a:path>
            </a:pathLst>
          </a:custGeom>
          <a:noFill/>
          <a:ln w="28575">
            <a:solidFill>
              <a:schemeClr val="accent2">
                <a:lumMod val="75000"/>
                <a:alpha val="92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CasellaDiTesto 105">
            <a:extLst>
              <a:ext uri="{FF2B5EF4-FFF2-40B4-BE49-F238E27FC236}">
                <a16:creationId xmlns:a16="http://schemas.microsoft.com/office/drawing/2014/main" id="{B44EA285-F7A4-694E-4AFC-5B7C6C7F6FC3}"/>
              </a:ext>
            </a:extLst>
          </p:cNvPr>
          <p:cNvSpPr txBox="1"/>
          <p:nvPr/>
        </p:nvSpPr>
        <p:spPr>
          <a:xfrm>
            <a:off x="33484287" y="14198394"/>
            <a:ext cx="7728229" cy="369332"/>
          </a:xfrm>
          <a:prstGeom prst="rect">
            <a:avLst/>
          </a:prstGeom>
          <a:solidFill>
            <a:schemeClr val="accent2">
              <a:lumMod val="75000"/>
            </a:schemeClr>
          </a:solidFill>
        </p:spPr>
        <p:txBody>
          <a:bodyPr wrap="square" rtlCol="0">
            <a:spAutoFit/>
          </a:bodyPr>
          <a:lstStyle/>
          <a:p>
            <a:pPr algn="ctr"/>
            <a:r>
              <a:rPr lang="it-IT" dirty="0">
                <a:solidFill>
                  <a:schemeClr val="bg1"/>
                </a:solidFill>
              </a:rPr>
              <a:t>The TEAM</a:t>
            </a:r>
          </a:p>
        </p:txBody>
      </p:sp>
      <p:pic>
        <p:nvPicPr>
          <p:cNvPr id="43" name="Immagine 42" descr="Immagine che contiene persona, esterni, inpiedi, posando&#10;&#10;Descrizione generata automaticamente">
            <a:extLst>
              <a:ext uri="{FF2B5EF4-FFF2-40B4-BE49-F238E27FC236}">
                <a16:creationId xmlns:a16="http://schemas.microsoft.com/office/drawing/2014/main" id="{899A268E-A519-10DA-179B-E020F012555D}"/>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34839529" y="14652521"/>
            <a:ext cx="4904074" cy="2988013"/>
          </a:xfrm>
          <a:prstGeom prst="rect">
            <a:avLst/>
          </a:prstGeom>
        </p:spPr>
      </p:pic>
      <p:sp>
        <p:nvSpPr>
          <p:cNvPr id="44" name="CasellaDiTesto 43">
            <a:extLst>
              <a:ext uri="{FF2B5EF4-FFF2-40B4-BE49-F238E27FC236}">
                <a16:creationId xmlns:a16="http://schemas.microsoft.com/office/drawing/2014/main" id="{3B1C3EDD-ECBA-7D42-FF6E-044E1AF4DBA1}"/>
              </a:ext>
            </a:extLst>
          </p:cNvPr>
          <p:cNvSpPr txBox="1"/>
          <p:nvPr/>
        </p:nvSpPr>
        <p:spPr>
          <a:xfrm>
            <a:off x="32704845" y="19009413"/>
            <a:ext cx="9046524" cy="3344377"/>
          </a:xfrm>
          <a:prstGeom prst="rect">
            <a:avLst/>
          </a:prstGeom>
          <a:noFill/>
        </p:spPr>
        <p:txBody>
          <a:bodyPr wrap="square" rtlCol="0">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analyses of the performances falsify the hypothesis under concern as it appears that no compensating mechanism is present. The accuracy rate of SCHZ is lower than CTRL but seems independent of task switching, this fact may occur because SCHZ are afflicted by a general impedance in the working memory which would make each trial independent of the previous one.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[PCA pending]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high value of the PVRE indicates that the mean of the population isn’t statistically significant for the single individual as most of the variability is explained by the intrinsic difference between participants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13" name="Immagine 12" descr="Immagine che contiene vicino&#10;&#10;Descrizione generata automaticamente">
            <a:extLst>
              <a:ext uri="{FF2B5EF4-FFF2-40B4-BE49-F238E27FC236}">
                <a16:creationId xmlns:a16="http://schemas.microsoft.com/office/drawing/2014/main" id="{1651F6B5-3F03-70E3-1E4E-74DBF174827E}"/>
              </a:ext>
            </a:extLst>
          </p:cNvPr>
          <p:cNvPicPr>
            <a:picLocks noChangeAspect="1"/>
          </p:cNvPicPr>
          <p:nvPr/>
        </p:nvPicPr>
        <p:blipFill rotWithShape="1">
          <a:blip r:embed="rId46">
            <a:extLst>
              <a:ext uri="{28A0092B-C50C-407E-A947-70E740481C1C}">
                <a14:useLocalDpi xmlns:a14="http://schemas.microsoft.com/office/drawing/2010/main" val="0"/>
              </a:ext>
            </a:extLst>
          </a:blip>
          <a:srcRect l="26265" t="10156" r="3725" b="3264"/>
          <a:stretch/>
        </p:blipFill>
        <p:spPr>
          <a:xfrm>
            <a:off x="24723099" y="19843409"/>
            <a:ext cx="2638806" cy="1512896"/>
          </a:xfrm>
          <a:prstGeom prst="rect">
            <a:avLst/>
          </a:prstGeom>
        </p:spPr>
      </p:pic>
      <p:pic>
        <p:nvPicPr>
          <p:cNvPr id="26" name="Immagine 25" descr="Immagine che contiene testo&#10;&#10;Descrizione generata automaticamente">
            <a:extLst>
              <a:ext uri="{FF2B5EF4-FFF2-40B4-BE49-F238E27FC236}">
                <a16:creationId xmlns:a16="http://schemas.microsoft.com/office/drawing/2014/main" id="{42E843E8-4D0B-CD1D-43C5-A3D6EAD4366B}"/>
              </a:ext>
            </a:extLst>
          </p:cNvPr>
          <p:cNvPicPr>
            <a:picLocks noChangeAspect="1"/>
          </p:cNvPicPr>
          <p:nvPr/>
        </p:nvPicPr>
        <p:blipFill rotWithShape="1">
          <a:blip r:embed="rId47">
            <a:extLst>
              <a:ext uri="{28A0092B-C50C-407E-A947-70E740481C1C}">
                <a14:useLocalDpi xmlns:a14="http://schemas.microsoft.com/office/drawing/2010/main" val="0"/>
              </a:ext>
            </a:extLst>
          </a:blip>
          <a:srcRect l="23008" t="14150" r="23021" b="13420"/>
          <a:stretch/>
        </p:blipFill>
        <p:spPr>
          <a:xfrm>
            <a:off x="24703764" y="18250343"/>
            <a:ext cx="2638806" cy="1641794"/>
          </a:xfrm>
          <a:prstGeom prst="rect">
            <a:avLst/>
          </a:prstGeom>
        </p:spPr>
      </p:pic>
      <p:graphicFrame>
        <p:nvGraphicFramePr>
          <p:cNvPr id="28" name="Oggetto 27">
            <a:extLst>
              <a:ext uri="{FF2B5EF4-FFF2-40B4-BE49-F238E27FC236}">
                <a16:creationId xmlns:a16="http://schemas.microsoft.com/office/drawing/2014/main" id="{0DB28070-499F-6AB2-FDE6-312CCC001D94}"/>
              </a:ext>
            </a:extLst>
          </p:cNvPr>
          <p:cNvGraphicFramePr>
            <a:graphicFrameLocks noChangeAspect="1"/>
          </p:cNvGraphicFramePr>
          <p:nvPr>
            <p:extLst>
              <p:ext uri="{D42A27DB-BD31-4B8C-83A1-F6EECF244321}">
                <p14:modId xmlns:p14="http://schemas.microsoft.com/office/powerpoint/2010/main" val="541349397"/>
              </p:ext>
            </p:extLst>
          </p:nvPr>
        </p:nvGraphicFramePr>
        <p:xfrm>
          <a:off x="21170507" y="18250343"/>
          <a:ext cx="2888306" cy="3115182"/>
        </p:xfrm>
        <a:graphic>
          <a:graphicData uri="http://schemas.openxmlformats.org/presentationml/2006/ole">
            <mc:AlternateContent xmlns:mc="http://schemas.openxmlformats.org/markup-compatibility/2006">
              <mc:Choice xmlns:v="urn:schemas-microsoft-com:vml" Requires="v">
                <p:oleObj name="Acrobat Document" r:id="rId48" imgW="3152556" imgH="3400241" progId="Acrobat.Document.DC">
                  <p:embed/>
                </p:oleObj>
              </mc:Choice>
              <mc:Fallback>
                <p:oleObj name="Acrobat Document" r:id="rId48" imgW="3152556" imgH="3400241" progId="Acrobat.Document.DC">
                  <p:embed/>
                  <p:pic>
                    <p:nvPicPr>
                      <p:cNvPr id="0" name=""/>
                      <p:cNvPicPr/>
                      <p:nvPr/>
                    </p:nvPicPr>
                    <p:blipFill>
                      <a:blip r:embed="rId49"/>
                      <a:stretch>
                        <a:fillRect/>
                      </a:stretch>
                    </p:blipFill>
                    <p:spPr>
                      <a:xfrm>
                        <a:off x="21170507" y="18250343"/>
                        <a:ext cx="2888306" cy="3115182"/>
                      </a:xfrm>
                      <a:prstGeom prst="rect">
                        <a:avLst/>
                      </a:prstGeom>
                    </p:spPr>
                  </p:pic>
                </p:oleObj>
              </mc:Fallback>
            </mc:AlternateContent>
          </a:graphicData>
        </a:graphic>
      </p:graphicFrame>
      <p:sp>
        <p:nvSpPr>
          <p:cNvPr id="42" name="CasellaDiTesto 41">
            <a:extLst>
              <a:ext uri="{FF2B5EF4-FFF2-40B4-BE49-F238E27FC236}">
                <a16:creationId xmlns:a16="http://schemas.microsoft.com/office/drawing/2014/main" id="{6899544C-AD86-8B3D-8A42-F1739236FCA5}"/>
              </a:ext>
            </a:extLst>
          </p:cNvPr>
          <p:cNvSpPr txBox="1"/>
          <p:nvPr/>
        </p:nvSpPr>
        <p:spPr>
          <a:xfrm>
            <a:off x="27827014" y="18301106"/>
            <a:ext cx="3783493" cy="2862322"/>
          </a:xfrm>
          <a:prstGeom prst="rect">
            <a:avLst/>
          </a:prstGeom>
          <a:solidFill>
            <a:schemeClr val="accent2">
              <a:lumMod val="40000"/>
              <a:lumOff val="60000"/>
            </a:schemeClr>
          </a:solidFill>
        </p:spPr>
        <p:txBody>
          <a:bodyPr wrap="square" rtlCol="0">
            <a:spAutoFit/>
          </a:bodyPr>
          <a:lstStyle/>
          <a:p>
            <a:r>
              <a:rPr lang="it-IT" dirty="0"/>
              <a:t>f</a:t>
            </a:r>
          </a:p>
          <a:p>
            <a:r>
              <a:rPr lang="it-IT" dirty="0"/>
              <a:t>f</a:t>
            </a:r>
          </a:p>
          <a:p>
            <a:r>
              <a:rPr lang="it-IT" dirty="0"/>
              <a:t>f</a:t>
            </a:r>
          </a:p>
          <a:p>
            <a:r>
              <a:rPr lang="it-IT" dirty="0"/>
              <a:t>f</a:t>
            </a:r>
          </a:p>
          <a:p>
            <a:r>
              <a:rPr lang="it-IT" dirty="0"/>
              <a:t>f</a:t>
            </a:r>
          </a:p>
          <a:p>
            <a:r>
              <a:rPr lang="it-IT" dirty="0"/>
              <a:t>f</a:t>
            </a:r>
          </a:p>
          <a:p>
            <a:r>
              <a:rPr lang="it-IT" dirty="0"/>
              <a:t>f</a:t>
            </a:r>
          </a:p>
          <a:p>
            <a:r>
              <a:rPr lang="it-IT" dirty="0"/>
              <a:t>f</a:t>
            </a:r>
          </a:p>
          <a:p>
            <a:r>
              <a:rPr lang="it-IT" dirty="0"/>
              <a:t>f</a:t>
            </a:r>
          </a:p>
          <a:p>
            <a:r>
              <a:rPr lang="it-IT" dirty="0"/>
              <a:t>f</a:t>
            </a:r>
            <a:endParaRPr lang="en-US" dirty="0"/>
          </a:p>
        </p:txBody>
      </p:sp>
      <p:sp>
        <p:nvSpPr>
          <p:cNvPr id="93" name="CasellaDiTesto 92">
            <a:extLst>
              <a:ext uri="{FF2B5EF4-FFF2-40B4-BE49-F238E27FC236}">
                <a16:creationId xmlns:a16="http://schemas.microsoft.com/office/drawing/2014/main" id="{A1349216-CA9F-33C4-D4C2-E1866D739EB1}"/>
              </a:ext>
            </a:extLst>
          </p:cNvPr>
          <p:cNvSpPr txBox="1"/>
          <p:nvPr/>
        </p:nvSpPr>
        <p:spPr>
          <a:xfrm>
            <a:off x="21218450" y="21597802"/>
            <a:ext cx="3783493" cy="2862322"/>
          </a:xfrm>
          <a:prstGeom prst="rect">
            <a:avLst/>
          </a:prstGeom>
          <a:solidFill>
            <a:schemeClr val="accent2">
              <a:lumMod val="40000"/>
              <a:lumOff val="60000"/>
            </a:schemeClr>
          </a:solidFill>
        </p:spPr>
        <p:txBody>
          <a:bodyPr wrap="square" rtlCol="0">
            <a:spAutoFit/>
          </a:bodyPr>
          <a:lstStyle/>
          <a:p>
            <a:r>
              <a:rPr lang="it-IT" dirty="0"/>
              <a:t>f</a:t>
            </a:r>
          </a:p>
          <a:p>
            <a:r>
              <a:rPr lang="it-IT" dirty="0"/>
              <a:t>f</a:t>
            </a:r>
          </a:p>
          <a:p>
            <a:r>
              <a:rPr lang="it-IT" dirty="0"/>
              <a:t>f</a:t>
            </a:r>
          </a:p>
          <a:p>
            <a:r>
              <a:rPr lang="it-IT" dirty="0"/>
              <a:t>f</a:t>
            </a:r>
          </a:p>
          <a:p>
            <a:r>
              <a:rPr lang="it-IT" dirty="0"/>
              <a:t>f</a:t>
            </a:r>
          </a:p>
          <a:p>
            <a:r>
              <a:rPr lang="it-IT" dirty="0"/>
              <a:t>f</a:t>
            </a:r>
          </a:p>
          <a:p>
            <a:r>
              <a:rPr lang="it-IT" dirty="0"/>
              <a:t>f</a:t>
            </a:r>
          </a:p>
          <a:p>
            <a:r>
              <a:rPr lang="it-IT" dirty="0"/>
              <a:t>f</a:t>
            </a:r>
          </a:p>
          <a:p>
            <a:r>
              <a:rPr lang="it-IT" dirty="0"/>
              <a:t>f</a:t>
            </a:r>
          </a:p>
          <a:p>
            <a:r>
              <a:rPr lang="it-IT" dirty="0"/>
              <a:t>f</a:t>
            </a:r>
            <a:endParaRPr lang="en-US" dirty="0"/>
          </a:p>
        </p:txBody>
      </p:sp>
      <p:sp>
        <p:nvSpPr>
          <p:cNvPr id="10" name="CasellaDiTesto 9">
            <a:extLst>
              <a:ext uri="{FF2B5EF4-FFF2-40B4-BE49-F238E27FC236}">
                <a16:creationId xmlns:a16="http://schemas.microsoft.com/office/drawing/2014/main" id="{D88EEC44-CD88-8F89-B458-3EB7CDB0C2C9}"/>
              </a:ext>
            </a:extLst>
          </p:cNvPr>
          <p:cNvSpPr txBox="1"/>
          <p:nvPr/>
        </p:nvSpPr>
        <p:spPr>
          <a:xfrm>
            <a:off x="21529637" y="17167619"/>
            <a:ext cx="5201972" cy="707886"/>
          </a:xfrm>
          <a:prstGeom prst="rect">
            <a:avLst/>
          </a:prstGeom>
          <a:noFill/>
        </p:spPr>
        <p:txBody>
          <a:bodyPr wrap="square" rtlCol="0">
            <a:spAutoFit/>
          </a:bodyPr>
          <a:lstStyle/>
          <a:p>
            <a:r>
              <a:rPr lang="it-IT" sz="2000" dirty="0">
                <a:highlight>
                  <a:srgbClr val="FF0000"/>
                </a:highlight>
              </a:rPr>
              <a:t>VORREI METTERE DELLE FRECCINE O DELLE ETICHETTE PER I NOMI DELLE REGIONI</a:t>
            </a:r>
            <a:endParaRPr lang="en-US" sz="2000" dirty="0">
              <a:highlight>
                <a:srgbClr val="FF0000"/>
              </a:highlight>
            </a:endParaRPr>
          </a:p>
        </p:txBody>
      </p:sp>
      <p:pic>
        <p:nvPicPr>
          <p:cNvPr id="45" name="Immagine 44">
            <a:extLst>
              <a:ext uri="{FF2B5EF4-FFF2-40B4-BE49-F238E27FC236}">
                <a16:creationId xmlns:a16="http://schemas.microsoft.com/office/drawing/2014/main" id="{044F7BDA-2B78-924B-E546-EF4806FED5C7}"/>
              </a:ext>
            </a:extLst>
          </p:cNvPr>
          <p:cNvPicPr>
            <a:picLocks noChangeAspect="1"/>
          </p:cNvPicPr>
          <p:nvPr/>
        </p:nvPicPr>
        <p:blipFill rotWithShape="1">
          <a:blip r:embed="rId50">
            <a:extLst>
              <a:ext uri="{28A0092B-C50C-407E-A947-70E740481C1C}">
                <a14:useLocalDpi xmlns:a14="http://schemas.microsoft.com/office/drawing/2010/main" val="0"/>
              </a:ext>
            </a:extLst>
          </a:blip>
          <a:srcRect l="24810" t="10476"/>
          <a:stretch/>
        </p:blipFill>
        <p:spPr>
          <a:xfrm>
            <a:off x="28814289" y="22879148"/>
            <a:ext cx="2511632" cy="1386361"/>
          </a:xfrm>
          <a:prstGeom prst="rect">
            <a:avLst/>
          </a:prstGeom>
        </p:spPr>
      </p:pic>
      <p:pic>
        <p:nvPicPr>
          <p:cNvPr id="47" name="Immagine 46">
            <a:extLst>
              <a:ext uri="{FF2B5EF4-FFF2-40B4-BE49-F238E27FC236}">
                <a16:creationId xmlns:a16="http://schemas.microsoft.com/office/drawing/2014/main" id="{4FCFA87F-EF01-D28D-D2CE-0913D9A20F85}"/>
              </a:ext>
            </a:extLst>
          </p:cNvPr>
          <p:cNvPicPr>
            <a:picLocks noChangeAspect="1"/>
          </p:cNvPicPr>
          <p:nvPr/>
        </p:nvPicPr>
        <p:blipFill rotWithShape="1">
          <a:blip r:embed="rId51">
            <a:extLst>
              <a:ext uri="{28A0092B-C50C-407E-A947-70E740481C1C}">
                <a14:useLocalDpi xmlns:a14="http://schemas.microsoft.com/office/drawing/2010/main" val="0"/>
              </a:ext>
            </a:extLst>
          </a:blip>
          <a:srcRect l="26104" t="17642" r="25567" b="16927"/>
          <a:stretch/>
        </p:blipFill>
        <p:spPr>
          <a:xfrm>
            <a:off x="28814289" y="21350638"/>
            <a:ext cx="2343756" cy="1471072"/>
          </a:xfrm>
          <a:prstGeom prst="rect">
            <a:avLst/>
          </a:prstGeom>
        </p:spPr>
      </p:pic>
      <p:graphicFrame>
        <p:nvGraphicFramePr>
          <p:cNvPr id="48" name="Oggetto 47">
            <a:extLst>
              <a:ext uri="{FF2B5EF4-FFF2-40B4-BE49-F238E27FC236}">
                <a16:creationId xmlns:a16="http://schemas.microsoft.com/office/drawing/2014/main" id="{54D657AE-67CA-5494-06CD-3203451A2384}"/>
              </a:ext>
            </a:extLst>
          </p:cNvPr>
          <p:cNvGraphicFramePr>
            <a:graphicFrameLocks noChangeAspect="1"/>
          </p:cNvGraphicFramePr>
          <p:nvPr>
            <p:extLst>
              <p:ext uri="{D42A27DB-BD31-4B8C-83A1-F6EECF244321}">
                <p14:modId xmlns:p14="http://schemas.microsoft.com/office/powerpoint/2010/main" val="939779949"/>
              </p:ext>
            </p:extLst>
          </p:nvPr>
        </p:nvGraphicFramePr>
        <p:xfrm>
          <a:off x="25387011" y="21577113"/>
          <a:ext cx="2638806" cy="2846083"/>
        </p:xfrm>
        <a:graphic>
          <a:graphicData uri="http://schemas.openxmlformats.org/presentationml/2006/ole">
            <mc:AlternateContent xmlns:mc="http://schemas.openxmlformats.org/markup-compatibility/2006">
              <mc:Choice xmlns:v="urn:schemas-microsoft-com:vml" Requires="v">
                <p:oleObj name="Acrobat Document" r:id="rId52" imgW="3152556" imgH="3400241" progId="Acrobat.Document.DC">
                  <p:embed/>
                </p:oleObj>
              </mc:Choice>
              <mc:Fallback>
                <p:oleObj name="Acrobat Document" r:id="rId52" imgW="3152556" imgH="3400241" progId="Acrobat.Document.DC">
                  <p:embed/>
                  <p:pic>
                    <p:nvPicPr>
                      <p:cNvPr id="0" name=""/>
                      <p:cNvPicPr/>
                      <p:nvPr/>
                    </p:nvPicPr>
                    <p:blipFill>
                      <a:blip r:embed="rId53"/>
                      <a:stretch>
                        <a:fillRect/>
                      </a:stretch>
                    </p:blipFill>
                    <p:spPr>
                      <a:xfrm>
                        <a:off x="25387011" y="21577113"/>
                        <a:ext cx="2638806" cy="2846083"/>
                      </a:xfrm>
                      <a:prstGeom prst="rect">
                        <a:avLst/>
                      </a:prstGeom>
                    </p:spPr>
                  </p:pic>
                </p:oleObj>
              </mc:Fallback>
            </mc:AlternateContent>
          </a:graphicData>
        </a:graphic>
      </p:graphicFrame>
      <p:graphicFrame>
        <p:nvGraphicFramePr>
          <p:cNvPr id="49" name="Oggetto 48">
            <a:extLst>
              <a:ext uri="{FF2B5EF4-FFF2-40B4-BE49-F238E27FC236}">
                <a16:creationId xmlns:a16="http://schemas.microsoft.com/office/drawing/2014/main" id="{C726D365-951C-CB0B-6B44-2572BC1C079D}"/>
              </a:ext>
            </a:extLst>
          </p:cNvPr>
          <p:cNvGraphicFramePr>
            <a:graphicFrameLocks noChangeAspect="1"/>
          </p:cNvGraphicFramePr>
          <p:nvPr>
            <p:extLst>
              <p:ext uri="{D42A27DB-BD31-4B8C-83A1-F6EECF244321}">
                <p14:modId xmlns:p14="http://schemas.microsoft.com/office/powerpoint/2010/main" val="1547243840"/>
              </p:ext>
            </p:extLst>
          </p:nvPr>
        </p:nvGraphicFramePr>
        <p:xfrm>
          <a:off x="21401881" y="25671688"/>
          <a:ext cx="3152775" cy="3400425"/>
        </p:xfrm>
        <a:graphic>
          <a:graphicData uri="http://schemas.openxmlformats.org/presentationml/2006/ole">
            <mc:AlternateContent xmlns:mc="http://schemas.openxmlformats.org/markup-compatibility/2006">
              <mc:Choice xmlns:v="urn:schemas-microsoft-com:vml" Requires="v">
                <p:oleObj name="Acrobat Document" r:id="rId54" imgW="3152556" imgH="3400241" progId="Acrobat.Document.DC">
                  <p:embed/>
                </p:oleObj>
              </mc:Choice>
              <mc:Fallback>
                <p:oleObj name="Acrobat Document" r:id="rId54" imgW="3152556" imgH="3400241" progId="Acrobat.Document.DC">
                  <p:embed/>
                  <p:pic>
                    <p:nvPicPr>
                      <p:cNvPr id="0" name=""/>
                      <p:cNvPicPr/>
                      <p:nvPr/>
                    </p:nvPicPr>
                    <p:blipFill>
                      <a:blip r:embed="rId55"/>
                      <a:stretch>
                        <a:fillRect/>
                      </a:stretch>
                    </p:blipFill>
                    <p:spPr>
                      <a:xfrm>
                        <a:off x="21401881" y="25671688"/>
                        <a:ext cx="3152775" cy="3400425"/>
                      </a:xfrm>
                      <a:prstGeom prst="rect">
                        <a:avLst/>
                      </a:prstGeom>
                    </p:spPr>
                  </p:pic>
                </p:oleObj>
              </mc:Fallback>
            </mc:AlternateContent>
          </a:graphicData>
        </a:graphic>
      </p:graphicFrame>
      <p:sp>
        <p:nvSpPr>
          <p:cNvPr id="98" name="CasellaDiTesto 97">
            <a:extLst>
              <a:ext uri="{FF2B5EF4-FFF2-40B4-BE49-F238E27FC236}">
                <a16:creationId xmlns:a16="http://schemas.microsoft.com/office/drawing/2014/main" id="{DCE0A764-5B8A-099C-AE16-6F7315E112DB}"/>
              </a:ext>
            </a:extLst>
          </p:cNvPr>
          <p:cNvSpPr txBox="1"/>
          <p:nvPr/>
        </p:nvSpPr>
        <p:spPr>
          <a:xfrm>
            <a:off x="21218450" y="13997715"/>
            <a:ext cx="3783493" cy="2862322"/>
          </a:xfrm>
          <a:prstGeom prst="rect">
            <a:avLst/>
          </a:prstGeom>
          <a:solidFill>
            <a:schemeClr val="accent2">
              <a:lumMod val="40000"/>
              <a:lumOff val="60000"/>
            </a:schemeClr>
          </a:solidFill>
        </p:spPr>
        <p:txBody>
          <a:bodyPr wrap="square" rtlCol="0">
            <a:spAutoFit/>
          </a:bodyPr>
          <a:lstStyle/>
          <a:p>
            <a:r>
              <a:rPr lang="it-IT" dirty="0"/>
              <a:t>f</a:t>
            </a:r>
          </a:p>
          <a:p>
            <a:pPr marL="285750" indent="-285750">
              <a:buFont typeface="Arial" panose="020B0604020202020204" pitchFamily="34" charset="0"/>
              <a:buChar char="•"/>
            </a:pPr>
            <a:r>
              <a:rPr lang="it-IT" dirty="0"/>
              <a:t>f</a:t>
            </a:r>
          </a:p>
          <a:p>
            <a:r>
              <a:rPr lang="it-IT" dirty="0"/>
              <a:t>f</a:t>
            </a:r>
          </a:p>
          <a:p>
            <a:r>
              <a:rPr lang="it-IT" dirty="0"/>
              <a:t>f</a:t>
            </a:r>
          </a:p>
          <a:p>
            <a:r>
              <a:rPr lang="it-IT" dirty="0"/>
              <a:t>f</a:t>
            </a:r>
          </a:p>
          <a:p>
            <a:r>
              <a:rPr lang="it-IT" dirty="0"/>
              <a:t>f</a:t>
            </a:r>
          </a:p>
          <a:p>
            <a:r>
              <a:rPr lang="it-IT" dirty="0"/>
              <a:t>f</a:t>
            </a:r>
          </a:p>
          <a:p>
            <a:r>
              <a:rPr lang="it-IT" dirty="0"/>
              <a:t>f</a:t>
            </a:r>
          </a:p>
          <a:p>
            <a:r>
              <a:rPr lang="it-IT" dirty="0"/>
              <a:t>f</a:t>
            </a:r>
          </a:p>
          <a:p>
            <a:r>
              <a:rPr lang="it-IT" dirty="0"/>
              <a:t>f</a:t>
            </a:r>
            <a:endParaRPr lang="en-US" dirty="0"/>
          </a:p>
        </p:txBody>
      </p:sp>
      <p:sp>
        <p:nvSpPr>
          <p:cNvPr id="50" name="CasellaDiTesto 49">
            <a:extLst>
              <a:ext uri="{FF2B5EF4-FFF2-40B4-BE49-F238E27FC236}">
                <a16:creationId xmlns:a16="http://schemas.microsoft.com/office/drawing/2014/main" id="{D12D2EAA-212C-3117-29BF-3BD937786144}"/>
              </a:ext>
            </a:extLst>
          </p:cNvPr>
          <p:cNvSpPr txBox="1"/>
          <p:nvPr/>
        </p:nvSpPr>
        <p:spPr>
          <a:xfrm>
            <a:off x="26042502" y="14894194"/>
            <a:ext cx="4553903" cy="646331"/>
          </a:xfrm>
          <a:prstGeom prst="rect">
            <a:avLst/>
          </a:prstGeom>
          <a:noFill/>
        </p:spPr>
        <p:txBody>
          <a:bodyPr wrap="square" rtlCol="0">
            <a:spAutoFit/>
          </a:bodyPr>
          <a:lstStyle/>
          <a:p>
            <a:r>
              <a:rPr lang="it-IT" sz="3600" dirty="0">
                <a:highlight>
                  <a:srgbClr val="FF0000"/>
                </a:highlight>
              </a:rPr>
              <a:t>QUALE METTIAMO</a:t>
            </a:r>
            <a:endParaRPr lang="en-US" sz="3600" dirty="0">
              <a:highlight>
                <a:srgbClr val="FF0000"/>
              </a:highlight>
            </a:endParaRPr>
          </a:p>
        </p:txBody>
      </p:sp>
      <p:sp>
        <p:nvSpPr>
          <p:cNvPr id="110" name="Rettangolo con angoli arrotondati 18">
            <a:extLst>
              <a:ext uri="{FF2B5EF4-FFF2-40B4-BE49-F238E27FC236}">
                <a16:creationId xmlns:a16="http://schemas.microsoft.com/office/drawing/2014/main" id="{18A38B5A-309C-D83D-7C09-7346739D2F9A}"/>
              </a:ext>
            </a:extLst>
          </p:cNvPr>
          <p:cNvSpPr/>
          <p:nvPr/>
        </p:nvSpPr>
        <p:spPr>
          <a:xfrm>
            <a:off x="32441854" y="25671688"/>
            <a:ext cx="10065323" cy="4146325"/>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72413" h="3474514">
                <a:moveTo>
                  <a:pt x="0" y="239365"/>
                </a:moveTo>
                <a:cubicBezTo>
                  <a:pt x="0" y="-78632"/>
                  <a:pt x="257787" y="11923"/>
                  <a:pt x="575784" y="11923"/>
                </a:cubicBezTo>
                <a:lnTo>
                  <a:pt x="10082114" y="11923"/>
                </a:lnTo>
                <a:cubicBezTo>
                  <a:pt x="10400111" y="11923"/>
                  <a:pt x="10657898" y="-6061"/>
                  <a:pt x="10657898" y="311936"/>
                </a:cubicBezTo>
                <a:cubicBezTo>
                  <a:pt x="10662736" y="1282824"/>
                  <a:pt x="10667575" y="2253712"/>
                  <a:pt x="10672413" y="3224600"/>
                </a:cubicBezTo>
                <a:cubicBezTo>
                  <a:pt x="10672413" y="3542597"/>
                  <a:pt x="10400111" y="3466555"/>
                  <a:pt x="10082114" y="3466555"/>
                </a:cubicBezTo>
                <a:lnTo>
                  <a:pt x="575784" y="3466555"/>
                </a:lnTo>
                <a:cubicBezTo>
                  <a:pt x="257787" y="3466555"/>
                  <a:pt x="14514" y="3513568"/>
                  <a:pt x="14514" y="3195571"/>
                </a:cubicBezTo>
                <a:lnTo>
                  <a:pt x="0" y="239365"/>
                </a:lnTo>
                <a:close/>
              </a:path>
            </a:pathLst>
          </a:custGeom>
          <a:noFill/>
          <a:ln w="28575">
            <a:solidFill>
              <a:schemeClr val="accent2">
                <a:lumMod val="75000"/>
                <a:alpha val="92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CasellaDiTesto 110">
            <a:extLst>
              <a:ext uri="{FF2B5EF4-FFF2-40B4-BE49-F238E27FC236}">
                <a16:creationId xmlns:a16="http://schemas.microsoft.com/office/drawing/2014/main" id="{CED743E4-5B86-7441-5A96-0157A209A486}"/>
              </a:ext>
            </a:extLst>
          </p:cNvPr>
          <p:cNvSpPr txBox="1"/>
          <p:nvPr/>
        </p:nvSpPr>
        <p:spPr>
          <a:xfrm>
            <a:off x="32736341" y="25524785"/>
            <a:ext cx="9399216" cy="369332"/>
          </a:xfrm>
          <a:prstGeom prst="rect">
            <a:avLst/>
          </a:prstGeom>
          <a:solidFill>
            <a:schemeClr val="accent2">
              <a:lumMod val="75000"/>
            </a:schemeClr>
          </a:solidFill>
        </p:spPr>
        <p:txBody>
          <a:bodyPr wrap="square" rtlCol="0">
            <a:spAutoFit/>
          </a:bodyPr>
          <a:lstStyle/>
          <a:p>
            <a:pPr algn="ctr"/>
            <a:r>
              <a:rPr lang="it-IT" dirty="0">
                <a:solidFill>
                  <a:schemeClr val="bg1"/>
                </a:solidFill>
              </a:rPr>
              <a:t>BIBLIOGRAPHY</a:t>
            </a:r>
          </a:p>
        </p:txBody>
      </p:sp>
      <p:sp>
        <p:nvSpPr>
          <p:cNvPr id="51" name="CasellaDiTesto 50">
            <a:extLst>
              <a:ext uri="{FF2B5EF4-FFF2-40B4-BE49-F238E27FC236}">
                <a16:creationId xmlns:a16="http://schemas.microsoft.com/office/drawing/2014/main" id="{C5E6C48C-2420-36B2-B9A7-73C535D1D1AA}"/>
              </a:ext>
            </a:extLst>
          </p:cNvPr>
          <p:cNvSpPr txBox="1"/>
          <p:nvPr/>
        </p:nvSpPr>
        <p:spPr>
          <a:xfrm>
            <a:off x="32736341" y="26128651"/>
            <a:ext cx="9381239" cy="3477875"/>
          </a:xfrm>
          <a:prstGeom prst="rect">
            <a:avLst/>
          </a:prstGeom>
          <a:noFill/>
        </p:spPr>
        <p:txBody>
          <a:bodyPr wrap="square" rtlCol="0">
            <a:spAutoFit/>
          </a:bodyPr>
          <a:lstStyle/>
          <a:p>
            <a:r>
              <a:rPr lang="en-US" sz="1100" dirty="0"/>
              <a:t>Susan M. </a:t>
            </a:r>
            <a:r>
              <a:rPr lang="en-US" sz="1100" dirty="0" err="1"/>
              <a:t>Ravizza</a:t>
            </a:r>
            <a:r>
              <a:rPr lang="en-US" sz="1100" dirty="0"/>
              <a:t>, Cameron S. Carter, </a:t>
            </a:r>
            <a:r>
              <a:rPr lang="en-US" sz="1100" i="1" dirty="0"/>
              <a:t>Shifting set about task switching: Behavioral and neural evidence for distinct forms of cognitive flexibility, 	</a:t>
            </a:r>
            <a:r>
              <a:rPr lang="en-US" sz="1100" dirty="0" err="1"/>
              <a:t>Neuropsychologia</a:t>
            </a:r>
            <a:r>
              <a:rPr lang="en-US" sz="1100" dirty="0"/>
              <a:t> 46 (2008) 2924–2935 </a:t>
            </a:r>
            <a:endParaRPr lang="en-US" sz="1100" i="1" dirty="0"/>
          </a:p>
          <a:p>
            <a:r>
              <a:rPr lang="en-US" sz="1100" dirty="0"/>
              <a:t>Susan M. </a:t>
            </a:r>
            <a:r>
              <a:rPr lang="en-US" sz="1100" dirty="0" err="1"/>
              <a:t>Ravizza</a:t>
            </a:r>
            <a:r>
              <a:rPr lang="en-US" sz="1100" dirty="0"/>
              <a:t>, K.C. </a:t>
            </a:r>
            <a:r>
              <a:rPr lang="en-US" sz="1100" dirty="0" err="1"/>
              <a:t>Keur</a:t>
            </a:r>
            <a:r>
              <a:rPr lang="en-US" sz="1100" dirty="0"/>
              <a:t> </a:t>
            </a:r>
            <a:r>
              <a:rPr lang="en-US" sz="1100" dirty="0" err="1"/>
              <a:t>Moua</a:t>
            </a:r>
            <a:r>
              <a:rPr lang="en-US" sz="1100" dirty="0"/>
              <a:t>, Debra Long, Cameron S. Carter, </a:t>
            </a:r>
            <a:r>
              <a:rPr lang="en-US" sz="1100" i="1" dirty="0"/>
              <a:t>The impact of context processing deficits on task-switching performance in schizophrenia,</a:t>
            </a:r>
            <a:r>
              <a:rPr lang="en-US" sz="1100" dirty="0"/>
              <a:t> 	Schizophrenia Research 116 (2010) 274–279</a:t>
            </a:r>
            <a:endParaRPr lang="en-US" sz="1100" i="1" dirty="0"/>
          </a:p>
          <a:p>
            <a:r>
              <a:rPr lang="en-US" sz="1100" dirty="0"/>
              <a:t>Alina </a:t>
            </a:r>
            <a:r>
              <a:rPr lang="en-US" sz="1100" dirty="0" err="1"/>
              <a:t>Gomide</a:t>
            </a:r>
            <a:r>
              <a:rPr lang="en-US" sz="1100" dirty="0"/>
              <a:t> Vasconcelos, Leandro Malloy-</a:t>
            </a:r>
            <a:r>
              <a:rPr lang="en-US" sz="1100" dirty="0" err="1"/>
              <a:t>Diniz</a:t>
            </a:r>
            <a:r>
              <a:rPr lang="en-US" sz="1100" dirty="0"/>
              <a:t>, Humberto Correa, </a:t>
            </a:r>
            <a:r>
              <a:rPr lang="en-US" sz="1100" i="1" dirty="0"/>
              <a:t>SYSTEMATIC REVIEW OF PSYCHOMETRIC PROPRIETIES OF BARRATT IMPULSIVENESS 	SCALE 	VERSION 11 (BIS-11),</a:t>
            </a:r>
            <a:r>
              <a:rPr lang="it-IT" sz="1100" dirty="0"/>
              <a:t> Clinical </a:t>
            </a:r>
            <a:r>
              <a:rPr lang="it-IT" sz="1100" dirty="0" err="1"/>
              <a:t>Neuropsychiatry</a:t>
            </a:r>
            <a:r>
              <a:rPr lang="it-IT" sz="1100" dirty="0"/>
              <a:t> (2012) 9, 2, 61-74</a:t>
            </a:r>
          </a:p>
          <a:p>
            <a:r>
              <a:rPr lang="en-US" sz="1100" dirty="0" err="1"/>
              <a:t>Nachshon</a:t>
            </a:r>
            <a:r>
              <a:rPr lang="en-US" sz="1100" dirty="0"/>
              <a:t> </a:t>
            </a:r>
            <a:r>
              <a:rPr lang="en-US" sz="1100" dirty="0" err="1"/>
              <a:t>Meiran</a:t>
            </a:r>
            <a:r>
              <a:rPr lang="en-US" sz="1100" dirty="0"/>
              <a:t>, Joseph Levine, </a:t>
            </a:r>
            <a:r>
              <a:rPr lang="en-US" sz="1100" dirty="0" err="1"/>
              <a:t>Naama</a:t>
            </a:r>
            <a:r>
              <a:rPr lang="en-US" sz="1100" dirty="0"/>
              <a:t> </a:t>
            </a:r>
            <a:r>
              <a:rPr lang="en-US" sz="1100" dirty="0" err="1"/>
              <a:t>Meiran</a:t>
            </a:r>
            <a:r>
              <a:rPr lang="en-US" sz="1100" dirty="0"/>
              <a:t> and </a:t>
            </a:r>
            <a:r>
              <a:rPr lang="en-US" sz="1100" dirty="0" err="1"/>
              <a:t>Avishai</a:t>
            </a:r>
            <a:r>
              <a:rPr lang="en-US" sz="1100" dirty="0"/>
              <a:t> </a:t>
            </a:r>
            <a:r>
              <a:rPr lang="en-US" sz="1100" dirty="0" err="1"/>
              <a:t>Henik</a:t>
            </a:r>
            <a:r>
              <a:rPr lang="en-US" sz="1100" dirty="0"/>
              <a:t>, </a:t>
            </a:r>
            <a:r>
              <a:rPr lang="en-US" sz="1100" i="1" dirty="0"/>
              <a:t>Task Set Switching in Schizophrenia, </a:t>
            </a:r>
            <a:r>
              <a:rPr lang="en-US" sz="1100" dirty="0"/>
              <a:t>Neuropsychology 2000, Vol. 14, No. 3, 471-482</a:t>
            </a:r>
          </a:p>
          <a:p>
            <a:r>
              <a:rPr lang="en-US" sz="1100" dirty="0" err="1"/>
              <a:t>Rotem</a:t>
            </a:r>
            <a:r>
              <a:rPr lang="en-US" sz="1100" dirty="0"/>
              <a:t> </a:t>
            </a:r>
            <a:r>
              <a:rPr lang="en-US" sz="1100" dirty="0" err="1"/>
              <a:t>Leshem</a:t>
            </a:r>
            <a:r>
              <a:rPr lang="en-US" sz="1100" dirty="0"/>
              <a:t>, </a:t>
            </a:r>
            <a:r>
              <a:rPr lang="en-US" sz="1100" i="1" dirty="0"/>
              <a:t>Relationships between trait impulsivity and cognitive control: the effect of attention switching on response inhibition and conflict resolution, </a:t>
            </a:r>
            <a:r>
              <a:rPr lang="en-US" sz="1100" dirty="0" err="1"/>
              <a:t>Cogn</a:t>
            </a:r>
            <a:r>
              <a:rPr lang="en-US" sz="1100" dirty="0"/>
              <a:t> 	Process (2016) 17:89–103</a:t>
            </a:r>
          </a:p>
          <a:p>
            <a:r>
              <a:rPr lang="en-US" sz="1100" dirty="0"/>
              <a:t>Glenn R. Wylie, E. A. Clark, P. D. Butler and D. C. </a:t>
            </a:r>
            <a:r>
              <a:rPr lang="en-US" sz="1100" dirty="0" err="1"/>
              <a:t>Javitt</a:t>
            </a:r>
            <a:r>
              <a:rPr lang="en-US" sz="1100" dirty="0"/>
              <a:t>, </a:t>
            </a:r>
            <a:r>
              <a:rPr lang="en-US" sz="1100" i="1" dirty="0"/>
              <a:t>Schizophrenia Patients Show Task Switching Deficits Consistent With N-Methyl-</a:t>
            </a:r>
            <a:r>
              <a:rPr lang="en-US" sz="1100" i="1" dirty="0" err="1"/>
              <a:t>DAspartate</a:t>
            </a:r>
            <a:r>
              <a:rPr lang="en-US" sz="1100" i="1" dirty="0"/>
              <a:t> System 	Dysfunction But Not Global Executive Deficits: Implications for Pathophysiology of Executive Dysfunction in Schizophrenia, </a:t>
            </a:r>
            <a:r>
              <a:rPr lang="it-IT" sz="1100" dirty="0" err="1"/>
              <a:t>Schizophrenia</a:t>
            </a:r>
            <a:r>
              <a:rPr lang="it-IT" sz="1100" dirty="0"/>
              <a:t> </a:t>
            </a:r>
            <a:r>
              <a:rPr lang="it-IT" sz="1100" dirty="0" err="1"/>
              <a:t>Bulletin</a:t>
            </a:r>
            <a:r>
              <a:rPr lang="it-IT" sz="1100" dirty="0"/>
              <a:t> vol. 36 	no. 3 pp. 585–594, 2010</a:t>
            </a:r>
          </a:p>
          <a:p>
            <a:r>
              <a:rPr lang="en-US" sz="1100" dirty="0"/>
              <a:t>Fred W. </a:t>
            </a:r>
            <a:r>
              <a:rPr lang="en-US" sz="1100" dirty="0" err="1"/>
              <a:t>Sabb</a:t>
            </a:r>
            <a:r>
              <a:rPr lang="en-US" sz="1100" dirty="0"/>
              <a:t>, Gerhard </a:t>
            </a:r>
            <a:r>
              <a:rPr lang="en-US" sz="1100" dirty="0" err="1"/>
              <a:t>Hellemann</a:t>
            </a:r>
            <a:r>
              <a:rPr lang="en-US" sz="1100" dirty="0"/>
              <a:t>, Nicholas B. Allen, Carrie E. Bearden, </a:t>
            </a:r>
            <a:r>
              <a:rPr lang="en-US" sz="1100" i="1" dirty="0"/>
              <a:t>Enhanced switching and familial susceptibility for psychosis, </a:t>
            </a:r>
            <a:r>
              <a:rPr lang="en-US" sz="1100" dirty="0"/>
              <a:t>Brain and Behavior. 	2018;8:e00988</a:t>
            </a:r>
          </a:p>
          <a:p>
            <a:r>
              <a:rPr lang="en-US" sz="1100" dirty="0"/>
              <a:t>S. Jamadar, P. Michie, F. </a:t>
            </a:r>
            <a:r>
              <a:rPr lang="en-US" sz="1100" dirty="0" err="1"/>
              <a:t>Karayanidis</a:t>
            </a:r>
            <a:r>
              <a:rPr lang="en-US" sz="1100" dirty="0"/>
              <a:t>, </a:t>
            </a:r>
            <a:r>
              <a:rPr lang="en-US" sz="1100" i="1" dirty="0"/>
              <a:t>Compensatory mechanisms underlie intact task-switching performance in schizophrenia, </a:t>
            </a:r>
            <a:r>
              <a:rPr lang="en-US" sz="1100" dirty="0" err="1"/>
              <a:t>Neuropsychologia</a:t>
            </a:r>
            <a:r>
              <a:rPr lang="en-US" sz="1100" dirty="0"/>
              <a:t> 48 (2010) 1305–	1323</a:t>
            </a:r>
          </a:p>
          <a:p>
            <a:r>
              <a:rPr lang="en-US" sz="1100" dirty="0"/>
              <a:t>Dara S. </a:t>
            </a:r>
            <a:r>
              <a:rPr lang="en-US" sz="1100" dirty="0" err="1"/>
              <a:t>Manoach</a:t>
            </a:r>
            <a:r>
              <a:rPr lang="en-US" sz="1100" dirty="0"/>
              <a:t>, Kristen A. Lindgren, </a:t>
            </a:r>
            <a:r>
              <a:rPr lang="en-US" sz="1100" dirty="0" err="1"/>
              <a:t>Mariya</a:t>
            </a:r>
            <a:r>
              <a:rPr lang="en-US" sz="1100" dirty="0"/>
              <a:t> V. </a:t>
            </a:r>
            <a:r>
              <a:rPr lang="en-US" sz="1100" dirty="0" err="1"/>
              <a:t>Cherkasova</a:t>
            </a:r>
            <a:r>
              <a:rPr lang="en-US" sz="1100" dirty="0"/>
              <a:t>, Donald C. Goff, Elkan F. Halpern, James </a:t>
            </a:r>
            <a:r>
              <a:rPr lang="en-US" sz="1100" dirty="0" err="1"/>
              <a:t>Intriligator</a:t>
            </a:r>
            <a:r>
              <a:rPr lang="en-US" sz="1100" dirty="0"/>
              <a:t>, and Jason J.S. Barton, </a:t>
            </a:r>
            <a:r>
              <a:rPr lang="en-US" sz="1100" i="1" dirty="0"/>
              <a:t>Schizophrenic Subjects 	Show Deficient Inhibition but Intact Task Switching on Saccadic Tasks, </a:t>
            </a:r>
            <a:r>
              <a:rPr lang="en-US" sz="1100" dirty="0"/>
              <a:t>BIOL PSYCHIATRY 2002;51:816–826</a:t>
            </a:r>
          </a:p>
          <a:p>
            <a:r>
              <a:rPr lang="en-US" sz="1100" dirty="0"/>
              <a:t>Paul D. </a:t>
            </a:r>
            <a:r>
              <a:rPr lang="en-US" sz="1100" dirty="0" err="1"/>
              <a:t>Kieffaber</a:t>
            </a:r>
            <a:r>
              <a:rPr lang="en-US" sz="1100" dirty="0"/>
              <a:t>, Emily S. </a:t>
            </a:r>
            <a:r>
              <a:rPr lang="en-US" sz="1100" dirty="0" err="1"/>
              <a:t>Kappenman</a:t>
            </a:r>
            <a:r>
              <a:rPr lang="en-US" sz="1100" dirty="0"/>
              <a:t>, Misty Bodkins, </a:t>
            </a:r>
            <a:r>
              <a:rPr lang="en-US" sz="1100" dirty="0" err="1"/>
              <a:t>Anantha</a:t>
            </a:r>
            <a:r>
              <a:rPr lang="en-US" sz="1100" dirty="0"/>
              <a:t> Shekhar, Brian F. O’Donnell, William P. Hetrick, </a:t>
            </a:r>
            <a:r>
              <a:rPr lang="en-US" sz="1100" i="1" dirty="0"/>
              <a:t>Switch and maintenance of task set in 	schizophrenia, </a:t>
            </a:r>
            <a:r>
              <a:rPr lang="en-US" sz="1100" dirty="0"/>
              <a:t>Schizophrenia Research 84 (2006) 345–358</a:t>
            </a:r>
            <a:endParaRPr lang="en-US" sz="1100" i="1" dirty="0"/>
          </a:p>
        </p:txBody>
      </p:sp>
      <p:sp>
        <p:nvSpPr>
          <p:cNvPr id="9" name="CasellaDiTesto 8">
            <a:extLst>
              <a:ext uri="{FF2B5EF4-FFF2-40B4-BE49-F238E27FC236}">
                <a16:creationId xmlns:a16="http://schemas.microsoft.com/office/drawing/2014/main" id="{39FE4B7C-1180-5E13-298F-29ECC7D8903D}"/>
              </a:ext>
            </a:extLst>
          </p:cNvPr>
          <p:cNvSpPr txBox="1"/>
          <p:nvPr/>
        </p:nvSpPr>
        <p:spPr>
          <a:xfrm>
            <a:off x="11750511" y="4138606"/>
            <a:ext cx="15797850" cy="369332"/>
          </a:xfrm>
          <a:prstGeom prst="rect">
            <a:avLst/>
          </a:prstGeom>
          <a:solidFill>
            <a:schemeClr val="accent2">
              <a:lumMod val="75000"/>
            </a:schemeClr>
          </a:solidFill>
        </p:spPr>
        <p:txBody>
          <a:bodyPr wrap="square" rtlCol="0">
            <a:spAutoFit/>
          </a:bodyPr>
          <a:lstStyle/>
          <a:p>
            <a:pPr algn="ctr"/>
            <a:r>
              <a:rPr lang="it-IT" dirty="0" err="1">
                <a:solidFill>
                  <a:schemeClr val="bg1"/>
                </a:solidFill>
              </a:rPr>
              <a:t>Our</a:t>
            </a:r>
            <a:r>
              <a:rPr lang="it-IT" dirty="0">
                <a:solidFill>
                  <a:schemeClr val="bg1"/>
                </a:solidFill>
              </a:rPr>
              <a:t> </a:t>
            </a:r>
            <a:r>
              <a:rPr lang="it-IT" dirty="0" err="1">
                <a:solidFill>
                  <a:schemeClr val="bg1"/>
                </a:solidFill>
              </a:rPr>
              <a:t>experiment</a:t>
            </a:r>
            <a:endParaRPr lang="it-IT" dirty="0">
              <a:solidFill>
                <a:schemeClr val="bg1"/>
              </a:solidFill>
            </a:endParaRPr>
          </a:p>
        </p:txBody>
      </p:sp>
      <p:sp>
        <p:nvSpPr>
          <p:cNvPr id="16" name="CasellaDiTesto 15">
            <a:extLst>
              <a:ext uri="{FF2B5EF4-FFF2-40B4-BE49-F238E27FC236}">
                <a16:creationId xmlns:a16="http://schemas.microsoft.com/office/drawing/2014/main" id="{629752AB-FD4F-1E86-D796-4ED32409FA05}"/>
              </a:ext>
            </a:extLst>
          </p:cNvPr>
          <p:cNvSpPr txBox="1"/>
          <p:nvPr/>
        </p:nvSpPr>
        <p:spPr>
          <a:xfrm>
            <a:off x="28615325" y="4100052"/>
            <a:ext cx="13180376" cy="369332"/>
          </a:xfrm>
          <a:prstGeom prst="rect">
            <a:avLst/>
          </a:prstGeom>
          <a:solidFill>
            <a:schemeClr val="accent2">
              <a:lumMod val="75000"/>
            </a:schemeClr>
          </a:solidFill>
        </p:spPr>
        <p:txBody>
          <a:bodyPr wrap="square" rtlCol="0">
            <a:spAutoFit/>
          </a:bodyPr>
          <a:lstStyle/>
          <a:p>
            <a:pPr algn="ctr"/>
            <a:r>
              <a:rPr lang="it-IT" dirty="0" err="1">
                <a:solidFill>
                  <a:schemeClr val="bg1"/>
                </a:solidFill>
              </a:rPr>
              <a:t>Our</a:t>
            </a:r>
            <a:r>
              <a:rPr lang="it-IT" dirty="0">
                <a:solidFill>
                  <a:schemeClr val="bg1"/>
                </a:solidFill>
              </a:rPr>
              <a:t> dataset</a:t>
            </a:r>
          </a:p>
        </p:txBody>
      </p:sp>
      <p:sp>
        <p:nvSpPr>
          <p:cNvPr id="112" name="CasellaDiTesto 111">
            <a:extLst>
              <a:ext uri="{FF2B5EF4-FFF2-40B4-BE49-F238E27FC236}">
                <a16:creationId xmlns:a16="http://schemas.microsoft.com/office/drawing/2014/main" id="{C100196E-6E31-3FFA-05D6-6ACC1461F966}"/>
              </a:ext>
            </a:extLst>
          </p:cNvPr>
          <p:cNvSpPr txBox="1"/>
          <p:nvPr/>
        </p:nvSpPr>
        <p:spPr>
          <a:xfrm>
            <a:off x="25677380" y="25761763"/>
            <a:ext cx="5202670" cy="3416320"/>
          </a:xfrm>
          <a:prstGeom prst="rect">
            <a:avLst/>
          </a:prstGeom>
          <a:solidFill>
            <a:schemeClr val="accent2">
              <a:lumMod val="40000"/>
              <a:lumOff val="60000"/>
            </a:schemeClr>
          </a:solidFill>
        </p:spPr>
        <p:txBody>
          <a:bodyPr wrap="square" rtlCol="0">
            <a:spAutoFit/>
          </a:bodyPr>
          <a:lstStyle/>
          <a:p>
            <a:r>
              <a:rPr lang="it-IT" dirty="0"/>
              <a:t>f</a:t>
            </a:r>
          </a:p>
          <a:p>
            <a:r>
              <a:rPr lang="it-IT" dirty="0"/>
              <a:t>f</a:t>
            </a:r>
          </a:p>
          <a:p>
            <a:r>
              <a:rPr lang="it-IT" dirty="0"/>
              <a:t>f</a:t>
            </a:r>
          </a:p>
          <a:p>
            <a:r>
              <a:rPr lang="it-IT" dirty="0"/>
              <a:t>f</a:t>
            </a:r>
          </a:p>
          <a:p>
            <a:r>
              <a:rPr lang="it-IT" dirty="0"/>
              <a:t>f</a:t>
            </a:r>
          </a:p>
          <a:p>
            <a:r>
              <a:rPr lang="it-IT" dirty="0"/>
              <a:t>f</a:t>
            </a:r>
          </a:p>
          <a:p>
            <a:r>
              <a:rPr lang="it-IT" dirty="0"/>
              <a:t>f</a:t>
            </a:r>
          </a:p>
          <a:p>
            <a:r>
              <a:rPr lang="it-IT" dirty="0"/>
              <a:t>f</a:t>
            </a:r>
          </a:p>
          <a:p>
            <a:r>
              <a:rPr lang="it-IT" dirty="0"/>
              <a:t>f</a:t>
            </a:r>
          </a:p>
          <a:p>
            <a:r>
              <a:rPr lang="it-IT" dirty="0" err="1"/>
              <a:t>gù</a:t>
            </a:r>
            <a:endParaRPr lang="it-IT" dirty="0"/>
          </a:p>
          <a:p>
            <a:r>
              <a:rPr lang="it-IT" dirty="0"/>
              <a:t>g</a:t>
            </a:r>
          </a:p>
          <a:p>
            <a:r>
              <a:rPr lang="it-IT" dirty="0"/>
              <a:t>f</a:t>
            </a:r>
            <a:endParaRPr lang="en-US" dirty="0"/>
          </a:p>
        </p:txBody>
      </p:sp>
      <p:sp>
        <p:nvSpPr>
          <p:cNvPr id="113" name="Rettangolo con angoli arrotondati 18">
            <a:extLst>
              <a:ext uri="{FF2B5EF4-FFF2-40B4-BE49-F238E27FC236}">
                <a16:creationId xmlns:a16="http://schemas.microsoft.com/office/drawing/2014/main" id="{F3142335-9BEB-204F-5E8B-79B91F9C9141}"/>
              </a:ext>
            </a:extLst>
          </p:cNvPr>
          <p:cNvSpPr/>
          <p:nvPr/>
        </p:nvSpPr>
        <p:spPr>
          <a:xfrm>
            <a:off x="348455" y="17218472"/>
            <a:ext cx="8009268" cy="12707714"/>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 name="connsiteX0" fmla="*/ 0 w 10672413"/>
              <a:gd name="connsiteY0" fmla="*/ 239365 h 3469003"/>
              <a:gd name="connsiteX1" fmla="*/ 575784 w 10672413"/>
              <a:gd name="connsiteY1" fmla="*/ 11923 h 3469003"/>
              <a:gd name="connsiteX2" fmla="*/ 10082114 w 10672413"/>
              <a:gd name="connsiteY2" fmla="*/ 11923 h 3469003"/>
              <a:gd name="connsiteX3" fmla="*/ 10657898 w 10672413"/>
              <a:gd name="connsiteY3" fmla="*/ 311936 h 3469003"/>
              <a:gd name="connsiteX4" fmla="*/ 10672413 w 10672413"/>
              <a:gd name="connsiteY4" fmla="*/ 3156942 h 3469003"/>
              <a:gd name="connsiteX5" fmla="*/ 10082114 w 10672413"/>
              <a:gd name="connsiteY5" fmla="*/ 3466555 h 3469003"/>
              <a:gd name="connsiteX6" fmla="*/ 575784 w 10672413"/>
              <a:gd name="connsiteY6" fmla="*/ 3466555 h 3469003"/>
              <a:gd name="connsiteX7" fmla="*/ 14514 w 10672413"/>
              <a:gd name="connsiteY7" fmla="*/ 3195571 h 3469003"/>
              <a:gd name="connsiteX8" fmla="*/ 0 w 10672413"/>
              <a:gd name="connsiteY8" fmla="*/ 239365 h 3469003"/>
              <a:gd name="connsiteX0" fmla="*/ 0 w 10672413"/>
              <a:gd name="connsiteY0" fmla="*/ 239365 h 3469003"/>
              <a:gd name="connsiteX1" fmla="*/ 575784 w 10672413"/>
              <a:gd name="connsiteY1" fmla="*/ 11923 h 3469003"/>
              <a:gd name="connsiteX2" fmla="*/ 10082114 w 10672413"/>
              <a:gd name="connsiteY2" fmla="*/ 11923 h 3469003"/>
              <a:gd name="connsiteX3" fmla="*/ 10657898 w 10672413"/>
              <a:gd name="connsiteY3" fmla="*/ 311936 h 3469003"/>
              <a:gd name="connsiteX4" fmla="*/ 10672413 w 10672413"/>
              <a:gd name="connsiteY4" fmla="*/ 3156942 h 3469003"/>
              <a:gd name="connsiteX5" fmla="*/ 10259805 w 10672413"/>
              <a:gd name="connsiteY5" fmla="*/ 3466555 h 3469003"/>
              <a:gd name="connsiteX6" fmla="*/ 575784 w 10672413"/>
              <a:gd name="connsiteY6" fmla="*/ 3466555 h 3469003"/>
              <a:gd name="connsiteX7" fmla="*/ 14514 w 10672413"/>
              <a:gd name="connsiteY7" fmla="*/ 3195571 h 3469003"/>
              <a:gd name="connsiteX8" fmla="*/ 0 w 10672413"/>
              <a:gd name="connsiteY8" fmla="*/ 239365 h 3469003"/>
              <a:gd name="connsiteX0" fmla="*/ 0 w 10676502"/>
              <a:gd name="connsiteY0" fmla="*/ 239365 h 3469003"/>
              <a:gd name="connsiteX1" fmla="*/ 575784 w 10676502"/>
              <a:gd name="connsiteY1" fmla="*/ 11923 h 3469003"/>
              <a:gd name="connsiteX2" fmla="*/ 10082114 w 10676502"/>
              <a:gd name="connsiteY2" fmla="*/ 11923 h 3469003"/>
              <a:gd name="connsiteX3" fmla="*/ 10657898 w 10676502"/>
              <a:gd name="connsiteY3" fmla="*/ 311936 h 3469003"/>
              <a:gd name="connsiteX4" fmla="*/ 10672413 w 10676502"/>
              <a:gd name="connsiteY4" fmla="*/ 3156942 h 3469003"/>
              <a:gd name="connsiteX5" fmla="*/ 10412112 w 10676502"/>
              <a:gd name="connsiteY5" fmla="*/ 3466555 h 3469003"/>
              <a:gd name="connsiteX6" fmla="*/ 575784 w 10676502"/>
              <a:gd name="connsiteY6" fmla="*/ 3466555 h 3469003"/>
              <a:gd name="connsiteX7" fmla="*/ 14514 w 10676502"/>
              <a:gd name="connsiteY7" fmla="*/ 3195571 h 3469003"/>
              <a:gd name="connsiteX8" fmla="*/ 0 w 10676502"/>
              <a:gd name="connsiteY8" fmla="*/ 239365 h 3469003"/>
              <a:gd name="connsiteX0" fmla="*/ 0 w 10676503"/>
              <a:gd name="connsiteY0" fmla="*/ 239365 h 3469003"/>
              <a:gd name="connsiteX1" fmla="*/ 575784 w 10676503"/>
              <a:gd name="connsiteY1" fmla="*/ 11923 h 3469003"/>
              <a:gd name="connsiteX2" fmla="*/ 10082114 w 10676503"/>
              <a:gd name="connsiteY2" fmla="*/ 11923 h 3469003"/>
              <a:gd name="connsiteX3" fmla="*/ 10657898 w 10676503"/>
              <a:gd name="connsiteY3" fmla="*/ 311936 h 3469003"/>
              <a:gd name="connsiteX4" fmla="*/ 10672413 w 10676503"/>
              <a:gd name="connsiteY4" fmla="*/ 3156942 h 3469003"/>
              <a:gd name="connsiteX5" fmla="*/ 10412112 w 10676503"/>
              <a:gd name="connsiteY5" fmla="*/ 3466555 h 3469003"/>
              <a:gd name="connsiteX6" fmla="*/ 347326 w 10676503"/>
              <a:gd name="connsiteY6" fmla="*/ 3466555 h 3469003"/>
              <a:gd name="connsiteX7" fmla="*/ 14514 w 10676503"/>
              <a:gd name="connsiteY7" fmla="*/ 3195571 h 3469003"/>
              <a:gd name="connsiteX8" fmla="*/ 0 w 10676503"/>
              <a:gd name="connsiteY8" fmla="*/ 239365 h 3469003"/>
              <a:gd name="connsiteX0" fmla="*/ 0 w 10676503"/>
              <a:gd name="connsiteY0" fmla="*/ 239365 h 3466596"/>
              <a:gd name="connsiteX1" fmla="*/ 575784 w 10676503"/>
              <a:gd name="connsiteY1" fmla="*/ 11923 h 3466596"/>
              <a:gd name="connsiteX2" fmla="*/ 10082114 w 10676503"/>
              <a:gd name="connsiteY2" fmla="*/ 11923 h 3466596"/>
              <a:gd name="connsiteX3" fmla="*/ 10657898 w 10676503"/>
              <a:gd name="connsiteY3" fmla="*/ 311936 h 3466596"/>
              <a:gd name="connsiteX4" fmla="*/ 10672413 w 10676503"/>
              <a:gd name="connsiteY4" fmla="*/ 3156942 h 3466596"/>
              <a:gd name="connsiteX5" fmla="*/ 10412112 w 10676503"/>
              <a:gd name="connsiteY5" fmla="*/ 3466555 h 3466596"/>
              <a:gd name="connsiteX6" fmla="*/ 347326 w 10676503"/>
              <a:gd name="connsiteY6" fmla="*/ 3466555 h 3466596"/>
              <a:gd name="connsiteX7" fmla="*/ 14514 w 10676503"/>
              <a:gd name="connsiteY7" fmla="*/ 3159140 h 3466596"/>
              <a:gd name="connsiteX8" fmla="*/ 0 w 10676503"/>
              <a:gd name="connsiteY8" fmla="*/ 239365 h 3466596"/>
              <a:gd name="connsiteX0" fmla="*/ 0 w 10676503"/>
              <a:gd name="connsiteY0" fmla="*/ 239365 h 3466596"/>
              <a:gd name="connsiteX1" fmla="*/ 575784 w 10676503"/>
              <a:gd name="connsiteY1" fmla="*/ 11923 h 3466596"/>
              <a:gd name="connsiteX2" fmla="*/ 10082114 w 10676503"/>
              <a:gd name="connsiteY2" fmla="*/ 11923 h 3466596"/>
              <a:gd name="connsiteX3" fmla="*/ 10657898 w 10676503"/>
              <a:gd name="connsiteY3" fmla="*/ 311936 h 3466596"/>
              <a:gd name="connsiteX4" fmla="*/ 10672413 w 10676503"/>
              <a:gd name="connsiteY4" fmla="*/ 3156942 h 3466596"/>
              <a:gd name="connsiteX5" fmla="*/ 10412112 w 10676503"/>
              <a:gd name="connsiteY5" fmla="*/ 3466555 h 3466596"/>
              <a:gd name="connsiteX6" fmla="*/ 245789 w 10676503"/>
              <a:gd name="connsiteY6" fmla="*/ 3466555 h 3466596"/>
              <a:gd name="connsiteX7" fmla="*/ 14514 w 10676503"/>
              <a:gd name="connsiteY7" fmla="*/ 3159140 h 3466596"/>
              <a:gd name="connsiteX8" fmla="*/ 0 w 10676503"/>
              <a:gd name="connsiteY8" fmla="*/ 239365 h 3466596"/>
              <a:gd name="connsiteX0" fmla="*/ 0 w 10676503"/>
              <a:gd name="connsiteY0" fmla="*/ 239365 h 3466596"/>
              <a:gd name="connsiteX1" fmla="*/ 575784 w 10676503"/>
              <a:gd name="connsiteY1" fmla="*/ 11923 h 3466596"/>
              <a:gd name="connsiteX2" fmla="*/ 10082114 w 10676503"/>
              <a:gd name="connsiteY2" fmla="*/ 11923 h 3466596"/>
              <a:gd name="connsiteX3" fmla="*/ 10657898 w 10676503"/>
              <a:gd name="connsiteY3" fmla="*/ 311936 h 3466596"/>
              <a:gd name="connsiteX4" fmla="*/ 10672413 w 10676503"/>
              <a:gd name="connsiteY4" fmla="*/ 3156942 h 3466596"/>
              <a:gd name="connsiteX5" fmla="*/ 10412112 w 10676503"/>
              <a:gd name="connsiteY5" fmla="*/ 3466555 h 3466596"/>
              <a:gd name="connsiteX6" fmla="*/ 372710 w 10676503"/>
              <a:gd name="connsiteY6" fmla="*/ 3466555 h 3466596"/>
              <a:gd name="connsiteX7" fmla="*/ 14514 w 10676503"/>
              <a:gd name="connsiteY7" fmla="*/ 3159140 h 3466596"/>
              <a:gd name="connsiteX8" fmla="*/ 0 w 10676503"/>
              <a:gd name="connsiteY8" fmla="*/ 239365 h 3466596"/>
              <a:gd name="connsiteX0" fmla="*/ 0 w 10676503"/>
              <a:gd name="connsiteY0" fmla="*/ 239365 h 3466576"/>
              <a:gd name="connsiteX1" fmla="*/ 575784 w 10676503"/>
              <a:gd name="connsiteY1" fmla="*/ 11923 h 3466576"/>
              <a:gd name="connsiteX2" fmla="*/ 10082114 w 10676503"/>
              <a:gd name="connsiteY2" fmla="*/ 11923 h 3466576"/>
              <a:gd name="connsiteX3" fmla="*/ 10657898 w 10676503"/>
              <a:gd name="connsiteY3" fmla="*/ 311936 h 3466576"/>
              <a:gd name="connsiteX4" fmla="*/ 10672413 w 10676503"/>
              <a:gd name="connsiteY4" fmla="*/ 3156942 h 3466576"/>
              <a:gd name="connsiteX5" fmla="*/ 10412112 w 10676503"/>
              <a:gd name="connsiteY5" fmla="*/ 3466555 h 3466576"/>
              <a:gd name="connsiteX6" fmla="*/ 372710 w 10676503"/>
              <a:gd name="connsiteY6" fmla="*/ 3466555 h 3466576"/>
              <a:gd name="connsiteX7" fmla="*/ 14514 w 10676503"/>
              <a:gd name="connsiteY7" fmla="*/ 3112300 h 3466576"/>
              <a:gd name="connsiteX8" fmla="*/ 0 w 10676503"/>
              <a:gd name="connsiteY8" fmla="*/ 239365 h 3466576"/>
              <a:gd name="connsiteX0" fmla="*/ 0 w 10676503"/>
              <a:gd name="connsiteY0" fmla="*/ 239365 h 3471759"/>
              <a:gd name="connsiteX1" fmla="*/ 575784 w 10676503"/>
              <a:gd name="connsiteY1" fmla="*/ 11923 h 3471759"/>
              <a:gd name="connsiteX2" fmla="*/ 10082114 w 10676503"/>
              <a:gd name="connsiteY2" fmla="*/ 11923 h 3471759"/>
              <a:gd name="connsiteX3" fmla="*/ 10657898 w 10676503"/>
              <a:gd name="connsiteY3" fmla="*/ 311936 h 3471759"/>
              <a:gd name="connsiteX4" fmla="*/ 10672413 w 10676503"/>
              <a:gd name="connsiteY4" fmla="*/ 3156942 h 3471759"/>
              <a:gd name="connsiteX5" fmla="*/ 10412112 w 10676503"/>
              <a:gd name="connsiteY5" fmla="*/ 3466555 h 3471759"/>
              <a:gd name="connsiteX6" fmla="*/ 499632 w 10676503"/>
              <a:gd name="connsiteY6" fmla="*/ 3471759 h 3471759"/>
              <a:gd name="connsiteX7" fmla="*/ 14514 w 10676503"/>
              <a:gd name="connsiteY7" fmla="*/ 3112300 h 3471759"/>
              <a:gd name="connsiteX8" fmla="*/ 0 w 10676503"/>
              <a:gd name="connsiteY8" fmla="*/ 239365 h 3471759"/>
              <a:gd name="connsiteX0" fmla="*/ 0 w 10672414"/>
              <a:gd name="connsiteY0" fmla="*/ 239365 h 3471759"/>
              <a:gd name="connsiteX1" fmla="*/ 575784 w 10672414"/>
              <a:gd name="connsiteY1" fmla="*/ 11923 h 3471759"/>
              <a:gd name="connsiteX2" fmla="*/ 10082114 w 10672414"/>
              <a:gd name="connsiteY2" fmla="*/ 11923 h 3471759"/>
              <a:gd name="connsiteX3" fmla="*/ 10657898 w 10672414"/>
              <a:gd name="connsiteY3" fmla="*/ 311936 h 3471759"/>
              <a:gd name="connsiteX4" fmla="*/ 10672413 w 10672414"/>
              <a:gd name="connsiteY4" fmla="*/ 3156942 h 3471759"/>
              <a:gd name="connsiteX5" fmla="*/ 10259806 w 10672414"/>
              <a:gd name="connsiteY5" fmla="*/ 3466555 h 3471759"/>
              <a:gd name="connsiteX6" fmla="*/ 499632 w 10672414"/>
              <a:gd name="connsiteY6" fmla="*/ 3471759 h 3471759"/>
              <a:gd name="connsiteX7" fmla="*/ 14514 w 10672414"/>
              <a:gd name="connsiteY7" fmla="*/ 3112300 h 3471759"/>
              <a:gd name="connsiteX8" fmla="*/ 0 w 10672414"/>
              <a:gd name="connsiteY8" fmla="*/ 239365 h 3471759"/>
              <a:gd name="connsiteX0" fmla="*/ 0 w 10672413"/>
              <a:gd name="connsiteY0" fmla="*/ 239365 h 3471759"/>
              <a:gd name="connsiteX1" fmla="*/ 575784 w 10672413"/>
              <a:gd name="connsiteY1" fmla="*/ 11923 h 3471759"/>
              <a:gd name="connsiteX2" fmla="*/ 10082114 w 10672413"/>
              <a:gd name="connsiteY2" fmla="*/ 11923 h 3471759"/>
              <a:gd name="connsiteX3" fmla="*/ 10657898 w 10672413"/>
              <a:gd name="connsiteY3" fmla="*/ 311936 h 3471759"/>
              <a:gd name="connsiteX4" fmla="*/ 10672413 w 10672413"/>
              <a:gd name="connsiteY4" fmla="*/ 3130920 h 3471759"/>
              <a:gd name="connsiteX5" fmla="*/ 10259806 w 10672413"/>
              <a:gd name="connsiteY5" fmla="*/ 3466555 h 3471759"/>
              <a:gd name="connsiteX6" fmla="*/ 499632 w 10672413"/>
              <a:gd name="connsiteY6" fmla="*/ 3471759 h 3471759"/>
              <a:gd name="connsiteX7" fmla="*/ 14514 w 10672413"/>
              <a:gd name="connsiteY7" fmla="*/ 3112300 h 3471759"/>
              <a:gd name="connsiteX8" fmla="*/ 0 w 10672413"/>
              <a:gd name="connsiteY8" fmla="*/ 239365 h 3471759"/>
              <a:gd name="connsiteX0" fmla="*/ 0 w 10672413"/>
              <a:gd name="connsiteY0" fmla="*/ 239365 h 3471759"/>
              <a:gd name="connsiteX1" fmla="*/ 575784 w 10672413"/>
              <a:gd name="connsiteY1" fmla="*/ 11923 h 3471759"/>
              <a:gd name="connsiteX2" fmla="*/ 10082114 w 10672413"/>
              <a:gd name="connsiteY2" fmla="*/ 11923 h 3471759"/>
              <a:gd name="connsiteX3" fmla="*/ 10657898 w 10672413"/>
              <a:gd name="connsiteY3" fmla="*/ 311936 h 3471759"/>
              <a:gd name="connsiteX4" fmla="*/ 10672413 w 10672413"/>
              <a:gd name="connsiteY4" fmla="*/ 3130920 h 3471759"/>
              <a:gd name="connsiteX5" fmla="*/ 10031347 w 10672413"/>
              <a:gd name="connsiteY5" fmla="*/ 3461351 h 3471759"/>
              <a:gd name="connsiteX6" fmla="*/ 499632 w 10672413"/>
              <a:gd name="connsiteY6" fmla="*/ 3471759 h 3471759"/>
              <a:gd name="connsiteX7" fmla="*/ 14514 w 10672413"/>
              <a:gd name="connsiteY7" fmla="*/ 3112300 h 3471759"/>
              <a:gd name="connsiteX8" fmla="*/ 0 w 10672413"/>
              <a:gd name="connsiteY8" fmla="*/ 239365 h 3471759"/>
              <a:gd name="connsiteX0" fmla="*/ 0 w 10672413"/>
              <a:gd name="connsiteY0" fmla="*/ 239365 h 3471759"/>
              <a:gd name="connsiteX1" fmla="*/ 575784 w 10672413"/>
              <a:gd name="connsiteY1" fmla="*/ 11923 h 3471759"/>
              <a:gd name="connsiteX2" fmla="*/ 10082114 w 10672413"/>
              <a:gd name="connsiteY2" fmla="*/ 11923 h 3471759"/>
              <a:gd name="connsiteX3" fmla="*/ 10657898 w 10672413"/>
              <a:gd name="connsiteY3" fmla="*/ 311936 h 3471759"/>
              <a:gd name="connsiteX4" fmla="*/ 10672413 w 10672413"/>
              <a:gd name="connsiteY4" fmla="*/ 3130920 h 3471759"/>
              <a:gd name="connsiteX5" fmla="*/ 10031347 w 10672413"/>
              <a:gd name="connsiteY5" fmla="*/ 3461351 h 3471759"/>
              <a:gd name="connsiteX6" fmla="*/ 499632 w 10672413"/>
              <a:gd name="connsiteY6" fmla="*/ 3471759 h 3471759"/>
              <a:gd name="connsiteX7" fmla="*/ 14514 w 10672413"/>
              <a:gd name="connsiteY7" fmla="*/ 3112300 h 3471759"/>
              <a:gd name="connsiteX8" fmla="*/ 0 w 10672413"/>
              <a:gd name="connsiteY8" fmla="*/ 239365 h 347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72413" h="3471759">
                <a:moveTo>
                  <a:pt x="0" y="239365"/>
                </a:moveTo>
                <a:cubicBezTo>
                  <a:pt x="0" y="-78632"/>
                  <a:pt x="257787" y="11923"/>
                  <a:pt x="575784" y="11923"/>
                </a:cubicBezTo>
                <a:lnTo>
                  <a:pt x="10082114" y="11923"/>
                </a:lnTo>
                <a:cubicBezTo>
                  <a:pt x="10400111" y="11923"/>
                  <a:pt x="10657898" y="-6061"/>
                  <a:pt x="10657898" y="311936"/>
                </a:cubicBezTo>
                <a:cubicBezTo>
                  <a:pt x="10662736" y="1282824"/>
                  <a:pt x="10667575" y="2160032"/>
                  <a:pt x="10672413" y="3130920"/>
                </a:cubicBezTo>
                <a:cubicBezTo>
                  <a:pt x="10672413" y="3448917"/>
                  <a:pt x="10349344" y="3461351"/>
                  <a:pt x="10031347" y="3461351"/>
                </a:cubicBezTo>
                <a:lnTo>
                  <a:pt x="499632" y="3471759"/>
                </a:lnTo>
                <a:cubicBezTo>
                  <a:pt x="181635" y="3471759"/>
                  <a:pt x="14514" y="3430297"/>
                  <a:pt x="14514" y="3112300"/>
                </a:cubicBezTo>
                <a:lnTo>
                  <a:pt x="0" y="239365"/>
                </a:lnTo>
                <a:close/>
              </a:path>
            </a:pathLst>
          </a:custGeom>
          <a:noFill/>
          <a:ln w="28575">
            <a:solidFill>
              <a:schemeClr val="accent2">
                <a:lumMod val="75000"/>
                <a:alpha val="92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CasellaDiTesto 121">
            <a:extLst>
              <a:ext uri="{FF2B5EF4-FFF2-40B4-BE49-F238E27FC236}">
                <a16:creationId xmlns:a16="http://schemas.microsoft.com/office/drawing/2014/main" id="{C7F89089-FFE3-5FAD-977E-33629AF44F88}"/>
              </a:ext>
            </a:extLst>
          </p:cNvPr>
          <p:cNvSpPr txBox="1"/>
          <p:nvPr/>
        </p:nvSpPr>
        <p:spPr>
          <a:xfrm>
            <a:off x="631232" y="17115410"/>
            <a:ext cx="7439253" cy="369332"/>
          </a:xfrm>
          <a:prstGeom prst="rect">
            <a:avLst/>
          </a:prstGeom>
          <a:solidFill>
            <a:schemeClr val="accent2">
              <a:lumMod val="75000"/>
            </a:schemeClr>
          </a:solidFill>
        </p:spPr>
        <p:txBody>
          <a:bodyPr wrap="square" rtlCol="0">
            <a:spAutoFit/>
          </a:bodyPr>
          <a:lstStyle/>
          <a:p>
            <a:pPr algn="ctr"/>
            <a:r>
              <a:rPr lang="it-IT" u="sng" dirty="0" err="1">
                <a:solidFill>
                  <a:schemeClr val="bg1"/>
                </a:solidFill>
              </a:rPr>
              <a:t>Analyses</a:t>
            </a:r>
            <a:r>
              <a:rPr lang="it-IT" u="sng" dirty="0">
                <a:solidFill>
                  <a:schemeClr val="bg1"/>
                </a:solidFill>
              </a:rPr>
              <a:t> of the Switch Costs and </a:t>
            </a:r>
            <a:r>
              <a:rPr lang="it-IT" u="sng" dirty="0" err="1">
                <a:solidFill>
                  <a:schemeClr val="bg1"/>
                </a:solidFill>
              </a:rPr>
              <a:t>Correct</a:t>
            </a:r>
            <a:r>
              <a:rPr lang="it-IT" u="sng" dirty="0">
                <a:solidFill>
                  <a:schemeClr val="bg1"/>
                </a:solidFill>
              </a:rPr>
              <a:t> Costs</a:t>
            </a:r>
          </a:p>
        </p:txBody>
      </p:sp>
      <p:sp>
        <p:nvSpPr>
          <p:cNvPr id="99" name="CasellaDiTesto 98">
            <a:extLst>
              <a:ext uri="{FF2B5EF4-FFF2-40B4-BE49-F238E27FC236}">
                <a16:creationId xmlns:a16="http://schemas.microsoft.com/office/drawing/2014/main" id="{E0D7434D-2928-892C-9F0F-62B1600DCAD4}"/>
              </a:ext>
            </a:extLst>
          </p:cNvPr>
          <p:cNvSpPr txBox="1"/>
          <p:nvPr/>
        </p:nvSpPr>
        <p:spPr>
          <a:xfrm>
            <a:off x="8953978" y="15763262"/>
            <a:ext cx="6952922" cy="1561005"/>
          </a:xfrm>
          <a:prstGeom prst="rect">
            <a:avLst/>
          </a:prstGeom>
          <a:solidFill>
            <a:schemeClr val="accent2">
              <a:lumMod val="40000"/>
              <a:lumOff val="60000"/>
            </a:schemeClr>
          </a:solidFill>
        </p:spPr>
        <p:txBody>
          <a:bodyPr wrap="square">
            <a:spAutoFit/>
          </a:bodyPr>
          <a:lstStyle/>
          <a:p>
            <a:pPr>
              <a:lnSpc>
                <a:spcPct val="107000"/>
              </a:lnSpc>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 SCRIVERE MEGLIO </a:t>
            </a:r>
            <a:r>
              <a:rPr lang="en-US" sz="1800" dirty="0">
                <a:solidFill>
                  <a:srgbClr val="000000"/>
                </a:solidFill>
                <a:effectLst/>
                <a:highlight>
                  <a:srgbClr val="00FF00"/>
                </a:highlight>
                <a:latin typeface="Calibri" panose="020F0502020204030204" pitchFamily="34" charset="0"/>
                <a:ea typeface="Calibri" panose="020F0502020204030204" pitchFamily="34" charset="0"/>
                <a:cs typeface="Calibri" panose="020F0502020204030204" pitchFamily="34" charset="0"/>
              </a:rPr>
              <a:t>Paired with the results from the LRM in the preliminary analysis and the Box Plots in the analysis of switch costs we can state that the difference between Switch Costs for SCHZ and CTRL are not statistically significant, switching seems not to hinder SCHZ’s reaction time more than CTRL.</a:t>
            </a:r>
            <a:endParaRPr lang="en-US" sz="1800" dirty="0">
              <a:effectLst/>
              <a:highlight>
                <a:srgbClr val="00FF00"/>
              </a:highligh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52" name="Oggetto 51">
            <a:extLst>
              <a:ext uri="{FF2B5EF4-FFF2-40B4-BE49-F238E27FC236}">
                <a16:creationId xmlns:a16="http://schemas.microsoft.com/office/drawing/2014/main" id="{0AFE7A9A-9DC5-7272-3B08-E134164030C3}"/>
              </a:ext>
            </a:extLst>
          </p:cNvPr>
          <p:cNvGraphicFramePr>
            <a:graphicFrameLocks noChangeAspect="1"/>
          </p:cNvGraphicFramePr>
          <p:nvPr>
            <p:extLst>
              <p:ext uri="{D42A27DB-BD31-4B8C-83A1-F6EECF244321}">
                <p14:modId xmlns:p14="http://schemas.microsoft.com/office/powerpoint/2010/main" val="3249114898"/>
              </p:ext>
            </p:extLst>
          </p:nvPr>
        </p:nvGraphicFramePr>
        <p:xfrm>
          <a:off x="37082004" y="8875995"/>
          <a:ext cx="4278591" cy="2894341"/>
        </p:xfrm>
        <a:graphic>
          <a:graphicData uri="http://schemas.openxmlformats.org/presentationml/2006/ole">
            <mc:AlternateContent xmlns:mc="http://schemas.openxmlformats.org/markup-compatibility/2006">
              <mc:Choice xmlns:v="urn:schemas-microsoft-com:vml" Requires="v">
                <p:oleObj name="Acrobat Document" r:id="rId56" imgW="6800595" imgH="4600237" progId="Acrobat.Document.DC">
                  <p:embed/>
                </p:oleObj>
              </mc:Choice>
              <mc:Fallback>
                <p:oleObj name="Acrobat Document" r:id="rId56" imgW="6800595" imgH="4600237" progId="Acrobat.Document.DC">
                  <p:embed/>
                  <p:pic>
                    <p:nvPicPr>
                      <p:cNvPr id="0" name=""/>
                      <p:cNvPicPr/>
                      <p:nvPr/>
                    </p:nvPicPr>
                    <p:blipFill>
                      <a:blip r:embed="rId57"/>
                      <a:stretch>
                        <a:fillRect/>
                      </a:stretch>
                    </p:blipFill>
                    <p:spPr>
                      <a:xfrm>
                        <a:off x="37082004" y="8875995"/>
                        <a:ext cx="4278591" cy="2894341"/>
                      </a:xfrm>
                      <a:prstGeom prst="rect">
                        <a:avLst/>
                      </a:prstGeom>
                    </p:spPr>
                  </p:pic>
                </p:oleObj>
              </mc:Fallback>
            </mc:AlternateContent>
          </a:graphicData>
        </a:graphic>
      </p:graphicFrame>
      <p:graphicFrame>
        <p:nvGraphicFramePr>
          <p:cNvPr id="53" name="Oggetto 52">
            <a:extLst>
              <a:ext uri="{FF2B5EF4-FFF2-40B4-BE49-F238E27FC236}">
                <a16:creationId xmlns:a16="http://schemas.microsoft.com/office/drawing/2014/main" id="{88127391-EC9A-AA0A-1B31-ADEC6A7B0F95}"/>
              </a:ext>
            </a:extLst>
          </p:cNvPr>
          <p:cNvGraphicFramePr>
            <a:graphicFrameLocks noChangeAspect="1"/>
          </p:cNvGraphicFramePr>
          <p:nvPr>
            <p:extLst>
              <p:ext uri="{D42A27DB-BD31-4B8C-83A1-F6EECF244321}">
                <p14:modId xmlns:p14="http://schemas.microsoft.com/office/powerpoint/2010/main" val="450184591"/>
              </p:ext>
            </p:extLst>
          </p:nvPr>
        </p:nvGraphicFramePr>
        <p:xfrm>
          <a:off x="31735643" y="8802678"/>
          <a:ext cx="4994329" cy="3112595"/>
        </p:xfrm>
        <a:graphic>
          <a:graphicData uri="http://schemas.openxmlformats.org/presentationml/2006/ole">
            <mc:AlternateContent xmlns:mc="http://schemas.openxmlformats.org/markup-compatibility/2006">
              <mc:Choice xmlns:v="urn:schemas-microsoft-com:vml" Requires="v">
                <p:oleObj name="Acrobat Document" r:id="rId58" imgW="7381558" imgH="4600237" progId="Acrobat.Document.DC">
                  <p:embed/>
                </p:oleObj>
              </mc:Choice>
              <mc:Fallback>
                <p:oleObj name="Acrobat Document" r:id="rId58" imgW="7381558" imgH="4600237" progId="Acrobat.Document.DC">
                  <p:embed/>
                  <p:pic>
                    <p:nvPicPr>
                      <p:cNvPr id="0" name=""/>
                      <p:cNvPicPr/>
                      <p:nvPr/>
                    </p:nvPicPr>
                    <p:blipFill>
                      <a:blip r:embed="rId59"/>
                      <a:stretch>
                        <a:fillRect/>
                      </a:stretch>
                    </p:blipFill>
                    <p:spPr>
                      <a:xfrm>
                        <a:off x="31735643" y="8802678"/>
                        <a:ext cx="4994329" cy="3112595"/>
                      </a:xfrm>
                      <a:prstGeom prst="rect">
                        <a:avLst/>
                      </a:prstGeom>
                    </p:spPr>
                  </p:pic>
                </p:oleObj>
              </mc:Fallback>
            </mc:AlternateContent>
          </a:graphicData>
        </a:graphic>
      </p:graphicFrame>
      <p:graphicFrame>
        <p:nvGraphicFramePr>
          <p:cNvPr id="55" name="Oggetto 54">
            <a:extLst>
              <a:ext uri="{FF2B5EF4-FFF2-40B4-BE49-F238E27FC236}">
                <a16:creationId xmlns:a16="http://schemas.microsoft.com/office/drawing/2014/main" id="{C0F60385-1A19-F827-44A7-5142B92542B3}"/>
              </a:ext>
            </a:extLst>
          </p:cNvPr>
          <p:cNvGraphicFramePr>
            <a:graphicFrameLocks noChangeAspect="1"/>
          </p:cNvGraphicFramePr>
          <p:nvPr>
            <p:extLst>
              <p:ext uri="{D42A27DB-BD31-4B8C-83A1-F6EECF244321}">
                <p14:modId xmlns:p14="http://schemas.microsoft.com/office/powerpoint/2010/main" val="3503330875"/>
              </p:ext>
            </p:extLst>
          </p:nvPr>
        </p:nvGraphicFramePr>
        <p:xfrm>
          <a:off x="28224588" y="8946464"/>
          <a:ext cx="3240912" cy="2903317"/>
        </p:xfrm>
        <a:graphic>
          <a:graphicData uri="http://schemas.openxmlformats.org/presentationml/2006/ole">
            <mc:AlternateContent xmlns:mc="http://schemas.openxmlformats.org/markup-compatibility/2006">
              <mc:Choice xmlns:v="urn:schemas-microsoft-com:vml" Requires="v">
                <p:oleObj name="Acrobat Document" r:id="rId60" imgW="5028961" imgH="4505102" progId="Acrobat.Document.DC">
                  <p:embed/>
                </p:oleObj>
              </mc:Choice>
              <mc:Fallback>
                <p:oleObj name="Acrobat Document" r:id="rId60" imgW="5028961" imgH="4505102" progId="Acrobat.Document.DC">
                  <p:embed/>
                  <p:pic>
                    <p:nvPicPr>
                      <p:cNvPr id="0" name=""/>
                      <p:cNvPicPr/>
                      <p:nvPr/>
                    </p:nvPicPr>
                    <p:blipFill>
                      <a:blip r:embed="rId61"/>
                      <a:stretch>
                        <a:fillRect/>
                      </a:stretch>
                    </p:blipFill>
                    <p:spPr>
                      <a:xfrm>
                        <a:off x="28224588" y="8946464"/>
                        <a:ext cx="3240912" cy="2903317"/>
                      </a:xfrm>
                      <a:prstGeom prst="rect">
                        <a:avLst/>
                      </a:prstGeom>
                    </p:spPr>
                  </p:pic>
                </p:oleObj>
              </mc:Fallback>
            </mc:AlternateContent>
          </a:graphicData>
        </a:graphic>
      </p:graphicFrame>
      <p:pic>
        <p:nvPicPr>
          <p:cNvPr id="25" name="Immagine 24">
            <a:extLst>
              <a:ext uri="{FF2B5EF4-FFF2-40B4-BE49-F238E27FC236}">
                <a16:creationId xmlns:a16="http://schemas.microsoft.com/office/drawing/2014/main" id="{2AE24CDE-FDF9-1A02-B450-9FF85C0DB1EE}"/>
              </a:ext>
            </a:extLst>
          </p:cNvPr>
          <p:cNvPicPr>
            <a:picLocks noChangeAspect="1"/>
          </p:cNvPicPr>
          <p:nvPr/>
        </p:nvPicPr>
        <p:blipFill>
          <a:blip r:embed="rId62">
            <a:extLst>
              <a:ext uri="{28A0092B-C50C-407E-A947-70E740481C1C}">
                <a14:useLocalDpi xmlns:a14="http://schemas.microsoft.com/office/drawing/2010/main" val="0"/>
              </a:ext>
            </a:extLst>
          </a:blip>
          <a:stretch>
            <a:fillRect/>
          </a:stretch>
        </p:blipFill>
        <p:spPr>
          <a:xfrm>
            <a:off x="4894358" y="653556"/>
            <a:ext cx="2755462" cy="2755462"/>
          </a:xfrm>
          <a:prstGeom prst="rect">
            <a:avLst/>
          </a:prstGeom>
        </p:spPr>
      </p:pic>
      <p:pic>
        <p:nvPicPr>
          <p:cNvPr id="37" name="Immagine 36">
            <a:extLst>
              <a:ext uri="{FF2B5EF4-FFF2-40B4-BE49-F238E27FC236}">
                <a16:creationId xmlns:a16="http://schemas.microsoft.com/office/drawing/2014/main" id="{01BC21F4-B3A8-F0B0-730D-97DCE3012DCA}"/>
              </a:ext>
            </a:extLst>
          </p:cNvPr>
          <p:cNvPicPr>
            <a:picLocks noChangeAspect="1"/>
          </p:cNvPicPr>
          <p:nvPr/>
        </p:nvPicPr>
        <p:blipFill>
          <a:blip r:embed="rId63">
            <a:extLst>
              <a:ext uri="{28A0092B-C50C-407E-A947-70E740481C1C}">
                <a14:useLocalDpi xmlns:a14="http://schemas.microsoft.com/office/drawing/2010/main" val="0"/>
              </a:ext>
            </a:extLst>
          </a:blip>
          <a:stretch>
            <a:fillRect/>
          </a:stretch>
        </p:blipFill>
        <p:spPr>
          <a:xfrm>
            <a:off x="8070485" y="562011"/>
            <a:ext cx="2857500" cy="2857500"/>
          </a:xfrm>
          <a:prstGeom prst="rect">
            <a:avLst/>
          </a:prstGeom>
        </p:spPr>
      </p:pic>
    </p:spTree>
    <p:extLst>
      <p:ext uri="{BB962C8B-B14F-4D97-AF65-F5344CB8AC3E}">
        <p14:creationId xmlns:p14="http://schemas.microsoft.com/office/powerpoint/2010/main" val="3273743955"/>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1970</TotalTime>
  <Words>1805</Words>
  <Application>Microsoft Office PowerPoint</Application>
  <PresentationFormat>Personalizzato</PresentationFormat>
  <Paragraphs>128</Paragraphs>
  <Slides>1</Slides>
  <Notes>0</Notes>
  <HiddenSlides>0</HiddenSlides>
  <MMClips>0</MMClips>
  <ScaleCrop>false</ScaleCrop>
  <HeadingPairs>
    <vt:vector size="8" baseType="variant">
      <vt:variant>
        <vt:lpstr>Caratteri utilizzati</vt:lpstr>
      </vt:variant>
      <vt:variant>
        <vt:i4>4</vt:i4>
      </vt:variant>
      <vt:variant>
        <vt:lpstr>Tema</vt:lpstr>
      </vt:variant>
      <vt:variant>
        <vt:i4>1</vt:i4>
      </vt:variant>
      <vt:variant>
        <vt:lpstr>Server OLE incorporati</vt:lpstr>
      </vt:variant>
      <vt:variant>
        <vt:i4>1</vt:i4>
      </vt:variant>
      <vt:variant>
        <vt:lpstr>Titoli diapositive</vt:lpstr>
      </vt:variant>
      <vt:variant>
        <vt:i4>1</vt:i4>
      </vt:variant>
    </vt:vector>
  </HeadingPairs>
  <TitlesOfParts>
    <vt:vector size="7" baseType="lpstr">
      <vt:lpstr>Arial</vt:lpstr>
      <vt:lpstr>Calibri</vt:lpstr>
      <vt:lpstr>Calibri Light</vt:lpstr>
      <vt:lpstr>Cambria Math</vt:lpstr>
      <vt:lpstr>Tema di Office</vt:lpstr>
      <vt:lpstr>Acrobat Document</vt:lpstr>
      <vt:lpstr>Study case on Human Brain Connectivity:  Task-Switching in Schizophrenia Costanza Cantalini, Erica Bistacchia, Lorenzo Ferrara, Scott Pesenti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case on Human Brain Connectvty:  schizophrenia and normal people a confronto Costanza Cantalini, Erica Bistacchia, Lorenzo Ferrara, Scott Pesenti</dc:title>
  <dc:creator>Lorenzo Ferrara</dc:creator>
  <cp:lastModifiedBy>Lorenzo Ferrara</cp:lastModifiedBy>
  <cp:revision>22</cp:revision>
  <dcterms:created xsi:type="dcterms:W3CDTF">2022-07-16T08:47:24Z</dcterms:created>
  <dcterms:modified xsi:type="dcterms:W3CDTF">2022-07-20T09:04:46Z</dcterms:modified>
</cp:coreProperties>
</file>