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4" userDrawn="1">
          <p15:clr>
            <a:srgbClr val="A4A3A4"/>
          </p15:clr>
        </p15:guide>
        <p15:guide id="2" pos="18607" userDrawn="1">
          <p15:clr>
            <a:srgbClr val="A4A3A4"/>
          </p15:clr>
        </p15:guide>
        <p15:guide id="3" orient="horz" pos="2505" userDrawn="1">
          <p15:clr>
            <a:srgbClr val="A4A3A4"/>
          </p15:clr>
        </p15:guide>
        <p15:guide id="4" orient="horz" pos="2958" userDrawn="1">
          <p15:clr>
            <a:srgbClr val="A4A3A4"/>
          </p15:clr>
        </p15:guide>
        <p15:guide id="5" pos="690" userDrawn="1">
          <p15:clr>
            <a:srgbClr val="A4A3A4"/>
          </p15:clr>
        </p15:guide>
        <p15:guide id="6" orient="horz" pos="486" userDrawn="1">
          <p15:clr>
            <a:srgbClr val="A4A3A4"/>
          </p15:clr>
        </p15:guide>
        <p15:guide id="7" pos="18154" userDrawn="1">
          <p15:clr>
            <a:srgbClr val="A4A3A4"/>
          </p15:clr>
        </p15:guide>
        <p15:guide id="8" pos="6360" userDrawn="1">
          <p15:clr>
            <a:srgbClr val="A4A3A4"/>
          </p15:clr>
        </p15:guide>
        <p15:guide id="9" pos="6814" userDrawn="1">
          <p15:clr>
            <a:srgbClr val="A4A3A4"/>
          </p15:clr>
        </p15:guide>
        <p15:guide id="10" pos="12711" userDrawn="1">
          <p15:clr>
            <a:srgbClr val="A4A3A4"/>
          </p15:clr>
        </p15:guide>
        <p15:guide id="11" pos="13164" userDrawn="1">
          <p15:clr>
            <a:srgbClr val="A4A3A4"/>
          </p15:clr>
        </p15:guide>
        <p15:guide id="12" orient="horz" pos="6746" userDrawn="1">
          <p15:clr>
            <a:srgbClr val="A4A3A4"/>
          </p15:clr>
        </p15:guide>
        <p15:guide id="13" orient="horz" pos="7199" userDrawn="1">
          <p15:clr>
            <a:srgbClr val="A4A3A4"/>
          </p15:clr>
        </p15:guide>
        <p15:guide id="14" orient="horz" pos="11735" userDrawn="1">
          <p15:clr>
            <a:srgbClr val="A4A3A4"/>
          </p15:clr>
        </p15:guide>
        <p15:guide id="15" orient="horz" pos="12189" userDrawn="1">
          <p15:clr>
            <a:srgbClr val="A4A3A4"/>
          </p15:clr>
        </p15:guide>
        <p15:guide id="16" orient="horz" pos="26477" userDrawn="1">
          <p15:clr>
            <a:srgbClr val="A4A3A4"/>
          </p15:clr>
        </p15:guide>
        <p15:guide id="17" orient="horz" pos="12665" userDrawn="1">
          <p15:clr>
            <a:srgbClr val="A4A3A4"/>
          </p15:clr>
        </p15:guide>
        <p15:guide id="18" orient="horz" pos="23075" userDrawn="1">
          <p15:clr>
            <a:srgbClr val="A4A3A4"/>
          </p15:clr>
        </p15:guide>
        <p15:guide id="19" orient="horz" pos="23529" userDrawn="1">
          <p15:clr>
            <a:srgbClr val="A4A3A4"/>
          </p15:clr>
        </p15:guide>
        <p15:guide id="20" orient="horz" pos="22848" userDrawn="1">
          <p15:clr>
            <a:srgbClr val="A4A3A4"/>
          </p15:clr>
        </p15:guide>
        <p15:guide id="21" orient="horz" pos="7539" userDrawn="1">
          <p15:clr>
            <a:srgbClr val="A4A3A4"/>
          </p15:clr>
        </p15:guide>
        <p15:guide id="22" pos="9082" userDrawn="1">
          <p15:clr>
            <a:srgbClr val="A4A3A4"/>
          </p15:clr>
        </p15:guide>
        <p15:guide id="23" orient="horz" pos="23869" userDrawn="1">
          <p15:clr>
            <a:srgbClr val="A4A3A4"/>
          </p15:clr>
        </p15:guide>
        <p15:guide id="24" pos="9762" userDrawn="1">
          <p15:clr>
            <a:srgbClr val="A4A3A4"/>
          </p15:clr>
        </p15:guide>
        <p15:guide id="25" pos="9309" userDrawn="1">
          <p15:clr>
            <a:srgbClr val="A4A3A4"/>
          </p15:clr>
        </p15:guide>
        <p15:guide id="26" pos="9989" userDrawn="1">
          <p15:clr>
            <a:srgbClr val="A4A3A4"/>
          </p15:clr>
        </p15:guide>
        <p15:guide id="27" pos="9536" userDrawn="1">
          <p15:clr>
            <a:srgbClr val="A4A3A4"/>
          </p15:clr>
        </p15:guide>
        <p15:guide id="28" pos="18381" userDrawn="1">
          <p15:clr>
            <a:srgbClr val="A4A3A4"/>
          </p15:clr>
        </p15:guide>
        <p15:guide id="29" orient="horz" pos="32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5ED4"/>
    <a:srgbClr val="375ED3"/>
    <a:srgbClr val="4471C4"/>
    <a:srgbClr val="4169E1"/>
    <a:srgbClr val="4675C7"/>
    <a:srgbClr val="006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983"/>
    <p:restoredTop sz="95964"/>
  </p:normalViewPr>
  <p:slideViewPr>
    <p:cSldViewPr snapToGrid="0">
      <p:cViewPr>
        <p:scale>
          <a:sx n="10" d="100"/>
          <a:sy n="10" d="100"/>
        </p:scale>
        <p:origin x="708" y="270"/>
      </p:cViewPr>
      <p:guideLst>
        <p:guide pos="464"/>
        <p:guide pos="18607"/>
        <p:guide orient="horz" pos="2505"/>
        <p:guide orient="horz" pos="2958"/>
        <p:guide pos="690"/>
        <p:guide orient="horz" pos="486"/>
        <p:guide pos="18154"/>
        <p:guide pos="6360"/>
        <p:guide pos="6814"/>
        <p:guide pos="12711"/>
        <p:guide pos="13164"/>
        <p:guide orient="horz" pos="6746"/>
        <p:guide orient="horz" pos="7199"/>
        <p:guide orient="horz" pos="11735"/>
        <p:guide orient="horz" pos="12189"/>
        <p:guide orient="horz" pos="26477"/>
        <p:guide orient="horz" pos="12665"/>
        <p:guide orient="horz" pos="23075"/>
        <p:guide orient="horz" pos="23529"/>
        <p:guide orient="horz" pos="22848"/>
        <p:guide orient="horz" pos="7539"/>
        <p:guide pos="9082"/>
        <p:guide orient="horz" pos="23869"/>
        <p:guide pos="9762"/>
        <p:guide pos="9309"/>
        <p:guide pos="9989"/>
        <p:guide pos="9536"/>
        <p:guide pos="18381"/>
        <p:guide orient="horz" pos="32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29190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07100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40392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16205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E2DA628-4F11-C143-8AEC-ACDDD3582255}" type="datetimeFigureOut">
              <a:rPr lang="it-DE" smtClean="0"/>
              <a:t>07/21/2022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4905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E2DA628-4F11-C143-8AEC-ACDDD3582255}" type="datetimeFigureOut">
              <a:rPr lang="it-DE" smtClean="0"/>
              <a:t>07/21/2022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6994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4" name="Content Placeholder 3"/>
          <p:cNvSpPr>
            <a:spLocks noGrp="1"/>
          </p:cNvSpPr>
          <p:nvPr>
            <p:ph sz="half" idx="2"/>
          </p:nvPr>
        </p:nvSpPr>
        <p:spPr>
          <a:xfrm>
            <a:off x="2085368" y="15635264"/>
            <a:ext cx="12807832"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6" name="Content Placeholder 5"/>
          <p:cNvSpPr>
            <a:spLocks noGrp="1"/>
          </p:cNvSpPr>
          <p:nvPr>
            <p:ph sz="quarter" idx="4"/>
          </p:nvPr>
        </p:nvSpPr>
        <p:spPr>
          <a:xfrm>
            <a:off x="15326828" y="15635264"/>
            <a:ext cx="12870909"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E2DA628-4F11-C143-8AEC-ACDDD3582255}" type="datetimeFigureOut">
              <a:rPr lang="it-DE" smtClean="0"/>
              <a:t>07/21/2022</a:t>
            </a:fld>
            <a:endParaRPr lang="it-DE"/>
          </a:p>
        </p:txBody>
      </p:sp>
      <p:sp>
        <p:nvSpPr>
          <p:cNvPr id="8" name="Footer Placeholder 7"/>
          <p:cNvSpPr>
            <a:spLocks noGrp="1"/>
          </p:cNvSpPr>
          <p:nvPr>
            <p:ph type="ftr" sz="quarter" idx="11"/>
          </p:nvPr>
        </p:nvSpPr>
        <p:spPr/>
        <p:txBody>
          <a:bodyPr/>
          <a:lstStyle/>
          <a:p>
            <a:endParaRPr lang="it-DE"/>
          </a:p>
        </p:txBody>
      </p:sp>
      <p:sp>
        <p:nvSpPr>
          <p:cNvPr id="9" name="Slide Number Placeholder 8"/>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58201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E2DA628-4F11-C143-8AEC-ACDDD3582255}" type="datetimeFigureOut">
              <a:rPr lang="it-DE" smtClean="0"/>
              <a:t>07/21/2022</a:t>
            </a:fld>
            <a:endParaRPr lang="it-DE"/>
          </a:p>
        </p:txBody>
      </p:sp>
      <p:sp>
        <p:nvSpPr>
          <p:cNvPr id="4" name="Footer Placeholder 3"/>
          <p:cNvSpPr>
            <a:spLocks noGrp="1"/>
          </p:cNvSpPr>
          <p:nvPr>
            <p:ph type="ftr" sz="quarter" idx="11"/>
          </p:nvPr>
        </p:nvSpPr>
        <p:spPr/>
        <p:txBody>
          <a:bodyPr/>
          <a:lstStyle/>
          <a:p>
            <a:endParaRPr lang="it-DE"/>
          </a:p>
        </p:txBody>
      </p:sp>
      <p:sp>
        <p:nvSpPr>
          <p:cNvPr id="5" name="Slide Number Placeholder 4"/>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02657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A628-4F11-C143-8AEC-ACDDD3582255}" type="datetimeFigureOut">
              <a:rPr lang="it-DE" smtClean="0"/>
              <a:t>07/21/2022</a:t>
            </a:fld>
            <a:endParaRPr lang="it-DE"/>
          </a:p>
        </p:txBody>
      </p:sp>
      <p:sp>
        <p:nvSpPr>
          <p:cNvPr id="3" name="Footer Placeholder 2"/>
          <p:cNvSpPr>
            <a:spLocks noGrp="1"/>
          </p:cNvSpPr>
          <p:nvPr>
            <p:ph type="ftr" sz="quarter" idx="11"/>
          </p:nvPr>
        </p:nvSpPr>
        <p:spPr/>
        <p:txBody>
          <a:bodyPr/>
          <a:lstStyle/>
          <a:p>
            <a:endParaRPr lang="it-DE"/>
          </a:p>
        </p:txBody>
      </p:sp>
      <p:sp>
        <p:nvSpPr>
          <p:cNvPr id="4" name="Slide Number Placeholder 3"/>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41328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07/21/2022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9824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it-IT"/>
              <a:t>Fare clic sull'icona per inserire un'immagine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07/21/2022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46807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E2DA628-4F11-C143-8AEC-ACDDD3582255}" type="datetimeFigureOut">
              <a:rPr lang="it-DE" smtClean="0"/>
              <a:t>07/21/2022</a:t>
            </a:fld>
            <a:endParaRPr lang="it-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it-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7932602-61DD-FD49-A25E-FBDA200C2C7B}" type="slidenum">
              <a:rPr lang="it-DE" smtClean="0"/>
              <a:t>‹N›</a:t>
            </a:fld>
            <a:endParaRPr lang="it-DE"/>
          </a:p>
        </p:txBody>
      </p:sp>
    </p:spTree>
    <p:extLst>
      <p:ext uri="{BB962C8B-B14F-4D97-AF65-F5344CB8AC3E}">
        <p14:creationId xmlns:p14="http://schemas.microsoft.com/office/powerpoint/2010/main" val="396780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emf"/><Relationship Id="rId18" Type="http://schemas.openxmlformats.org/officeDocument/2006/relationships/image" Target="../media/image8.wmf"/><Relationship Id="rId26" Type="http://schemas.openxmlformats.org/officeDocument/2006/relationships/image" Target="../media/image13.emf"/><Relationship Id="rId39" Type="http://schemas.openxmlformats.org/officeDocument/2006/relationships/image" Target="../media/image24.emf"/><Relationship Id="rId21" Type="http://schemas.openxmlformats.org/officeDocument/2006/relationships/oleObject" Target="../embeddings/oleObject10.bin"/><Relationship Id="rId34" Type="http://schemas.openxmlformats.org/officeDocument/2006/relationships/image" Target="../media/image20.png"/><Relationship Id="rId42" Type="http://schemas.openxmlformats.org/officeDocument/2006/relationships/oleObject" Target="../embeddings/oleObject13.bin"/><Relationship Id="rId7" Type="http://schemas.openxmlformats.org/officeDocument/2006/relationships/image" Target="../media/image3.emf"/><Relationship Id="rId2" Type="http://schemas.openxmlformats.org/officeDocument/2006/relationships/oleObject" Target="../embeddings/oleObject1.bin"/><Relationship Id="rId16" Type="http://schemas.openxmlformats.org/officeDocument/2006/relationships/image" Target="../media/image6.png"/><Relationship Id="rId20" Type="http://schemas.openxmlformats.org/officeDocument/2006/relationships/image" Target="../media/image9.emf"/><Relationship Id="rId29" Type="http://schemas.openxmlformats.org/officeDocument/2006/relationships/image" Target="../media/image15.png"/><Relationship Id="rId41" Type="http://schemas.openxmlformats.org/officeDocument/2006/relationships/image" Target="../media/image25.emf"/><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5.emf"/><Relationship Id="rId24" Type="http://schemas.openxmlformats.org/officeDocument/2006/relationships/image" Target="../media/image12.png"/><Relationship Id="rId32" Type="http://schemas.openxmlformats.org/officeDocument/2006/relationships/image" Target="../media/image18.png"/><Relationship Id="rId37" Type="http://schemas.openxmlformats.org/officeDocument/2006/relationships/image" Target="../media/image22.emf"/><Relationship Id="rId40" Type="http://schemas.openxmlformats.org/officeDocument/2006/relationships/oleObject" Target="../embeddings/oleObject12.bin"/><Relationship Id="rId5" Type="http://schemas.openxmlformats.org/officeDocument/2006/relationships/image" Target="../media/image2.wmf"/><Relationship Id="rId15" Type="http://schemas.openxmlformats.org/officeDocument/2006/relationships/image" Target="../media/image7.emf"/><Relationship Id="rId23" Type="http://schemas.openxmlformats.org/officeDocument/2006/relationships/image" Target="../media/image11.png"/><Relationship Id="rId28" Type="http://schemas.microsoft.com/office/2007/relationships/hdphoto" Target="../media/hdphoto1.wdp"/><Relationship Id="rId36" Type="http://schemas.openxmlformats.org/officeDocument/2006/relationships/image" Target="../media/image21.emf"/><Relationship Id="rId10" Type="http://schemas.openxmlformats.org/officeDocument/2006/relationships/oleObject" Target="../embeddings/oleObject5.bin"/><Relationship Id="rId19" Type="http://schemas.openxmlformats.org/officeDocument/2006/relationships/oleObject" Target="../embeddings/oleObject9.bin"/><Relationship Id="rId31" Type="http://schemas.openxmlformats.org/officeDocument/2006/relationships/image" Target="../media/image17.png"/><Relationship Id="rId44" Type="http://schemas.openxmlformats.org/officeDocument/2006/relationships/image" Target="../media/image27.png"/><Relationship Id="rId4" Type="http://schemas.openxmlformats.org/officeDocument/2006/relationships/oleObject" Target="../embeddings/oleObject2.bin"/><Relationship Id="rId9" Type="http://schemas.openxmlformats.org/officeDocument/2006/relationships/image" Target="../media/image4.emf"/><Relationship Id="rId14" Type="http://schemas.openxmlformats.org/officeDocument/2006/relationships/oleObject" Target="../embeddings/oleObject7.bin"/><Relationship Id="rId22" Type="http://schemas.openxmlformats.org/officeDocument/2006/relationships/image" Target="../media/image10.emf"/><Relationship Id="rId27" Type="http://schemas.openxmlformats.org/officeDocument/2006/relationships/image" Target="../media/image14.png"/><Relationship Id="rId30" Type="http://schemas.openxmlformats.org/officeDocument/2006/relationships/image" Target="../media/image16.png"/><Relationship Id="rId35" Type="http://schemas.microsoft.com/office/2007/relationships/hdphoto" Target="../media/hdphoto2.wdp"/><Relationship Id="rId43" Type="http://schemas.openxmlformats.org/officeDocument/2006/relationships/image" Target="../media/image26.emf"/><Relationship Id="rId8" Type="http://schemas.openxmlformats.org/officeDocument/2006/relationships/oleObject" Target="../embeddings/oleObject4.bin"/><Relationship Id="rId3" Type="http://schemas.openxmlformats.org/officeDocument/2006/relationships/image" Target="../media/image1.emf"/><Relationship Id="rId12" Type="http://schemas.openxmlformats.org/officeDocument/2006/relationships/oleObject" Target="../embeddings/oleObject6.bin"/><Relationship Id="rId17" Type="http://schemas.openxmlformats.org/officeDocument/2006/relationships/oleObject" Target="../embeddings/oleObject8.bin"/><Relationship Id="rId25" Type="http://schemas.openxmlformats.org/officeDocument/2006/relationships/oleObject" Target="../embeddings/oleObject11.bin"/><Relationship Id="rId33" Type="http://schemas.openxmlformats.org/officeDocument/2006/relationships/image" Target="../media/image19.png"/><Relationship Id="rId38"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ggetto 7">
            <a:extLst>
              <a:ext uri="{FF2B5EF4-FFF2-40B4-BE49-F238E27FC236}">
                <a16:creationId xmlns:a16="http://schemas.microsoft.com/office/drawing/2014/main" id="{AB927C6F-2E78-DC90-4976-FB81EFAF3748}"/>
              </a:ext>
            </a:extLst>
          </p:cNvPr>
          <p:cNvGraphicFramePr>
            <a:graphicFrameLocks noChangeAspect="1"/>
          </p:cNvGraphicFramePr>
          <p:nvPr>
            <p:extLst>
              <p:ext uri="{D42A27DB-BD31-4B8C-83A1-F6EECF244321}">
                <p14:modId xmlns:p14="http://schemas.microsoft.com/office/powerpoint/2010/main" val="3547218234"/>
              </p:ext>
            </p:extLst>
          </p:nvPr>
        </p:nvGraphicFramePr>
        <p:xfrm>
          <a:off x="1503864" y="25347199"/>
          <a:ext cx="4030373" cy="2792800"/>
        </p:xfrm>
        <a:graphic>
          <a:graphicData uri="http://schemas.openxmlformats.org/presentationml/2006/ole">
            <mc:AlternateContent xmlns:mc="http://schemas.openxmlformats.org/markup-compatibility/2006">
              <mc:Choice xmlns:v="urn:schemas-microsoft-com:vml" Requires="v">
                <p:oleObj name="Acrobat Document" r:id="rId2" imgW="7267332" imgH="4600237" progId="Acrobat.Document.DC">
                  <p:embed/>
                </p:oleObj>
              </mc:Choice>
              <mc:Fallback>
                <p:oleObj name="Acrobat Document" r:id="rId2" imgW="7267332" imgH="4600237" progId="Acrobat.Document.DC">
                  <p:embed/>
                  <p:pic>
                    <p:nvPicPr>
                      <p:cNvPr id="0" name=""/>
                      <p:cNvPicPr/>
                      <p:nvPr/>
                    </p:nvPicPr>
                    <p:blipFill>
                      <a:blip r:embed="rId3"/>
                      <a:stretch>
                        <a:fillRect/>
                      </a:stretch>
                    </p:blipFill>
                    <p:spPr>
                      <a:xfrm>
                        <a:off x="1503864" y="25347199"/>
                        <a:ext cx="4030373" cy="2792800"/>
                      </a:xfrm>
                      <a:prstGeom prst="rect">
                        <a:avLst/>
                      </a:prstGeom>
                    </p:spPr>
                  </p:pic>
                </p:oleObj>
              </mc:Fallback>
            </mc:AlternateContent>
          </a:graphicData>
        </a:graphic>
      </p:graphicFrame>
      <p:graphicFrame>
        <p:nvGraphicFramePr>
          <p:cNvPr id="5" name="Oggetto 4">
            <a:extLst>
              <a:ext uri="{FF2B5EF4-FFF2-40B4-BE49-F238E27FC236}">
                <a16:creationId xmlns:a16="http://schemas.microsoft.com/office/drawing/2014/main" id="{FAEEE5FA-3669-EC75-492C-F948BC6249F6}"/>
              </a:ext>
            </a:extLst>
          </p:cNvPr>
          <p:cNvGraphicFramePr>
            <a:graphicFrameLocks noChangeAspect="1"/>
          </p:cNvGraphicFramePr>
          <p:nvPr>
            <p:extLst>
              <p:ext uri="{D42A27DB-BD31-4B8C-83A1-F6EECF244321}">
                <p14:modId xmlns:p14="http://schemas.microsoft.com/office/powerpoint/2010/main" val="3272998987"/>
              </p:ext>
            </p:extLst>
          </p:nvPr>
        </p:nvGraphicFramePr>
        <p:xfrm>
          <a:off x="1459596" y="30229659"/>
          <a:ext cx="4377305" cy="3029385"/>
        </p:xfrm>
        <a:graphic>
          <a:graphicData uri="http://schemas.openxmlformats.org/presentationml/2006/ole">
            <mc:AlternateContent xmlns:mc="http://schemas.openxmlformats.org/markup-compatibility/2006">
              <mc:Choice xmlns:v="urn:schemas-microsoft-com:vml" Requires="v">
                <p:oleObj name="Acrobat Document" r:id="rId4" imgW="6600960" imgH="4600440" progId="Acrobat.Document.DC">
                  <p:embed/>
                </p:oleObj>
              </mc:Choice>
              <mc:Fallback>
                <p:oleObj name="Acrobat Document" r:id="rId4" imgW="6600960" imgH="4600440" progId="Acrobat.Document.DC">
                  <p:embed/>
                  <p:pic>
                    <p:nvPicPr>
                      <p:cNvPr id="0" name=""/>
                      <p:cNvPicPr/>
                      <p:nvPr/>
                    </p:nvPicPr>
                    <p:blipFill>
                      <a:blip r:embed="rId5"/>
                      <a:stretch>
                        <a:fillRect/>
                      </a:stretch>
                    </p:blipFill>
                    <p:spPr>
                      <a:xfrm>
                        <a:off x="1459596" y="30229659"/>
                        <a:ext cx="4377305" cy="3029385"/>
                      </a:xfrm>
                      <a:prstGeom prst="rect">
                        <a:avLst/>
                      </a:prstGeom>
                    </p:spPr>
                  </p:pic>
                </p:oleObj>
              </mc:Fallback>
            </mc:AlternateContent>
          </a:graphicData>
        </a:graphic>
      </p:graphicFrame>
      <p:graphicFrame>
        <p:nvGraphicFramePr>
          <p:cNvPr id="32" name="Oggetto 31">
            <a:extLst>
              <a:ext uri="{FF2B5EF4-FFF2-40B4-BE49-F238E27FC236}">
                <a16:creationId xmlns:a16="http://schemas.microsoft.com/office/drawing/2014/main" id="{83DCBDD4-D0A0-FC2A-1D1E-59968D15D02F}"/>
              </a:ext>
            </a:extLst>
          </p:cNvPr>
          <p:cNvGraphicFramePr>
            <a:graphicFrameLocks noChangeAspect="1"/>
          </p:cNvGraphicFramePr>
          <p:nvPr>
            <p:extLst>
              <p:ext uri="{D42A27DB-BD31-4B8C-83A1-F6EECF244321}">
                <p14:modId xmlns:p14="http://schemas.microsoft.com/office/powerpoint/2010/main" val="3386428587"/>
              </p:ext>
            </p:extLst>
          </p:nvPr>
        </p:nvGraphicFramePr>
        <p:xfrm>
          <a:off x="19562662" y="14600248"/>
          <a:ext cx="5482924" cy="3879120"/>
        </p:xfrm>
        <a:graphic>
          <a:graphicData uri="http://schemas.openxmlformats.org/presentationml/2006/ole">
            <mc:AlternateContent xmlns:mc="http://schemas.openxmlformats.org/markup-compatibility/2006">
              <mc:Choice xmlns:v="urn:schemas-microsoft-com:vml" Requires="v">
                <p:oleObj name="Acrobat Document" r:id="rId6" imgW="8010178" imgH="5667195" progId="Acrobat.Document.DC">
                  <p:embed/>
                </p:oleObj>
              </mc:Choice>
              <mc:Fallback>
                <p:oleObj name="Acrobat Document" r:id="rId6" imgW="8010178" imgH="5667195" progId="Acrobat.Document.DC">
                  <p:embed/>
                  <p:pic>
                    <p:nvPicPr>
                      <p:cNvPr id="54" name="Oggetto 53">
                        <a:extLst>
                          <a:ext uri="{FF2B5EF4-FFF2-40B4-BE49-F238E27FC236}">
                            <a16:creationId xmlns:a16="http://schemas.microsoft.com/office/drawing/2014/main" id="{96A82595-1450-601C-A927-856A41191500}"/>
                          </a:ext>
                        </a:extLst>
                      </p:cNvPr>
                      <p:cNvPicPr/>
                      <p:nvPr/>
                    </p:nvPicPr>
                    <p:blipFill>
                      <a:blip r:embed="rId7">
                        <a:lum contrast="16000"/>
                      </a:blip>
                      <a:stretch>
                        <a:fillRect/>
                      </a:stretch>
                    </p:blipFill>
                    <p:spPr>
                      <a:xfrm>
                        <a:off x="19562662" y="14600248"/>
                        <a:ext cx="5482924" cy="3879120"/>
                      </a:xfrm>
                      <a:prstGeom prst="rect">
                        <a:avLst/>
                      </a:prstGeom>
                    </p:spPr>
                  </p:pic>
                </p:oleObj>
              </mc:Fallback>
            </mc:AlternateContent>
          </a:graphicData>
        </a:graphic>
      </p:graphicFrame>
      <p:sp>
        <p:nvSpPr>
          <p:cNvPr id="6" name="Titolo 1">
            <a:extLst>
              <a:ext uri="{FF2B5EF4-FFF2-40B4-BE49-F238E27FC236}">
                <a16:creationId xmlns:a16="http://schemas.microsoft.com/office/drawing/2014/main" id="{BA7853CA-CE06-4341-19B8-C4A2E482D1B3}"/>
              </a:ext>
            </a:extLst>
          </p:cNvPr>
          <p:cNvSpPr>
            <a:spLocks noGrp="1"/>
          </p:cNvSpPr>
          <p:nvPr>
            <p:ph type="ctrTitle"/>
          </p:nvPr>
        </p:nvSpPr>
        <p:spPr>
          <a:xfrm>
            <a:off x="764091" y="762000"/>
            <a:ext cx="28757967" cy="3200400"/>
          </a:xfrm>
          <a:solidFill>
            <a:srgbClr val="375ED3"/>
          </a:solidFill>
          <a:ln>
            <a:solidFill>
              <a:srgbClr val="4675C7"/>
            </a:solidFill>
          </a:ln>
        </p:spPr>
        <p:style>
          <a:lnRef idx="0">
            <a:scrgbClr r="0" g="0" b="0"/>
          </a:lnRef>
          <a:fillRef idx="0">
            <a:scrgbClr r="0" g="0" b="0"/>
          </a:fillRef>
          <a:effectRef idx="0">
            <a:scrgbClr r="0" g="0" b="0"/>
          </a:effectRef>
          <a:fontRef idx="minor">
            <a:schemeClr val="lt1"/>
          </a:fontRef>
        </p:style>
        <p:txBody>
          <a:bodyPr anchor="ctr">
            <a:normAutofit/>
          </a:bodyPr>
          <a:lstStyle/>
          <a:p>
            <a:r>
              <a:rPr lang="it-IT" sz="8000" dirty="0">
                <a:solidFill>
                  <a:schemeClr val="bg1"/>
                </a:solidFill>
              </a:rPr>
              <a:t>Case study on Human Brain Connectivity:</a:t>
            </a:r>
            <a:br>
              <a:rPr lang="it-IT" sz="8000" dirty="0">
                <a:solidFill>
                  <a:schemeClr val="bg1"/>
                </a:solidFill>
              </a:rPr>
            </a:br>
            <a:r>
              <a:rPr lang="it-IT" sz="8000" dirty="0">
                <a:solidFill>
                  <a:schemeClr val="bg1"/>
                </a:solidFill>
              </a:rPr>
              <a:t> Task-Switching in Schizophrenia</a:t>
            </a:r>
            <a:br>
              <a:rPr lang="it-IT" sz="8000" dirty="0">
                <a:solidFill>
                  <a:schemeClr val="bg1"/>
                </a:solidFill>
              </a:rPr>
            </a:br>
            <a:r>
              <a:rPr lang="it-IT" sz="2400" dirty="0">
                <a:solidFill>
                  <a:schemeClr val="bg1"/>
                </a:solidFill>
              </a:rPr>
              <a:t>Costanza Cantalini, Erica Bistacchia, Lorenzo Ferrara and Scott Pesenti</a:t>
            </a:r>
          </a:p>
        </p:txBody>
      </p:sp>
      <p:sp>
        <p:nvSpPr>
          <p:cNvPr id="9" name="Rettangolo con angoli arrotondati 18">
            <a:extLst>
              <a:ext uri="{FF2B5EF4-FFF2-40B4-BE49-F238E27FC236}">
                <a16:creationId xmlns:a16="http://schemas.microsoft.com/office/drawing/2014/main" id="{96FA1821-370B-8D37-88E5-8338AE28076B}"/>
              </a:ext>
            </a:extLst>
          </p:cNvPr>
          <p:cNvSpPr/>
          <p:nvPr/>
        </p:nvSpPr>
        <p:spPr>
          <a:xfrm>
            <a:off x="736600" y="4674008"/>
            <a:ext cx="28820267" cy="6056515"/>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5108 w 10672413"/>
              <a:gd name="connsiteY7" fmla="*/ 3132566 h 3474514"/>
              <a:gd name="connsiteX8" fmla="*/ 0 w 10672413"/>
              <a:gd name="connsiteY8" fmla="*/ 239365 h 3474514"/>
              <a:gd name="connsiteX0" fmla="*/ 0 w 10672413"/>
              <a:gd name="connsiteY0" fmla="*/ 239365 h 3466910"/>
              <a:gd name="connsiteX1" fmla="*/ 575784 w 10672413"/>
              <a:gd name="connsiteY1" fmla="*/ 11923 h 3466910"/>
              <a:gd name="connsiteX2" fmla="*/ 10082114 w 10672413"/>
              <a:gd name="connsiteY2" fmla="*/ 11923 h 3466910"/>
              <a:gd name="connsiteX3" fmla="*/ 10657898 w 10672413"/>
              <a:gd name="connsiteY3" fmla="*/ 311936 h 3466910"/>
              <a:gd name="connsiteX4" fmla="*/ 10672413 w 10672413"/>
              <a:gd name="connsiteY4" fmla="*/ 3171288 h 3466910"/>
              <a:gd name="connsiteX5" fmla="*/ 10082114 w 10672413"/>
              <a:gd name="connsiteY5" fmla="*/ 3466555 h 3466910"/>
              <a:gd name="connsiteX6" fmla="*/ 575784 w 10672413"/>
              <a:gd name="connsiteY6" fmla="*/ 3466555 h 3466910"/>
              <a:gd name="connsiteX7" fmla="*/ 5108 w 10672413"/>
              <a:gd name="connsiteY7" fmla="*/ 3132566 h 3466910"/>
              <a:gd name="connsiteX8" fmla="*/ 0 w 10672413"/>
              <a:gd name="connsiteY8" fmla="*/ 239365 h 346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66910">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00400"/>
                  <a:pt x="10672413" y="3171288"/>
                </a:cubicBezTo>
                <a:cubicBezTo>
                  <a:pt x="10672413" y="3489285"/>
                  <a:pt x="10400111" y="3466555"/>
                  <a:pt x="10082114" y="3466555"/>
                </a:cubicBezTo>
                <a:lnTo>
                  <a:pt x="575784" y="3466555"/>
                </a:lnTo>
                <a:cubicBezTo>
                  <a:pt x="257787" y="3466555"/>
                  <a:pt x="5108" y="3450563"/>
                  <a:pt x="5108" y="3132566"/>
                </a:cubicBezTo>
                <a:cubicBezTo>
                  <a:pt x="270" y="2147164"/>
                  <a:pt x="4838" y="1224767"/>
                  <a:pt x="0" y="239365"/>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6A6EB39F-D883-668C-A2B0-E1EFEEC5EAAE}"/>
              </a:ext>
            </a:extLst>
          </p:cNvPr>
          <p:cNvSpPr txBox="1"/>
          <p:nvPr/>
        </p:nvSpPr>
        <p:spPr>
          <a:xfrm>
            <a:off x="11852032" y="4464992"/>
            <a:ext cx="7290286" cy="461665"/>
          </a:xfrm>
          <a:prstGeom prst="rect">
            <a:avLst/>
          </a:prstGeom>
          <a:solidFill>
            <a:srgbClr val="375ED3"/>
          </a:solidFill>
          <a:ln>
            <a:solidFill>
              <a:srgbClr val="4472C4"/>
            </a:solidFill>
          </a:ln>
        </p:spPr>
        <p:txBody>
          <a:bodyPr wrap="square" rtlCol="0">
            <a:spAutoFit/>
          </a:bodyPr>
          <a:lstStyle/>
          <a:p>
            <a:pPr algn="ctr"/>
            <a:r>
              <a:rPr lang="it-IT" sz="2400" dirty="0">
                <a:solidFill>
                  <a:schemeClr val="bg1"/>
                </a:solidFill>
              </a:rPr>
              <a:t>PRESENTATION OF THE CASE STUDY</a:t>
            </a:r>
          </a:p>
        </p:txBody>
      </p:sp>
      <p:sp>
        <p:nvSpPr>
          <p:cNvPr id="11" name="CasellaDiTesto 10">
            <a:extLst>
              <a:ext uri="{FF2B5EF4-FFF2-40B4-BE49-F238E27FC236}">
                <a16:creationId xmlns:a16="http://schemas.microsoft.com/office/drawing/2014/main" id="{CAAD0722-B74F-7F0A-7247-56D3FE660ACD}"/>
              </a:ext>
            </a:extLst>
          </p:cNvPr>
          <p:cNvSpPr txBox="1"/>
          <p:nvPr/>
        </p:nvSpPr>
        <p:spPr>
          <a:xfrm>
            <a:off x="15857538" y="5242912"/>
            <a:ext cx="4310315" cy="4660187"/>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TASK SWITCHING</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While under fMRI, each participant was presented with a </a:t>
            </a:r>
            <a:r>
              <a:rPr lang="en-US" b="1" dirty="0">
                <a:latin typeface="Calibri" panose="020F0502020204030204" pitchFamily="34" charset="0"/>
                <a:ea typeface="Calibri" panose="020F0502020204030204" pitchFamily="34" charset="0"/>
                <a:cs typeface="Calibri" panose="020F0502020204030204" pitchFamily="34" charset="0"/>
              </a:rPr>
              <a:t>series of geometric shapes</a:t>
            </a:r>
            <a:r>
              <a:rPr lang="en-US" dirty="0">
                <a:latin typeface="Calibri" panose="020F0502020204030204" pitchFamily="34" charset="0"/>
                <a:ea typeface="Calibri" panose="020F0502020204030204" pitchFamily="34" charset="0"/>
                <a:cs typeface="Calibri" panose="020F0502020204030204" pitchFamily="34" charset="0"/>
              </a:rPr>
              <a:t> and asked to identify either the color or the shape of the image, based on the task cue presented prior to the image. </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On 25% of trials the instructions </a:t>
            </a:r>
            <a:r>
              <a:rPr lang="en-US" b="1" dirty="0">
                <a:latin typeface="Calibri" panose="020F0502020204030204" pitchFamily="34" charset="0"/>
                <a:ea typeface="Calibri" panose="020F0502020204030204" pitchFamily="34" charset="0"/>
                <a:cs typeface="Calibri" panose="020F0502020204030204" pitchFamily="34" charset="0"/>
              </a:rPr>
              <a:t>switched</a:t>
            </a:r>
            <a:r>
              <a:rPr lang="en-US" dirty="0">
                <a:latin typeface="Calibri" panose="020F0502020204030204" pitchFamily="34" charset="0"/>
                <a:ea typeface="Calibri" panose="020F0502020204030204" pitchFamily="34" charset="0"/>
                <a:cs typeface="Calibri" panose="020F0502020204030204" pitchFamily="34" charset="0"/>
              </a:rPr>
              <a:t>, i.e., participants were instructed to switch from identifying shape to identifying color, or vice versa. </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Sometimes there was </a:t>
            </a:r>
            <a:r>
              <a:rPr lang="en-US" b="1" dirty="0">
                <a:latin typeface="Calibri" panose="020F0502020204030204" pitchFamily="34" charset="0"/>
                <a:ea typeface="Calibri" panose="020F0502020204030204" pitchFamily="34" charset="0"/>
                <a:cs typeface="Calibri" panose="020F0502020204030204" pitchFamily="34" charset="0"/>
              </a:rPr>
              <a:t>congruency</a:t>
            </a:r>
            <a:r>
              <a:rPr lang="en-US" dirty="0">
                <a:latin typeface="Calibri" panose="020F0502020204030204" pitchFamily="34" charset="0"/>
                <a:ea typeface="Calibri" panose="020F0502020204030204" pitchFamily="34" charset="0"/>
                <a:cs typeface="Calibri" panose="020F0502020204030204" pitchFamily="34" charset="0"/>
              </a:rPr>
              <a:t>, that is when the wrong rule incidentally produces the same target answer.</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We also have information about the </a:t>
            </a:r>
            <a:r>
              <a:rPr lang="en-US" b="1" dirty="0">
                <a:latin typeface="Calibri" panose="020F0502020204030204" pitchFamily="34" charset="0"/>
                <a:ea typeface="Calibri" panose="020F0502020204030204" pitchFamily="34" charset="0"/>
                <a:cs typeface="Calibri" panose="020F0502020204030204" pitchFamily="34" charset="0"/>
              </a:rPr>
              <a:t>correctness</a:t>
            </a:r>
            <a:r>
              <a:rPr lang="en-US" dirty="0">
                <a:latin typeface="Calibri" panose="020F0502020204030204" pitchFamily="34" charset="0"/>
                <a:ea typeface="Calibri" panose="020F0502020204030204" pitchFamily="34" charset="0"/>
                <a:cs typeface="Calibri" panose="020F0502020204030204" pitchFamily="34" charset="0"/>
              </a:rPr>
              <a:t> of their responses.</a:t>
            </a:r>
            <a:endParaRPr lang="it-IT" dirty="0"/>
          </a:p>
        </p:txBody>
      </p:sp>
      <p:sp>
        <p:nvSpPr>
          <p:cNvPr id="14" name="CasellaDiTesto 13">
            <a:extLst>
              <a:ext uri="{FF2B5EF4-FFF2-40B4-BE49-F238E27FC236}">
                <a16:creationId xmlns:a16="http://schemas.microsoft.com/office/drawing/2014/main" id="{CE0530CB-3BE1-DDD0-0363-3CA31C91CADD}"/>
              </a:ext>
            </a:extLst>
          </p:cNvPr>
          <p:cNvSpPr txBox="1"/>
          <p:nvPr/>
        </p:nvSpPr>
        <p:spPr>
          <a:xfrm>
            <a:off x="1095376" y="5246662"/>
            <a:ext cx="8991888" cy="5869364"/>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INTRODUCTION</a:t>
            </a: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One of the regions hindered by schizophrenia is the </a:t>
            </a:r>
            <a:r>
              <a:rPr lang="en-US" b="1" dirty="0">
                <a:latin typeface="Calibri" panose="020F0502020204030204" pitchFamily="34" charset="0"/>
                <a:ea typeface="Calibri" panose="020F0502020204030204" pitchFamily="34" charset="0"/>
                <a:cs typeface="Calibri" panose="020F0502020204030204" pitchFamily="34" charset="0"/>
              </a:rPr>
              <a:t>dorsolateral prefrontal cortex</a:t>
            </a:r>
            <a:r>
              <a:rPr lang="en-US" dirty="0">
                <a:latin typeface="Calibri" panose="020F0502020204030204" pitchFamily="34" charset="0"/>
                <a:ea typeface="Calibri" panose="020F0502020204030204" pitchFamily="34" charset="0"/>
                <a:cs typeface="Calibri" panose="020F0502020204030204" pitchFamily="34" charset="0"/>
              </a:rPr>
              <a:t> (DLPFC) which has been associated to the ability of task switching (TS). Nevertheless, literature suggests that people affected by schizophrenia (SCHZ) </a:t>
            </a:r>
            <a:r>
              <a:rPr lang="en-US" b="1" dirty="0">
                <a:latin typeface="Calibri" panose="020F0502020204030204" pitchFamily="34" charset="0"/>
                <a:ea typeface="Calibri" panose="020F0502020204030204" pitchFamily="34" charset="0"/>
                <a:cs typeface="Calibri" panose="020F0502020204030204" pitchFamily="34" charset="0"/>
              </a:rPr>
              <a:t>do not perform worse</a:t>
            </a:r>
            <a:r>
              <a:rPr lang="en-US" dirty="0">
                <a:latin typeface="Calibri" panose="020F0502020204030204" pitchFamily="34" charset="0"/>
                <a:ea typeface="Calibri" panose="020F0502020204030204" pitchFamily="34" charset="0"/>
                <a:cs typeface="Calibri" panose="020F0502020204030204" pitchFamily="34" charset="0"/>
              </a:rPr>
              <a:t> than a neuro-typical control population (CTRL). Apparently SCHZ are simply slower in TS but reach the same tasks’ performances of CTRL. The literature assumes that this latter fact is possibly due to some unknown </a:t>
            </a:r>
            <a:r>
              <a:rPr lang="en-US" b="1" dirty="0">
                <a:latin typeface="Calibri" panose="020F0502020204030204" pitchFamily="34" charset="0"/>
                <a:ea typeface="Calibri" panose="020F0502020204030204" pitchFamily="34" charset="0"/>
                <a:cs typeface="Calibri" panose="020F0502020204030204" pitchFamily="34" charset="0"/>
              </a:rPr>
              <a:t>compensation mechanism</a:t>
            </a:r>
            <a:r>
              <a:rPr lang="en-US" dirty="0">
                <a:latin typeface="Calibri" panose="020F0502020204030204" pitchFamily="34" charset="0"/>
                <a:ea typeface="Calibri" panose="020F0502020204030204" pitchFamily="34" charset="0"/>
                <a:cs typeface="Calibri" panose="020F0502020204030204" pitchFamily="34" charset="0"/>
              </a:rPr>
              <a:t> in the SCHZ’s brain.</a:t>
            </a:r>
          </a:p>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rPr>
              <a:t>DESCRIPTION OF THE DATASET</a:t>
            </a:r>
            <a:endParaRPr lang="en-US" sz="2000" dirty="0">
              <a:latin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175 participants (125 CTRL and 50 SCHZ).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For each participant:</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Health-related data    age and BMI</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Functional connectivity map, a table of &gt;36000 values, each corresponding to a node of the brain mesh on which the fMRI data was projected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Event recordings, a time step dataset composed of all the readings from the test, such as: reaction time, cue, answer.</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CasellaDiTesto 19">
            <a:extLst>
              <a:ext uri="{FF2B5EF4-FFF2-40B4-BE49-F238E27FC236}">
                <a16:creationId xmlns:a16="http://schemas.microsoft.com/office/drawing/2014/main" id="{CA0C4CF4-AB5E-CBAE-B1A7-56D3877AA1B1}"/>
              </a:ext>
            </a:extLst>
          </p:cNvPr>
          <p:cNvSpPr txBox="1"/>
          <p:nvPr/>
        </p:nvSpPr>
        <p:spPr>
          <a:xfrm>
            <a:off x="20917784" y="12179028"/>
            <a:ext cx="7901681" cy="1159292"/>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CONFOUNDING FACTORS </a:t>
            </a:r>
          </a:p>
          <a:p>
            <a:pPr algn="just">
              <a:spcAft>
                <a:spcPts val="800"/>
              </a:spcAft>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 Age + BMI + Diagnosis + Age : Diagnosis + BMI : Diagnosis + </a:t>
            </a:r>
          </a:p>
          <a:p>
            <a:pPr algn="just">
              <a:spcAft>
                <a:spcPts val="800"/>
              </a:spcAft>
            </a:pPr>
            <a:r>
              <a:rPr lang="en-US" b="1" i="1" dirty="0">
                <a:solidFill>
                  <a:srgbClr val="FF0000"/>
                </a:solidFill>
                <a:latin typeface="Calibri" panose="020F0502020204030204" pitchFamily="34" charset="0"/>
                <a:ea typeface="Calibri" panose="020F0502020204030204" pitchFamily="34" charset="0"/>
                <a:cs typeface="Calibri" panose="020F0502020204030204" pitchFamily="34" charset="0"/>
              </a:rPr>
              <a:t>Age : BMI + Age : BMI : Diagnosis</a:t>
            </a:r>
          </a:p>
        </p:txBody>
      </p:sp>
      <p:graphicFrame>
        <p:nvGraphicFramePr>
          <p:cNvPr id="21" name="Oggetto 20">
            <a:extLst>
              <a:ext uri="{FF2B5EF4-FFF2-40B4-BE49-F238E27FC236}">
                <a16:creationId xmlns:a16="http://schemas.microsoft.com/office/drawing/2014/main" id="{63EB4BE9-985F-0629-E282-C928ECFF1EA4}"/>
              </a:ext>
            </a:extLst>
          </p:cNvPr>
          <p:cNvGraphicFramePr>
            <a:graphicFrameLocks noChangeAspect="1"/>
          </p:cNvGraphicFramePr>
          <p:nvPr>
            <p:extLst>
              <p:ext uri="{D42A27DB-BD31-4B8C-83A1-F6EECF244321}">
                <p14:modId xmlns:p14="http://schemas.microsoft.com/office/powerpoint/2010/main" val="772301400"/>
              </p:ext>
            </p:extLst>
          </p:nvPr>
        </p:nvGraphicFramePr>
        <p:xfrm>
          <a:off x="24882652" y="13182970"/>
          <a:ext cx="3787173" cy="2679391"/>
        </p:xfrm>
        <a:graphic>
          <a:graphicData uri="http://schemas.openxmlformats.org/presentationml/2006/ole">
            <mc:AlternateContent xmlns:mc="http://schemas.openxmlformats.org/markup-compatibility/2006">
              <mc:Choice xmlns:v="urn:schemas-microsoft-com:vml" Requires="v">
                <p:oleObj name="Acrobat Document" r:id="rId8" imgW="8010178" imgH="5667195" progId="Acrobat.Document.DC">
                  <p:embed/>
                </p:oleObj>
              </mc:Choice>
              <mc:Fallback>
                <p:oleObj name="Acrobat Document" r:id="rId8" imgW="8010178" imgH="5667195" progId="Acrobat.Document.DC">
                  <p:embed/>
                  <p:pic>
                    <p:nvPicPr>
                      <p:cNvPr id="36" name="Oggetto 35">
                        <a:extLst>
                          <a:ext uri="{FF2B5EF4-FFF2-40B4-BE49-F238E27FC236}">
                            <a16:creationId xmlns:a16="http://schemas.microsoft.com/office/drawing/2014/main" id="{EA9C739D-C5B6-E330-20A8-82F4FAE1B0CC}"/>
                          </a:ext>
                        </a:extLst>
                      </p:cNvPr>
                      <p:cNvPicPr/>
                      <p:nvPr/>
                    </p:nvPicPr>
                    <p:blipFill>
                      <a:blip r:embed="rId9">
                        <a:lum contrast="9000"/>
                      </a:blip>
                      <a:stretch>
                        <a:fillRect/>
                      </a:stretch>
                    </p:blipFill>
                    <p:spPr>
                      <a:xfrm>
                        <a:off x="24882652" y="13182970"/>
                        <a:ext cx="3787173" cy="2679391"/>
                      </a:xfrm>
                      <a:prstGeom prst="rect">
                        <a:avLst/>
                      </a:prstGeom>
                    </p:spPr>
                  </p:pic>
                </p:oleObj>
              </mc:Fallback>
            </mc:AlternateContent>
          </a:graphicData>
        </a:graphic>
      </p:graphicFrame>
      <p:graphicFrame>
        <p:nvGraphicFramePr>
          <p:cNvPr id="22" name="Oggetto 21">
            <a:extLst>
              <a:ext uri="{FF2B5EF4-FFF2-40B4-BE49-F238E27FC236}">
                <a16:creationId xmlns:a16="http://schemas.microsoft.com/office/drawing/2014/main" id="{008AC849-B496-BD52-C580-18C90D197B4B}"/>
              </a:ext>
            </a:extLst>
          </p:cNvPr>
          <p:cNvGraphicFramePr>
            <a:graphicFrameLocks noChangeAspect="1"/>
          </p:cNvGraphicFramePr>
          <p:nvPr>
            <p:extLst>
              <p:ext uri="{D42A27DB-BD31-4B8C-83A1-F6EECF244321}">
                <p14:modId xmlns:p14="http://schemas.microsoft.com/office/powerpoint/2010/main" val="3367338696"/>
              </p:ext>
            </p:extLst>
          </p:nvPr>
        </p:nvGraphicFramePr>
        <p:xfrm>
          <a:off x="24908805" y="15887068"/>
          <a:ext cx="3841631" cy="2717920"/>
        </p:xfrm>
        <a:graphic>
          <a:graphicData uri="http://schemas.openxmlformats.org/presentationml/2006/ole">
            <mc:AlternateContent xmlns:mc="http://schemas.openxmlformats.org/markup-compatibility/2006">
              <mc:Choice xmlns:v="urn:schemas-microsoft-com:vml" Requires="v">
                <p:oleObj name="Acrobat Document" r:id="rId10" imgW="8010178" imgH="5667195" progId="Acrobat.Document.DC">
                  <p:embed/>
                </p:oleObj>
              </mc:Choice>
              <mc:Fallback>
                <p:oleObj name="Acrobat Document" r:id="rId10" imgW="8010178" imgH="5667195" progId="Acrobat.Document.DC">
                  <p:embed/>
                  <p:pic>
                    <p:nvPicPr>
                      <p:cNvPr id="37" name="Oggetto 36">
                        <a:extLst>
                          <a:ext uri="{FF2B5EF4-FFF2-40B4-BE49-F238E27FC236}">
                            <a16:creationId xmlns:a16="http://schemas.microsoft.com/office/drawing/2014/main" id="{887822B5-2B64-D783-C1DC-88F17E4DAD28}"/>
                          </a:ext>
                        </a:extLst>
                      </p:cNvPr>
                      <p:cNvPicPr/>
                      <p:nvPr/>
                    </p:nvPicPr>
                    <p:blipFill>
                      <a:blip r:embed="rId11">
                        <a:lum contrast="5000"/>
                      </a:blip>
                      <a:stretch>
                        <a:fillRect/>
                      </a:stretch>
                    </p:blipFill>
                    <p:spPr>
                      <a:xfrm>
                        <a:off x="24908805" y="15887068"/>
                        <a:ext cx="3841631" cy="2717920"/>
                      </a:xfrm>
                      <a:prstGeom prst="rect">
                        <a:avLst/>
                      </a:prstGeom>
                    </p:spPr>
                  </p:pic>
                </p:oleObj>
              </mc:Fallback>
            </mc:AlternateContent>
          </a:graphicData>
        </a:graphic>
      </p:graphicFrame>
      <p:sp>
        <p:nvSpPr>
          <p:cNvPr id="24" name="Rettangolo con angoli arrotondati 18">
            <a:extLst>
              <a:ext uri="{FF2B5EF4-FFF2-40B4-BE49-F238E27FC236}">
                <a16:creationId xmlns:a16="http://schemas.microsoft.com/office/drawing/2014/main" id="{7B1B7AA5-A562-99AA-EAA8-94FC600537DB}"/>
              </a:ext>
            </a:extLst>
          </p:cNvPr>
          <p:cNvSpPr/>
          <p:nvPr/>
        </p:nvSpPr>
        <p:spPr>
          <a:xfrm>
            <a:off x="738506" y="11441796"/>
            <a:ext cx="28819672" cy="721459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65232"/>
              <a:gd name="connsiteY0" fmla="*/ 326777 h 3457266"/>
              <a:gd name="connsiteX1" fmla="*/ 582163 w 10665232"/>
              <a:gd name="connsiteY1" fmla="*/ 186 h 3457266"/>
              <a:gd name="connsiteX2" fmla="*/ 10088493 w 10665232"/>
              <a:gd name="connsiteY2" fmla="*/ 186 h 3457266"/>
              <a:gd name="connsiteX3" fmla="*/ 10664277 w 10665232"/>
              <a:gd name="connsiteY3" fmla="*/ 300199 h 3457266"/>
              <a:gd name="connsiteX4" fmla="*/ 10658593 w 10665232"/>
              <a:gd name="connsiteY4" fmla="*/ 3134569 h 3457266"/>
              <a:gd name="connsiteX5" fmla="*/ 10088493 w 10665232"/>
              <a:gd name="connsiteY5" fmla="*/ 3454818 h 3457266"/>
              <a:gd name="connsiteX6" fmla="*/ 582163 w 10665232"/>
              <a:gd name="connsiteY6" fmla="*/ 3454818 h 3457266"/>
              <a:gd name="connsiteX7" fmla="*/ 20893 w 10665232"/>
              <a:gd name="connsiteY7" fmla="*/ 3183834 h 3457266"/>
              <a:gd name="connsiteX8" fmla="*/ 0 w 10665232"/>
              <a:gd name="connsiteY8" fmla="*/ 326777 h 3457266"/>
              <a:gd name="connsiteX0" fmla="*/ 0 w 10655841"/>
              <a:gd name="connsiteY0" fmla="*/ 330832 h 3457266"/>
              <a:gd name="connsiteX1" fmla="*/ 572772 w 10655841"/>
              <a:gd name="connsiteY1" fmla="*/ 186 h 3457266"/>
              <a:gd name="connsiteX2" fmla="*/ 10079102 w 10655841"/>
              <a:gd name="connsiteY2" fmla="*/ 186 h 3457266"/>
              <a:gd name="connsiteX3" fmla="*/ 10654886 w 10655841"/>
              <a:gd name="connsiteY3" fmla="*/ 300199 h 3457266"/>
              <a:gd name="connsiteX4" fmla="*/ 10649202 w 10655841"/>
              <a:gd name="connsiteY4" fmla="*/ 3134569 h 3457266"/>
              <a:gd name="connsiteX5" fmla="*/ 10079102 w 10655841"/>
              <a:gd name="connsiteY5" fmla="*/ 3454818 h 3457266"/>
              <a:gd name="connsiteX6" fmla="*/ 572772 w 10655841"/>
              <a:gd name="connsiteY6" fmla="*/ 3454818 h 3457266"/>
              <a:gd name="connsiteX7" fmla="*/ 11502 w 10655841"/>
              <a:gd name="connsiteY7" fmla="*/ 3183834 h 3457266"/>
              <a:gd name="connsiteX8" fmla="*/ 0 w 10655841"/>
              <a:gd name="connsiteY8" fmla="*/ 330832 h 3457266"/>
              <a:gd name="connsiteX0" fmla="*/ 2307 w 10658148"/>
              <a:gd name="connsiteY0" fmla="*/ 330832 h 3455171"/>
              <a:gd name="connsiteX1" fmla="*/ 575079 w 10658148"/>
              <a:gd name="connsiteY1" fmla="*/ 186 h 3455171"/>
              <a:gd name="connsiteX2" fmla="*/ 10081409 w 10658148"/>
              <a:gd name="connsiteY2" fmla="*/ 186 h 3455171"/>
              <a:gd name="connsiteX3" fmla="*/ 10657193 w 10658148"/>
              <a:gd name="connsiteY3" fmla="*/ 300199 h 3455171"/>
              <a:gd name="connsiteX4" fmla="*/ 10651509 w 10658148"/>
              <a:gd name="connsiteY4" fmla="*/ 3134569 h 3455171"/>
              <a:gd name="connsiteX5" fmla="*/ 10081409 w 10658148"/>
              <a:gd name="connsiteY5" fmla="*/ 3454818 h 3455171"/>
              <a:gd name="connsiteX6" fmla="*/ 575079 w 10658148"/>
              <a:gd name="connsiteY6" fmla="*/ 3454818 h 3455171"/>
              <a:gd name="connsiteX7" fmla="*/ 1288 w 10658148"/>
              <a:gd name="connsiteY7" fmla="*/ 3159506 h 3455171"/>
              <a:gd name="connsiteX8" fmla="*/ 2307 w 10658148"/>
              <a:gd name="connsiteY8" fmla="*/ 330832 h 3455171"/>
              <a:gd name="connsiteX0" fmla="*/ 2307 w 10655218"/>
              <a:gd name="connsiteY0" fmla="*/ 330737 h 3455076"/>
              <a:gd name="connsiteX1" fmla="*/ 575079 w 10655218"/>
              <a:gd name="connsiteY1" fmla="*/ 91 h 3455076"/>
              <a:gd name="connsiteX2" fmla="*/ 10081409 w 10655218"/>
              <a:gd name="connsiteY2" fmla="*/ 91 h 3455076"/>
              <a:gd name="connsiteX3" fmla="*/ 10654063 w 10655218"/>
              <a:gd name="connsiteY3" fmla="*/ 304159 h 3455076"/>
              <a:gd name="connsiteX4" fmla="*/ 10651509 w 10655218"/>
              <a:gd name="connsiteY4" fmla="*/ 3134474 h 3455076"/>
              <a:gd name="connsiteX5" fmla="*/ 10081409 w 10655218"/>
              <a:gd name="connsiteY5" fmla="*/ 3454723 h 3455076"/>
              <a:gd name="connsiteX6" fmla="*/ 575079 w 10655218"/>
              <a:gd name="connsiteY6" fmla="*/ 3454723 h 3455076"/>
              <a:gd name="connsiteX7" fmla="*/ 1288 w 10655218"/>
              <a:gd name="connsiteY7" fmla="*/ 3159411 h 3455076"/>
              <a:gd name="connsiteX8" fmla="*/ 2307 w 10655218"/>
              <a:gd name="connsiteY8" fmla="*/ 330737 h 34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218" h="3455076">
                <a:moveTo>
                  <a:pt x="2307" y="330737"/>
                </a:moveTo>
                <a:cubicBezTo>
                  <a:pt x="2307" y="12740"/>
                  <a:pt x="257082" y="91"/>
                  <a:pt x="575079" y="91"/>
                </a:cubicBezTo>
                <a:lnTo>
                  <a:pt x="10081409" y="91"/>
                </a:lnTo>
                <a:cubicBezTo>
                  <a:pt x="10399406" y="91"/>
                  <a:pt x="10654063" y="-13838"/>
                  <a:pt x="10654063" y="304159"/>
                </a:cubicBezTo>
                <a:cubicBezTo>
                  <a:pt x="10658901" y="1275047"/>
                  <a:pt x="10646671" y="2163586"/>
                  <a:pt x="10651509" y="3134474"/>
                </a:cubicBezTo>
                <a:cubicBezTo>
                  <a:pt x="10651509" y="3452471"/>
                  <a:pt x="10399406" y="3454723"/>
                  <a:pt x="10081409" y="3454723"/>
                </a:cubicBezTo>
                <a:lnTo>
                  <a:pt x="575079" y="3454723"/>
                </a:lnTo>
                <a:cubicBezTo>
                  <a:pt x="257082" y="3454723"/>
                  <a:pt x="1288" y="3477408"/>
                  <a:pt x="1288" y="3159411"/>
                </a:cubicBezTo>
                <a:cubicBezTo>
                  <a:pt x="-3550" y="2174009"/>
                  <a:pt x="7145" y="1316139"/>
                  <a:pt x="2307" y="330737"/>
                </a:cubicBezTo>
                <a:close/>
              </a:path>
            </a:pathLst>
          </a:custGeom>
          <a:noFill/>
          <a:ln w="28575">
            <a:solidFill>
              <a:srgbClr val="375ED3">
                <a:alpha val="92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Oggetto 26">
            <a:extLst>
              <a:ext uri="{FF2B5EF4-FFF2-40B4-BE49-F238E27FC236}">
                <a16:creationId xmlns:a16="http://schemas.microsoft.com/office/drawing/2014/main" id="{792027D2-E13F-D4F5-DB45-A7FDE87F8567}"/>
              </a:ext>
            </a:extLst>
          </p:cNvPr>
          <p:cNvGraphicFramePr>
            <a:graphicFrameLocks noChangeAspect="1"/>
          </p:cNvGraphicFramePr>
          <p:nvPr>
            <p:extLst>
              <p:ext uri="{D42A27DB-BD31-4B8C-83A1-F6EECF244321}">
                <p14:modId xmlns:p14="http://schemas.microsoft.com/office/powerpoint/2010/main" val="3922906530"/>
              </p:ext>
            </p:extLst>
          </p:nvPr>
        </p:nvGraphicFramePr>
        <p:xfrm>
          <a:off x="6665739" y="12040756"/>
          <a:ext cx="3369589" cy="6259662"/>
        </p:xfrm>
        <a:graphic>
          <a:graphicData uri="http://schemas.openxmlformats.org/presentationml/2006/ole">
            <mc:AlternateContent xmlns:mc="http://schemas.openxmlformats.org/markup-compatibility/2006">
              <mc:Choice xmlns:v="urn:schemas-microsoft-com:vml" Requires="v">
                <p:oleObj name="Acrobat Document" r:id="rId12" imgW="2476279" imgH="4600237" progId="Acrobat.Document.DC">
                  <p:embed/>
                </p:oleObj>
              </mc:Choice>
              <mc:Fallback>
                <p:oleObj name="Acrobat Document" r:id="rId12" imgW="2476279" imgH="4600237" progId="Acrobat.Document.DC">
                  <p:embed/>
                  <p:pic>
                    <p:nvPicPr>
                      <p:cNvPr id="17" name="Oggetto 16">
                        <a:extLst>
                          <a:ext uri="{FF2B5EF4-FFF2-40B4-BE49-F238E27FC236}">
                            <a16:creationId xmlns:a16="http://schemas.microsoft.com/office/drawing/2014/main" id="{06D654D9-25DE-BD44-ADC8-E738B9CC3E2F}"/>
                          </a:ext>
                        </a:extLst>
                      </p:cNvPr>
                      <p:cNvPicPr/>
                      <p:nvPr/>
                    </p:nvPicPr>
                    <p:blipFill>
                      <a:blip r:embed="rId13"/>
                      <a:stretch>
                        <a:fillRect/>
                      </a:stretch>
                    </p:blipFill>
                    <p:spPr>
                      <a:xfrm>
                        <a:off x="6665739" y="12040756"/>
                        <a:ext cx="3369589" cy="6259662"/>
                      </a:xfrm>
                      <a:prstGeom prst="rect">
                        <a:avLst/>
                      </a:prstGeom>
                    </p:spPr>
                  </p:pic>
                </p:oleObj>
              </mc:Fallback>
            </mc:AlternateContent>
          </a:graphicData>
        </a:graphic>
      </p:graphicFrame>
      <p:sp>
        <p:nvSpPr>
          <p:cNvPr id="29" name="CasellaDiTesto 28">
            <a:extLst>
              <a:ext uri="{FF2B5EF4-FFF2-40B4-BE49-F238E27FC236}">
                <a16:creationId xmlns:a16="http://schemas.microsoft.com/office/drawing/2014/main" id="{13D9B2CD-6440-ADF2-6A79-F5763250F501}"/>
              </a:ext>
            </a:extLst>
          </p:cNvPr>
          <p:cNvSpPr txBox="1"/>
          <p:nvPr/>
        </p:nvSpPr>
        <p:spPr>
          <a:xfrm>
            <a:off x="10855590" y="11989922"/>
            <a:ext cx="6871039" cy="5065489"/>
          </a:xfrm>
          <a:prstGeom prst="rect">
            <a:avLst/>
          </a:prstGeom>
          <a:noFill/>
          <a:ln>
            <a:noFill/>
          </a:ln>
        </p:spPr>
        <p:txBody>
          <a:bodyPr wrap="square" numCol="1" rtlCol="0">
            <a:spAutoFit/>
          </a:bodyPr>
          <a:lstStyle/>
          <a:p>
            <a:pPr marL="285750" indent="-285750">
              <a:spcBef>
                <a:spcPts val="300"/>
              </a:spcBef>
              <a:spcAft>
                <a:spcPts val="800"/>
              </a:spcAft>
              <a:buFont typeface="Wingdings" pitchFamily="2" charset="2"/>
              <a:buChar char="q"/>
            </a:pPr>
            <a:r>
              <a:rPr lang="fr-FR" sz="2000" b="1" dirty="0">
                <a:solidFill>
                  <a:srgbClr val="375ED4"/>
                </a:solidFill>
                <a:latin typeface="Calibri" panose="020F0502020204030204" pitchFamily="34" charset="0"/>
                <a:cs typeface="Calibri" panose="020F0502020204030204" pitchFamily="34" charset="0"/>
              </a:rPr>
              <a:t>PSYCHOLOGICAL TRAITS: BARRATT IMPULSIVENESS SCORES </a:t>
            </a: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Impulsivity is the predisposition toward rapid unplanned </a:t>
            </a: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reactions.</a:t>
            </a:r>
          </a:p>
          <a:p>
            <a:pPr>
              <a:spcBef>
                <a:spcPts val="300"/>
              </a:spcBef>
              <a:spcAft>
                <a:spcPts val="300"/>
              </a:spcAft>
            </a:pPr>
            <a:endParaRPr lang="it-IT"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r>
              <a:rPr lang="it-IT"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-test on the Scores of the Barratt Impulsivity Test (BIS) : </a:t>
            </a: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SCHZ scores vs CTRL scores. </a:t>
            </a:r>
            <a:endParaRPr lang="en-US"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300"/>
              </a:spcBef>
              <a:spcAft>
                <a:spcPts val="300"/>
              </a:spcAft>
              <a:buFont typeface="Wingdings" pitchFamily="2" charset="2"/>
              <a:buChar char="è"/>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p-value ≈ 1. </a:t>
            </a:r>
          </a:p>
          <a:p>
            <a:pPr>
              <a:spcBef>
                <a:spcPts val="300"/>
              </a:spcBef>
              <a:spcAft>
                <a:spcPts val="3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 BIS</a:t>
            </a:r>
          </a:p>
          <a:p>
            <a:pPr>
              <a:spcBef>
                <a:spcPts val="300"/>
              </a:spcBef>
              <a:spcAft>
                <a:spcPts val="300"/>
              </a:spcAft>
            </a:pPr>
            <a:endPar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But BIS did not turn out a </a:t>
            </a:r>
          </a:p>
          <a:p>
            <a:pPr>
              <a:spcBef>
                <a:spcPts val="300"/>
              </a:spcBef>
              <a:spcAft>
                <a:spcPts val="300"/>
              </a:spcAft>
            </a:pP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statistically significant regressor.</a:t>
            </a:r>
            <a:endParaRPr lang="en-US"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spcBef>
                <a:spcPts val="300"/>
              </a:spcBef>
              <a:spcAft>
                <a:spcPts val="300"/>
              </a:spcAft>
            </a:pPr>
            <a:endPar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0" name="Oggetto 29">
            <a:extLst>
              <a:ext uri="{FF2B5EF4-FFF2-40B4-BE49-F238E27FC236}">
                <a16:creationId xmlns:a16="http://schemas.microsoft.com/office/drawing/2014/main" id="{E242B5BE-A6E1-BC62-6F03-151852455369}"/>
              </a:ext>
            </a:extLst>
          </p:cNvPr>
          <p:cNvGraphicFramePr>
            <a:graphicFrameLocks noChangeAspect="1"/>
          </p:cNvGraphicFramePr>
          <p:nvPr>
            <p:extLst>
              <p:ext uri="{D42A27DB-BD31-4B8C-83A1-F6EECF244321}">
                <p14:modId xmlns:p14="http://schemas.microsoft.com/office/powerpoint/2010/main" val="1078999463"/>
              </p:ext>
            </p:extLst>
          </p:nvPr>
        </p:nvGraphicFramePr>
        <p:xfrm>
          <a:off x="16820713" y="12529261"/>
          <a:ext cx="3347140" cy="4209133"/>
        </p:xfrm>
        <a:graphic>
          <a:graphicData uri="http://schemas.openxmlformats.org/presentationml/2006/ole">
            <mc:AlternateContent xmlns:mc="http://schemas.openxmlformats.org/markup-compatibility/2006">
              <mc:Choice xmlns:v="urn:schemas-microsoft-com:vml" Requires="v">
                <p:oleObj name="Acrobat Document" r:id="rId14" imgW="5667037" imgH="8010334" progId="Acrobat.Document.DC">
                  <p:embed/>
                </p:oleObj>
              </mc:Choice>
              <mc:Fallback>
                <p:oleObj name="Acrobat Document" r:id="rId14" imgW="5667037" imgH="8010334" progId="Acrobat.Document.DC">
                  <p:embed/>
                  <p:pic>
                    <p:nvPicPr>
                      <p:cNvPr id="39" name="Oggetto 38">
                        <a:extLst>
                          <a:ext uri="{FF2B5EF4-FFF2-40B4-BE49-F238E27FC236}">
                            <a16:creationId xmlns:a16="http://schemas.microsoft.com/office/drawing/2014/main" id="{344696BC-6BC6-9BC6-69AD-2E5DD86CC1C9}"/>
                          </a:ext>
                        </a:extLst>
                      </p:cNvPr>
                      <p:cNvPicPr/>
                      <p:nvPr/>
                    </p:nvPicPr>
                    <p:blipFill>
                      <a:blip r:embed="rId15"/>
                      <a:stretch>
                        <a:fillRect/>
                      </a:stretch>
                    </p:blipFill>
                    <p:spPr>
                      <a:xfrm>
                        <a:off x="16820713" y="12529261"/>
                        <a:ext cx="3347140" cy="4209133"/>
                      </a:xfrm>
                      <a:prstGeom prst="rect">
                        <a:avLst/>
                      </a:prstGeom>
                    </p:spPr>
                  </p:pic>
                </p:oleObj>
              </mc:Fallback>
            </mc:AlternateContent>
          </a:graphicData>
        </a:graphic>
      </p:graphicFrame>
      <p:sp>
        <p:nvSpPr>
          <p:cNvPr id="37" name="CasellaDiTesto 36">
            <a:extLst>
              <a:ext uri="{FF2B5EF4-FFF2-40B4-BE49-F238E27FC236}">
                <a16:creationId xmlns:a16="http://schemas.microsoft.com/office/drawing/2014/main" id="{E2A96635-2411-533F-976D-06032200FE9B}"/>
              </a:ext>
            </a:extLst>
          </p:cNvPr>
          <p:cNvSpPr txBox="1"/>
          <p:nvPr/>
        </p:nvSpPr>
        <p:spPr>
          <a:xfrm>
            <a:off x="11843590" y="11203348"/>
            <a:ext cx="7290286"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EXPLORATORY ANALYSIS</a:t>
            </a:r>
          </a:p>
        </p:txBody>
      </p:sp>
      <p:sp>
        <p:nvSpPr>
          <p:cNvPr id="39" name="Rettangolo con angoli arrotondati 18">
            <a:extLst>
              <a:ext uri="{FF2B5EF4-FFF2-40B4-BE49-F238E27FC236}">
                <a16:creationId xmlns:a16="http://schemas.microsoft.com/office/drawing/2014/main" id="{A96477A2-1DBD-7AE4-7667-68BA08E20B1D}"/>
              </a:ext>
            </a:extLst>
          </p:cNvPr>
          <p:cNvSpPr/>
          <p:nvPr/>
        </p:nvSpPr>
        <p:spPr>
          <a:xfrm>
            <a:off x="719482" y="19387025"/>
            <a:ext cx="28793547" cy="1724453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58853"/>
              <a:gd name="connsiteY0" fmla="*/ 227628 h 3457266"/>
              <a:gd name="connsiteX1" fmla="*/ 575784 w 10658853"/>
              <a:gd name="connsiteY1" fmla="*/ 186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34539 h 3464177"/>
              <a:gd name="connsiteX1" fmla="*/ 575784 w 10658853"/>
              <a:gd name="connsiteY1" fmla="*/ 7097 h 3464177"/>
              <a:gd name="connsiteX2" fmla="*/ 10082114 w 10658853"/>
              <a:gd name="connsiteY2" fmla="*/ 7097 h 3464177"/>
              <a:gd name="connsiteX3" fmla="*/ 10657898 w 10658853"/>
              <a:gd name="connsiteY3" fmla="*/ 307110 h 3464177"/>
              <a:gd name="connsiteX4" fmla="*/ 10652214 w 10658853"/>
              <a:gd name="connsiteY4" fmla="*/ 3141480 h 3464177"/>
              <a:gd name="connsiteX5" fmla="*/ 10082114 w 10658853"/>
              <a:gd name="connsiteY5" fmla="*/ 3461729 h 3464177"/>
              <a:gd name="connsiteX6" fmla="*/ 575784 w 10658853"/>
              <a:gd name="connsiteY6" fmla="*/ 3461729 h 3464177"/>
              <a:gd name="connsiteX7" fmla="*/ 14514 w 10658853"/>
              <a:gd name="connsiteY7" fmla="*/ 3190745 h 3464177"/>
              <a:gd name="connsiteX8" fmla="*/ 0 w 10658853"/>
              <a:gd name="connsiteY8" fmla="*/ 234539 h 3464177"/>
              <a:gd name="connsiteX0" fmla="*/ 0 w 10658853"/>
              <a:gd name="connsiteY0" fmla="*/ 233279 h 3462917"/>
              <a:gd name="connsiteX1" fmla="*/ 522518 w 10658853"/>
              <a:gd name="connsiteY1" fmla="*/ 7659 h 3462917"/>
              <a:gd name="connsiteX2" fmla="*/ 10082114 w 10658853"/>
              <a:gd name="connsiteY2" fmla="*/ 5837 h 3462917"/>
              <a:gd name="connsiteX3" fmla="*/ 10657898 w 10658853"/>
              <a:gd name="connsiteY3" fmla="*/ 305850 h 3462917"/>
              <a:gd name="connsiteX4" fmla="*/ 10652214 w 10658853"/>
              <a:gd name="connsiteY4" fmla="*/ 3140220 h 3462917"/>
              <a:gd name="connsiteX5" fmla="*/ 10082114 w 10658853"/>
              <a:gd name="connsiteY5" fmla="*/ 3460469 h 3462917"/>
              <a:gd name="connsiteX6" fmla="*/ 575784 w 10658853"/>
              <a:gd name="connsiteY6" fmla="*/ 3460469 h 3462917"/>
              <a:gd name="connsiteX7" fmla="*/ 14514 w 10658853"/>
              <a:gd name="connsiteY7" fmla="*/ 3189485 h 3462917"/>
              <a:gd name="connsiteX8" fmla="*/ 0 w 10658853"/>
              <a:gd name="connsiteY8" fmla="*/ 233279 h 3462917"/>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40194 h 3469832"/>
              <a:gd name="connsiteX1" fmla="*/ 434786 w 10658853"/>
              <a:gd name="connsiteY1" fmla="*/ 0 h 3469832"/>
              <a:gd name="connsiteX2" fmla="*/ 10082114 w 10658853"/>
              <a:gd name="connsiteY2" fmla="*/ 12752 h 3469832"/>
              <a:gd name="connsiteX3" fmla="*/ 10657898 w 10658853"/>
              <a:gd name="connsiteY3" fmla="*/ 312765 h 3469832"/>
              <a:gd name="connsiteX4" fmla="*/ 10652214 w 10658853"/>
              <a:gd name="connsiteY4" fmla="*/ 3147135 h 3469832"/>
              <a:gd name="connsiteX5" fmla="*/ 10082114 w 10658853"/>
              <a:gd name="connsiteY5" fmla="*/ 3467384 h 3469832"/>
              <a:gd name="connsiteX6" fmla="*/ 575784 w 10658853"/>
              <a:gd name="connsiteY6" fmla="*/ 3467384 h 3469832"/>
              <a:gd name="connsiteX7" fmla="*/ 14514 w 10658853"/>
              <a:gd name="connsiteY7" fmla="*/ 3196400 h 3469832"/>
              <a:gd name="connsiteX8" fmla="*/ 0 w 10658853"/>
              <a:gd name="connsiteY8" fmla="*/ 240194 h 3469832"/>
              <a:gd name="connsiteX0" fmla="*/ 0 w 10658853"/>
              <a:gd name="connsiteY0" fmla="*/ 246164 h 3475802"/>
              <a:gd name="connsiteX1" fmla="*/ 434786 w 10658853"/>
              <a:gd name="connsiteY1" fmla="*/ 5970 h 3475802"/>
              <a:gd name="connsiteX2" fmla="*/ 10082114 w 10658853"/>
              <a:gd name="connsiteY2" fmla="*/ 18722 h 3475802"/>
              <a:gd name="connsiteX3" fmla="*/ 10657898 w 10658853"/>
              <a:gd name="connsiteY3" fmla="*/ 318735 h 3475802"/>
              <a:gd name="connsiteX4" fmla="*/ 10652214 w 10658853"/>
              <a:gd name="connsiteY4" fmla="*/ 3153105 h 3475802"/>
              <a:gd name="connsiteX5" fmla="*/ 10082114 w 10658853"/>
              <a:gd name="connsiteY5" fmla="*/ 3473354 h 3475802"/>
              <a:gd name="connsiteX6" fmla="*/ 575784 w 10658853"/>
              <a:gd name="connsiteY6" fmla="*/ 3473354 h 3475802"/>
              <a:gd name="connsiteX7" fmla="*/ 14514 w 10658853"/>
              <a:gd name="connsiteY7" fmla="*/ 3202370 h 3475802"/>
              <a:gd name="connsiteX8" fmla="*/ 0 w 10658853"/>
              <a:gd name="connsiteY8" fmla="*/ 246164 h 3475802"/>
              <a:gd name="connsiteX0" fmla="*/ 0 w 10658853"/>
              <a:gd name="connsiteY0" fmla="*/ 242139 h 3471777"/>
              <a:gd name="connsiteX1" fmla="*/ 434786 w 10658853"/>
              <a:gd name="connsiteY1" fmla="*/ 7410 h 3471777"/>
              <a:gd name="connsiteX2" fmla="*/ 10082114 w 10658853"/>
              <a:gd name="connsiteY2" fmla="*/ 14697 h 3471777"/>
              <a:gd name="connsiteX3" fmla="*/ 10657898 w 10658853"/>
              <a:gd name="connsiteY3" fmla="*/ 314710 h 3471777"/>
              <a:gd name="connsiteX4" fmla="*/ 10652214 w 10658853"/>
              <a:gd name="connsiteY4" fmla="*/ 3149080 h 3471777"/>
              <a:gd name="connsiteX5" fmla="*/ 10082114 w 10658853"/>
              <a:gd name="connsiteY5" fmla="*/ 3469329 h 3471777"/>
              <a:gd name="connsiteX6" fmla="*/ 575784 w 10658853"/>
              <a:gd name="connsiteY6" fmla="*/ 3469329 h 3471777"/>
              <a:gd name="connsiteX7" fmla="*/ 14514 w 10658853"/>
              <a:gd name="connsiteY7" fmla="*/ 3198345 h 3471777"/>
              <a:gd name="connsiteX8" fmla="*/ 0 w 10658853"/>
              <a:gd name="connsiteY8" fmla="*/ 242139 h 3471777"/>
              <a:gd name="connsiteX0" fmla="*/ 0 w 10658853"/>
              <a:gd name="connsiteY0" fmla="*/ 238903 h 3468541"/>
              <a:gd name="connsiteX1" fmla="*/ 434786 w 10658853"/>
              <a:gd name="connsiteY1" fmla="*/ 4174 h 3468541"/>
              <a:gd name="connsiteX2" fmla="*/ 10082114 w 10658853"/>
              <a:gd name="connsiteY2" fmla="*/ 11461 h 3468541"/>
              <a:gd name="connsiteX3" fmla="*/ 10657898 w 10658853"/>
              <a:gd name="connsiteY3" fmla="*/ 311474 h 3468541"/>
              <a:gd name="connsiteX4" fmla="*/ 10652214 w 10658853"/>
              <a:gd name="connsiteY4" fmla="*/ 3145844 h 3468541"/>
              <a:gd name="connsiteX5" fmla="*/ 10082114 w 10658853"/>
              <a:gd name="connsiteY5" fmla="*/ 3466093 h 3468541"/>
              <a:gd name="connsiteX6" fmla="*/ 575784 w 10658853"/>
              <a:gd name="connsiteY6" fmla="*/ 3466093 h 3468541"/>
              <a:gd name="connsiteX7" fmla="*/ 14514 w 10658853"/>
              <a:gd name="connsiteY7" fmla="*/ 3195109 h 3468541"/>
              <a:gd name="connsiteX8" fmla="*/ 0 w 10658853"/>
              <a:gd name="connsiteY8" fmla="*/ 238903 h 3468541"/>
              <a:gd name="connsiteX0" fmla="*/ 0 w 10658853"/>
              <a:gd name="connsiteY0" fmla="*/ 240229 h 3469867"/>
              <a:gd name="connsiteX1" fmla="*/ 356454 w 10658853"/>
              <a:gd name="connsiteY1" fmla="*/ 3678 h 3469867"/>
              <a:gd name="connsiteX2" fmla="*/ 10082114 w 10658853"/>
              <a:gd name="connsiteY2" fmla="*/ 12787 h 3469867"/>
              <a:gd name="connsiteX3" fmla="*/ 10657898 w 10658853"/>
              <a:gd name="connsiteY3" fmla="*/ 312800 h 3469867"/>
              <a:gd name="connsiteX4" fmla="*/ 10652214 w 10658853"/>
              <a:gd name="connsiteY4" fmla="*/ 3147170 h 3469867"/>
              <a:gd name="connsiteX5" fmla="*/ 10082114 w 10658853"/>
              <a:gd name="connsiteY5" fmla="*/ 3467419 h 3469867"/>
              <a:gd name="connsiteX6" fmla="*/ 575784 w 10658853"/>
              <a:gd name="connsiteY6" fmla="*/ 3467419 h 3469867"/>
              <a:gd name="connsiteX7" fmla="*/ 14514 w 10658853"/>
              <a:gd name="connsiteY7" fmla="*/ 3196435 h 3469867"/>
              <a:gd name="connsiteX8" fmla="*/ 0 w 10658853"/>
              <a:gd name="connsiteY8" fmla="*/ 240229 h 3469867"/>
              <a:gd name="connsiteX0" fmla="*/ 0 w 10658853"/>
              <a:gd name="connsiteY0" fmla="*/ 252372 h 3482010"/>
              <a:gd name="connsiteX1" fmla="*/ 356454 w 10658853"/>
              <a:gd name="connsiteY1" fmla="*/ 15821 h 3482010"/>
              <a:gd name="connsiteX2" fmla="*/ 10082114 w 10658853"/>
              <a:gd name="connsiteY2" fmla="*/ 24930 h 3482010"/>
              <a:gd name="connsiteX3" fmla="*/ 10657898 w 10658853"/>
              <a:gd name="connsiteY3" fmla="*/ 324943 h 3482010"/>
              <a:gd name="connsiteX4" fmla="*/ 10652214 w 10658853"/>
              <a:gd name="connsiteY4" fmla="*/ 3159313 h 3482010"/>
              <a:gd name="connsiteX5" fmla="*/ 10082114 w 10658853"/>
              <a:gd name="connsiteY5" fmla="*/ 3479562 h 3482010"/>
              <a:gd name="connsiteX6" fmla="*/ 575784 w 10658853"/>
              <a:gd name="connsiteY6" fmla="*/ 3479562 h 3482010"/>
              <a:gd name="connsiteX7" fmla="*/ 14514 w 10658853"/>
              <a:gd name="connsiteY7" fmla="*/ 3208578 h 3482010"/>
              <a:gd name="connsiteX8" fmla="*/ 0 w 10658853"/>
              <a:gd name="connsiteY8" fmla="*/ 252372 h 3482010"/>
              <a:gd name="connsiteX0" fmla="*/ 0 w 10658853"/>
              <a:gd name="connsiteY0" fmla="*/ 236551 h 3466189"/>
              <a:gd name="connsiteX1" fmla="*/ 356454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36551 h 3466189"/>
              <a:gd name="connsiteX1" fmla="*/ 293789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28919 h 3458557"/>
              <a:gd name="connsiteX1" fmla="*/ 337655 w 10658853"/>
              <a:gd name="connsiteY1" fmla="*/ 1477 h 3458557"/>
              <a:gd name="connsiteX2" fmla="*/ 10082114 w 10658853"/>
              <a:gd name="connsiteY2" fmla="*/ 1477 h 3458557"/>
              <a:gd name="connsiteX3" fmla="*/ 10657898 w 10658853"/>
              <a:gd name="connsiteY3" fmla="*/ 301490 h 3458557"/>
              <a:gd name="connsiteX4" fmla="*/ 10652214 w 10658853"/>
              <a:gd name="connsiteY4" fmla="*/ 3135860 h 3458557"/>
              <a:gd name="connsiteX5" fmla="*/ 10082114 w 10658853"/>
              <a:gd name="connsiteY5" fmla="*/ 3456109 h 3458557"/>
              <a:gd name="connsiteX6" fmla="*/ 575784 w 10658853"/>
              <a:gd name="connsiteY6" fmla="*/ 3456109 h 3458557"/>
              <a:gd name="connsiteX7" fmla="*/ 14514 w 10658853"/>
              <a:gd name="connsiteY7" fmla="*/ 3185125 h 3458557"/>
              <a:gd name="connsiteX8" fmla="*/ 0 w 10658853"/>
              <a:gd name="connsiteY8" fmla="*/ 228919 h 3458557"/>
              <a:gd name="connsiteX0" fmla="*/ 0 w 10658853"/>
              <a:gd name="connsiteY0" fmla="*/ 234538 h 3464176"/>
              <a:gd name="connsiteX1" fmla="*/ 337655 w 10658853"/>
              <a:gd name="connsiteY1" fmla="*/ 7096 h 3464176"/>
              <a:gd name="connsiteX2" fmla="*/ 10082114 w 10658853"/>
              <a:gd name="connsiteY2" fmla="*/ 7096 h 3464176"/>
              <a:gd name="connsiteX3" fmla="*/ 10657898 w 10658853"/>
              <a:gd name="connsiteY3" fmla="*/ 307109 h 3464176"/>
              <a:gd name="connsiteX4" fmla="*/ 10652214 w 10658853"/>
              <a:gd name="connsiteY4" fmla="*/ 3141479 h 3464176"/>
              <a:gd name="connsiteX5" fmla="*/ 10082114 w 10658853"/>
              <a:gd name="connsiteY5" fmla="*/ 3461728 h 3464176"/>
              <a:gd name="connsiteX6" fmla="*/ 575784 w 10658853"/>
              <a:gd name="connsiteY6" fmla="*/ 3461728 h 3464176"/>
              <a:gd name="connsiteX7" fmla="*/ 14514 w 10658853"/>
              <a:gd name="connsiteY7" fmla="*/ 3190744 h 3464176"/>
              <a:gd name="connsiteX8" fmla="*/ 0 w 10658853"/>
              <a:gd name="connsiteY8" fmla="*/ 234538 h 3464176"/>
              <a:gd name="connsiteX0" fmla="*/ 0 w 10658853"/>
              <a:gd name="connsiteY0" fmla="*/ 239711 h 3469349"/>
              <a:gd name="connsiteX1" fmla="*/ 334522 w 10658853"/>
              <a:gd name="connsiteY1" fmla="*/ 4982 h 3469349"/>
              <a:gd name="connsiteX2" fmla="*/ 10082114 w 10658853"/>
              <a:gd name="connsiteY2" fmla="*/ 12269 h 3469349"/>
              <a:gd name="connsiteX3" fmla="*/ 10657898 w 10658853"/>
              <a:gd name="connsiteY3" fmla="*/ 312282 h 3469349"/>
              <a:gd name="connsiteX4" fmla="*/ 10652214 w 10658853"/>
              <a:gd name="connsiteY4" fmla="*/ 3146652 h 3469349"/>
              <a:gd name="connsiteX5" fmla="*/ 10082114 w 10658853"/>
              <a:gd name="connsiteY5" fmla="*/ 3466901 h 3469349"/>
              <a:gd name="connsiteX6" fmla="*/ 575784 w 10658853"/>
              <a:gd name="connsiteY6" fmla="*/ 3466901 h 3469349"/>
              <a:gd name="connsiteX7" fmla="*/ 14514 w 10658853"/>
              <a:gd name="connsiteY7" fmla="*/ 3195917 h 3469349"/>
              <a:gd name="connsiteX8" fmla="*/ 0 w 10658853"/>
              <a:gd name="connsiteY8" fmla="*/ 239711 h 3469349"/>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5720"/>
              <a:gd name="connsiteY0" fmla="*/ 276630 h 3464367"/>
              <a:gd name="connsiteX1" fmla="*/ 331389 w 10655720"/>
              <a:gd name="connsiteY1" fmla="*/ 0 h 3464367"/>
              <a:gd name="connsiteX2" fmla="*/ 10078981 w 10655720"/>
              <a:gd name="connsiteY2" fmla="*/ 7287 h 3464367"/>
              <a:gd name="connsiteX3" fmla="*/ 10654765 w 10655720"/>
              <a:gd name="connsiteY3" fmla="*/ 307300 h 3464367"/>
              <a:gd name="connsiteX4" fmla="*/ 10649081 w 10655720"/>
              <a:gd name="connsiteY4" fmla="*/ 3141670 h 3464367"/>
              <a:gd name="connsiteX5" fmla="*/ 10078981 w 10655720"/>
              <a:gd name="connsiteY5" fmla="*/ 3461919 h 3464367"/>
              <a:gd name="connsiteX6" fmla="*/ 572651 w 10655720"/>
              <a:gd name="connsiteY6" fmla="*/ 3461919 h 3464367"/>
              <a:gd name="connsiteX7" fmla="*/ 11381 w 10655720"/>
              <a:gd name="connsiteY7" fmla="*/ 3190935 h 3464367"/>
              <a:gd name="connsiteX8" fmla="*/ 0 w 10655720"/>
              <a:gd name="connsiteY8" fmla="*/ 276630 h 3464367"/>
              <a:gd name="connsiteX0" fmla="*/ 0 w 10655720"/>
              <a:gd name="connsiteY0" fmla="*/ 276672 h 3464409"/>
              <a:gd name="connsiteX1" fmla="*/ 331389 w 10655720"/>
              <a:gd name="connsiteY1" fmla="*/ 42 h 3464409"/>
              <a:gd name="connsiteX2" fmla="*/ 10075848 w 10655720"/>
              <a:gd name="connsiteY2" fmla="*/ 42 h 3464409"/>
              <a:gd name="connsiteX3" fmla="*/ 10654765 w 10655720"/>
              <a:gd name="connsiteY3" fmla="*/ 307342 h 3464409"/>
              <a:gd name="connsiteX4" fmla="*/ 10649081 w 10655720"/>
              <a:gd name="connsiteY4" fmla="*/ 3141712 h 3464409"/>
              <a:gd name="connsiteX5" fmla="*/ 10078981 w 10655720"/>
              <a:gd name="connsiteY5" fmla="*/ 3461961 h 3464409"/>
              <a:gd name="connsiteX6" fmla="*/ 572651 w 10655720"/>
              <a:gd name="connsiteY6" fmla="*/ 3461961 h 3464409"/>
              <a:gd name="connsiteX7" fmla="*/ 11381 w 10655720"/>
              <a:gd name="connsiteY7" fmla="*/ 3190977 h 3464409"/>
              <a:gd name="connsiteX8" fmla="*/ 0 w 10655720"/>
              <a:gd name="connsiteY8" fmla="*/ 276672 h 3464409"/>
              <a:gd name="connsiteX0" fmla="*/ 0 w 10655720"/>
              <a:gd name="connsiteY0" fmla="*/ 276672 h 3464657"/>
              <a:gd name="connsiteX1" fmla="*/ 331389 w 10655720"/>
              <a:gd name="connsiteY1" fmla="*/ 42 h 3464657"/>
              <a:gd name="connsiteX2" fmla="*/ 10075848 w 10655720"/>
              <a:gd name="connsiteY2" fmla="*/ 42 h 3464657"/>
              <a:gd name="connsiteX3" fmla="*/ 10654765 w 10655720"/>
              <a:gd name="connsiteY3" fmla="*/ 307342 h 3464657"/>
              <a:gd name="connsiteX4" fmla="*/ 10649081 w 10655720"/>
              <a:gd name="connsiteY4" fmla="*/ 3141712 h 3464657"/>
              <a:gd name="connsiteX5" fmla="*/ 10078981 w 10655720"/>
              <a:gd name="connsiteY5" fmla="*/ 3461961 h 3464657"/>
              <a:gd name="connsiteX6" fmla="*/ 572651 w 10655720"/>
              <a:gd name="connsiteY6" fmla="*/ 3461961 h 3464657"/>
              <a:gd name="connsiteX7" fmla="*/ 8247 w 10655720"/>
              <a:gd name="connsiteY7" fmla="*/ 3192799 h 3464657"/>
              <a:gd name="connsiteX8" fmla="*/ 0 w 10655720"/>
              <a:gd name="connsiteY8" fmla="*/ 276672 h 3464657"/>
              <a:gd name="connsiteX0" fmla="*/ 0 w 10655720"/>
              <a:gd name="connsiteY0" fmla="*/ 276672 h 3461967"/>
              <a:gd name="connsiteX1" fmla="*/ 331389 w 10655720"/>
              <a:gd name="connsiteY1" fmla="*/ 42 h 3461967"/>
              <a:gd name="connsiteX2" fmla="*/ 10075848 w 10655720"/>
              <a:gd name="connsiteY2" fmla="*/ 42 h 3461967"/>
              <a:gd name="connsiteX3" fmla="*/ 10654765 w 10655720"/>
              <a:gd name="connsiteY3" fmla="*/ 307342 h 3461967"/>
              <a:gd name="connsiteX4" fmla="*/ 10649081 w 10655720"/>
              <a:gd name="connsiteY4" fmla="*/ 3141712 h 3461967"/>
              <a:gd name="connsiteX5" fmla="*/ 10078981 w 10655720"/>
              <a:gd name="connsiteY5" fmla="*/ 3461961 h 3461967"/>
              <a:gd name="connsiteX6" fmla="*/ 572651 w 10655720"/>
              <a:gd name="connsiteY6" fmla="*/ 3461961 h 3461967"/>
              <a:gd name="connsiteX7" fmla="*/ 8247 w 10655720"/>
              <a:gd name="connsiteY7" fmla="*/ 3192799 h 3461967"/>
              <a:gd name="connsiteX8" fmla="*/ 0 w 10655720"/>
              <a:gd name="connsiteY8" fmla="*/ 276672 h 3461967"/>
              <a:gd name="connsiteX0" fmla="*/ 0 w 10655720"/>
              <a:gd name="connsiteY0" fmla="*/ 276672 h 3464737"/>
              <a:gd name="connsiteX1" fmla="*/ 331389 w 10655720"/>
              <a:gd name="connsiteY1" fmla="*/ 42 h 3464737"/>
              <a:gd name="connsiteX2" fmla="*/ 10075848 w 10655720"/>
              <a:gd name="connsiteY2" fmla="*/ 42 h 3464737"/>
              <a:gd name="connsiteX3" fmla="*/ 10654765 w 10655720"/>
              <a:gd name="connsiteY3" fmla="*/ 307342 h 3464737"/>
              <a:gd name="connsiteX4" fmla="*/ 10649081 w 10655720"/>
              <a:gd name="connsiteY4" fmla="*/ 3141712 h 3464737"/>
              <a:gd name="connsiteX5" fmla="*/ 10078981 w 10655720"/>
              <a:gd name="connsiteY5" fmla="*/ 3461961 h 3464737"/>
              <a:gd name="connsiteX6" fmla="*/ 572651 w 10655720"/>
              <a:gd name="connsiteY6" fmla="*/ 3461961 h 3464737"/>
              <a:gd name="connsiteX7" fmla="*/ 8247 w 10655720"/>
              <a:gd name="connsiteY7" fmla="*/ 3232878 h 3464737"/>
              <a:gd name="connsiteX8" fmla="*/ 0 w 10655720"/>
              <a:gd name="connsiteY8" fmla="*/ 276672 h 3464737"/>
              <a:gd name="connsiteX0" fmla="*/ 0 w 10655720"/>
              <a:gd name="connsiteY0" fmla="*/ 276672 h 3462116"/>
              <a:gd name="connsiteX1" fmla="*/ 331389 w 10655720"/>
              <a:gd name="connsiteY1" fmla="*/ 42 h 3462116"/>
              <a:gd name="connsiteX2" fmla="*/ 10075848 w 10655720"/>
              <a:gd name="connsiteY2" fmla="*/ 42 h 3462116"/>
              <a:gd name="connsiteX3" fmla="*/ 10654765 w 10655720"/>
              <a:gd name="connsiteY3" fmla="*/ 307342 h 3462116"/>
              <a:gd name="connsiteX4" fmla="*/ 10649081 w 10655720"/>
              <a:gd name="connsiteY4" fmla="*/ 3141712 h 3462116"/>
              <a:gd name="connsiteX5" fmla="*/ 10078981 w 10655720"/>
              <a:gd name="connsiteY5" fmla="*/ 3461961 h 3462116"/>
              <a:gd name="connsiteX6" fmla="*/ 572651 w 10655720"/>
              <a:gd name="connsiteY6" fmla="*/ 3461961 h 3462116"/>
              <a:gd name="connsiteX7" fmla="*/ 8247 w 10655720"/>
              <a:gd name="connsiteY7" fmla="*/ 3232878 h 3462116"/>
              <a:gd name="connsiteX8" fmla="*/ 0 w 10655720"/>
              <a:gd name="connsiteY8" fmla="*/ 276672 h 3462116"/>
              <a:gd name="connsiteX0" fmla="*/ 0 w 10655720"/>
              <a:gd name="connsiteY0" fmla="*/ 276672 h 3466339"/>
              <a:gd name="connsiteX1" fmla="*/ 331389 w 10655720"/>
              <a:gd name="connsiteY1" fmla="*/ 42 h 3466339"/>
              <a:gd name="connsiteX2" fmla="*/ 10075848 w 10655720"/>
              <a:gd name="connsiteY2" fmla="*/ 42 h 3466339"/>
              <a:gd name="connsiteX3" fmla="*/ 10654765 w 10655720"/>
              <a:gd name="connsiteY3" fmla="*/ 307342 h 3466339"/>
              <a:gd name="connsiteX4" fmla="*/ 10649081 w 10655720"/>
              <a:gd name="connsiteY4" fmla="*/ 3141712 h 3466339"/>
              <a:gd name="connsiteX5" fmla="*/ 10078981 w 10655720"/>
              <a:gd name="connsiteY5" fmla="*/ 3461961 h 3466339"/>
              <a:gd name="connsiteX6" fmla="*/ 572651 w 10655720"/>
              <a:gd name="connsiteY6" fmla="*/ 3461961 h 3466339"/>
              <a:gd name="connsiteX7" fmla="*/ 11380 w 10655720"/>
              <a:gd name="connsiteY7" fmla="*/ 3269313 h 3466339"/>
              <a:gd name="connsiteX8" fmla="*/ 0 w 10655720"/>
              <a:gd name="connsiteY8" fmla="*/ 276672 h 3466339"/>
              <a:gd name="connsiteX0" fmla="*/ 0 w 10655720"/>
              <a:gd name="connsiteY0" fmla="*/ 276672 h 3462846"/>
              <a:gd name="connsiteX1" fmla="*/ 331389 w 10655720"/>
              <a:gd name="connsiteY1" fmla="*/ 42 h 3462846"/>
              <a:gd name="connsiteX2" fmla="*/ 10075848 w 10655720"/>
              <a:gd name="connsiteY2" fmla="*/ 42 h 3462846"/>
              <a:gd name="connsiteX3" fmla="*/ 10654765 w 10655720"/>
              <a:gd name="connsiteY3" fmla="*/ 307342 h 3462846"/>
              <a:gd name="connsiteX4" fmla="*/ 10649081 w 10655720"/>
              <a:gd name="connsiteY4" fmla="*/ 3141712 h 3462846"/>
              <a:gd name="connsiteX5" fmla="*/ 10078981 w 10655720"/>
              <a:gd name="connsiteY5" fmla="*/ 3461961 h 3462846"/>
              <a:gd name="connsiteX6" fmla="*/ 572651 w 10655720"/>
              <a:gd name="connsiteY6" fmla="*/ 3461961 h 3462846"/>
              <a:gd name="connsiteX7" fmla="*/ 11380 w 10655720"/>
              <a:gd name="connsiteY7" fmla="*/ 3269313 h 3462846"/>
              <a:gd name="connsiteX8" fmla="*/ 0 w 10655720"/>
              <a:gd name="connsiteY8" fmla="*/ 276672 h 3462846"/>
              <a:gd name="connsiteX0" fmla="*/ 0 w 10655720"/>
              <a:gd name="connsiteY0" fmla="*/ 276672 h 3464509"/>
              <a:gd name="connsiteX1" fmla="*/ 331389 w 10655720"/>
              <a:gd name="connsiteY1" fmla="*/ 42 h 3464509"/>
              <a:gd name="connsiteX2" fmla="*/ 10075848 w 10655720"/>
              <a:gd name="connsiteY2" fmla="*/ 42 h 3464509"/>
              <a:gd name="connsiteX3" fmla="*/ 10654765 w 10655720"/>
              <a:gd name="connsiteY3" fmla="*/ 307342 h 3464509"/>
              <a:gd name="connsiteX4" fmla="*/ 10649081 w 10655720"/>
              <a:gd name="connsiteY4" fmla="*/ 3141712 h 3464509"/>
              <a:gd name="connsiteX5" fmla="*/ 10078981 w 10655720"/>
              <a:gd name="connsiteY5" fmla="*/ 3461961 h 3464509"/>
              <a:gd name="connsiteX6" fmla="*/ 484919 w 10655720"/>
              <a:gd name="connsiteY6" fmla="*/ 3463783 h 3464509"/>
              <a:gd name="connsiteX7" fmla="*/ 11380 w 10655720"/>
              <a:gd name="connsiteY7" fmla="*/ 3269313 h 3464509"/>
              <a:gd name="connsiteX8" fmla="*/ 0 w 10655720"/>
              <a:gd name="connsiteY8" fmla="*/ 276672 h 3464509"/>
              <a:gd name="connsiteX0" fmla="*/ 0 w 10655720"/>
              <a:gd name="connsiteY0" fmla="*/ 276672 h 3468012"/>
              <a:gd name="connsiteX1" fmla="*/ 331389 w 10655720"/>
              <a:gd name="connsiteY1" fmla="*/ 42 h 3468012"/>
              <a:gd name="connsiteX2" fmla="*/ 10075848 w 10655720"/>
              <a:gd name="connsiteY2" fmla="*/ 42 h 3468012"/>
              <a:gd name="connsiteX3" fmla="*/ 10654765 w 10655720"/>
              <a:gd name="connsiteY3" fmla="*/ 307342 h 3468012"/>
              <a:gd name="connsiteX4" fmla="*/ 10649081 w 10655720"/>
              <a:gd name="connsiteY4" fmla="*/ 3141712 h 3468012"/>
              <a:gd name="connsiteX5" fmla="*/ 10078981 w 10655720"/>
              <a:gd name="connsiteY5" fmla="*/ 3461961 h 3468012"/>
              <a:gd name="connsiteX6" fmla="*/ 484919 w 10655720"/>
              <a:gd name="connsiteY6" fmla="*/ 3463783 h 3468012"/>
              <a:gd name="connsiteX7" fmla="*/ 11380 w 10655720"/>
              <a:gd name="connsiteY7" fmla="*/ 3269313 h 3468012"/>
              <a:gd name="connsiteX8" fmla="*/ 0 w 10655720"/>
              <a:gd name="connsiteY8" fmla="*/ 276672 h 3468012"/>
              <a:gd name="connsiteX0" fmla="*/ 0 w 10655720"/>
              <a:gd name="connsiteY0" fmla="*/ 276672 h 3463874"/>
              <a:gd name="connsiteX1" fmla="*/ 331389 w 10655720"/>
              <a:gd name="connsiteY1" fmla="*/ 42 h 3463874"/>
              <a:gd name="connsiteX2" fmla="*/ 10075848 w 10655720"/>
              <a:gd name="connsiteY2" fmla="*/ 42 h 3463874"/>
              <a:gd name="connsiteX3" fmla="*/ 10654765 w 10655720"/>
              <a:gd name="connsiteY3" fmla="*/ 307342 h 3463874"/>
              <a:gd name="connsiteX4" fmla="*/ 10649081 w 10655720"/>
              <a:gd name="connsiteY4" fmla="*/ 3141712 h 3463874"/>
              <a:gd name="connsiteX5" fmla="*/ 10078981 w 10655720"/>
              <a:gd name="connsiteY5" fmla="*/ 3461961 h 3463874"/>
              <a:gd name="connsiteX6" fmla="*/ 484919 w 10655720"/>
              <a:gd name="connsiteY6" fmla="*/ 3463783 h 3463874"/>
              <a:gd name="connsiteX7" fmla="*/ 11380 w 10655720"/>
              <a:gd name="connsiteY7" fmla="*/ 3269313 h 3463874"/>
              <a:gd name="connsiteX8" fmla="*/ 0 w 10655720"/>
              <a:gd name="connsiteY8" fmla="*/ 276672 h 34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720" h="3463874">
                <a:moveTo>
                  <a:pt x="0" y="276672"/>
                </a:moveTo>
                <a:cubicBezTo>
                  <a:pt x="0" y="-41325"/>
                  <a:pt x="94858" y="5508"/>
                  <a:pt x="331389" y="42"/>
                </a:cubicBezTo>
                <a:lnTo>
                  <a:pt x="10075848" y="42"/>
                </a:lnTo>
                <a:cubicBezTo>
                  <a:pt x="10393845" y="42"/>
                  <a:pt x="10654765" y="-10655"/>
                  <a:pt x="10654765" y="307342"/>
                </a:cubicBezTo>
                <a:cubicBezTo>
                  <a:pt x="10659603" y="1278230"/>
                  <a:pt x="10644243" y="2170824"/>
                  <a:pt x="10649081" y="3141712"/>
                </a:cubicBezTo>
                <a:cubicBezTo>
                  <a:pt x="10649081" y="3459709"/>
                  <a:pt x="10396978" y="3461961"/>
                  <a:pt x="10078981" y="3461961"/>
                </a:cubicBezTo>
                <a:lnTo>
                  <a:pt x="484919" y="3463783"/>
                </a:lnTo>
                <a:cubicBezTo>
                  <a:pt x="76056" y="3461961"/>
                  <a:pt x="11380" y="3487113"/>
                  <a:pt x="11380" y="3269313"/>
                </a:cubicBezTo>
                <a:cubicBezTo>
                  <a:pt x="7586" y="2297878"/>
                  <a:pt x="3794" y="1248107"/>
                  <a:pt x="0" y="276672"/>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8A4EB9E4-7567-8E33-31AA-92F43F6CB34C}"/>
                  </a:ext>
                </a:extLst>
              </p:cNvPr>
              <p:cNvSpPr txBox="1"/>
              <p:nvPr/>
            </p:nvSpPr>
            <p:spPr>
              <a:xfrm>
                <a:off x="1480829" y="20109437"/>
                <a:ext cx="8615671" cy="4483279"/>
              </a:xfrm>
              <a:prstGeom prst="rect">
                <a:avLst/>
              </a:prstGeom>
              <a:noFill/>
              <a:ln>
                <a:noFill/>
              </a:ln>
            </p:spPr>
            <p:txBody>
              <a:bodyPr wrap="square">
                <a:spAutoFit/>
              </a:bodyPr>
              <a:lstStyle/>
              <a:p>
                <a:pPr marL="285750" indent="-285750">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PERFORMANCE ANALYSIS</a:t>
                </a:r>
              </a:p>
              <a:p>
                <a:pPr>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Performance is measured through:</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Switch</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oMath>
                </a14:m>
                <a:r>
                  <a:rPr lang="en-US" baseline="-25000" dirty="0">
                    <a:latin typeface="Calibri" panose="020F0502020204030204" pitchFamily="34" charset="0"/>
                    <a:ea typeface="Calibri" panose="020F0502020204030204" pitchFamily="34" charset="0"/>
                    <a:cs typeface="Calibri" panose="020F0502020204030204" pitchFamily="34" charset="0"/>
                  </a:rPr>
                  <a:t> noSwitch </a:t>
                </a:r>
                <a:r>
                  <a:rPr lang="en-US" dirty="0">
                    <a:latin typeface="Calibri" panose="020F0502020204030204" pitchFamily="34" charset="0"/>
                    <a:ea typeface="Calibri" panose="020F0502020204030204" pitchFamily="34" charset="0"/>
                    <a:cs typeface="Calibri" panose="020F0502020204030204" pitchFamily="34" charset="0"/>
                  </a:rPr>
                  <a:t>= mean time during switch trials  - mean time during nonswitch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Correct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Correct</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nonCorrect</a:t>
                </a:r>
                <a:r>
                  <a:rPr lang="en-US" dirty="0">
                    <a:latin typeface="Calibri" panose="020F0502020204030204" pitchFamily="34" charset="0"/>
                    <a:ea typeface="Calibri" panose="020F0502020204030204" pitchFamily="34" charset="0"/>
                    <a:cs typeface="Calibri" panose="020F0502020204030204" pitchFamily="34" charset="0"/>
                  </a:rPr>
                  <a:t> = mean time during correct trials - mean time during noncorrect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General accuracy rate: #correct / #total</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accuracy rates: </a:t>
                </a:r>
              </a:p>
              <a:p>
                <a:pPr marL="800084" lvl="1"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#errors_on_Switch / #total_Switch</a:t>
                </a:r>
              </a:p>
              <a:p>
                <a:pPr marL="800084" lvl="1"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#errors_on_Switch / #total</a:t>
                </a:r>
              </a:p>
              <a:p>
                <a:pPr marL="800084" lvl="1" indent="-342893">
                  <a:buFont typeface="+mj-lt"/>
                  <a:buAutoNum type="arabicPeriod"/>
                </a:pPr>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Analysis: </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Switch Costs and Correct Costs; </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ANOVA;</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analysis of error/accuracy rates.</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CasellaDiTesto 39">
                <a:extLst>
                  <a:ext uri="{FF2B5EF4-FFF2-40B4-BE49-F238E27FC236}">
                    <a16:creationId xmlns:a16="http://schemas.microsoft.com/office/drawing/2014/main" id="{8A4EB9E4-7567-8E33-31AA-92F43F6CB34C}"/>
                  </a:ext>
                </a:extLst>
              </p:cNvPr>
              <p:cNvSpPr txBox="1">
                <a:spLocks noRot="1" noChangeAspect="1" noMove="1" noResize="1" noEditPoints="1" noAdjustHandles="1" noChangeArrowheads="1" noChangeShapeType="1" noTextEdit="1"/>
              </p:cNvSpPr>
              <p:nvPr/>
            </p:nvSpPr>
            <p:spPr>
              <a:xfrm>
                <a:off x="1480829" y="20109437"/>
                <a:ext cx="8615671" cy="4483279"/>
              </a:xfrm>
              <a:prstGeom prst="rect">
                <a:avLst/>
              </a:prstGeom>
              <a:blipFill>
                <a:blip r:embed="rId16"/>
                <a:stretch>
                  <a:fillRect l="-589" t="-847" b="-1412"/>
                </a:stretch>
              </a:blipFill>
              <a:ln>
                <a:noFill/>
              </a:ln>
            </p:spPr>
            <p:txBody>
              <a:bodyPr/>
              <a:lstStyle/>
              <a:p>
                <a:r>
                  <a:rPr lang="it-DE">
                    <a:noFill/>
                  </a:rPr>
                  <a:t> </a:t>
                </a:r>
              </a:p>
            </p:txBody>
          </p:sp>
        </mc:Fallback>
      </mc:AlternateContent>
      <p:sp>
        <p:nvSpPr>
          <p:cNvPr id="47" name="CasellaDiTesto 46">
            <a:extLst>
              <a:ext uri="{FF2B5EF4-FFF2-40B4-BE49-F238E27FC236}">
                <a16:creationId xmlns:a16="http://schemas.microsoft.com/office/drawing/2014/main" id="{2060DEEF-089A-8669-AA0B-949BFD4A09AD}"/>
              </a:ext>
            </a:extLst>
          </p:cNvPr>
          <p:cNvSpPr txBox="1"/>
          <p:nvPr/>
        </p:nvSpPr>
        <p:spPr>
          <a:xfrm>
            <a:off x="1559976" y="29063248"/>
            <a:ext cx="8655940" cy="923330"/>
          </a:xfrm>
          <a:prstGeom prst="rect">
            <a:avLst/>
          </a:prstGeom>
          <a:noFill/>
        </p:spPr>
        <p:txBody>
          <a:bodyPr wrap="square" rtlCol="0">
            <a:spAutoFit/>
          </a:bodyPr>
          <a:lstStyle/>
          <a:p>
            <a:r>
              <a:rPr lang="en-GB" dirty="0"/>
              <a:t>Fig 3746: a)Box Plot of Reaction Time in Switch and Non-Switch events. </a:t>
            </a:r>
          </a:p>
          <a:p>
            <a:r>
              <a:rPr lang="en-GB" dirty="0"/>
              <a:t>b) Box Plot of Switch Cost. </a:t>
            </a:r>
          </a:p>
          <a:p>
            <a:r>
              <a:rPr lang="en-GB" dirty="0"/>
              <a:t>T-test on the mean of the Switch Cost (p=0.4643)</a:t>
            </a:r>
          </a:p>
        </p:txBody>
      </p:sp>
      <p:sp>
        <p:nvSpPr>
          <p:cNvPr id="48" name="CasellaDiTesto 47">
            <a:extLst>
              <a:ext uri="{FF2B5EF4-FFF2-40B4-BE49-F238E27FC236}">
                <a16:creationId xmlns:a16="http://schemas.microsoft.com/office/drawing/2014/main" id="{E6F60803-44B7-B47E-EB20-5F109D4629C8}"/>
              </a:ext>
            </a:extLst>
          </p:cNvPr>
          <p:cNvSpPr txBox="1"/>
          <p:nvPr/>
        </p:nvSpPr>
        <p:spPr>
          <a:xfrm>
            <a:off x="1442748" y="33536141"/>
            <a:ext cx="5504473" cy="1200329"/>
          </a:xfrm>
          <a:prstGeom prst="rect">
            <a:avLst/>
          </a:prstGeom>
          <a:noFill/>
        </p:spPr>
        <p:txBody>
          <a:bodyPr wrap="square" rtlCol="0">
            <a:spAutoFit/>
          </a:bodyPr>
          <a:lstStyle/>
          <a:p>
            <a:r>
              <a:rPr lang="en-GB" dirty="0"/>
              <a:t>Fig. 384729: a) Box Plot of Reaction Times when participants answered correctly and not. b) Box Plot of Correct Cost. T-test on the mean of the Correct cost (p-value = 0.5299)</a:t>
            </a:r>
          </a:p>
        </p:txBody>
      </p:sp>
      <p:sp>
        <p:nvSpPr>
          <p:cNvPr id="49" name="CasellaDiTesto 48">
            <a:extLst>
              <a:ext uri="{FF2B5EF4-FFF2-40B4-BE49-F238E27FC236}">
                <a16:creationId xmlns:a16="http://schemas.microsoft.com/office/drawing/2014/main" id="{592AE21A-853F-A90A-E89A-537340516DF0}"/>
              </a:ext>
            </a:extLst>
          </p:cNvPr>
          <p:cNvSpPr txBox="1"/>
          <p:nvPr/>
        </p:nvSpPr>
        <p:spPr>
          <a:xfrm>
            <a:off x="11877364" y="19126006"/>
            <a:ext cx="7239621"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RESULTS</a:t>
            </a:r>
            <a:endParaRPr lang="it-IT" dirty="0">
              <a:solidFill>
                <a:schemeClr val="bg1"/>
              </a:solidFill>
            </a:endParaRPr>
          </a:p>
        </p:txBody>
      </p:sp>
      <p:sp>
        <p:nvSpPr>
          <p:cNvPr id="50" name="CasellaDiTesto 49">
            <a:extLst>
              <a:ext uri="{FF2B5EF4-FFF2-40B4-BE49-F238E27FC236}">
                <a16:creationId xmlns:a16="http://schemas.microsoft.com/office/drawing/2014/main" id="{A7726503-C0CF-D10F-C4DF-409DBCA4EE31}"/>
              </a:ext>
            </a:extLst>
          </p:cNvPr>
          <p:cNvSpPr txBox="1"/>
          <p:nvPr/>
        </p:nvSpPr>
        <p:spPr>
          <a:xfrm>
            <a:off x="10844392" y="25769461"/>
            <a:ext cx="5684871" cy="3572966"/>
          </a:xfrm>
          <a:prstGeom prst="rect">
            <a:avLst/>
          </a:prstGeom>
          <a:noFill/>
          <a:ln>
            <a:noFill/>
          </a:ln>
        </p:spPr>
        <p:txBody>
          <a:bodyPr wrap="square">
            <a:spAutoFit/>
          </a:bodyPr>
          <a:lstStyle/>
          <a:p>
            <a:pPr marL="285750" indent="-285750">
              <a:lnSpc>
                <a:spcPct val="107000"/>
              </a:lnSpc>
              <a:spcAft>
                <a:spcPts val="6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LINEAR MIXED MODEL</a:t>
            </a:r>
            <a:endParaRPr lang="en-US" sz="2000"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previous ANOVA does not consider that times are not independent.</a:t>
            </a:r>
          </a:p>
          <a:p>
            <a:pPr>
              <a:lnSpc>
                <a:spcPct val="107000"/>
              </a:lnSpc>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Subjects' grouping as a Random Effect in a LMM</a:t>
            </a:r>
          </a:p>
          <a:p>
            <a:pPr>
              <a:lnSpc>
                <a:spcPct val="107000"/>
              </a:lnSpc>
              <a:spcBef>
                <a:spcPts val="600"/>
              </a:spcBef>
              <a:spcAft>
                <a:spcPts val="600"/>
              </a:spcAft>
            </a:pPr>
            <a:r>
              <a:rPr lang="en-US" i="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a:t>
            </a:r>
            <a:r>
              <a:rPr lang="en-US" b="1" i="1"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 + (1|Subject)</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PVRE = 0.8483049</a:t>
            </a:r>
          </a:p>
          <a:p>
            <a:pPr>
              <a:lnSpc>
                <a:spcPct val="107000"/>
              </a:lnSpc>
            </a:pPr>
            <a:endPar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The corresponding PVRE resulted extremely high, suggesting that most of the real variability must be assigned to the intrinsic differences between participants rather than the difference between two groups (see Fig. 45672).</a:t>
            </a:r>
            <a:endParaRPr lang="en-US" sz="1400" dirty="0">
              <a:solidFill>
                <a:srgbClr val="FF0000"/>
              </a:solidFill>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4" name="Oggetto 53">
            <a:extLst>
              <a:ext uri="{FF2B5EF4-FFF2-40B4-BE49-F238E27FC236}">
                <a16:creationId xmlns:a16="http://schemas.microsoft.com/office/drawing/2014/main" id="{A0CA847F-A7BB-B5D8-DEE7-731FEC6EE769}"/>
              </a:ext>
            </a:extLst>
          </p:cNvPr>
          <p:cNvGraphicFramePr>
            <a:graphicFrameLocks noChangeAspect="1"/>
          </p:cNvGraphicFramePr>
          <p:nvPr>
            <p:extLst>
              <p:ext uri="{D42A27DB-BD31-4B8C-83A1-F6EECF244321}">
                <p14:modId xmlns:p14="http://schemas.microsoft.com/office/powerpoint/2010/main" val="698116140"/>
              </p:ext>
            </p:extLst>
          </p:nvPr>
        </p:nvGraphicFramePr>
        <p:xfrm>
          <a:off x="17313275" y="25180925"/>
          <a:ext cx="1930400" cy="2443163"/>
        </p:xfrm>
        <a:graphic>
          <a:graphicData uri="http://schemas.openxmlformats.org/presentationml/2006/ole">
            <mc:AlternateContent xmlns:mc="http://schemas.openxmlformats.org/markup-compatibility/2006">
              <mc:Choice xmlns:v="urn:schemas-microsoft-com:vml" Requires="v">
                <p:oleObj name="Acrobat Document" r:id="rId17" imgW="4600440" imgH="4600440" progId="Acrobat.Document.DC">
                  <p:embed/>
                </p:oleObj>
              </mc:Choice>
              <mc:Fallback>
                <p:oleObj name="Acrobat Document" r:id="rId17" imgW="4600440" imgH="4600440" progId="Acrobat.Document.DC">
                  <p:embed/>
                  <p:pic>
                    <p:nvPicPr>
                      <p:cNvPr id="72" name="Oggetto 71">
                        <a:extLst>
                          <a:ext uri="{FF2B5EF4-FFF2-40B4-BE49-F238E27FC236}">
                            <a16:creationId xmlns:a16="http://schemas.microsoft.com/office/drawing/2014/main" id="{18F49056-6F1F-0516-2BF3-CAB37009094B}"/>
                          </a:ext>
                        </a:extLst>
                      </p:cNvPr>
                      <p:cNvPicPr/>
                      <p:nvPr/>
                    </p:nvPicPr>
                    <p:blipFill>
                      <a:blip r:embed="rId18"/>
                      <a:stretch>
                        <a:fillRect/>
                      </a:stretch>
                    </p:blipFill>
                    <p:spPr>
                      <a:xfrm>
                        <a:off x="17313275" y="25180925"/>
                        <a:ext cx="1930400" cy="2443163"/>
                      </a:xfrm>
                      <a:prstGeom prst="rect">
                        <a:avLst/>
                      </a:prstGeom>
                    </p:spPr>
                  </p:pic>
                </p:oleObj>
              </mc:Fallback>
            </mc:AlternateContent>
          </a:graphicData>
        </a:graphic>
      </p:graphicFrame>
      <p:sp>
        <p:nvSpPr>
          <p:cNvPr id="56" name="CasellaDiTesto 55">
            <a:extLst>
              <a:ext uri="{FF2B5EF4-FFF2-40B4-BE49-F238E27FC236}">
                <a16:creationId xmlns:a16="http://schemas.microsoft.com/office/drawing/2014/main" id="{519E0CD2-0245-B169-7B08-EDB4C04192A9}"/>
              </a:ext>
            </a:extLst>
          </p:cNvPr>
          <p:cNvSpPr txBox="1"/>
          <p:nvPr/>
        </p:nvSpPr>
        <p:spPr>
          <a:xfrm>
            <a:off x="10837969" y="20123753"/>
            <a:ext cx="9318383" cy="1103828"/>
          </a:xfrm>
          <a:prstGeom prst="rect">
            <a:avLst/>
          </a:prstGeom>
          <a:noFill/>
          <a:ln>
            <a:noFill/>
          </a:ln>
        </p:spPr>
        <p:txBody>
          <a:bodyPr wrap="square">
            <a:spAutoFit/>
          </a:bodyPr>
          <a:lstStyle/>
          <a:p>
            <a:pPr marL="285750" indent="-285750">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ANOVA</a:t>
            </a:r>
          </a:p>
          <a:p>
            <a:pPr>
              <a:lnSpc>
                <a:spcPct val="107000"/>
              </a:lnSpc>
            </a:pPr>
            <a:r>
              <a:rPr lang="en-US" b="1" i="1" dirty="0">
                <a:latin typeface="Calibri" panose="020F0502020204030204" pitchFamily="34" charset="0"/>
                <a:ea typeface="Calibri" panose="020F0502020204030204" pitchFamily="34" charset="0"/>
                <a:cs typeface="Calibri" panose="020F0502020204030204" pitchFamily="34" charset="0"/>
              </a:rPr>
              <a:t>Reaction 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congruent + switch + diagnosis *congruent + diagnosis *switch + </a:t>
            </a:r>
          </a:p>
          <a:p>
            <a:pPr>
              <a:lnSpc>
                <a:spcPct val="107000"/>
              </a:lnSpc>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 congruent*switch</a:t>
            </a:r>
          </a:p>
        </p:txBody>
      </p:sp>
      <p:sp>
        <p:nvSpPr>
          <p:cNvPr id="57" name="CasellaDiTesto 56">
            <a:extLst>
              <a:ext uri="{FF2B5EF4-FFF2-40B4-BE49-F238E27FC236}">
                <a16:creationId xmlns:a16="http://schemas.microsoft.com/office/drawing/2014/main" id="{F5B79C3C-DD4E-A470-833D-D03AC4872C01}"/>
              </a:ext>
            </a:extLst>
          </p:cNvPr>
          <p:cNvSpPr txBox="1"/>
          <p:nvPr/>
        </p:nvSpPr>
        <p:spPr>
          <a:xfrm>
            <a:off x="10813571" y="30495862"/>
            <a:ext cx="4917265" cy="4284058"/>
          </a:xfrm>
          <a:prstGeom prst="rect">
            <a:avLst/>
          </a:prstGeom>
          <a:noFill/>
          <a:ln>
            <a:noFill/>
          </a:ln>
        </p:spPr>
        <p:txBody>
          <a:bodyPr wrap="square">
            <a:spAutoFit/>
          </a:bodyPr>
          <a:lstStyle/>
          <a:p>
            <a:pPr marL="285750" indent="-285750">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CONSIDERATIONS ABOUT ACCURACY</a:t>
            </a: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ea typeface="Calibri" panose="020F0502020204030204" pitchFamily="34" charset="0"/>
                <a:cs typeface="Calibri" panose="020F0502020204030204" pitchFamily="34" charset="0"/>
              </a:rPr>
              <a:t>CTRL have higher accuracy</a:t>
            </a: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ea typeface="Calibri" panose="020F0502020204030204" pitchFamily="34" charset="0"/>
                <a:cs typeface="Calibri" panose="020F0502020204030204" pitchFamily="34" charset="0"/>
              </a:rPr>
              <a:t>SCHZ accuracy rate is lower than the CTRL one</a:t>
            </a: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ea typeface="Calibri" panose="020F0502020204030204" pitchFamily="34" charset="0"/>
                <a:cs typeface="Calibri" panose="020F0502020204030204" pitchFamily="34" charset="0"/>
              </a:rPr>
              <a:t>SCHZ accuracy on switch is higher than the CTRL one</a:t>
            </a: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 previous results falsifies what has been proposed in literature. </a:t>
            </a: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It appears that no compensating mechanism is necessary as the accuracy rate of SCHZ is lower than CTRL but seems independent of task switching. </a:t>
            </a:r>
          </a:p>
        </p:txBody>
      </p:sp>
      <p:graphicFrame>
        <p:nvGraphicFramePr>
          <p:cNvPr id="59" name="Oggetto 58">
            <a:extLst>
              <a:ext uri="{FF2B5EF4-FFF2-40B4-BE49-F238E27FC236}">
                <a16:creationId xmlns:a16="http://schemas.microsoft.com/office/drawing/2014/main" id="{5EF2DF95-06BC-77A8-C1A2-90F91E6C0E2B}"/>
              </a:ext>
            </a:extLst>
          </p:cNvPr>
          <p:cNvGraphicFramePr>
            <a:graphicFrameLocks noChangeAspect="1"/>
          </p:cNvGraphicFramePr>
          <p:nvPr>
            <p:extLst>
              <p:ext uri="{D42A27DB-BD31-4B8C-83A1-F6EECF244321}">
                <p14:modId xmlns:p14="http://schemas.microsoft.com/office/powerpoint/2010/main" val="3966810711"/>
              </p:ext>
            </p:extLst>
          </p:nvPr>
        </p:nvGraphicFramePr>
        <p:xfrm>
          <a:off x="18046237" y="32484814"/>
          <a:ext cx="2098579" cy="3761516"/>
        </p:xfrm>
        <a:graphic>
          <a:graphicData uri="http://schemas.openxmlformats.org/presentationml/2006/ole">
            <mc:AlternateContent xmlns:mc="http://schemas.openxmlformats.org/markup-compatibility/2006">
              <mc:Choice xmlns:v="urn:schemas-microsoft-com:vml" Requires="v">
                <p:oleObj name="Acrobat Document" r:id="rId19" imgW="2933560" imgH="4600237" progId="Acrobat.Document.DC">
                  <p:embed/>
                </p:oleObj>
              </mc:Choice>
              <mc:Fallback>
                <p:oleObj name="Acrobat Document" r:id="rId19" imgW="2933560" imgH="4600237" progId="Acrobat.Document.DC">
                  <p:embed/>
                  <p:pic>
                    <p:nvPicPr>
                      <p:cNvPr id="88" name="Oggetto 87">
                        <a:extLst>
                          <a:ext uri="{FF2B5EF4-FFF2-40B4-BE49-F238E27FC236}">
                            <a16:creationId xmlns:a16="http://schemas.microsoft.com/office/drawing/2014/main" id="{3186241F-CFCA-A8C6-CFAA-AE3BA4C0FB8E}"/>
                          </a:ext>
                        </a:extLst>
                      </p:cNvPr>
                      <p:cNvPicPr/>
                      <p:nvPr/>
                    </p:nvPicPr>
                    <p:blipFill>
                      <a:blip r:embed="rId20"/>
                      <a:stretch>
                        <a:fillRect/>
                      </a:stretch>
                    </p:blipFill>
                    <p:spPr>
                      <a:xfrm>
                        <a:off x="18046237" y="32484814"/>
                        <a:ext cx="2098579" cy="3761516"/>
                      </a:xfrm>
                      <a:prstGeom prst="rect">
                        <a:avLst/>
                      </a:prstGeom>
                    </p:spPr>
                  </p:pic>
                </p:oleObj>
              </mc:Fallback>
            </mc:AlternateContent>
          </a:graphicData>
        </a:graphic>
      </p:graphicFrame>
      <p:graphicFrame>
        <p:nvGraphicFramePr>
          <p:cNvPr id="60" name="Oggetto 59">
            <a:extLst>
              <a:ext uri="{FF2B5EF4-FFF2-40B4-BE49-F238E27FC236}">
                <a16:creationId xmlns:a16="http://schemas.microsoft.com/office/drawing/2014/main" id="{4D67A439-0AB3-7A0A-04A3-DAC98396FCD9}"/>
              </a:ext>
            </a:extLst>
          </p:cNvPr>
          <p:cNvGraphicFramePr>
            <a:graphicFrameLocks noChangeAspect="1"/>
          </p:cNvGraphicFramePr>
          <p:nvPr>
            <p:extLst>
              <p:ext uri="{D42A27DB-BD31-4B8C-83A1-F6EECF244321}">
                <p14:modId xmlns:p14="http://schemas.microsoft.com/office/powerpoint/2010/main" val="411904863"/>
              </p:ext>
            </p:extLst>
          </p:nvPr>
        </p:nvGraphicFramePr>
        <p:xfrm>
          <a:off x="15932727" y="30849001"/>
          <a:ext cx="2142281" cy="3761517"/>
        </p:xfrm>
        <a:graphic>
          <a:graphicData uri="http://schemas.openxmlformats.org/presentationml/2006/ole">
            <mc:AlternateContent xmlns:mc="http://schemas.openxmlformats.org/markup-compatibility/2006">
              <mc:Choice xmlns:v="urn:schemas-microsoft-com:vml" Requires="v">
                <p:oleObj name="Acrobat Document" r:id="rId21" imgW="2790589" imgH="4600237" progId="Acrobat.Document.DC">
                  <p:embed/>
                </p:oleObj>
              </mc:Choice>
              <mc:Fallback>
                <p:oleObj name="Acrobat Document" r:id="rId21" imgW="2790589" imgH="4600237" progId="Acrobat.Document.DC">
                  <p:embed/>
                  <p:pic>
                    <p:nvPicPr>
                      <p:cNvPr id="90" name="Oggetto 89">
                        <a:extLst>
                          <a:ext uri="{FF2B5EF4-FFF2-40B4-BE49-F238E27FC236}">
                            <a16:creationId xmlns:a16="http://schemas.microsoft.com/office/drawing/2014/main" id="{400FF9F3-57F5-9901-A6FE-FF60C435E186}"/>
                          </a:ext>
                        </a:extLst>
                      </p:cNvPr>
                      <p:cNvPicPr/>
                      <p:nvPr/>
                    </p:nvPicPr>
                    <p:blipFill>
                      <a:blip r:embed="rId22"/>
                      <a:stretch>
                        <a:fillRect/>
                      </a:stretch>
                    </p:blipFill>
                    <p:spPr>
                      <a:xfrm>
                        <a:off x="15932727" y="30849001"/>
                        <a:ext cx="2142281" cy="3761517"/>
                      </a:xfrm>
                      <a:prstGeom prst="rect">
                        <a:avLst/>
                      </a:prstGeom>
                    </p:spPr>
                  </p:pic>
                </p:oleObj>
              </mc:Fallback>
            </mc:AlternateContent>
          </a:graphicData>
        </a:graphic>
      </p:graphicFrame>
      <p:pic>
        <p:nvPicPr>
          <p:cNvPr id="69" name="Immagine 68">
            <a:extLst>
              <a:ext uri="{FF2B5EF4-FFF2-40B4-BE49-F238E27FC236}">
                <a16:creationId xmlns:a16="http://schemas.microsoft.com/office/drawing/2014/main" id="{A2429D93-4F76-83CB-AB85-6D138385A0FC}"/>
              </a:ext>
            </a:extLst>
          </p:cNvPr>
          <p:cNvPicPr>
            <a:picLocks noChangeAspect="1"/>
          </p:cNvPicPr>
          <p:nvPr/>
        </p:nvPicPr>
        <p:blipFill rotWithShape="1">
          <a:blip r:embed="rId23">
            <a:extLst>
              <a:ext uri="{28A0092B-C50C-407E-A947-70E740481C1C}">
                <a14:useLocalDpi xmlns:a14="http://schemas.microsoft.com/office/drawing/2010/main" val="0"/>
              </a:ext>
            </a:extLst>
          </a:blip>
          <a:srcRect l="25165" t="9925" r="6622"/>
          <a:stretch/>
        </p:blipFill>
        <p:spPr>
          <a:xfrm>
            <a:off x="26483733" y="34857310"/>
            <a:ext cx="2118700" cy="1297061"/>
          </a:xfrm>
          <a:prstGeom prst="rect">
            <a:avLst/>
          </a:prstGeom>
        </p:spPr>
      </p:pic>
      <p:pic>
        <p:nvPicPr>
          <p:cNvPr id="70" name="Immagine 69">
            <a:extLst>
              <a:ext uri="{FF2B5EF4-FFF2-40B4-BE49-F238E27FC236}">
                <a16:creationId xmlns:a16="http://schemas.microsoft.com/office/drawing/2014/main" id="{77FFCCD7-9C75-3DF5-CEF7-E9256D175697}"/>
              </a:ext>
            </a:extLst>
          </p:cNvPr>
          <p:cNvPicPr>
            <a:picLocks noChangeAspect="1"/>
          </p:cNvPicPr>
          <p:nvPr/>
        </p:nvPicPr>
        <p:blipFill rotWithShape="1">
          <a:blip r:embed="rId24">
            <a:extLst>
              <a:ext uri="{28A0092B-C50C-407E-A947-70E740481C1C}">
                <a14:useLocalDpi xmlns:a14="http://schemas.microsoft.com/office/drawing/2010/main" val="0"/>
              </a:ext>
            </a:extLst>
          </a:blip>
          <a:srcRect l="26104" t="17642" r="25567" b="16927"/>
          <a:stretch/>
        </p:blipFill>
        <p:spPr>
          <a:xfrm>
            <a:off x="26378556" y="33695449"/>
            <a:ext cx="1676925" cy="1052532"/>
          </a:xfrm>
          <a:prstGeom prst="rect">
            <a:avLst/>
          </a:prstGeom>
        </p:spPr>
      </p:pic>
      <p:graphicFrame>
        <p:nvGraphicFramePr>
          <p:cNvPr id="72" name="Oggetto 71">
            <a:extLst>
              <a:ext uri="{FF2B5EF4-FFF2-40B4-BE49-F238E27FC236}">
                <a16:creationId xmlns:a16="http://schemas.microsoft.com/office/drawing/2014/main" id="{0A015545-3251-20DA-62F3-8D02A505A838}"/>
              </a:ext>
            </a:extLst>
          </p:cNvPr>
          <p:cNvGraphicFramePr>
            <a:graphicFrameLocks noChangeAspect="1"/>
          </p:cNvGraphicFramePr>
          <p:nvPr>
            <p:extLst>
              <p:ext uri="{D42A27DB-BD31-4B8C-83A1-F6EECF244321}">
                <p14:modId xmlns:p14="http://schemas.microsoft.com/office/powerpoint/2010/main" val="2359347594"/>
              </p:ext>
            </p:extLst>
          </p:nvPr>
        </p:nvGraphicFramePr>
        <p:xfrm>
          <a:off x="23630385" y="33652883"/>
          <a:ext cx="2404568" cy="2593447"/>
        </p:xfrm>
        <a:graphic>
          <a:graphicData uri="http://schemas.openxmlformats.org/presentationml/2006/ole">
            <mc:AlternateContent xmlns:mc="http://schemas.openxmlformats.org/markup-compatibility/2006">
              <mc:Choice xmlns:v="urn:schemas-microsoft-com:vml" Requires="v">
                <p:oleObj name="Acrobat Document" r:id="rId25" imgW="3152556" imgH="3400241" progId="Acrobat.Document.DC">
                  <p:embed/>
                </p:oleObj>
              </mc:Choice>
              <mc:Fallback>
                <p:oleObj name="Acrobat Document" r:id="rId25" imgW="3152556" imgH="3400241" progId="Acrobat.Document.DC">
                  <p:embed/>
                  <p:pic>
                    <p:nvPicPr>
                      <p:cNvPr id="128" name="Oggetto 127">
                        <a:extLst>
                          <a:ext uri="{FF2B5EF4-FFF2-40B4-BE49-F238E27FC236}">
                            <a16:creationId xmlns:a16="http://schemas.microsoft.com/office/drawing/2014/main" id="{DD4BEF6D-50CE-3D28-43FE-77A65256A802}"/>
                          </a:ext>
                        </a:extLst>
                      </p:cNvPr>
                      <p:cNvPicPr/>
                      <p:nvPr/>
                    </p:nvPicPr>
                    <p:blipFill>
                      <a:blip r:embed="rId26"/>
                      <a:stretch>
                        <a:fillRect/>
                      </a:stretch>
                    </p:blipFill>
                    <p:spPr>
                      <a:xfrm>
                        <a:off x="23630385" y="33652883"/>
                        <a:ext cx="2404568" cy="2593447"/>
                      </a:xfrm>
                      <a:prstGeom prst="rect">
                        <a:avLst/>
                      </a:prstGeom>
                    </p:spPr>
                  </p:pic>
                </p:oleObj>
              </mc:Fallback>
            </mc:AlternateContent>
          </a:graphicData>
        </a:graphic>
      </p:graphicFrame>
      <p:sp>
        <p:nvSpPr>
          <p:cNvPr id="76" name="CasellaDiTesto 75">
            <a:extLst>
              <a:ext uri="{FF2B5EF4-FFF2-40B4-BE49-F238E27FC236}">
                <a16:creationId xmlns:a16="http://schemas.microsoft.com/office/drawing/2014/main" id="{F759F047-89A1-7FAF-6FA9-CC5D00B657BC}"/>
              </a:ext>
            </a:extLst>
          </p:cNvPr>
          <p:cNvSpPr txBox="1"/>
          <p:nvPr/>
        </p:nvSpPr>
        <p:spPr>
          <a:xfrm>
            <a:off x="10857847" y="23657700"/>
            <a:ext cx="4293214" cy="1561005"/>
          </a:xfrm>
          <a:prstGeom prst="rect">
            <a:avLst/>
          </a:prstGeom>
          <a:noFill/>
          <a:ln>
            <a:noFill/>
          </a:ln>
        </p:spPr>
        <p:txBody>
          <a:bodyPr wrap="square">
            <a:spAutoFit/>
          </a:bodyPr>
          <a:lstStyle/>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We can state that the difference between Switch Costs for SCHZ and CTRL are not statistically significant, switching seems not to hinder SCHZ’s reaction time more than CTRL.</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7" name="Rettangolo con angoli arrotondati 18">
            <a:extLst>
              <a:ext uri="{FF2B5EF4-FFF2-40B4-BE49-F238E27FC236}">
                <a16:creationId xmlns:a16="http://schemas.microsoft.com/office/drawing/2014/main" id="{E588CDBC-66DF-3E18-908E-516B13CFF545}"/>
              </a:ext>
            </a:extLst>
          </p:cNvPr>
          <p:cNvSpPr/>
          <p:nvPr/>
        </p:nvSpPr>
        <p:spPr>
          <a:xfrm>
            <a:off x="15497175" y="37342880"/>
            <a:ext cx="14024883" cy="470013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318405 h 3462777"/>
              <a:gd name="connsiteX1" fmla="*/ 575784 w 10672413"/>
              <a:gd name="connsiteY1" fmla="*/ 186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318405 h 3462777"/>
              <a:gd name="connsiteX0" fmla="*/ 0 w 10672413"/>
              <a:gd name="connsiteY0" fmla="*/ 283142 h 3463825"/>
              <a:gd name="connsiteX1" fmla="*/ 575784 w 10672413"/>
              <a:gd name="connsiteY1" fmla="*/ 1234 h 3463825"/>
              <a:gd name="connsiteX2" fmla="*/ 10082114 w 10672413"/>
              <a:gd name="connsiteY2" fmla="*/ 1234 h 3463825"/>
              <a:gd name="connsiteX3" fmla="*/ 10657898 w 10672413"/>
              <a:gd name="connsiteY3" fmla="*/ 301247 h 3463825"/>
              <a:gd name="connsiteX4" fmla="*/ 10672413 w 10672413"/>
              <a:gd name="connsiteY4" fmla="*/ 3213911 h 3463825"/>
              <a:gd name="connsiteX5" fmla="*/ 10082114 w 10672413"/>
              <a:gd name="connsiteY5" fmla="*/ 3455866 h 3463825"/>
              <a:gd name="connsiteX6" fmla="*/ 575784 w 10672413"/>
              <a:gd name="connsiteY6" fmla="*/ 3455866 h 3463825"/>
              <a:gd name="connsiteX7" fmla="*/ 14514 w 10672413"/>
              <a:gd name="connsiteY7" fmla="*/ 3184882 h 3463825"/>
              <a:gd name="connsiteX8" fmla="*/ 0 w 10672413"/>
              <a:gd name="connsiteY8" fmla="*/ 283142 h 3463825"/>
              <a:gd name="connsiteX0" fmla="*/ 0 w 10672413"/>
              <a:gd name="connsiteY0" fmla="*/ 282094 h 3462777"/>
              <a:gd name="connsiteX1" fmla="*/ 773422 w 10672413"/>
              <a:gd name="connsiteY1" fmla="*/ 9264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282094 h 3462777"/>
              <a:gd name="connsiteX0" fmla="*/ 0 w 10672413"/>
              <a:gd name="connsiteY0" fmla="*/ 282094 h 3457266"/>
              <a:gd name="connsiteX1" fmla="*/ 773422 w 10672413"/>
              <a:gd name="connsiteY1" fmla="*/ 9264 h 3457266"/>
              <a:gd name="connsiteX2" fmla="*/ 10082114 w 10672413"/>
              <a:gd name="connsiteY2" fmla="*/ 186 h 3457266"/>
              <a:gd name="connsiteX3" fmla="*/ 10657898 w 10672413"/>
              <a:gd name="connsiteY3" fmla="*/ 300199 h 3457266"/>
              <a:gd name="connsiteX4" fmla="*/ 10672413 w 10672413"/>
              <a:gd name="connsiteY4" fmla="*/ 3167475 h 3457266"/>
              <a:gd name="connsiteX5" fmla="*/ 10082114 w 10672413"/>
              <a:gd name="connsiteY5" fmla="*/ 3454818 h 3457266"/>
              <a:gd name="connsiteX6" fmla="*/ 575784 w 10672413"/>
              <a:gd name="connsiteY6" fmla="*/ 3454818 h 3457266"/>
              <a:gd name="connsiteX7" fmla="*/ 14514 w 10672413"/>
              <a:gd name="connsiteY7" fmla="*/ 3183834 h 3457266"/>
              <a:gd name="connsiteX8" fmla="*/ 0 w 10672413"/>
              <a:gd name="connsiteY8" fmla="*/ 282094 h 345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57266">
                <a:moveTo>
                  <a:pt x="0" y="282094"/>
                </a:moveTo>
                <a:cubicBezTo>
                  <a:pt x="0" y="-35903"/>
                  <a:pt x="455425" y="9264"/>
                  <a:pt x="773422" y="9264"/>
                </a:cubicBezTo>
                <a:lnTo>
                  <a:pt x="10082114" y="186"/>
                </a:lnTo>
                <a:cubicBezTo>
                  <a:pt x="10400111" y="186"/>
                  <a:pt x="10657898" y="-17798"/>
                  <a:pt x="10657898" y="300199"/>
                </a:cubicBezTo>
                <a:cubicBezTo>
                  <a:pt x="10662736" y="1271087"/>
                  <a:pt x="10667575" y="2196587"/>
                  <a:pt x="10672413" y="3167475"/>
                </a:cubicBezTo>
                <a:cubicBezTo>
                  <a:pt x="10672413" y="3485472"/>
                  <a:pt x="10400111" y="3454818"/>
                  <a:pt x="10082114" y="3454818"/>
                </a:cubicBezTo>
                <a:lnTo>
                  <a:pt x="575784" y="3454818"/>
                </a:lnTo>
                <a:cubicBezTo>
                  <a:pt x="257787" y="3454818"/>
                  <a:pt x="14514" y="3501831"/>
                  <a:pt x="14514" y="3183834"/>
                </a:cubicBezTo>
                <a:cubicBezTo>
                  <a:pt x="9676" y="2198432"/>
                  <a:pt x="4838" y="1267496"/>
                  <a:pt x="0" y="282094"/>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asellaDiTesto 77">
            <a:extLst>
              <a:ext uri="{FF2B5EF4-FFF2-40B4-BE49-F238E27FC236}">
                <a16:creationId xmlns:a16="http://schemas.microsoft.com/office/drawing/2014/main" id="{9E905D48-FFC8-2D1E-1944-BAC6DD4A72D2}"/>
              </a:ext>
            </a:extLst>
          </p:cNvPr>
          <p:cNvSpPr txBox="1"/>
          <p:nvPr/>
        </p:nvSpPr>
        <p:spPr>
          <a:xfrm>
            <a:off x="18427700" y="37124758"/>
            <a:ext cx="8905145"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REFERENCES</a:t>
            </a:r>
          </a:p>
        </p:txBody>
      </p:sp>
      <p:sp>
        <p:nvSpPr>
          <p:cNvPr id="79" name="CasellaDiTesto 78">
            <a:extLst>
              <a:ext uri="{FF2B5EF4-FFF2-40B4-BE49-F238E27FC236}">
                <a16:creationId xmlns:a16="http://schemas.microsoft.com/office/drawing/2014/main" id="{E8203E9C-4440-81AD-CBBE-D5226780A84D}"/>
              </a:ext>
            </a:extLst>
          </p:cNvPr>
          <p:cNvSpPr txBox="1"/>
          <p:nvPr/>
        </p:nvSpPr>
        <p:spPr>
          <a:xfrm>
            <a:off x="15873580" y="37909888"/>
            <a:ext cx="13322299" cy="3889255"/>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Cameron S. Carter, Shifting set about task switching: Behavioral and neural evidence for distinct forms of cognitive flexibility,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46 (2008) 2924–2935 </a:t>
            </a:r>
          </a:p>
          <a:p>
            <a:r>
              <a:rPr lang="en-US" sz="1400" dirty="0">
                <a:latin typeface="Calibri" panose="020F0502020204030204" pitchFamily="34" charset="0"/>
                <a:cs typeface="Calibri" panose="020F0502020204030204" pitchFamily="34" charset="0"/>
              </a:rPr>
              <a:t>[2]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K.C. </a:t>
            </a:r>
            <a:r>
              <a:rPr lang="en-US" sz="1400" dirty="0" err="1">
                <a:latin typeface="Calibri" panose="020F0502020204030204" pitchFamily="34" charset="0"/>
                <a:cs typeface="Calibri" panose="020F0502020204030204" pitchFamily="34" charset="0"/>
              </a:rPr>
              <a:t>Keur</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Moua</a:t>
            </a:r>
            <a:r>
              <a:rPr lang="en-US" sz="1400" dirty="0">
                <a:latin typeface="Calibri" panose="020F0502020204030204" pitchFamily="34" charset="0"/>
                <a:cs typeface="Calibri" panose="020F0502020204030204" pitchFamily="34" charset="0"/>
              </a:rPr>
              <a:t>, Debra Long, Cameron S. Carter, The impact of context processing deficits on task-switching performance in schizophrenia, Schizophrenia Research 116 (2010) 274–279</a:t>
            </a:r>
          </a:p>
          <a:p>
            <a:r>
              <a:rPr lang="en-US" sz="1400" dirty="0">
                <a:latin typeface="Calibri" panose="020F0502020204030204" pitchFamily="34" charset="0"/>
                <a:cs typeface="Calibri" panose="020F0502020204030204" pitchFamily="34" charset="0"/>
              </a:rPr>
              <a:t>[3] Alina </a:t>
            </a:r>
            <a:r>
              <a:rPr lang="en-US" sz="1400" dirty="0" err="1">
                <a:latin typeface="Calibri" panose="020F0502020204030204" pitchFamily="34" charset="0"/>
                <a:cs typeface="Calibri" panose="020F0502020204030204" pitchFamily="34" charset="0"/>
              </a:rPr>
              <a:t>Gomide</a:t>
            </a:r>
            <a:r>
              <a:rPr lang="en-US" sz="1400" dirty="0">
                <a:latin typeface="Calibri" panose="020F0502020204030204" pitchFamily="34" charset="0"/>
                <a:cs typeface="Calibri" panose="020F0502020204030204" pitchFamily="34" charset="0"/>
              </a:rPr>
              <a:t> Vasconcelos, Leandro Malloy-</a:t>
            </a:r>
            <a:r>
              <a:rPr lang="en-US" sz="1400" dirty="0" err="1">
                <a:latin typeface="Calibri" panose="020F0502020204030204" pitchFamily="34" charset="0"/>
                <a:cs typeface="Calibri" panose="020F0502020204030204" pitchFamily="34" charset="0"/>
              </a:rPr>
              <a:t>Diniz</a:t>
            </a:r>
            <a:r>
              <a:rPr lang="en-US" sz="1400" dirty="0">
                <a:latin typeface="Calibri" panose="020F0502020204030204" pitchFamily="34" charset="0"/>
                <a:cs typeface="Calibri" panose="020F0502020204030204" pitchFamily="34" charset="0"/>
              </a:rPr>
              <a:t>, Humberto Correa, SYSTEMATIC REVIEW OF PSYCHOMETRIC PROPRIETIES OF BARRATT IMPULSIVENESS SCALE VERSION 11 (BIS-11),</a:t>
            </a:r>
            <a:r>
              <a:rPr lang="it-IT" sz="1400" dirty="0">
                <a:latin typeface="Calibri" panose="020F0502020204030204" pitchFamily="34" charset="0"/>
                <a:cs typeface="Calibri" panose="020F0502020204030204" pitchFamily="34" charset="0"/>
              </a:rPr>
              <a:t> Clinical </a:t>
            </a:r>
            <a:r>
              <a:rPr lang="it-IT" sz="1400" dirty="0" err="1">
                <a:latin typeface="Calibri" panose="020F0502020204030204" pitchFamily="34" charset="0"/>
                <a:cs typeface="Calibri" panose="020F0502020204030204" pitchFamily="34" charset="0"/>
              </a:rPr>
              <a:t>Neuropsychiatry</a:t>
            </a:r>
            <a:r>
              <a:rPr lang="it-IT" sz="1400" dirty="0">
                <a:latin typeface="Calibri" panose="020F0502020204030204" pitchFamily="34" charset="0"/>
                <a:cs typeface="Calibri" panose="020F0502020204030204" pitchFamily="34" charset="0"/>
              </a:rPr>
              <a:t> (2012) 9, 2, 61-74</a:t>
            </a:r>
          </a:p>
          <a:p>
            <a:r>
              <a:rPr lang="en-US" sz="1400" dirty="0">
                <a:latin typeface="Calibri" panose="020F0502020204030204" pitchFamily="34" charset="0"/>
                <a:cs typeface="Calibri" panose="020F0502020204030204" pitchFamily="34" charset="0"/>
              </a:rPr>
              <a:t>[4] </a:t>
            </a:r>
            <a:r>
              <a:rPr lang="en-US" sz="1400" dirty="0" err="1">
                <a:latin typeface="Calibri" panose="020F0502020204030204" pitchFamily="34" charset="0"/>
                <a:cs typeface="Calibri" panose="020F0502020204030204" pitchFamily="34" charset="0"/>
              </a:rPr>
              <a:t>Nachshon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Joseph Levine, </a:t>
            </a:r>
            <a:r>
              <a:rPr lang="en-US" sz="1400" dirty="0" err="1">
                <a:latin typeface="Calibri" panose="020F0502020204030204" pitchFamily="34" charset="0"/>
                <a:cs typeface="Calibri" panose="020F0502020204030204" pitchFamily="34" charset="0"/>
              </a:rPr>
              <a:t>Naama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and </a:t>
            </a:r>
            <a:r>
              <a:rPr lang="en-US" sz="1400" dirty="0" err="1">
                <a:latin typeface="Calibri" panose="020F0502020204030204" pitchFamily="34" charset="0"/>
                <a:cs typeface="Calibri" panose="020F0502020204030204" pitchFamily="34" charset="0"/>
              </a:rPr>
              <a:t>Avishai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Henik</a:t>
            </a:r>
            <a:r>
              <a:rPr lang="en-US" sz="1400" dirty="0">
                <a:latin typeface="Calibri" panose="020F0502020204030204" pitchFamily="34" charset="0"/>
                <a:cs typeface="Calibri" panose="020F0502020204030204" pitchFamily="34" charset="0"/>
              </a:rPr>
              <a:t>, Task Set Switching in Schizophrenia, Neuropsychology 2000, Vol. 14, No. 3, 471-482</a:t>
            </a:r>
          </a:p>
          <a:p>
            <a:r>
              <a:rPr lang="en-US" sz="1400" dirty="0">
                <a:latin typeface="Calibri" panose="020F0502020204030204" pitchFamily="34" charset="0"/>
                <a:cs typeface="Calibri" panose="020F0502020204030204" pitchFamily="34" charset="0"/>
              </a:rPr>
              <a:t>[5] </a:t>
            </a:r>
            <a:r>
              <a:rPr lang="en-US" sz="1400" dirty="0" err="1">
                <a:latin typeface="Calibri" panose="020F0502020204030204" pitchFamily="34" charset="0"/>
                <a:cs typeface="Calibri" panose="020F0502020204030204" pitchFamily="34" charset="0"/>
              </a:rPr>
              <a:t>Rotem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Leshem</a:t>
            </a:r>
            <a:r>
              <a:rPr lang="en-US" sz="1400" dirty="0">
                <a:latin typeface="Calibri" panose="020F0502020204030204" pitchFamily="34" charset="0"/>
                <a:cs typeface="Calibri" panose="020F0502020204030204" pitchFamily="34" charset="0"/>
              </a:rPr>
              <a:t>, Relationships between trait impulsivity and cognitive control: the effect of attention switching on response inhibition and conflict resolution, </a:t>
            </a:r>
            <a:r>
              <a:rPr lang="en-US" sz="1400" dirty="0" err="1">
                <a:latin typeface="Calibri" panose="020F0502020204030204" pitchFamily="34" charset="0"/>
                <a:cs typeface="Calibri" panose="020F0502020204030204" pitchFamily="34" charset="0"/>
              </a:rPr>
              <a:t>Cogn</a:t>
            </a:r>
            <a:r>
              <a:rPr lang="en-US" sz="1400" dirty="0">
                <a:latin typeface="Calibri" panose="020F0502020204030204" pitchFamily="34" charset="0"/>
                <a:cs typeface="Calibri" panose="020F0502020204030204" pitchFamily="34" charset="0"/>
              </a:rPr>
              <a:t> Process (2016) 17:89–103</a:t>
            </a:r>
          </a:p>
          <a:p>
            <a:r>
              <a:rPr lang="en-US" sz="1400" dirty="0">
                <a:latin typeface="Calibri" panose="020F0502020204030204" pitchFamily="34" charset="0"/>
                <a:cs typeface="Calibri" panose="020F0502020204030204" pitchFamily="34" charset="0"/>
              </a:rPr>
              <a:t>[6] Glenn R. Wylie, E. A. Clark, P. D. Butler and D. C. </a:t>
            </a:r>
            <a:r>
              <a:rPr lang="en-US" sz="1400" dirty="0" err="1">
                <a:latin typeface="Calibri" panose="020F0502020204030204" pitchFamily="34" charset="0"/>
                <a:cs typeface="Calibri" panose="020F0502020204030204" pitchFamily="34" charset="0"/>
              </a:rPr>
              <a:t>Javitt</a:t>
            </a:r>
            <a:r>
              <a:rPr lang="en-US" sz="1400" dirty="0">
                <a:latin typeface="Calibri" panose="020F0502020204030204" pitchFamily="34" charset="0"/>
                <a:cs typeface="Calibri" panose="020F0502020204030204" pitchFamily="34" charset="0"/>
              </a:rPr>
              <a:t>, Schizophrenia Patients Show Task Switching Deficits Consistent With N-Methyl-</a:t>
            </a:r>
            <a:r>
              <a:rPr lang="en-US" sz="1400" dirty="0" err="1">
                <a:latin typeface="Calibri" panose="020F0502020204030204" pitchFamily="34" charset="0"/>
                <a:cs typeface="Calibri" panose="020F0502020204030204" pitchFamily="34" charset="0"/>
              </a:rPr>
              <a:t>DAspartate</a:t>
            </a:r>
            <a:r>
              <a:rPr lang="en-US" sz="1400" dirty="0">
                <a:latin typeface="Calibri" panose="020F0502020204030204" pitchFamily="34" charset="0"/>
                <a:cs typeface="Calibri" panose="020F0502020204030204" pitchFamily="34" charset="0"/>
              </a:rPr>
              <a:t> System Dysfunction But Not Global Executive Deficits: Implications for Pathophysiology of Executive Dysfunction in Schizophrenia, </a:t>
            </a:r>
            <a:r>
              <a:rPr lang="it-IT" sz="1400" dirty="0">
                <a:latin typeface="Calibri" panose="020F0502020204030204" pitchFamily="34" charset="0"/>
                <a:cs typeface="Calibri" panose="020F0502020204030204" pitchFamily="34" charset="0"/>
              </a:rPr>
              <a:t>Schizophrenia </a:t>
            </a:r>
            <a:r>
              <a:rPr lang="it-IT" sz="1400" dirty="0" err="1">
                <a:latin typeface="Calibri" panose="020F0502020204030204" pitchFamily="34" charset="0"/>
                <a:cs typeface="Calibri" panose="020F0502020204030204" pitchFamily="34" charset="0"/>
              </a:rPr>
              <a:t>Bulletin</a:t>
            </a:r>
            <a:r>
              <a:rPr lang="it-IT" sz="1400" dirty="0">
                <a:latin typeface="Calibri" panose="020F0502020204030204" pitchFamily="34" charset="0"/>
                <a:cs typeface="Calibri" panose="020F0502020204030204" pitchFamily="34" charset="0"/>
              </a:rPr>
              <a:t> vol. 36 no. 3 pp. 585–594, 2010</a:t>
            </a:r>
          </a:p>
          <a:p>
            <a:r>
              <a:rPr lang="en-US" sz="1400" dirty="0">
                <a:latin typeface="Calibri" panose="020F0502020204030204" pitchFamily="34" charset="0"/>
                <a:cs typeface="Calibri" panose="020F0502020204030204" pitchFamily="34" charset="0"/>
              </a:rPr>
              <a:t>[7] Fred W. </a:t>
            </a:r>
            <a:r>
              <a:rPr lang="en-US" sz="1400" dirty="0" err="1">
                <a:latin typeface="Calibri" panose="020F0502020204030204" pitchFamily="34" charset="0"/>
                <a:cs typeface="Calibri" panose="020F0502020204030204" pitchFamily="34" charset="0"/>
              </a:rPr>
              <a:t>Sabb</a:t>
            </a:r>
            <a:r>
              <a:rPr lang="en-US" sz="1400" dirty="0">
                <a:latin typeface="Calibri" panose="020F0502020204030204" pitchFamily="34" charset="0"/>
                <a:cs typeface="Calibri" panose="020F0502020204030204" pitchFamily="34" charset="0"/>
              </a:rPr>
              <a:t>, Gerhard </a:t>
            </a:r>
            <a:r>
              <a:rPr lang="en-US" sz="1400" dirty="0" err="1">
                <a:latin typeface="Calibri" panose="020F0502020204030204" pitchFamily="34" charset="0"/>
                <a:cs typeface="Calibri" panose="020F0502020204030204" pitchFamily="34" charset="0"/>
              </a:rPr>
              <a:t>Hellemann</a:t>
            </a:r>
            <a:r>
              <a:rPr lang="en-US" sz="1400" dirty="0">
                <a:latin typeface="Calibri" panose="020F0502020204030204" pitchFamily="34" charset="0"/>
                <a:cs typeface="Calibri" panose="020F0502020204030204" pitchFamily="34" charset="0"/>
              </a:rPr>
              <a:t>, Nicholas B. Allen, Carrie E. Bearden, Enhanced switching and familial susceptibility for psychosis, Brain and Behavior. 2018;8:e00988</a:t>
            </a:r>
          </a:p>
          <a:p>
            <a:r>
              <a:rPr lang="en-US" sz="1400" dirty="0">
                <a:latin typeface="Calibri" panose="020F0502020204030204" pitchFamily="34" charset="0"/>
                <a:cs typeface="Calibri" panose="020F0502020204030204" pitchFamily="34" charset="0"/>
              </a:rPr>
              <a:t>[8] S. Jamadar, P. Michie, F. </a:t>
            </a:r>
            <a:r>
              <a:rPr lang="en-US" sz="1400" dirty="0" err="1">
                <a:latin typeface="Calibri" panose="020F0502020204030204" pitchFamily="34" charset="0"/>
                <a:cs typeface="Calibri" panose="020F0502020204030204" pitchFamily="34" charset="0"/>
              </a:rPr>
              <a:t>Karayanidis</a:t>
            </a:r>
            <a:r>
              <a:rPr lang="en-US" sz="1400" dirty="0">
                <a:latin typeface="Calibri" panose="020F0502020204030204" pitchFamily="34" charset="0"/>
                <a:cs typeface="Calibri" panose="020F0502020204030204" pitchFamily="34" charset="0"/>
              </a:rPr>
              <a:t>, Compensatory mechanisms underlie intact task-switching performance in 	schizophrenia,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48 (2010) 1305–1323</a:t>
            </a:r>
          </a:p>
          <a:p>
            <a:r>
              <a:rPr lang="en-US" sz="1400" dirty="0">
                <a:latin typeface="Calibri" panose="020F0502020204030204" pitchFamily="34" charset="0"/>
                <a:cs typeface="Calibri" panose="020F0502020204030204" pitchFamily="34" charset="0"/>
              </a:rPr>
              <a:t>[9] Dara S. </a:t>
            </a:r>
            <a:r>
              <a:rPr lang="en-US" sz="1400" dirty="0" err="1">
                <a:latin typeface="Calibri" panose="020F0502020204030204" pitchFamily="34" charset="0"/>
                <a:cs typeface="Calibri" panose="020F0502020204030204" pitchFamily="34" charset="0"/>
              </a:rPr>
              <a:t>Manoach</a:t>
            </a:r>
            <a:r>
              <a:rPr lang="en-US" sz="1400" dirty="0">
                <a:latin typeface="Calibri" panose="020F0502020204030204" pitchFamily="34" charset="0"/>
                <a:cs typeface="Calibri" panose="020F0502020204030204" pitchFamily="34" charset="0"/>
              </a:rPr>
              <a:t>, Kristen A. Lindgren, </a:t>
            </a:r>
            <a:r>
              <a:rPr lang="en-US" sz="1400" dirty="0" err="1">
                <a:latin typeface="Calibri" panose="020F0502020204030204" pitchFamily="34" charset="0"/>
                <a:cs typeface="Calibri" panose="020F0502020204030204" pitchFamily="34" charset="0"/>
              </a:rPr>
              <a:t>Mariya</a:t>
            </a:r>
            <a:r>
              <a:rPr lang="en-US" sz="1400" dirty="0">
                <a:latin typeface="Calibri" panose="020F0502020204030204" pitchFamily="34" charset="0"/>
                <a:cs typeface="Calibri" panose="020F0502020204030204" pitchFamily="34" charset="0"/>
              </a:rPr>
              <a:t> V. </a:t>
            </a:r>
            <a:r>
              <a:rPr lang="en-US" sz="1400" dirty="0" err="1">
                <a:latin typeface="Calibri" panose="020F0502020204030204" pitchFamily="34" charset="0"/>
                <a:cs typeface="Calibri" panose="020F0502020204030204" pitchFamily="34" charset="0"/>
              </a:rPr>
              <a:t>Cherkasova</a:t>
            </a:r>
            <a:r>
              <a:rPr lang="en-US" sz="1400" dirty="0">
                <a:latin typeface="Calibri" panose="020F0502020204030204" pitchFamily="34" charset="0"/>
                <a:cs typeface="Calibri" panose="020F0502020204030204" pitchFamily="34" charset="0"/>
              </a:rPr>
              <a:t>, Donald C. Goff, Elkan F. Halpern, James </a:t>
            </a:r>
            <a:r>
              <a:rPr lang="en-US" sz="1400" dirty="0" err="1">
                <a:latin typeface="Calibri" panose="020F0502020204030204" pitchFamily="34" charset="0"/>
                <a:cs typeface="Calibri" panose="020F0502020204030204" pitchFamily="34" charset="0"/>
              </a:rPr>
              <a:t>Intriligator</a:t>
            </a:r>
            <a:r>
              <a:rPr lang="en-US" sz="1400" dirty="0">
                <a:latin typeface="Calibri" panose="020F0502020204030204" pitchFamily="34" charset="0"/>
                <a:cs typeface="Calibri" panose="020F0502020204030204" pitchFamily="34" charset="0"/>
              </a:rPr>
              <a:t>, and Jason J.S. Barton, Schizophrenic Subjects Show Deficient Inhibition but Intact Task Switching on Saccadic Tasks, BIOL PSYCHIATRY 2002;51:816–826</a:t>
            </a:r>
          </a:p>
          <a:p>
            <a:r>
              <a:rPr lang="en-US" sz="1400" dirty="0">
                <a:latin typeface="Calibri" panose="020F0502020204030204" pitchFamily="34" charset="0"/>
                <a:cs typeface="Calibri" panose="020F0502020204030204" pitchFamily="34" charset="0"/>
              </a:rPr>
              <a:t>[10] Paul D. </a:t>
            </a:r>
            <a:r>
              <a:rPr lang="en-US" sz="1400" dirty="0" err="1">
                <a:latin typeface="Calibri" panose="020F0502020204030204" pitchFamily="34" charset="0"/>
                <a:cs typeface="Calibri" panose="020F0502020204030204" pitchFamily="34" charset="0"/>
              </a:rPr>
              <a:t>Kieffaber</a:t>
            </a:r>
            <a:r>
              <a:rPr lang="en-US" sz="1400" dirty="0">
                <a:latin typeface="Calibri" panose="020F0502020204030204" pitchFamily="34" charset="0"/>
                <a:cs typeface="Calibri" panose="020F0502020204030204" pitchFamily="34" charset="0"/>
              </a:rPr>
              <a:t>, Emily S. </a:t>
            </a:r>
            <a:r>
              <a:rPr lang="en-US" sz="1400" dirty="0" err="1">
                <a:latin typeface="Calibri" panose="020F0502020204030204" pitchFamily="34" charset="0"/>
                <a:cs typeface="Calibri" panose="020F0502020204030204" pitchFamily="34" charset="0"/>
              </a:rPr>
              <a:t>Kappenman</a:t>
            </a:r>
            <a:r>
              <a:rPr lang="en-US" sz="1400" dirty="0">
                <a:latin typeface="Calibri" panose="020F0502020204030204" pitchFamily="34" charset="0"/>
                <a:cs typeface="Calibri" panose="020F0502020204030204" pitchFamily="34" charset="0"/>
              </a:rPr>
              <a:t>, Misty Bodkins, </a:t>
            </a:r>
            <a:r>
              <a:rPr lang="en-US" sz="1400" dirty="0" err="1">
                <a:latin typeface="Calibri" panose="020F0502020204030204" pitchFamily="34" charset="0"/>
                <a:cs typeface="Calibri" panose="020F0502020204030204" pitchFamily="34" charset="0"/>
              </a:rPr>
              <a:t>Anantha</a:t>
            </a:r>
            <a:r>
              <a:rPr lang="en-US" sz="1400" dirty="0">
                <a:latin typeface="Calibri" panose="020F0502020204030204" pitchFamily="34" charset="0"/>
                <a:cs typeface="Calibri" panose="020F0502020204030204" pitchFamily="34" charset="0"/>
              </a:rPr>
              <a:t> Shekhar, Brian F. O’Donnell, William P. Hetrick, Switch and maintenance of task set in schizophrenia, Schizophrenia Research 84 (2006) 345–358</a:t>
            </a:r>
          </a:p>
        </p:txBody>
      </p:sp>
      <p:sp>
        <p:nvSpPr>
          <p:cNvPr id="80" name="Rettangolo con angoli arrotondati 18">
            <a:extLst>
              <a:ext uri="{FF2B5EF4-FFF2-40B4-BE49-F238E27FC236}">
                <a16:creationId xmlns:a16="http://schemas.microsoft.com/office/drawing/2014/main" id="{4B67827B-D768-3A38-3E07-E0B8DD327FA8}"/>
              </a:ext>
            </a:extLst>
          </p:cNvPr>
          <p:cNvSpPr/>
          <p:nvPr/>
        </p:nvSpPr>
        <p:spPr>
          <a:xfrm>
            <a:off x="736600" y="37352288"/>
            <a:ext cx="14041437" cy="470013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501357"/>
              <a:gd name="connsiteX1" fmla="*/ 575784 w 10672413"/>
              <a:gd name="connsiteY1" fmla="*/ 11923 h 3501357"/>
              <a:gd name="connsiteX2" fmla="*/ 10082114 w 10672413"/>
              <a:gd name="connsiteY2" fmla="*/ 11923 h 3501357"/>
              <a:gd name="connsiteX3" fmla="*/ 10657898 w 10672413"/>
              <a:gd name="connsiteY3" fmla="*/ 311936 h 3501357"/>
              <a:gd name="connsiteX4" fmla="*/ 10672413 w 10672413"/>
              <a:gd name="connsiteY4" fmla="*/ 3224600 h 3501357"/>
              <a:gd name="connsiteX5" fmla="*/ 10082114 w 10672413"/>
              <a:gd name="connsiteY5" fmla="*/ 3466555 h 3501357"/>
              <a:gd name="connsiteX6" fmla="*/ 459046 w 10672413"/>
              <a:gd name="connsiteY6" fmla="*/ 3466555 h 3501357"/>
              <a:gd name="connsiteX7" fmla="*/ 14514 w 10672413"/>
              <a:gd name="connsiteY7" fmla="*/ 3079706 h 3501357"/>
              <a:gd name="connsiteX8" fmla="*/ 0 w 10672413"/>
              <a:gd name="connsiteY8" fmla="*/ 239365 h 3501357"/>
              <a:gd name="connsiteX0" fmla="*/ 0 w 10672413"/>
              <a:gd name="connsiteY0" fmla="*/ 239365 h 3527931"/>
              <a:gd name="connsiteX1" fmla="*/ 575784 w 10672413"/>
              <a:gd name="connsiteY1" fmla="*/ 11923 h 3527931"/>
              <a:gd name="connsiteX2" fmla="*/ 10082114 w 10672413"/>
              <a:gd name="connsiteY2" fmla="*/ 11923 h 3527931"/>
              <a:gd name="connsiteX3" fmla="*/ 10657898 w 10672413"/>
              <a:gd name="connsiteY3" fmla="*/ 311936 h 3527931"/>
              <a:gd name="connsiteX4" fmla="*/ 10672413 w 10672413"/>
              <a:gd name="connsiteY4" fmla="*/ 3224600 h 3527931"/>
              <a:gd name="connsiteX5" fmla="*/ 10082114 w 10672413"/>
              <a:gd name="connsiteY5" fmla="*/ 3466555 h 3527931"/>
              <a:gd name="connsiteX6" fmla="*/ 459046 w 10672413"/>
              <a:gd name="connsiteY6" fmla="*/ 3466555 h 3527931"/>
              <a:gd name="connsiteX7" fmla="*/ 14514 w 10672413"/>
              <a:gd name="connsiteY7" fmla="*/ 3079706 h 3527931"/>
              <a:gd name="connsiteX8" fmla="*/ 0 w 10672413"/>
              <a:gd name="connsiteY8" fmla="*/ 239365 h 3527931"/>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12810 h 3474514"/>
              <a:gd name="connsiteX8" fmla="*/ 0 w 10672413"/>
              <a:gd name="connsiteY8" fmla="*/ 239365 h 3474514"/>
              <a:gd name="connsiteX0" fmla="*/ 0 w 10672413"/>
              <a:gd name="connsiteY0" fmla="*/ 239365 h 3479096"/>
              <a:gd name="connsiteX1" fmla="*/ 575784 w 10672413"/>
              <a:gd name="connsiteY1" fmla="*/ 11923 h 3479096"/>
              <a:gd name="connsiteX2" fmla="*/ 10082114 w 10672413"/>
              <a:gd name="connsiteY2" fmla="*/ 11923 h 3479096"/>
              <a:gd name="connsiteX3" fmla="*/ 10657898 w 10672413"/>
              <a:gd name="connsiteY3" fmla="*/ 311936 h 3479096"/>
              <a:gd name="connsiteX4" fmla="*/ 10672413 w 10672413"/>
              <a:gd name="connsiteY4" fmla="*/ 3241152 h 3479096"/>
              <a:gd name="connsiteX5" fmla="*/ 10082114 w 10672413"/>
              <a:gd name="connsiteY5" fmla="*/ 3466555 h 3479096"/>
              <a:gd name="connsiteX6" fmla="*/ 459046 w 10672413"/>
              <a:gd name="connsiteY6" fmla="*/ 3466555 h 3479096"/>
              <a:gd name="connsiteX7" fmla="*/ 14514 w 10672413"/>
              <a:gd name="connsiteY7" fmla="*/ 3112810 h 3479096"/>
              <a:gd name="connsiteX8" fmla="*/ 0 w 10672413"/>
              <a:gd name="connsiteY8" fmla="*/ 239365 h 3479096"/>
              <a:gd name="connsiteX0" fmla="*/ 0 w 10672413"/>
              <a:gd name="connsiteY0" fmla="*/ 239365 h 3491067"/>
              <a:gd name="connsiteX1" fmla="*/ 575784 w 10672413"/>
              <a:gd name="connsiteY1" fmla="*/ 11923 h 3491067"/>
              <a:gd name="connsiteX2" fmla="*/ 10082114 w 10672413"/>
              <a:gd name="connsiteY2" fmla="*/ 11923 h 3491067"/>
              <a:gd name="connsiteX3" fmla="*/ 10657898 w 10672413"/>
              <a:gd name="connsiteY3" fmla="*/ 311936 h 3491067"/>
              <a:gd name="connsiteX4" fmla="*/ 10672413 w 10672413"/>
              <a:gd name="connsiteY4" fmla="*/ 3241152 h 3491067"/>
              <a:gd name="connsiteX5" fmla="*/ 10232900 w 10672413"/>
              <a:gd name="connsiteY5" fmla="*/ 3483108 h 3491067"/>
              <a:gd name="connsiteX6" fmla="*/ 459046 w 10672413"/>
              <a:gd name="connsiteY6" fmla="*/ 3466555 h 3491067"/>
              <a:gd name="connsiteX7" fmla="*/ 14514 w 10672413"/>
              <a:gd name="connsiteY7" fmla="*/ 3112810 h 3491067"/>
              <a:gd name="connsiteX8" fmla="*/ 0 w 10672413"/>
              <a:gd name="connsiteY8" fmla="*/ 239365 h 3491067"/>
              <a:gd name="connsiteX0" fmla="*/ 0 w 10659285"/>
              <a:gd name="connsiteY0" fmla="*/ 239365 h 3491067"/>
              <a:gd name="connsiteX1" fmla="*/ 575784 w 10659285"/>
              <a:gd name="connsiteY1" fmla="*/ 11923 h 3491067"/>
              <a:gd name="connsiteX2" fmla="*/ 10082114 w 10659285"/>
              <a:gd name="connsiteY2" fmla="*/ 11923 h 3491067"/>
              <a:gd name="connsiteX3" fmla="*/ 10657898 w 10659285"/>
              <a:gd name="connsiteY3" fmla="*/ 311936 h 3491067"/>
              <a:gd name="connsiteX4" fmla="*/ 10657821 w 10659285"/>
              <a:gd name="connsiteY4" fmla="*/ 3241152 h 3491067"/>
              <a:gd name="connsiteX5" fmla="*/ 10232900 w 10659285"/>
              <a:gd name="connsiteY5" fmla="*/ 3483108 h 3491067"/>
              <a:gd name="connsiteX6" fmla="*/ 459046 w 10659285"/>
              <a:gd name="connsiteY6" fmla="*/ 3466555 h 3491067"/>
              <a:gd name="connsiteX7" fmla="*/ 14514 w 10659285"/>
              <a:gd name="connsiteY7" fmla="*/ 3112810 h 3491067"/>
              <a:gd name="connsiteX8" fmla="*/ 0 w 10659285"/>
              <a:gd name="connsiteY8" fmla="*/ 239365 h 3491067"/>
              <a:gd name="connsiteX0" fmla="*/ 0 w 10659285"/>
              <a:gd name="connsiteY0" fmla="*/ 290520 h 3479779"/>
              <a:gd name="connsiteX1" fmla="*/ 575784 w 10659285"/>
              <a:gd name="connsiteY1" fmla="*/ 635 h 3479779"/>
              <a:gd name="connsiteX2" fmla="*/ 10082114 w 10659285"/>
              <a:gd name="connsiteY2" fmla="*/ 635 h 3479779"/>
              <a:gd name="connsiteX3" fmla="*/ 10657898 w 10659285"/>
              <a:gd name="connsiteY3" fmla="*/ 300648 h 3479779"/>
              <a:gd name="connsiteX4" fmla="*/ 10657821 w 10659285"/>
              <a:gd name="connsiteY4" fmla="*/ 3229864 h 3479779"/>
              <a:gd name="connsiteX5" fmla="*/ 10232900 w 10659285"/>
              <a:gd name="connsiteY5" fmla="*/ 3471820 h 3479779"/>
              <a:gd name="connsiteX6" fmla="*/ 459046 w 10659285"/>
              <a:gd name="connsiteY6" fmla="*/ 3455267 h 3479779"/>
              <a:gd name="connsiteX7" fmla="*/ 14514 w 10659285"/>
              <a:gd name="connsiteY7" fmla="*/ 3101522 h 3479779"/>
              <a:gd name="connsiteX8" fmla="*/ 0 w 10659285"/>
              <a:gd name="connsiteY8" fmla="*/ 290520 h 3479779"/>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101073 h 3479330"/>
              <a:gd name="connsiteX8" fmla="*/ 0 w 10659285"/>
              <a:gd name="connsiteY8" fmla="*/ 290071 h 3479330"/>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056471 h 3479330"/>
              <a:gd name="connsiteX8" fmla="*/ 0 w 10659285"/>
              <a:gd name="connsiteY8" fmla="*/ 290071 h 347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9285" h="3479330">
                <a:moveTo>
                  <a:pt x="0" y="290071"/>
                </a:moveTo>
                <a:cubicBezTo>
                  <a:pt x="0" y="-27926"/>
                  <a:pt x="284519" y="9107"/>
                  <a:pt x="602516" y="9107"/>
                </a:cubicBezTo>
                <a:lnTo>
                  <a:pt x="10082114" y="186"/>
                </a:lnTo>
                <a:cubicBezTo>
                  <a:pt x="10400111" y="186"/>
                  <a:pt x="10657898" y="-17798"/>
                  <a:pt x="10657898" y="300199"/>
                </a:cubicBezTo>
                <a:cubicBezTo>
                  <a:pt x="10662736" y="1271087"/>
                  <a:pt x="10652983" y="2258527"/>
                  <a:pt x="10657821" y="3229415"/>
                </a:cubicBezTo>
                <a:cubicBezTo>
                  <a:pt x="10657821" y="3547412"/>
                  <a:pt x="10550897" y="3471371"/>
                  <a:pt x="10232900" y="3471371"/>
                </a:cubicBezTo>
                <a:lnTo>
                  <a:pt x="459046" y="3454818"/>
                </a:lnTo>
                <a:cubicBezTo>
                  <a:pt x="29176" y="3487922"/>
                  <a:pt x="14514" y="3374468"/>
                  <a:pt x="14514" y="3056471"/>
                </a:cubicBezTo>
                <a:cubicBezTo>
                  <a:pt x="9676" y="2098656"/>
                  <a:pt x="4838" y="1247886"/>
                  <a:pt x="0" y="290071"/>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sellaDiTesto 80">
            <a:extLst>
              <a:ext uri="{FF2B5EF4-FFF2-40B4-BE49-F238E27FC236}">
                <a16:creationId xmlns:a16="http://schemas.microsoft.com/office/drawing/2014/main" id="{69A3A18D-410D-C4ED-1275-6D8A47377D0E}"/>
              </a:ext>
            </a:extLst>
          </p:cNvPr>
          <p:cNvSpPr txBox="1"/>
          <p:nvPr/>
        </p:nvSpPr>
        <p:spPr>
          <a:xfrm>
            <a:off x="4934722" y="37121455"/>
            <a:ext cx="5283243"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CONCLUSIONS</a:t>
            </a:r>
            <a:endParaRPr lang="it-IT" sz="2200" dirty="0">
              <a:solidFill>
                <a:schemeClr val="bg1"/>
              </a:solidFill>
            </a:endParaRPr>
          </a:p>
        </p:txBody>
      </p:sp>
      <p:sp>
        <p:nvSpPr>
          <p:cNvPr id="36" name="CasellaDiTesto 35">
            <a:extLst>
              <a:ext uri="{FF2B5EF4-FFF2-40B4-BE49-F238E27FC236}">
                <a16:creationId xmlns:a16="http://schemas.microsoft.com/office/drawing/2014/main" id="{27306C17-F3AE-F3C0-DA08-9685560ABAE3}"/>
              </a:ext>
            </a:extLst>
          </p:cNvPr>
          <p:cNvSpPr txBox="1"/>
          <p:nvPr/>
        </p:nvSpPr>
        <p:spPr>
          <a:xfrm>
            <a:off x="20897850" y="5240816"/>
            <a:ext cx="7912389" cy="2128788"/>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rPr>
              <a:t>OBJECTIVES</a:t>
            </a:r>
            <a:endParaRPr lang="en-US" sz="2000" dirty="0">
              <a:latin typeface="Calibri" panose="020F0502020204030204" pitchFamily="34" charset="0"/>
              <a:ea typeface="Calibri" panose="020F0502020204030204" pitchFamily="34" charset="0"/>
            </a:endParaRPr>
          </a:p>
          <a:p>
            <a:r>
              <a:rPr lang="en-GB" dirty="0">
                <a:latin typeface="Calibri" panose="020F0502020204030204" pitchFamily="34" charset="0"/>
                <a:cs typeface="Calibri" panose="020F0502020204030204" pitchFamily="34" charset="0"/>
              </a:rPr>
              <a:t>According to literature:</a:t>
            </a:r>
          </a:p>
          <a:p>
            <a:pPr marL="285750" indent="-285750">
              <a:buFont typeface="Wingdings" pitchFamily="2" charset="2"/>
              <a:buChar char="§"/>
            </a:pPr>
            <a:r>
              <a:rPr lang="en-GB" dirty="0">
                <a:latin typeface="Calibri" panose="020F0502020204030204" pitchFamily="34" charset="0"/>
                <a:cs typeface="Calibri" panose="020F0502020204030204" pitchFamily="34" charset="0"/>
              </a:rPr>
              <a:t>SCHZ are slower than CTRL but have comparable performance in the task switching test;</a:t>
            </a:r>
          </a:p>
          <a:p>
            <a:pPr marL="285750" indent="-285750">
              <a:spcAft>
                <a:spcPts val="200"/>
              </a:spcAft>
              <a:buFont typeface="Wingdings" pitchFamily="2" charset="2"/>
              <a:buChar char="§"/>
            </a:pPr>
            <a:r>
              <a:rPr lang="en-GB" dirty="0">
                <a:latin typeface="Calibri" panose="020F0502020204030204" pitchFamily="34" charset="0"/>
                <a:cs typeface="Calibri" panose="020F0502020204030204" pitchFamily="34" charset="0"/>
              </a:rPr>
              <a:t>brain activity between SCHZ and CTRL differ in specific region activity.</a:t>
            </a:r>
          </a:p>
          <a:p>
            <a:r>
              <a:rPr lang="en-GB" dirty="0">
                <a:latin typeface="Calibri" panose="020F0502020204030204" pitchFamily="34" charset="0"/>
                <a:cs typeface="Calibri" panose="020F0502020204030204" pitchFamily="34" charset="0"/>
              </a:rPr>
              <a:t>Our objective was to verify or disprove these hypothesis.</a:t>
            </a:r>
            <a:endParaRPr lang="en-GB" sz="1400" dirty="0">
              <a:latin typeface="Calibri" panose="020F0502020204030204" pitchFamily="34" charset="0"/>
              <a:ea typeface="Calibri" panose="020F0502020204030204" pitchFamily="34" charset="0"/>
              <a:cs typeface="Calibri" panose="020F0502020204030204" pitchFamily="34" charset="0"/>
            </a:endParaRPr>
          </a:p>
          <a:p>
            <a:pPr algn="just"/>
            <a:endParaRPr lang="en-US" sz="1400" dirty="0">
              <a:latin typeface="Calibri" panose="020F0502020204030204" pitchFamily="34" charset="0"/>
              <a:ea typeface="Calibri" panose="020F0502020204030204" pitchFamily="34" charset="0"/>
            </a:endParaRPr>
          </a:p>
        </p:txBody>
      </p:sp>
      <p:grpSp>
        <p:nvGrpSpPr>
          <p:cNvPr id="38" name="Gruppo 37">
            <a:extLst>
              <a:ext uri="{FF2B5EF4-FFF2-40B4-BE49-F238E27FC236}">
                <a16:creationId xmlns:a16="http://schemas.microsoft.com/office/drawing/2014/main" id="{3B960F6B-53C7-D034-20D1-3DC71A348452}"/>
              </a:ext>
            </a:extLst>
          </p:cNvPr>
          <p:cNvGrpSpPr/>
          <p:nvPr/>
        </p:nvGrpSpPr>
        <p:grpSpPr>
          <a:xfrm>
            <a:off x="10701817" y="5501562"/>
            <a:ext cx="5345424" cy="4320842"/>
            <a:chOff x="381029" y="1683011"/>
            <a:chExt cx="3043388" cy="2693038"/>
          </a:xfrm>
        </p:grpSpPr>
        <p:sp>
          <p:nvSpPr>
            <p:cNvPr id="82" name="TextBox 55">
              <a:extLst>
                <a:ext uri="{FF2B5EF4-FFF2-40B4-BE49-F238E27FC236}">
                  <a16:creationId xmlns:a16="http://schemas.microsoft.com/office/drawing/2014/main" id="{4C32970B-8E6A-CBA6-D3AF-5479C8647550}"/>
                </a:ext>
              </a:extLst>
            </p:cNvPr>
            <p:cNvSpPr txBox="1"/>
            <p:nvPr/>
          </p:nvSpPr>
          <p:spPr>
            <a:xfrm>
              <a:off x="402827" y="3858476"/>
              <a:ext cx="3021590" cy="517573"/>
            </a:xfrm>
            <a:prstGeom prst="rect">
              <a:avLst/>
            </a:prstGeom>
            <a:noFill/>
          </p:spPr>
          <p:txBody>
            <a:bodyPr wrap="square">
              <a:spAutoFit/>
            </a:bodyPr>
            <a:lstStyle/>
            <a:p>
              <a:pPr>
                <a:lnSpc>
                  <a:spcPct val="110000"/>
                </a:lnSpc>
              </a:pPr>
              <a:r>
                <a:rPr lang="en-US" sz="1200" b="1" dirty="0"/>
                <a:t>Instructions</a:t>
              </a:r>
            </a:p>
            <a:p>
              <a:pPr>
                <a:lnSpc>
                  <a:spcPct val="110000"/>
                </a:lnSpc>
              </a:pPr>
              <a:r>
                <a:rPr lang="en-US" sz="1200" b="1" dirty="0"/>
                <a:t>Red or Circle = Right button</a:t>
              </a:r>
            </a:p>
            <a:p>
              <a:pPr>
                <a:lnSpc>
                  <a:spcPct val="110000"/>
                </a:lnSpc>
              </a:pPr>
              <a:r>
                <a:rPr lang="en-US" sz="1200" b="1" dirty="0"/>
                <a:t>Green or Triangle = Left button</a:t>
              </a:r>
            </a:p>
            <a:p>
              <a:pPr>
                <a:lnSpc>
                  <a:spcPct val="110000"/>
                </a:lnSpc>
              </a:pPr>
              <a:endParaRPr lang="en-US" sz="800" b="1" dirty="0">
                <a:solidFill>
                  <a:schemeClr val="accent3"/>
                </a:solidFill>
              </a:endParaRPr>
            </a:p>
          </p:txBody>
        </p:sp>
        <p:grpSp>
          <p:nvGrpSpPr>
            <p:cNvPr id="84" name="Gruppo 83">
              <a:extLst>
                <a:ext uri="{FF2B5EF4-FFF2-40B4-BE49-F238E27FC236}">
                  <a16:creationId xmlns:a16="http://schemas.microsoft.com/office/drawing/2014/main" id="{4E0F2F55-E526-3A63-576B-816E67ED3076}"/>
                </a:ext>
              </a:extLst>
            </p:cNvPr>
            <p:cNvGrpSpPr/>
            <p:nvPr/>
          </p:nvGrpSpPr>
          <p:grpSpPr>
            <a:xfrm>
              <a:off x="381029" y="1683011"/>
              <a:ext cx="2866240" cy="2185652"/>
              <a:chOff x="381029" y="1683011"/>
              <a:chExt cx="2866240" cy="2185652"/>
            </a:xfrm>
          </p:grpSpPr>
          <p:grpSp>
            <p:nvGrpSpPr>
              <p:cNvPr id="85" name="Gruppo 84">
                <a:extLst>
                  <a:ext uri="{FF2B5EF4-FFF2-40B4-BE49-F238E27FC236}">
                    <a16:creationId xmlns:a16="http://schemas.microsoft.com/office/drawing/2014/main" id="{28AD268C-06E9-6B74-565E-1616A9556D2E}"/>
                  </a:ext>
                </a:extLst>
              </p:cNvPr>
              <p:cNvGrpSpPr/>
              <p:nvPr/>
            </p:nvGrpSpPr>
            <p:grpSpPr>
              <a:xfrm>
                <a:off x="381029" y="1683011"/>
                <a:ext cx="2261299" cy="2185652"/>
                <a:chOff x="381029" y="1683011"/>
                <a:chExt cx="2261299" cy="2185652"/>
              </a:xfrm>
            </p:grpSpPr>
            <p:pic>
              <p:nvPicPr>
                <p:cNvPr id="92" name="Immagine 91">
                  <a:extLst>
                    <a:ext uri="{FF2B5EF4-FFF2-40B4-BE49-F238E27FC236}">
                      <a16:creationId xmlns:a16="http://schemas.microsoft.com/office/drawing/2014/main" id="{823CC2A1-AB3E-66B0-0F8D-A8EAE2037D57}"/>
                    </a:ext>
                  </a:extLst>
                </p:cNvPr>
                <p:cNvPicPr>
                  <a:picLocks noChangeAspect="1"/>
                </p:cNvPicPr>
                <p:nvPr/>
              </p:nvPicPr>
              <p:blipFill>
                <a:blip r:embed="rId27">
                  <a:extLst>
                    <a:ext uri="{BEBA8EAE-BF5A-486C-A8C5-ECC9F3942E4B}">
                      <a14:imgProps xmlns:a14="http://schemas.microsoft.com/office/drawing/2010/main">
                        <a14:imgLayer r:embed="rId28">
                          <a14:imgEffect>
                            <a14:backgroundRemoval t="3135" b="97179" l="6745" r="95748">
                              <a14:foregroundMark x1="8506" y1="7227" x2="13490" y2="18809"/>
                              <a14:foregroundMark x1="7555" y1="12069" x2="8065" y2="17398"/>
                              <a14:foregroundMark x1="90616" y1="79154" x2="91202" y2="86677"/>
                              <a14:foregroundMark x1="79765" y1="92947" x2="86364" y2="92633"/>
                              <a14:foregroundMark x1="95748" y1="85423" x2="87830" y2="97179"/>
                              <a14:backgroundMark x1="4692" y1="3448" x2="6158" y2="2821"/>
                              <a14:backgroundMark x1="6012" y1="2821" x2="6012" y2="12069"/>
                            </a14:backgroundRemoval>
                          </a14:imgEffect>
                          <a14:imgEffect>
                            <a14:colorTemperature colorTemp="5300"/>
                          </a14:imgEffect>
                        </a14:imgLayer>
                      </a14:imgProps>
                    </a:ext>
                  </a:extLst>
                </a:blip>
                <a:stretch>
                  <a:fillRect/>
                </a:stretch>
              </p:blipFill>
              <p:spPr>
                <a:xfrm>
                  <a:off x="381029" y="1753254"/>
                  <a:ext cx="2261299" cy="2115409"/>
                </a:xfrm>
                <a:prstGeom prst="rect">
                  <a:avLst/>
                </a:prstGeom>
              </p:spPr>
            </p:pic>
            <p:cxnSp>
              <p:nvCxnSpPr>
                <p:cNvPr id="93" name="Connettore 2 92">
                  <a:extLst>
                    <a:ext uri="{FF2B5EF4-FFF2-40B4-BE49-F238E27FC236}">
                      <a16:creationId xmlns:a16="http://schemas.microsoft.com/office/drawing/2014/main" id="{88F88E24-B976-2740-0384-9582D7479155}"/>
                    </a:ext>
                  </a:extLst>
                </p:cNvPr>
                <p:cNvCxnSpPr/>
                <p:nvPr/>
              </p:nvCxnSpPr>
              <p:spPr>
                <a:xfrm>
                  <a:off x="905456" y="1762573"/>
                  <a:ext cx="140677" cy="13181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CasellaDiTesto 93">
                  <a:extLst>
                    <a:ext uri="{FF2B5EF4-FFF2-40B4-BE49-F238E27FC236}">
                      <a16:creationId xmlns:a16="http://schemas.microsoft.com/office/drawing/2014/main" id="{9CBDDC19-4F49-A38D-A789-C2332B0AE0A6}"/>
                    </a:ext>
                  </a:extLst>
                </p:cNvPr>
                <p:cNvSpPr txBox="1"/>
                <p:nvPr/>
              </p:nvSpPr>
              <p:spPr>
                <a:xfrm>
                  <a:off x="1041010" y="1683011"/>
                  <a:ext cx="239151" cy="138499"/>
                </a:xfrm>
                <a:prstGeom prst="rect">
                  <a:avLst/>
                </a:prstGeom>
                <a:noFill/>
              </p:spPr>
              <p:txBody>
                <a:bodyPr wrap="square" lIns="0" tIns="0" rIns="0" bIns="0" rtlCol="0">
                  <a:spAutoFit/>
                </a:bodyPr>
                <a:lstStyle/>
                <a:p>
                  <a:r>
                    <a:rPr lang="it-DE" sz="1400" dirty="0"/>
                    <a:t>CSI</a:t>
                  </a:r>
                </a:p>
              </p:txBody>
            </p:sp>
          </p:grpSp>
          <p:cxnSp>
            <p:nvCxnSpPr>
              <p:cNvPr id="86" name="Connettore 2 85">
                <a:extLst>
                  <a:ext uri="{FF2B5EF4-FFF2-40B4-BE49-F238E27FC236}">
                    <a16:creationId xmlns:a16="http://schemas.microsoft.com/office/drawing/2014/main" id="{B48EC48B-F557-E544-DB58-C498D86DC4FC}"/>
                  </a:ext>
                </a:extLst>
              </p:cNvPr>
              <p:cNvCxnSpPr/>
              <p:nvPr/>
            </p:nvCxnSpPr>
            <p:spPr>
              <a:xfrm flipH="1">
                <a:off x="1523180" y="2297025"/>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CasellaDiTesto 86">
                <a:extLst>
                  <a:ext uri="{FF2B5EF4-FFF2-40B4-BE49-F238E27FC236}">
                    <a16:creationId xmlns:a16="http://schemas.microsoft.com/office/drawing/2014/main" id="{435C5CCF-2701-4EB0-5A68-A62D2352BDBC}"/>
                  </a:ext>
                </a:extLst>
              </p:cNvPr>
              <p:cNvSpPr txBox="1"/>
              <p:nvPr/>
            </p:nvSpPr>
            <p:spPr>
              <a:xfrm>
                <a:off x="1874808" y="2213002"/>
                <a:ext cx="828135" cy="138499"/>
              </a:xfrm>
              <a:prstGeom prst="rect">
                <a:avLst/>
              </a:prstGeom>
              <a:noFill/>
            </p:spPr>
            <p:txBody>
              <a:bodyPr wrap="square" lIns="0" tIns="0" rIns="0" bIns="0" rtlCol="0">
                <a:spAutoFit/>
              </a:bodyPr>
              <a:lstStyle/>
              <a:p>
                <a:r>
                  <a:rPr lang="it-DE" sz="1400" dirty="0"/>
                  <a:t>Incongruent</a:t>
                </a:r>
              </a:p>
            </p:txBody>
          </p:sp>
          <p:cxnSp>
            <p:nvCxnSpPr>
              <p:cNvPr id="88" name="Connettore 2 87">
                <a:extLst>
                  <a:ext uri="{FF2B5EF4-FFF2-40B4-BE49-F238E27FC236}">
                    <a16:creationId xmlns:a16="http://schemas.microsoft.com/office/drawing/2014/main" id="{828116F3-C080-A14C-C46A-B8A038FBF1D4}"/>
                  </a:ext>
                </a:extLst>
              </p:cNvPr>
              <p:cNvCxnSpPr>
                <a:cxnSpLocks/>
              </p:cNvCxnSpPr>
              <p:nvPr/>
            </p:nvCxnSpPr>
            <p:spPr>
              <a:xfrm flipH="1">
                <a:off x="2364005" y="3081007"/>
                <a:ext cx="125424" cy="2769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CasellaDiTesto 88">
                <a:extLst>
                  <a:ext uri="{FF2B5EF4-FFF2-40B4-BE49-F238E27FC236}">
                    <a16:creationId xmlns:a16="http://schemas.microsoft.com/office/drawing/2014/main" id="{0FD05CAD-B7D2-EBDE-6000-BC7027070D3A}"/>
                  </a:ext>
                </a:extLst>
              </p:cNvPr>
              <p:cNvSpPr txBox="1"/>
              <p:nvPr/>
            </p:nvSpPr>
            <p:spPr>
              <a:xfrm>
                <a:off x="2528401" y="2971582"/>
                <a:ext cx="718868" cy="276999"/>
              </a:xfrm>
              <a:prstGeom prst="rect">
                <a:avLst/>
              </a:prstGeom>
              <a:noFill/>
            </p:spPr>
            <p:txBody>
              <a:bodyPr wrap="square" lIns="0" tIns="0" rIns="0" bIns="0" rtlCol="0">
                <a:spAutoFit/>
              </a:bodyPr>
              <a:lstStyle/>
              <a:p>
                <a:r>
                  <a:rPr lang="it-IT" sz="1400" dirty="0"/>
                  <a:t>I</a:t>
                </a:r>
                <a:r>
                  <a:rPr lang="it-DE" sz="1400" dirty="0"/>
                  <a:t>ncongruent &amp;</a:t>
                </a:r>
              </a:p>
              <a:p>
                <a:r>
                  <a:rPr lang="it-DE" sz="1400" dirty="0"/>
                  <a:t>switching</a:t>
                </a:r>
              </a:p>
            </p:txBody>
          </p:sp>
          <p:cxnSp>
            <p:nvCxnSpPr>
              <p:cNvPr id="90" name="Connettore 2 89">
                <a:extLst>
                  <a:ext uri="{FF2B5EF4-FFF2-40B4-BE49-F238E27FC236}">
                    <a16:creationId xmlns:a16="http://schemas.microsoft.com/office/drawing/2014/main" id="{E73869F9-C75C-45A2-6D9F-F6F2BCD0B2B2}"/>
                  </a:ext>
                </a:extLst>
              </p:cNvPr>
              <p:cNvCxnSpPr/>
              <p:nvPr/>
            </p:nvCxnSpPr>
            <p:spPr>
              <a:xfrm flipH="1">
                <a:off x="1883894" y="2624562"/>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32EFAAF1-A416-7FFE-4B21-2B83C94DA600}"/>
                  </a:ext>
                </a:extLst>
              </p:cNvPr>
              <p:cNvSpPr txBox="1"/>
              <p:nvPr/>
            </p:nvSpPr>
            <p:spPr>
              <a:xfrm>
                <a:off x="2236382" y="2537246"/>
                <a:ext cx="691473" cy="138499"/>
              </a:xfrm>
              <a:prstGeom prst="rect">
                <a:avLst/>
              </a:prstGeom>
              <a:noFill/>
            </p:spPr>
            <p:txBody>
              <a:bodyPr wrap="square" lIns="0" tIns="0" rIns="0" bIns="0" rtlCol="0">
                <a:spAutoFit/>
              </a:bodyPr>
              <a:lstStyle/>
              <a:p>
                <a:r>
                  <a:rPr lang="it-DE" sz="1400" dirty="0"/>
                  <a:t>Task switch</a:t>
                </a:r>
              </a:p>
            </p:txBody>
          </p:sp>
        </p:grpSp>
      </p:grpSp>
      <p:sp>
        <p:nvSpPr>
          <p:cNvPr id="100" name="CasellaDiTesto 99">
            <a:extLst>
              <a:ext uri="{FF2B5EF4-FFF2-40B4-BE49-F238E27FC236}">
                <a16:creationId xmlns:a16="http://schemas.microsoft.com/office/drawing/2014/main" id="{63CAD500-2B0B-2D27-755B-7BD83A26FE8B}"/>
              </a:ext>
            </a:extLst>
          </p:cNvPr>
          <p:cNvSpPr txBox="1"/>
          <p:nvPr/>
        </p:nvSpPr>
        <p:spPr>
          <a:xfrm>
            <a:off x="20917785" y="20122310"/>
            <a:ext cx="7901690" cy="2257798"/>
          </a:xfrm>
          <a:prstGeom prst="rect">
            <a:avLst/>
          </a:prstGeom>
          <a:noFill/>
        </p:spPr>
        <p:txBody>
          <a:bodyPr wrap="square">
            <a:spAutoFit/>
          </a:bodyPr>
          <a:lstStyle/>
          <a:p>
            <a:pPr marL="285750" indent="-285750">
              <a:lnSpc>
                <a:spcPct val="107000"/>
              </a:lnSpc>
              <a:spcAft>
                <a:spcPts val="800"/>
              </a:spcAft>
              <a:buFont typeface="Wingdings" pitchFamily="2" charset="2"/>
              <a:buChar char="q"/>
            </a:pPr>
            <a:r>
              <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rPr>
              <a:t>PRINCIPAL COMPONENT ANALYSIS</a:t>
            </a:r>
            <a:endParaRPr lang="en-GB" sz="2000"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GB" dirty="0">
                <a:latin typeface="Calibri" panose="020F0502020204030204" pitchFamily="34" charset="0"/>
                <a:ea typeface="Calibri" panose="020F0502020204030204" pitchFamily="34" charset="0"/>
                <a:cs typeface="Calibri" panose="020F0502020204030204" pitchFamily="34" charset="0"/>
              </a:rPr>
              <a:t>First, since the number of features was greater than the number of samples (p&gt;n), we aggregated the &gt;36000 nodes of our brain mesh into the 83 canonical regions. </a:t>
            </a:r>
          </a:p>
          <a:p>
            <a:pPr>
              <a:lnSpc>
                <a:spcPct val="107000"/>
              </a:lnSpc>
            </a:pPr>
            <a:r>
              <a:rPr lang="en-GB" dirty="0">
                <a:latin typeface="Calibri" panose="020F0502020204030204" pitchFamily="34" charset="0"/>
                <a:ea typeface="Calibri" panose="020F0502020204030204" pitchFamily="34" charset="0"/>
                <a:cs typeface="Calibri" panose="020F0502020204030204" pitchFamily="34" charset="0"/>
              </a:rPr>
              <a:t>Then we performed a PCA on the functional connectivity maps of the participants to extract the principal features which might let us discriminate between the two groups. </a:t>
            </a:r>
          </a:p>
          <a:p>
            <a:pPr>
              <a:lnSpc>
                <a:spcPct val="1070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120" name="Gruppo 119">
            <a:extLst>
              <a:ext uri="{FF2B5EF4-FFF2-40B4-BE49-F238E27FC236}">
                <a16:creationId xmlns:a16="http://schemas.microsoft.com/office/drawing/2014/main" id="{F10E6957-3213-7FA2-9874-7121BAD80F06}"/>
              </a:ext>
            </a:extLst>
          </p:cNvPr>
          <p:cNvGrpSpPr/>
          <p:nvPr/>
        </p:nvGrpSpPr>
        <p:grpSpPr>
          <a:xfrm>
            <a:off x="21305799" y="7351247"/>
            <a:ext cx="6349790" cy="3093088"/>
            <a:chOff x="21333761" y="7243849"/>
            <a:chExt cx="6717478" cy="3200486"/>
          </a:xfrm>
        </p:grpSpPr>
        <p:pic>
          <p:nvPicPr>
            <p:cNvPr id="18" name="Immagine 17" descr="Immagine che contiene scuro, colorato&#10;&#10;Descrizione generata automaticamente">
              <a:extLst>
                <a:ext uri="{FF2B5EF4-FFF2-40B4-BE49-F238E27FC236}">
                  <a16:creationId xmlns:a16="http://schemas.microsoft.com/office/drawing/2014/main" id="{0367988D-612D-DA5A-0ACA-35E92AA1ED55}"/>
                </a:ext>
              </a:extLst>
            </p:cNvPr>
            <p:cNvPicPr>
              <a:picLocks noChangeAspect="1"/>
            </p:cNvPicPr>
            <p:nvPr/>
          </p:nvPicPr>
          <p:blipFill rotWithShape="1">
            <a:blip r:embed="rId29">
              <a:extLst>
                <a:ext uri="{28A0092B-C50C-407E-A947-70E740481C1C}">
                  <a14:useLocalDpi xmlns:a14="http://schemas.microsoft.com/office/drawing/2010/main" val="0"/>
                </a:ext>
              </a:extLst>
            </a:blip>
            <a:srcRect l="24299" t="5781" r="12631"/>
            <a:stretch/>
          </p:blipFill>
          <p:spPr>
            <a:xfrm>
              <a:off x="23368000" y="7243849"/>
              <a:ext cx="4683239" cy="3200486"/>
            </a:xfrm>
            <a:prstGeom prst="rect">
              <a:avLst/>
            </a:prstGeom>
          </p:spPr>
        </p:pic>
        <p:sp>
          <p:nvSpPr>
            <p:cNvPr id="101" name="CasellaDiTesto 100">
              <a:extLst>
                <a:ext uri="{FF2B5EF4-FFF2-40B4-BE49-F238E27FC236}">
                  <a16:creationId xmlns:a16="http://schemas.microsoft.com/office/drawing/2014/main" id="{8B8E6876-E10B-148C-2ECA-3856D261DAB6}"/>
                </a:ext>
              </a:extLst>
            </p:cNvPr>
            <p:cNvSpPr txBox="1"/>
            <p:nvPr/>
          </p:nvSpPr>
          <p:spPr>
            <a:xfrm>
              <a:off x="21333761" y="8050876"/>
              <a:ext cx="1891002" cy="523220"/>
            </a:xfrm>
            <a:prstGeom prst="rect">
              <a:avLst/>
            </a:prstGeom>
            <a:noFill/>
          </p:spPr>
          <p:txBody>
            <a:bodyPr wrap="square" rtlCol="0">
              <a:spAutoFit/>
            </a:bodyPr>
            <a:lstStyle/>
            <a:p>
              <a:pPr algn="ctr"/>
              <a:r>
                <a:rPr lang="it-DE" sz="1400" dirty="0">
                  <a:latin typeface="Calibri" panose="020F0502020204030204" pitchFamily="34" charset="0"/>
                  <a:cs typeface="Calibri" panose="020F0502020204030204" pitchFamily="34" charset="0"/>
                </a:rPr>
                <a:t>DOSOLATERAL PREFONTAL  CORTEX</a:t>
              </a:r>
            </a:p>
          </p:txBody>
        </p:sp>
        <p:cxnSp>
          <p:nvCxnSpPr>
            <p:cNvPr id="103" name="Connettore 2 102">
              <a:extLst>
                <a:ext uri="{FF2B5EF4-FFF2-40B4-BE49-F238E27FC236}">
                  <a16:creationId xmlns:a16="http://schemas.microsoft.com/office/drawing/2014/main" id="{3694787C-D801-FA39-E65F-8E36A191BF06}"/>
                </a:ext>
              </a:extLst>
            </p:cNvPr>
            <p:cNvCxnSpPr>
              <a:cxnSpLocks/>
            </p:cNvCxnSpPr>
            <p:nvPr/>
          </p:nvCxnSpPr>
          <p:spPr>
            <a:xfrm>
              <a:off x="22658568" y="8555301"/>
              <a:ext cx="1573032" cy="924104"/>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CasellaDiTesto 3">
            <a:extLst>
              <a:ext uri="{FF2B5EF4-FFF2-40B4-BE49-F238E27FC236}">
                <a16:creationId xmlns:a16="http://schemas.microsoft.com/office/drawing/2014/main" id="{4E10F511-0C78-3931-A5E7-0080988B6502}"/>
              </a:ext>
            </a:extLst>
          </p:cNvPr>
          <p:cNvSpPr txBox="1"/>
          <p:nvPr/>
        </p:nvSpPr>
        <p:spPr>
          <a:xfrm>
            <a:off x="20900850" y="22488634"/>
            <a:ext cx="7921625" cy="1515800"/>
          </a:xfrm>
          <a:prstGeom prst="rect">
            <a:avLst/>
          </a:prstGeom>
          <a:noFill/>
        </p:spPr>
        <p:txBody>
          <a:bodyPr wrap="square" rtlCol="0">
            <a:spAutoFit/>
          </a:bodyPr>
          <a:lstStyle/>
          <a:p>
            <a:pPr>
              <a:spcAft>
                <a:spcPts val="300"/>
              </a:spcAft>
            </a:pPr>
            <a:r>
              <a:rPr lang="en-GB" b="1" dirty="0">
                <a:solidFill>
                  <a:srgbClr val="000000"/>
                </a:solidFill>
                <a:latin typeface="Calibri" panose="020F0502020204030204" pitchFamily="34" charset="0"/>
                <a:cs typeface="Calibri" panose="020F0502020204030204" pitchFamily="34" charset="0"/>
              </a:rPr>
              <a:t>1</a:t>
            </a:r>
            <a:r>
              <a:rPr lang="en-GB" b="1" baseline="30000" dirty="0">
                <a:solidFill>
                  <a:srgbClr val="000000"/>
                </a:solidFill>
                <a:latin typeface="Calibri" panose="020F0502020204030204" pitchFamily="34" charset="0"/>
                <a:cs typeface="Calibri" panose="020F0502020204030204" pitchFamily="34" charset="0"/>
              </a:rPr>
              <a:t>ST</a:t>
            </a:r>
            <a:r>
              <a:rPr lang="en-GB" b="1" dirty="0">
                <a:solidFill>
                  <a:srgbClr val="000000"/>
                </a:solidFill>
                <a:latin typeface="Calibri" panose="020F0502020204030204" pitchFamily="34" charset="0"/>
                <a:cs typeface="Calibri" panose="020F0502020204030204" pitchFamily="34" charset="0"/>
              </a:rPr>
              <a:t> PC</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 first PC highlights an antagonism between optimization and attention redirection. Whenever a participant must switch, they will have to redirect their attention on the new task, while during non-switch trials the subject’s brain will optimize to the task at hand</a:t>
            </a:r>
            <a:r>
              <a:rPr lang="en-GB" sz="1400" dirty="0">
                <a:latin typeface="Calibri" panose="020F0502020204030204" pitchFamily="34" charset="0"/>
                <a:cs typeface="Calibri" panose="020F0502020204030204" pitchFamily="34" charset="0"/>
              </a:rPr>
              <a:t>.</a:t>
            </a:r>
          </a:p>
        </p:txBody>
      </p:sp>
      <p:pic>
        <p:nvPicPr>
          <p:cNvPr id="63" name="Immagine 62" descr="Immagine che contiene vicino&#10;&#10;Descrizione generata automaticamente">
            <a:extLst>
              <a:ext uri="{FF2B5EF4-FFF2-40B4-BE49-F238E27FC236}">
                <a16:creationId xmlns:a16="http://schemas.microsoft.com/office/drawing/2014/main" id="{A26BA050-AE06-F198-6EA7-689E7299B0DB}"/>
              </a:ext>
            </a:extLst>
          </p:cNvPr>
          <p:cNvPicPr>
            <a:picLocks noChangeAspect="1"/>
          </p:cNvPicPr>
          <p:nvPr/>
        </p:nvPicPr>
        <p:blipFill rotWithShape="1">
          <a:blip r:embed="rId30">
            <a:extLst>
              <a:ext uri="{28A0092B-C50C-407E-A947-70E740481C1C}">
                <a14:useLocalDpi xmlns:a14="http://schemas.microsoft.com/office/drawing/2010/main" val="0"/>
              </a:ext>
            </a:extLst>
          </a:blip>
          <a:srcRect l="26265" t="10156" r="5670" b="4773"/>
          <a:stretch/>
        </p:blipFill>
        <p:spPr>
          <a:xfrm>
            <a:off x="23815322" y="29852800"/>
            <a:ext cx="2219631" cy="1286124"/>
          </a:xfrm>
          <a:prstGeom prst="rect">
            <a:avLst/>
          </a:prstGeom>
        </p:spPr>
      </p:pic>
      <p:pic>
        <p:nvPicPr>
          <p:cNvPr id="64" name="Immagine 63" descr="Immagine che contiene testo&#10;&#10;Descrizione generata automaticamente">
            <a:extLst>
              <a:ext uri="{FF2B5EF4-FFF2-40B4-BE49-F238E27FC236}">
                <a16:creationId xmlns:a16="http://schemas.microsoft.com/office/drawing/2014/main" id="{40BA7F21-9C11-9133-6A4C-8A556D3DC32F}"/>
              </a:ext>
            </a:extLst>
          </p:cNvPr>
          <p:cNvPicPr>
            <a:picLocks noChangeAspect="1"/>
          </p:cNvPicPr>
          <p:nvPr/>
        </p:nvPicPr>
        <p:blipFill rotWithShape="1">
          <a:blip r:embed="rId31">
            <a:extLst>
              <a:ext uri="{28A0092B-C50C-407E-A947-70E740481C1C}">
                <a14:useLocalDpi xmlns:a14="http://schemas.microsoft.com/office/drawing/2010/main" val="0"/>
              </a:ext>
            </a:extLst>
          </a:blip>
          <a:srcRect l="22526" t="14150" r="23021" b="13420"/>
          <a:stretch/>
        </p:blipFill>
        <p:spPr>
          <a:xfrm>
            <a:off x="23779213" y="28838865"/>
            <a:ext cx="1559090" cy="961436"/>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DED95A2A-C1DE-1A80-B3A4-4B1B71CC3C3A}"/>
              </a:ext>
            </a:extLst>
          </p:cNvPr>
          <p:cNvPicPr>
            <a:picLocks noChangeAspect="1"/>
          </p:cNvPicPr>
          <p:nvPr/>
        </p:nvPicPr>
        <p:blipFill rotWithShape="1">
          <a:blip r:embed="rId32"/>
          <a:srcRect l="22233" t="11773" r="24364" b="13239"/>
          <a:stretch/>
        </p:blipFill>
        <p:spPr>
          <a:xfrm>
            <a:off x="26291169" y="24396516"/>
            <a:ext cx="1657468" cy="1078987"/>
          </a:xfrm>
          <a:prstGeom prst="rect">
            <a:avLst/>
          </a:prstGeom>
        </p:spPr>
      </p:pic>
      <p:pic>
        <p:nvPicPr>
          <p:cNvPr id="17" name="Immagine 16" descr="Immagine che contiene vicino&#10;&#10;Descrizione generata automaticamente">
            <a:extLst>
              <a:ext uri="{FF2B5EF4-FFF2-40B4-BE49-F238E27FC236}">
                <a16:creationId xmlns:a16="http://schemas.microsoft.com/office/drawing/2014/main" id="{D56C1CEF-6FA2-E253-EAED-D6AD12CEBBE1}"/>
              </a:ext>
            </a:extLst>
          </p:cNvPr>
          <p:cNvPicPr>
            <a:picLocks noChangeAspect="1"/>
          </p:cNvPicPr>
          <p:nvPr/>
        </p:nvPicPr>
        <p:blipFill rotWithShape="1">
          <a:blip r:embed="rId33"/>
          <a:srcRect l="24800" t="8296" r="6554" b="2473"/>
          <a:stretch/>
        </p:blipFill>
        <p:spPr>
          <a:xfrm>
            <a:off x="26378555" y="25513962"/>
            <a:ext cx="2223877" cy="1340140"/>
          </a:xfrm>
          <a:prstGeom prst="rect">
            <a:avLst/>
          </a:prstGeom>
        </p:spPr>
      </p:pic>
      <p:sp>
        <p:nvSpPr>
          <p:cNvPr id="53" name="CasellaDiTesto 52">
            <a:extLst>
              <a:ext uri="{FF2B5EF4-FFF2-40B4-BE49-F238E27FC236}">
                <a16:creationId xmlns:a16="http://schemas.microsoft.com/office/drawing/2014/main" id="{889B05D8-9A99-CBA7-C64A-1CA90184912C}"/>
              </a:ext>
            </a:extLst>
          </p:cNvPr>
          <p:cNvSpPr txBox="1"/>
          <p:nvPr/>
        </p:nvSpPr>
        <p:spPr>
          <a:xfrm>
            <a:off x="20907076" y="24391889"/>
            <a:ext cx="2677109" cy="2462213"/>
          </a:xfrm>
          <a:prstGeom prst="rect">
            <a:avLst/>
          </a:prstGeom>
          <a:noFill/>
        </p:spPr>
        <p:txBody>
          <a:bodyPr wrap="square" rtlCol="0">
            <a:spAutoFit/>
          </a:bodyPr>
          <a:lstStyle/>
          <a:p>
            <a:r>
              <a:rPr lang="en-GB" sz="1400" i="1" dirty="0">
                <a:latin typeface="Calibri" panose="020F0502020204030204" pitchFamily="34" charset="0"/>
                <a:cs typeface="Calibri" panose="020F0502020204030204" pitchFamily="34" charset="0"/>
              </a:rPr>
              <a:t>Lateral ventricle, temporal horn (48) aids in the interaction between regions of the brain, sending cerebral fluid into regions where needed. Middle frontal gyrus (29) regulates the attention redirection mechanisms. </a:t>
            </a:r>
            <a:r>
              <a:rPr lang="en-GB" sz="1400" i="1" dirty="0">
                <a:solidFill>
                  <a:srgbClr val="FF0000"/>
                </a:solidFill>
                <a:latin typeface="Calibri" panose="020F0502020204030204" pitchFamily="34" charset="0"/>
                <a:cs typeface="Calibri" panose="020F0502020204030204" pitchFamily="34" charset="0"/>
              </a:rPr>
              <a:t>Subcallosal area and frontal cortex (78-81) are responsible for regulating the reward and cognitive stress).</a:t>
            </a:r>
          </a:p>
        </p:txBody>
      </p:sp>
      <p:sp>
        <p:nvSpPr>
          <p:cNvPr id="62" name="CasellaDiTesto 61">
            <a:extLst>
              <a:ext uri="{FF2B5EF4-FFF2-40B4-BE49-F238E27FC236}">
                <a16:creationId xmlns:a16="http://schemas.microsoft.com/office/drawing/2014/main" id="{A9D82DA8-2680-FA92-53A4-E0AD56CEAE06}"/>
              </a:ext>
            </a:extLst>
          </p:cNvPr>
          <p:cNvSpPr txBox="1"/>
          <p:nvPr/>
        </p:nvSpPr>
        <p:spPr>
          <a:xfrm>
            <a:off x="26189239" y="28924521"/>
            <a:ext cx="2640752" cy="2246769"/>
          </a:xfrm>
          <a:prstGeom prst="rect">
            <a:avLst/>
          </a:prstGeom>
          <a:noFill/>
        </p:spPr>
        <p:txBody>
          <a:bodyPr wrap="square">
            <a:spAutoFit/>
          </a:bodyPr>
          <a:lstStyle/>
          <a:p>
            <a:pPr rtl="0">
              <a:spcBef>
                <a:spcPts val="0"/>
              </a:spcBef>
              <a:spcAft>
                <a:spcPts val="800"/>
              </a:spcAft>
            </a:pPr>
            <a:r>
              <a:rPr lang="en-GB" sz="1400" i="1" dirty="0">
                <a:solidFill>
                  <a:srgbClr val="000000"/>
                </a:solidFill>
                <a:latin typeface="Calibri" panose="020F0502020204030204" pitchFamily="34" charset="0"/>
                <a:cs typeface="Calibri" panose="020F0502020204030204" pitchFamily="34" charset="0"/>
              </a:rPr>
              <a:t>Superior parietal gyrus </a:t>
            </a:r>
            <a:r>
              <a:rPr lang="en-GB" sz="1400" i="1" u="none" strike="noStrike" dirty="0">
                <a:solidFill>
                  <a:srgbClr val="000000"/>
                </a:solidFill>
                <a:effectLst/>
                <a:latin typeface="Calibri" panose="020F0502020204030204" pitchFamily="34" charset="0"/>
                <a:cs typeface="Calibri" panose="020F0502020204030204" pitchFamily="34" charset="0"/>
              </a:rPr>
              <a:t>(62-63), manage hand-eye coordination. Cingulate gyrus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24-25) reconstruct reality from biological inputs. Nucleus </a:t>
            </a:r>
            <a:r>
              <a:rPr lang="en-GB" sz="1400" i="1" u="none" strike="noStrike" dirty="0" err="1">
                <a:solidFill>
                  <a:srgbClr val="000000"/>
                </a:solidFill>
                <a:effectLst/>
                <a:latin typeface="Calibri" panose="020F0502020204030204" pitchFamily="34" charset="0"/>
                <a:cs typeface="Calibri" panose="020F0502020204030204" pitchFamily="34" charset="0"/>
              </a:rPr>
              <a:t>accumbens</a:t>
            </a:r>
            <a:r>
              <a:rPr lang="en-GB" sz="1400" i="1" u="none" strike="noStrike" dirty="0">
                <a:solidFill>
                  <a:srgbClr val="000000"/>
                </a:solidFill>
                <a:effectLst/>
                <a:latin typeface="Calibri" panose="020F0502020204030204" pitchFamily="34" charset="0"/>
                <a:cs typeface="Calibri" panose="020F0502020204030204" pitchFamily="34" charset="0"/>
              </a:rPr>
              <a:t>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37) regulates emotional response.  </a:t>
            </a:r>
            <a:r>
              <a:rPr lang="en-GB" sz="1400" i="1" u="none" strike="noStrike" dirty="0" err="1">
                <a:solidFill>
                  <a:srgbClr val="000000"/>
                </a:solidFill>
                <a:effectLst/>
                <a:latin typeface="Calibri" panose="020F0502020204030204" pitchFamily="34" charset="0"/>
                <a:cs typeface="Calibri" panose="020F0502020204030204" pitchFamily="34" charset="0"/>
              </a:rPr>
              <a:t>Subgenual</a:t>
            </a:r>
            <a:r>
              <a:rPr lang="en-GB" sz="1400" i="1" u="none" strike="noStrike" dirty="0">
                <a:solidFill>
                  <a:srgbClr val="000000"/>
                </a:solidFill>
                <a:effectLst/>
                <a:latin typeface="Calibri" panose="020F0502020204030204" pitchFamily="34" charset="0"/>
                <a:cs typeface="Calibri" panose="020F0502020204030204" pitchFamily="34" charset="0"/>
              </a:rPr>
              <a:t> frontal cortex and Subcallosal area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77-78) are responsible for regulating the reward mechanism).</a:t>
            </a:r>
            <a:endParaRPr lang="en-GB" sz="1400" i="1" dirty="0">
              <a:latin typeface="Calibri" panose="020F0502020204030204" pitchFamily="34" charset="0"/>
              <a:cs typeface="Calibri" panose="020F0502020204030204" pitchFamily="34" charset="0"/>
            </a:endParaRPr>
          </a:p>
        </p:txBody>
      </p:sp>
      <p:sp>
        <p:nvSpPr>
          <p:cNvPr id="67" name="CasellaDiTesto 66">
            <a:extLst>
              <a:ext uri="{FF2B5EF4-FFF2-40B4-BE49-F238E27FC236}">
                <a16:creationId xmlns:a16="http://schemas.microsoft.com/office/drawing/2014/main" id="{751842A6-93C8-0A83-2F8D-DFFAC4EBB84C}"/>
              </a:ext>
            </a:extLst>
          </p:cNvPr>
          <p:cNvSpPr txBox="1"/>
          <p:nvPr/>
        </p:nvSpPr>
        <p:spPr>
          <a:xfrm>
            <a:off x="20911725" y="27089237"/>
            <a:ext cx="7927744" cy="1579920"/>
          </a:xfrm>
          <a:prstGeom prst="rect">
            <a:avLst/>
          </a:prstGeom>
          <a:noFill/>
        </p:spPr>
        <p:txBody>
          <a:bodyPr wrap="square">
            <a:spAutoFit/>
          </a:bodyPr>
          <a:lstStyle/>
          <a:p>
            <a:pPr rtl="0">
              <a:spcBef>
                <a:spcPts val="0"/>
              </a:spcBef>
              <a:spcAft>
                <a:spcPts val="800"/>
              </a:spcAft>
            </a:pPr>
            <a:r>
              <a:rPr lang="en-GB" b="1" i="0" u="none" strike="noStrike" dirty="0">
                <a:solidFill>
                  <a:srgbClr val="000000"/>
                </a:solidFill>
                <a:effectLst/>
                <a:latin typeface="Calibri" panose="020F0502020204030204" pitchFamily="34" charset="0"/>
              </a:rPr>
              <a:t>2</a:t>
            </a:r>
            <a:r>
              <a:rPr lang="en-GB" b="1" i="0" u="none" strike="noStrike" baseline="30000" dirty="0">
                <a:solidFill>
                  <a:srgbClr val="000000"/>
                </a:solidFill>
                <a:effectLst/>
                <a:latin typeface="Calibri" panose="020F0502020204030204" pitchFamily="34" charset="0"/>
              </a:rPr>
              <a:t>ND</a:t>
            </a:r>
            <a:r>
              <a:rPr lang="en-GB" b="1" i="0" u="none" strike="noStrike" dirty="0">
                <a:solidFill>
                  <a:srgbClr val="000000"/>
                </a:solidFill>
                <a:effectLst/>
                <a:latin typeface="Calibri" panose="020F0502020204030204" pitchFamily="34" charset="0"/>
              </a:rPr>
              <a:t> PC</a:t>
            </a:r>
          </a:p>
          <a:p>
            <a:pPr rtl="0">
              <a:spcBef>
                <a:spcPts val="0"/>
              </a:spcBef>
              <a:spcAft>
                <a:spcPts val="800"/>
              </a:spcAft>
            </a:pPr>
            <a:r>
              <a:rPr lang="en-GB" b="0" i="0" u="none" strike="noStrike" dirty="0">
                <a:solidFill>
                  <a:srgbClr val="000000"/>
                </a:solidFill>
                <a:effectLst/>
                <a:latin typeface="Calibri" panose="020F0502020204030204" pitchFamily="34" charset="0"/>
              </a:rPr>
              <a:t>The second PC highlights </a:t>
            </a:r>
            <a:r>
              <a:rPr lang="en-GB" b="0" i="0" u="none" strike="noStrike" dirty="0">
                <a:effectLst/>
                <a:latin typeface="Calibri" panose="020F0502020204030204" pitchFamily="34" charset="0"/>
              </a:rPr>
              <a:t>the brain’s prediction mechanism. </a:t>
            </a:r>
            <a:r>
              <a:rPr lang="en-GB" b="0" i="0" u="none" strike="noStrike" dirty="0">
                <a:solidFill>
                  <a:srgbClr val="000000"/>
                </a:solidFill>
                <a:effectLst/>
                <a:latin typeface="Calibri" panose="020F0502020204030204" pitchFamily="34" charset="0"/>
              </a:rPr>
              <a:t>Showing how the brain initially makes a prediction about external reality from biological signals (sensorial and emotional), rewarding itself if the prediction is accurate, also highlighting the delay between hand-eye coordination and the prediction.</a:t>
            </a:r>
            <a:endParaRPr lang="en-GB" dirty="0"/>
          </a:p>
        </p:txBody>
      </p:sp>
      <p:sp>
        <p:nvSpPr>
          <p:cNvPr id="75" name="CasellaDiTesto 74">
            <a:extLst>
              <a:ext uri="{FF2B5EF4-FFF2-40B4-BE49-F238E27FC236}">
                <a16:creationId xmlns:a16="http://schemas.microsoft.com/office/drawing/2014/main" id="{9109E0F5-5A4C-0448-AA10-C92CAF91991A}"/>
              </a:ext>
            </a:extLst>
          </p:cNvPr>
          <p:cNvSpPr txBox="1"/>
          <p:nvPr/>
        </p:nvSpPr>
        <p:spPr>
          <a:xfrm>
            <a:off x="20917784" y="31508127"/>
            <a:ext cx="7915627" cy="1792798"/>
          </a:xfrm>
          <a:prstGeom prst="rect">
            <a:avLst/>
          </a:prstGeom>
          <a:noFill/>
        </p:spPr>
        <p:txBody>
          <a:bodyPr wrap="square">
            <a:spAutoFit/>
          </a:bodyPr>
          <a:lstStyle/>
          <a:p>
            <a:pPr>
              <a:spcAft>
                <a:spcPts val="300"/>
              </a:spcAft>
            </a:pPr>
            <a:r>
              <a:rPr lang="en-GB" b="1" dirty="0">
                <a:solidFill>
                  <a:srgbClr val="000000"/>
                </a:solidFill>
                <a:latin typeface="Calibri" panose="020F0502020204030204" pitchFamily="34" charset="0"/>
                <a:cs typeface="Calibri" panose="020F0502020204030204" pitchFamily="34" charset="0"/>
              </a:rPr>
              <a:t>3</a:t>
            </a:r>
            <a:r>
              <a:rPr lang="en-GB" b="1" baseline="30000" dirty="0">
                <a:solidFill>
                  <a:srgbClr val="000000"/>
                </a:solidFill>
                <a:latin typeface="Calibri" panose="020F0502020204030204" pitchFamily="34" charset="0"/>
                <a:cs typeface="Calibri" panose="020F0502020204030204" pitchFamily="34" charset="0"/>
              </a:rPr>
              <a:t>RD</a:t>
            </a:r>
            <a:r>
              <a:rPr lang="en-GB" b="1" dirty="0">
                <a:solidFill>
                  <a:srgbClr val="000000"/>
                </a:solidFill>
                <a:latin typeface="Calibri" panose="020F0502020204030204" pitchFamily="34" charset="0"/>
                <a:cs typeface="Calibri" panose="020F0502020204030204" pitchFamily="34" charset="0"/>
              </a:rPr>
              <a:t> </a:t>
            </a:r>
            <a:r>
              <a:rPr lang="en-GB" b="1" u="none" strike="noStrike" dirty="0">
                <a:solidFill>
                  <a:srgbClr val="000000"/>
                </a:solidFill>
                <a:effectLst/>
                <a:latin typeface="Calibri" panose="020F0502020204030204" pitchFamily="34" charset="0"/>
                <a:cs typeface="Calibri" panose="020F0502020204030204" pitchFamily="34" charset="0"/>
              </a:rPr>
              <a:t>PC</a:t>
            </a:r>
          </a:p>
          <a:p>
            <a:r>
              <a:rPr lang="en-GB" u="none" strike="noStrike" dirty="0">
                <a:solidFill>
                  <a:srgbClr val="000000"/>
                </a:solidFill>
                <a:effectLst/>
                <a:latin typeface="Calibri" panose="020F0502020204030204" pitchFamily="34" charset="0"/>
                <a:cs typeface="Calibri" panose="020F0502020204030204" pitchFamily="34" charset="0"/>
              </a:rPr>
              <a:t>The third PC highlights the regulation of dopamine release. It is the first PC where we can observe a visible difference in the scores between neurotypical and neurodivergent participants. Lower scores in the schizophrenic population show an unbalanced or ineffective production of dopamine (this is coherent with literature).  </a:t>
            </a:r>
            <a:endParaRPr lang="en-GB" dirty="0">
              <a:latin typeface="Calibri" panose="020F0502020204030204" pitchFamily="34" charset="0"/>
              <a:cs typeface="Calibri" panose="020F0502020204030204" pitchFamily="34" charset="0"/>
            </a:endParaRPr>
          </a:p>
        </p:txBody>
      </p:sp>
      <p:cxnSp>
        <p:nvCxnSpPr>
          <p:cNvPr id="96" name="Connettore 1 95">
            <a:extLst>
              <a:ext uri="{FF2B5EF4-FFF2-40B4-BE49-F238E27FC236}">
                <a16:creationId xmlns:a16="http://schemas.microsoft.com/office/drawing/2014/main" id="{7B5A451F-360B-935F-A685-AA8B636C9DDC}"/>
              </a:ext>
            </a:extLst>
          </p:cNvPr>
          <p:cNvCxnSpPr>
            <a:cxnSpLocks/>
          </p:cNvCxnSpPr>
          <p:nvPr/>
        </p:nvCxnSpPr>
        <p:spPr>
          <a:xfrm>
            <a:off x="20897850" y="22482420"/>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Connettore 1 101">
            <a:extLst>
              <a:ext uri="{FF2B5EF4-FFF2-40B4-BE49-F238E27FC236}">
                <a16:creationId xmlns:a16="http://schemas.microsoft.com/office/drawing/2014/main" id="{DF2B19FF-3AD6-3B1E-9148-9AAAC5B8CE0F}"/>
              </a:ext>
            </a:extLst>
          </p:cNvPr>
          <p:cNvCxnSpPr>
            <a:cxnSpLocks/>
          </p:cNvCxnSpPr>
          <p:nvPr/>
        </p:nvCxnSpPr>
        <p:spPr>
          <a:xfrm>
            <a:off x="20907076" y="27093881"/>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ttore 1 103">
            <a:extLst>
              <a:ext uri="{FF2B5EF4-FFF2-40B4-BE49-F238E27FC236}">
                <a16:creationId xmlns:a16="http://schemas.microsoft.com/office/drawing/2014/main" id="{ACC9577E-7B8A-62B1-F477-BEE95240FA72}"/>
              </a:ext>
            </a:extLst>
          </p:cNvPr>
          <p:cNvCxnSpPr>
            <a:cxnSpLocks/>
          </p:cNvCxnSpPr>
          <p:nvPr/>
        </p:nvCxnSpPr>
        <p:spPr>
          <a:xfrm>
            <a:off x="20876474" y="31494555"/>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1" name="CasellaDiTesto 110">
            <a:extLst>
              <a:ext uri="{FF2B5EF4-FFF2-40B4-BE49-F238E27FC236}">
                <a16:creationId xmlns:a16="http://schemas.microsoft.com/office/drawing/2014/main" id="{62A41980-FE79-0265-1B49-1C5E7FD541BE}"/>
              </a:ext>
            </a:extLst>
          </p:cNvPr>
          <p:cNvSpPr txBox="1"/>
          <p:nvPr/>
        </p:nvSpPr>
        <p:spPr>
          <a:xfrm>
            <a:off x="1095375" y="37903567"/>
            <a:ext cx="13322300" cy="3970318"/>
          </a:xfrm>
          <a:prstGeom prst="rect">
            <a:avLst/>
          </a:prstGeom>
          <a:noFill/>
        </p:spPr>
        <p:txBody>
          <a:bodyPr wrap="square" rtlCol="0">
            <a:spAutoFit/>
          </a:bodyPr>
          <a:lstStyle/>
          <a:p>
            <a:pPr marL="285750" indent="-285750">
              <a:buFont typeface="Wingdings" pitchFamily="2" charset="2"/>
              <a:buChar char="q"/>
            </a:pPr>
            <a:r>
              <a:rPr lang="en-GB" dirty="0">
                <a:latin typeface="Calibri" panose="020F0502020204030204" pitchFamily="34" charset="0"/>
                <a:cs typeface="Calibri" panose="020F0502020204030204" pitchFamily="34" charset="0"/>
              </a:rPr>
              <a:t>The analyses of task performances falsify the hypothesis under concern as it appears SCHZ do not employ a compensatory mechanism in task-switching, rather displaying an insensitivity to task switching and overall worst results, modulated by a comparable speed-accuracy </a:t>
            </a:r>
            <a:r>
              <a:rPr lang="en-GB" dirty="0" err="1">
                <a:latin typeface="Calibri" panose="020F0502020204030204" pitchFamily="34" charset="0"/>
                <a:cs typeface="Calibri" panose="020F0502020204030204" pitchFamily="34" charset="0"/>
              </a:rPr>
              <a:t>tradeoff</a:t>
            </a:r>
            <a:r>
              <a:rPr lang="en-GB" dirty="0">
                <a:latin typeface="Calibri" panose="020F0502020204030204" pitchFamily="34" charset="0"/>
                <a:cs typeface="Calibri" panose="020F0502020204030204" pitchFamily="34" charset="0"/>
              </a:rPr>
              <a:t> with respect to CTRL. Indeed, our results indicate that SCHZ exhibit a higher reaction time and a lower accuracy rate than CTRL, but both results seem to be independent of task switching. This may occur because of the general difficulty of SCHZ to maintain and implement a task-set (configuration of perceptual, cognitive and response biases that serve to optimize task performance). According to this view, schizophrenic participants would retain less information and cognitive configuration across tasks, substantially making each trial independent of the previous one.</a:t>
            </a:r>
          </a:p>
          <a:p>
            <a:pPr marL="285750" indent="-285750">
              <a:buFont typeface="Wingdings" pitchFamily="2" charset="2"/>
              <a:buChar char="q"/>
            </a:pPr>
            <a:r>
              <a:rPr lang="en-GB" dirty="0">
                <a:latin typeface="Calibri" panose="020F0502020204030204" pitchFamily="34" charset="0"/>
                <a:cs typeface="Calibri" panose="020F0502020204030204" pitchFamily="34" charset="0"/>
              </a:rPr>
              <a:t>Our PCA fails to identify any significant difference in brain activation between SCHZ and CTRL. This suggests that the differing cognitive functioning between the two groups (in our case mostly evident as a general slowing) is to be </a:t>
            </a:r>
            <a:r>
              <a:rPr lang="en-GB" dirty="0" err="1">
                <a:latin typeface="Calibri" panose="020F0502020204030204" pitchFamily="34" charset="0"/>
                <a:cs typeface="Calibri" panose="020F0502020204030204" pitchFamily="34" charset="0"/>
              </a:rPr>
              <a:t>seeked</a:t>
            </a:r>
            <a:r>
              <a:rPr lang="en-GB" dirty="0">
                <a:latin typeface="Calibri" panose="020F0502020204030204" pitchFamily="34" charset="0"/>
                <a:cs typeface="Calibri" panose="020F0502020204030204" pitchFamily="34" charset="0"/>
              </a:rPr>
              <a:t> in the complex interaction between brain networks, rather than in the anomalous activation of just one or few selected regions. This is indeed the current line of research conducted by researchers of the MOX Department, where this intuition is put to the test through advanced non-parametric and functional statistical analysis techniques.</a:t>
            </a:r>
          </a:p>
          <a:p>
            <a:pPr marL="285750" indent="-285750">
              <a:buFont typeface="Wingdings" pitchFamily="2" charset="2"/>
              <a:buChar char="q"/>
            </a:pPr>
            <a:r>
              <a:rPr lang="en-GB" dirty="0">
                <a:latin typeface="Calibri" panose="020F0502020204030204" pitchFamily="34" charset="0"/>
                <a:cs typeface="Calibri" panose="020F0502020204030204" pitchFamily="34" charset="0"/>
              </a:rPr>
              <a:t>Finally, our LMM analysis sheds light on the non-negligible impact of variability across individuals. Specifically, the noticeable estimate we have obtained for PVRE advises caution over the possibility of attributing experimental variability to diagnosis alone.</a:t>
            </a:r>
          </a:p>
        </p:txBody>
      </p:sp>
      <p:sp>
        <p:nvSpPr>
          <p:cNvPr id="121" name="CasellaDiTesto 120">
            <a:extLst>
              <a:ext uri="{FF2B5EF4-FFF2-40B4-BE49-F238E27FC236}">
                <a16:creationId xmlns:a16="http://schemas.microsoft.com/office/drawing/2014/main" id="{02FBBE9C-9953-4C62-F03A-3837B44BB469}"/>
              </a:ext>
            </a:extLst>
          </p:cNvPr>
          <p:cNvSpPr txBox="1"/>
          <p:nvPr/>
        </p:nvSpPr>
        <p:spPr>
          <a:xfrm>
            <a:off x="20907076" y="13391972"/>
            <a:ext cx="3436257" cy="1477328"/>
          </a:xfrm>
          <a:prstGeom prst="rect">
            <a:avLst/>
          </a:prstGeom>
          <a:noFill/>
        </p:spPr>
        <p:txBody>
          <a:bodyPr wrap="square" rtlCol="0">
            <a:spAutoFit/>
          </a:bodyPr>
          <a:lstStyle/>
          <a:p>
            <a:r>
              <a:rPr lang="en-GB" dirty="0">
                <a:solidFill>
                  <a:srgbClr val="FF0000"/>
                </a:solidFill>
              </a:rPr>
              <a:t>Only age and Diagnosis resulted as the only statistically significant regressors (see Fig 5) and no interaction seems to be important.</a:t>
            </a:r>
          </a:p>
          <a:p>
            <a:endParaRPr lang="it-DE" dirty="0"/>
          </a:p>
        </p:txBody>
      </p:sp>
      <p:sp>
        <p:nvSpPr>
          <p:cNvPr id="122" name="CasellaDiTesto 121">
            <a:extLst>
              <a:ext uri="{FF2B5EF4-FFF2-40B4-BE49-F238E27FC236}">
                <a16:creationId xmlns:a16="http://schemas.microsoft.com/office/drawing/2014/main" id="{4A1A0FC0-01DC-60DF-FB16-9ECFA748E5A0}"/>
              </a:ext>
            </a:extLst>
          </p:cNvPr>
          <p:cNvSpPr txBox="1"/>
          <p:nvPr/>
        </p:nvSpPr>
        <p:spPr>
          <a:xfrm>
            <a:off x="1095375" y="11988851"/>
            <a:ext cx="5748799" cy="5078313"/>
          </a:xfrm>
          <a:prstGeom prst="rect">
            <a:avLst/>
          </a:prstGeom>
          <a:noFill/>
        </p:spPr>
        <p:txBody>
          <a:bodyPr wrap="square" rtlCol="0">
            <a:spAutoFit/>
          </a:bodyPr>
          <a:lstStyle/>
          <a:p>
            <a:pPr marL="285750" indent="-285750">
              <a:spcAft>
                <a:spcPts val="800"/>
              </a:spcAft>
              <a:buFont typeface="Wingdings" pitchFamily="2" charset="2"/>
              <a:buChar char="q"/>
            </a:pPr>
            <a:r>
              <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rPr>
              <a:t>REACTION TIMES</a:t>
            </a: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Normality: Shapiro test </a:t>
            </a: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sym typeface="Wingdings" pitchFamily="2" charset="2"/>
              </a:rPr>
              <a:t> p-value = </a:t>
            </a:r>
            <a:r>
              <a:rPr lang="en-GB" dirty="0">
                <a:latin typeface="Calibri" panose="020F0502020204030204" pitchFamily="34" charset="0"/>
                <a:ea typeface="Calibri" panose="020F0502020204030204" pitchFamily="34" charset="0"/>
                <a:cs typeface="Calibri" panose="020F0502020204030204" pitchFamily="34" charset="0"/>
              </a:rPr>
              <a:t>0.016 (CTRL), p-value = 0.09 (SCHZ)</a:t>
            </a:r>
          </a:p>
          <a:p>
            <a:pPr>
              <a:spcAft>
                <a:spcPts val="800"/>
              </a:spcAft>
            </a:pPr>
            <a:endParaRPr lang="en-GB"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T-test on the means of the Reaction Times: CTRL vs SCHZ</a:t>
            </a:r>
          </a:p>
          <a:p>
            <a:pPr marL="285750" indent="-285750">
              <a:spcAft>
                <a:spcPts val="800"/>
              </a:spcAft>
              <a:buFont typeface="Wingdings" pitchFamily="2" charset="2"/>
              <a:buChar char="è"/>
            </a:pPr>
            <a:r>
              <a:rPr lang="en-GB" dirty="0">
                <a:latin typeface="Calibri" panose="020F0502020204030204" pitchFamily="34" charset="0"/>
                <a:ea typeface="Calibri" panose="020F0502020204030204" pitchFamily="34" charset="0"/>
                <a:cs typeface="Calibri" panose="020F0502020204030204" pitchFamily="34" charset="0"/>
              </a:rPr>
              <a:t>p-value ≈ 0</a:t>
            </a:r>
          </a:p>
          <a:p>
            <a:pPr>
              <a:spcAft>
                <a:spcPts val="800"/>
              </a:spcAft>
            </a:pPr>
            <a:endParaRPr lang="en-GB"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Confidence interval for the difference  of the means:</a:t>
            </a:r>
          </a:p>
          <a:p>
            <a:pPr>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  0.173,   0.232,  0.292]</a:t>
            </a:r>
          </a:p>
          <a:p>
            <a:pPr>
              <a:spcAft>
                <a:spcPts val="800"/>
              </a:spcAft>
            </a:pPr>
            <a:endParaRPr lang="it-DE" sz="2000"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spcAft>
                <a:spcPts val="800"/>
              </a:spcAft>
            </a:pPr>
            <a:endParaRPr lang="it-DE"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it-DE" sz="2000" b="1" dirty="0">
                <a:solidFill>
                  <a:srgbClr val="FF0000"/>
                </a:solidFill>
                <a:latin typeface="Calibri" panose="020F0502020204030204" pitchFamily="34" charset="0"/>
                <a:ea typeface="Calibri" panose="020F0502020204030204" pitchFamily="34" charset="0"/>
                <a:cs typeface="Calibri" panose="020F0502020204030204" pitchFamily="34" charset="0"/>
              </a:rPr>
              <a:t>FRASETTA CONCLUSIVA</a:t>
            </a:r>
          </a:p>
          <a:p>
            <a:pPr>
              <a:spcAft>
                <a:spcPts val="800"/>
              </a:spcAft>
            </a:pPr>
            <a:endPar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p:txBody>
      </p:sp>
      <p:pic>
        <p:nvPicPr>
          <p:cNvPr id="130" name="Immagine 129">
            <a:extLst>
              <a:ext uri="{FF2B5EF4-FFF2-40B4-BE49-F238E27FC236}">
                <a16:creationId xmlns:a16="http://schemas.microsoft.com/office/drawing/2014/main" id="{A10C522E-D75E-6992-6DD9-9AAEAAD53D97}"/>
              </a:ext>
            </a:extLst>
          </p:cNvPr>
          <p:cNvPicPr>
            <a:picLocks noChangeAspect="1"/>
          </p:cNvPicPr>
          <p:nvPr/>
        </p:nvPicPr>
        <p:blipFill>
          <a:blip r:embed="rId34">
            <a:duotone>
              <a:schemeClr val="bg2">
                <a:shade val="45000"/>
                <a:satMod val="135000"/>
              </a:schemeClr>
              <a:prstClr val="white"/>
            </a:duotone>
            <a:extLst>
              <a:ext uri="{BEBA8EAE-BF5A-486C-A8C5-ECC9F3942E4B}">
                <a14:imgProps xmlns:a14="http://schemas.microsoft.com/office/drawing/2010/main">
                  <a14:imgLayer r:embed="rId35">
                    <a14:imgEffect>
                      <a14:colorTemperature colorTemp="1500"/>
                    </a14:imgEffect>
                    <a14:imgEffect>
                      <a14:saturation sat="209000"/>
                    </a14:imgEffect>
                    <a14:imgEffect>
                      <a14:brightnessContrast bright="100000" contrast="100000"/>
                    </a14:imgEffect>
                  </a14:imgLayer>
                </a14:imgProps>
              </a:ext>
            </a:extLst>
          </a:blip>
          <a:stretch>
            <a:fillRect/>
          </a:stretch>
        </p:blipFill>
        <p:spPr>
          <a:xfrm>
            <a:off x="1455738" y="1028282"/>
            <a:ext cx="3672074" cy="2698753"/>
          </a:xfrm>
          <a:prstGeom prst="rect">
            <a:avLst/>
          </a:prstGeom>
          <a:noFill/>
        </p:spPr>
      </p:pic>
      <p:pic>
        <p:nvPicPr>
          <p:cNvPr id="132" name="Immagine 131">
            <a:extLst>
              <a:ext uri="{FF2B5EF4-FFF2-40B4-BE49-F238E27FC236}">
                <a16:creationId xmlns:a16="http://schemas.microsoft.com/office/drawing/2014/main" id="{2C222D31-3EA8-FDE0-C9C1-505446A3FB56}"/>
              </a:ext>
            </a:extLst>
          </p:cNvPr>
          <p:cNvPicPr>
            <a:picLocks noChangeAspect="1"/>
          </p:cNvPicPr>
          <p:nvPr/>
        </p:nvPicPr>
        <p:blipFill>
          <a:blip r:embed="rId36"/>
          <a:stretch>
            <a:fillRect/>
          </a:stretch>
        </p:blipFill>
        <p:spPr>
          <a:xfrm>
            <a:off x="15246304" y="21142281"/>
            <a:ext cx="4908523" cy="3428175"/>
          </a:xfrm>
          <a:prstGeom prst="rect">
            <a:avLst/>
          </a:prstGeom>
        </p:spPr>
      </p:pic>
      <p:pic>
        <p:nvPicPr>
          <p:cNvPr id="134" name="Immagine 133">
            <a:extLst>
              <a:ext uri="{FF2B5EF4-FFF2-40B4-BE49-F238E27FC236}">
                <a16:creationId xmlns:a16="http://schemas.microsoft.com/office/drawing/2014/main" id="{BF4C877C-5A7F-F1B8-E9AC-B460AB783CB8}"/>
              </a:ext>
            </a:extLst>
          </p:cNvPr>
          <p:cNvPicPr>
            <a:picLocks noChangeAspect="1"/>
          </p:cNvPicPr>
          <p:nvPr/>
        </p:nvPicPr>
        <p:blipFill>
          <a:blip r:embed="rId37"/>
          <a:stretch>
            <a:fillRect/>
          </a:stretch>
        </p:blipFill>
        <p:spPr>
          <a:xfrm>
            <a:off x="23321396" y="24129184"/>
            <a:ext cx="2951485" cy="2951485"/>
          </a:xfrm>
          <a:prstGeom prst="rect">
            <a:avLst/>
          </a:prstGeom>
        </p:spPr>
      </p:pic>
      <p:pic>
        <p:nvPicPr>
          <p:cNvPr id="136" name="Immagine 135">
            <a:extLst>
              <a:ext uri="{FF2B5EF4-FFF2-40B4-BE49-F238E27FC236}">
                <a16:creationId xmlns:a16="http://schemas.microsoft.com/office/drawing/2014/main" id="{06234A38-52BF-910F-A437-5847FCED98C3}"/>
              </a:ext>
            </a:extLst>
          </p:cNvPr>
          <p:cNvPicPr>
            <a:picLocks noChangeAspect="1"/>
          </p:cNvPicPr>
          <p:nvPr/>
        </p:nvPicPr>
        <p:blipFill>
          <a:blip r:embed="rId38"/>
          <a:stretch>
            <a:fillRect/>
          </a:stretch>
        </p:blipFill>
        <p:spPr>
          <a:xfrm>
            <a:off x="20922353" y="28534000"/>
            <a:ext cx="2951485" cy="2951485"/>
          </a:xfrm>
          <a:prstGeom prst="rect">
            <a:avLst/>
          </a:prstGeom>
        </p:spPr>
      </p:pic>
      <p:pic>
        <p:nvPicPr>
          <p:cNvPr id="139" name="Immagine 138">
            <a:extLst>
              <a:ext uri="{FF2B5EF4-FFF2-40B4-BE49-F238E27FC236}">
                <a16:creationId xmlns:a16="http://schemas.microsoft.com/office/drawing/2014/main" id="{DDEAB248-58F2-F531-58E0-FBAA7DB1D0E4}"/>
              </a:ext>
            </a:extLst>
          </p:cNvPr>
          <p:cNvPicPr>
            <a:picLocks noChangeAspect="1"/>
          </p:cNvPicPr>
          <p:nvPr/>
        </p:nvPicPr>
        <p:blipFill>
          <a:blip r:embed="rId39"/>
          <a:stretch>
            <a:fillRect/>
          </a:stretch>
        </p:blipFill>
        <p:spPr>
          <a:xfrm>
            <a:off x="14184727" y="14194515"/>
            <a:ext cx="2427428" cy="4326376"/>
          </a:xfrm>
          <a:prstGeom prst="rect">
            <a:avLst/>
          </a:prstGeom>
        </p:spPr>
      </p:pic>
      <p:sp>
        <p:nvSpPr>
          <p:cNvPr id="2" name="CasellaDiTesto 1">
            <a:extLst>
              <a:ext uri="{FF2B5EF4-FFF2-40B4-BE49-F238E27FC236}">
                <a16:creationId xmlns:a16="http://schemas.microsoft.com/office/drawing/2014/main" id="{B131A484-0629-2B43-16AF-EBA884D52395}"/>
              </a:ext>
            </a:extLst>
          </p:cNvPr>
          <p:cNvSpPr txBox="1"/>
          <p:nvPr/>
        </p:nvSpPr>
        <p:spPr>
          <a:xfrm>
            <a:off x="10844392" y="21481680"/>
            <a:ext cx="4389676" cy="1855573"/>
          </a:xfrm>
          <a:prstGeom prst="rect">
            <a:avLst/>
          </a:prstGeom>
          <a:noFill/>
        </p:spPr>
        <p:txBody>
          <a:bodyPr wrap="square" rtlCol="0">
            <a:spAutoFit/>
          </a:bodyPr>
          <a:lstStyle/>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It showed:</a:t>
            </a:r>
          </a:p>
          <a:p>
            <a:pPr marL="285750" indent="-285750">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high significance of diagnosis and switch;</a:t>
            </a:r>
          </a:p>
          <a:p>
            <a:pPr marL="285750" indent="-285750">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no interaction was statistically significant.</a:t>
            </a:r>
          </a:p>
          <a:p>
            <a:pPr>
              <a:lnSpc>
                <a:spcPct val="107000"/>
              </a:lnSpc>
            </a:pP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Stepwise reduction:</a:t>
            </a:r>
          </a:p>
          <a:p>
            <a:pPr>
              <a:lnSpc>
                <a:spcPct val="107000"/>
              </a:lnSpc>
            </a:pPr>
            <a:r>
              <a:rPr lang="en-US" b="1" i="1" dirty="0">
                <a:latin typeface="Calibri" panose="020F0502020204030204" pitchFamily="34" charset="0"/>
                <a:ea typeface="Calibri" panose="020F0502020204030204" pitchFamily="34" charset="0"/>
                <a:cs typeface="Calibri" panose="020F0502020204030204" pitchFamily="34" charset="0"/>
              </a:rPr>
              <a:t>	Reaction 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1"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a:t>
            </a:r>
            <a:endParaRPr lang="it-DE" dirty="0"/>
          </a:p>
        </p:txBody>
      </p:sp>
      <p:graphicFrame>
        <p:nvGraphicFramePr>
          <p:cNvPr id="13" name="Oggetto 12">
            <a:extLst>
              <a:ext uri="{FF2B5EF4-FFF2-40B4-BE49-F238E27FC236}">
                <a16:creationId xmlns:a16="http://schemas.microsoft.com/office/drawing/2014/main" id="{AC55B6E2-60E2-9CFB-A850-6644F4EC5C95}"/>
              </a:ext>
            </a:extLst>
          </p:cNvPr>
          <p:cNvGraphicFramePr>
            <a:graphicFrameLocks noChangeAspect="1"/>
          </p:cNvGraphicFramePr>
          <p:nvPr>
            <p:extLst>
              <p:ext uri="{D42A27DB-BD31-4B8C-83A1-F6EECF244321}">
                <p14:modId xmlns:p14="http://schemas.microsoft.com/office/powerpoint/2010/main" val="3225697585"/>
              </p:ext>
            </p:extLst>
          </p:nvPr>
        </p:nvGraphicFramePr>
        <p:xfrm>
          <a:off x="6600224" y="24643162"/>
          <a:ext cx="2446759" cy="4289576"/>
        </p:xfrm>
        <a:graphic>
          <a:graphicData uri="http://schemas.openxmlformats.org/presentationml/2006/ole">
            <mc:AlternateContent xmlns:mc="http://schemas.openxmlformats.org/markup-compatibility/2006">
              <mc:Choice xmlns:v="urn:schemas-microsoft-com:vml" Requires="v">
                <p:oleObj name="Acrobat Document" r:id="rId40" imgW="2314396" imgH="4600237" progId="Acrobat.Document.DC">
                  <p:embed/>
                </p:oleObj>
              </mc:Choice>
              <mc:Fallback>
                <p:oleObj name="Acrobat Document" r:id="rId40" imgW="2314396" imgH="4600237" progId="Acrobat.Document.DC">
                  <p:embed/>
                  <p:pic>
                    <p:nvPicPr>
                      <p:cNvPr id="0" name=""/>
                      <p:cNvPicPr/>
                      <p:nvPr/>
                    </p:nvPicPr>
                    <p:blipFill>
                      <a:blip r:embed="rId41"/>
                      <a:stretch>
                        <a:fillRect/>
                      </a:stretch>
                    </p:blipFill>
                    <p:spPr>
                      <a:xfrm>
                        <a:off x="6600224" y="24643162"/>
                        <a:ext cx="2446759" cy="4289576"/>
                      </a:xfrm>
                      <a:prstGeom prst="rect">
                        <a:avLst/>
                      </a:prstGeom>
                    </p:spPr>
                  </p:pic>
                </p:oleObj>
              </mc:Fallback>
            </mc:AlternateContent>
          </a:graphicData>
        </a:graphic>
      </p:graphicFrame>
      <p:graphicFrame>
        <p:nvGraphicFramePr>
          <p:cNvPr id="15" name="Oggetto 14">
            <a:extLst>
              <a:ext uri="{FF2B5EF4-FFF2-40B4-BE49-F238E27FC236}">
                <a16:creationId xmlns:a16="http://schemas.microsoft.com/office/drawing/2014/main" id="{A45C41F5-326A-E5F4-4170-63CDA9705EF7}"/>
              </a:ext>
            </a:extLst>
          </p:cNvPr>
          <p:cNvGraphicFramePr>
            <a:graphicFrameLocks noChangeAspect="1"/>
          </p:cNvGraphicFramePr>
          <p:nvPr>
            <p:extLst>
              <p:ext uri="{D42A27DB-BD31-4B8C-83A1-F6EECF244321}">
                <p14:modId xmlns:p14="http://schemas.microsoft.com/office/powerpoint/2010/main" val="1800904675"/>
              </p:ext>
            </p:extLst>
          </p:nvPr>
        </p:nvGraphicFramePr>
        <p:xfrm>
          <a:off x="6365016" y="29524913"/>
          <a:ext cx="2866282" cy="4036193"/>
        </p:xfrm>
        <a:graphic>
          <a:graphicData uri="http://schemas.openxmlformats.org/presentationml/2006/ole">
            <mc:AlternateContent xmlns:mc="http://schemas.openxmlformats.org/markup-compatibility/2006">
              <mc:Choice xmlns:v="urn:schemas-microsoft-com:vml" Requires="v">
                <p:oleObj name="Acrobat Document" r:id="rId42" imgW="3266782" imgH="4600237" progId="Acrobat.Document.DC">
                  <p:embed/>
                </p:oleObj>
              </mc:Choice>
              <mc:Fallback>
                <p:oleObj name="Acrobat Document" r:id="rId42" imgW="3266782" imgH="4600237" progId="Acrobat.Document.DC">
                  <p:embed/>
                  <p:pic>
                    <p:nvPicPr>
                      <p:cNvPr id="0" name=""/>
                      <p:cNvPicPr/>
                      <p:nvPr/>
                    </p:nvPicPr>
                    <p:blipFill>
                      <a:blip r:embed="rId43"/>
                      <a:stretch>
                        <a:fillRect/>
                      </a:stretch>
                    </p:blipFill>
                    <p:spPr>
                      <a:xfrm>
                        <a:off x="6365016" y="29524913"/>
                        <a:ext cx="2866282" cy="4036193"/>
                      </a:xfrm>
                      <a:prstGeom prst="rect">
                        <a:avLst/>
                      </a:prstGeom>
                    </p:spPr>
                  </p:pic>
                </p:oleObj>
              </mc:Fallback>
            </mc:AlternateContent>
          </a:graphicData>
        </a:graphic>
      </p:graphicFrame>
      <p:pic>
        <p:nvPicPr>
          <p:cNvPr id="25" name="Immagine 24">
            <a:extLst>
              <a:ext uri="{FF2B5EF4-FFF2-40B4-BE49-F238E27FC236}">
                <a16:creationId xmlns:a16="http://schemas.microsoft.com/office/drawing/2014/main" id="{558475E9-B507-2EC6-7B2F-9C4D6F5CD0D7}"/>
              </a:ext>
            </a:extLst>
          </p:cNvPr>
          <p:cNvPicPr>
            <a:picLocks noChangeAspect="1"/>
          </p:cNvPicPr>
          <p:nvPr/>
        </p:nvPicPr>
        <p:blipFill>
          <a:blip r:embed="rId44"/>
          <a:stretch>
            <a:fillRect/>
          </a:stretch>
        </p:blipFill>
        <p:spPr>
          <a:xfrm>
            <a:off x="16577934" y="27766514"/>
            <a:ext cx="2688266" cy="2717172"/>
          </a:xfrm>
          <a:prstGeom prst="rect">
            <a:avLst/>
          </a:prstGeom>
        </p:spPr>
      </p:pic>
    </p:spTree>
    <p:extLst>
      <p:ext uri="{BB962C8B-B14F-4D97-AF65-F5344CB8AC3E}">
        <p14:creationId xmlns:p14="http://schemas.microsoft.com/office/powerpoint/2010/main" val="349062603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1788</TotalTime>
  <Words>1922</Words>
  <Application>Microsoft Office PowerPoint</Application>
  <PresentationFormat>Personalizzato</PresentationFormat>
  <Paragraphs>127</Paragraphs>
  <Slides>1</Slides>
  <Notes>0</Notes>
  <HiddenSlides>0</HiddenSlides>
  <MMClips>0</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2</vt:i4>
      </vt:variant>
      <vt:variant>
        <vt:lpstr>Titoli diapositive</vt:lpstr>
      </vt:variant>
      <vt:variant>
        <vt:i4>1</vt:i4>
      </vt:variant>
    </vt:vector>
  </HeadingPairs>
  <TitlesOfParts>
    <vt:vector size="9" baseType="lpstr">
      <vt:lpstr>Arial</vt:lpstr>
      <vt:lpstr>Calibri</vt:lpstr>
      <vt:lpstr>Calibri Light</vt:lpstr>
      <vt:lpstr>Cambria Math</vt:lpstr>
      <vt:lpstr>Wingdings</vt:lpstr>
      <vt:lpstr>Tema di Office</vt:lpstr>
      <vt:lpstr>Acrobat Document</vt:lpstr>
      <vt:lpstr>Adobe Acrobat Document</vt:lpstr>
      <vt:lpstr>Case study on Human Brain Connectivity:  Task-Switching in Schizophrenia Costanza Cantalini, Erica Bistacchia, Lorenzo Ferrara and Scott Pesenti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case on Human Brain Connectivity:  Task-Switching in Schizophrenia Costanza Cantalini, Erica Bistacchia, Lorenzo Ferrara, Scott Pesenti</dc:title>
  <dc:creator>Erica Bistacchia</dc:creator>
  <cp:lastModifiedBy>Lorenzo Ferrara</cp:lastModifiedBy>
  <cp:revision>65</cp:revision>
  <dcterms:created xsi:type="dcterms:W3CDTF">2022-07-20T07:08:19Z</dcterms:created>
  <dcterms:modified xsi:type="dcterms:W3CDTF">2022-07-21T13:20:32Z</dcterms:modified>
</cp:coreProperties>
</file>