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4" userDrawn="1">
          <p15:clr>
            <a:srgbClr val="A4A3A4"/>
          </p15:clr>
        </p15:guide>
        <p15:guide id="2" pos="18607" userDrawn="1">
          <p15:clr>
            <a:srgbClr val="A4A3A4"/>
          </p15:clr>
        </p15:guide>
        <p15:guide id="3" orient="horz" pos="2505" userDrawn="1">
          <p15:clr>
            <a:srgbClr val="A4A3A4"/>
          </p15:clr>
        </p15:guide>
        <p15:guide id="4" orient="horz" pos="2958" userDrawn="1">
          <p15:clr>
            <a:srgbClr val="A4A3A4"/>
          </p15:clr>
        </p15:guide>
        <p15:guide id="5" pos="690" userDrawn="1">
          <p15:clr>
            <a:srgbClr val="A4A3A4"/>
          </p15:clr>
        </p15:guide>
        <p15:guide id="6" orient="horz" pos="486" userDrawn="1">
          <p15:clr>
            <a:srgbClr val="A4A3A4"/>
          </p15:clr>
        </p15:guide>
        <p15:guide id="7" pos="18154" userDrawn="1">
          <p15:clr>
            <a:srgbClr val="A4A3A4"/>
          </p15:clr>
        </p15:guide>
        <p15:guide id="8" pos="6360" userDrawn="1">
          <p15:clr>
            <a:srgbClr val="A4A3A4"/>
          </p15:clr>
        </p15:guide>
        <p15:guide id="9" pos="6814" userDrawn="1">
          <p15:clr>
            <a:srgbClr val="A4A3A4"/>
          </p15:clr>
        </p15:guide>
        <p15:guide id="10" pos="12711" userDrawn="1">
          <p15:clr>
            <a:srgbClr val="A4A3A4"/>
          </p15:clr>
        </p15:guide>
        <p15:guide id="11" pos="13164" userDrawn="1">
          <p15:clr>
            <a:srgbClr val="A4A3A4"/>
          </p15:clr>
        </p15:guide>
        <p15:guide id="12" orient="horz" pos="6746" userDrawn="1">
          <p15:clr>
            <a:srgbClr val="A4A3A4"/>
          </p15:clr>
        </p15:guide>
        <p15:guide id="13" orient="horz" pos="7199" userDrawn="1">
          <p15:clr>
            <a:srgbClr val="A4A3A4"/>
          </p15:clr>
        </p15:guide>
        <p15:guide id="14" orient="horz" pos="11735" userDrawn="1">
          <p15:clr>
            <a:srgbClr val="A4A3A4"/>
          </p15:clr>
        </p15:guide>
        <p15:guide id="15" orient="horz" pos="12189" userDrawn="1">
          <p15:clr>
            <a:srgbClr val="A4A3A4"/>
          </p15:clr>
        </p15:guide>
        <p15:guide id="16" orient="horz" pos="26477" userDrawn="1">
          <p15:clr>
            <a:srgbClr val="A4A3A4"/>
          </p15:clr>
        </p15:guide>
        <p15:guide id="17" orient="horz" pos="12665" userDrawn="1">
          <p15:clr>
            <a:srgbClr val="A4A3A4"/>
          </p15:clr>
        </p15:guide>
        <p15:guide id="18" orient="horz" pos="22667" userDrawn="1">
          <p15:clr>
            <a:srgbClr val="A4A3A4"/>
          </p15:clr>
        </p15:guide>
        <p15:guide id="19" orient="horz" pos="23529" userDrawn="1">
          <p15:clr>
            <a:srgbClr val="A4A3A4"/>
          </p15:clr>
        </p15:guide>
        <p15:guide id="20" orient="horz" pos="22349" userDrawn="1">
          <p15:clr>
            <a:srgbClr val="A4A3A4"/>
          </p15:clr>
        </p15:guide>
        <p15:guide id="21" orient="horz" pos="7653" userDrawn="1">
          <p15:clr>
            <a:srgbClr val="A4A3A4"/>
          </p15:clr>
        </p15:guide>
        <p15:guide id="22" pos="9082" userDrawn="1">
          <p15:clr>
            <a:srgbClr val="A4A3A4"/>
          </p15:clr>
        </p15:guide>
        <p15:guide id="23" orient="horz" pos="23755" userDrawn="1">
          <p15:clr>
            <a:srgbClr val="A4A3A4"/>
          </p15:clr>
        </p15:guide>
        <p15:guide id="24" pos="10216" userDrawn="1">
          <p15:clr>
            <a:srgbClr val="A4A3A4"/>
          </p15:clr>
        </p15:guide>
        <p15:guide id="25" pos="8855" userDrawn="1">
          <p15:clr>
            <a:srgbClr val="A4A3A4"/>
          </p15:clr>
        </p15:guide>
        <p15:guide id="26" pos="9989" userDrawn="1">
          <p15:clr>
            <a:srgbClr val="A4A3A4"/>
          </p15:clr>
        </p15:guide>
        <p15:guide id="27" pos="9536" userDrawn="1">
          <p15:clr>
            <a:srgbClr val="A4A3A4"/>
          </p15:clr>
        </p15:guide>
        <p15:guide id="28" pos="18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ED4"/>
    <a:srgbClr val="375ED3"/>
    <a:srgbClr val="4471C4"/>
    <a:srgbClr val="4169E1"/>
    <a:srgbClr val="4675C7"/>
    <a:srgbClr val="006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9"/>
    <p:restoredTop sz="95964"/>
  </p:normalViewPr>
  <p:slideViewPr>
    <p:cSldViewPr snapToGrid="0">
      <p:cViewPr>
        <p:scale>
          <a:sx n="124" d="100"/>
          <a:sy n="124" d="100"/>
        </p:scale>
        <p:origin x="-13288" y="-15544"/>
      </p:cViewPr>
      <p:guideLst>
        <p:guide pos="464"/>
        <p:guide pos="18607"/>
        <p:guide orient="horz" pos="2505"/>
        <p:guide orient="horz" pos="2958"/>
        <p:guide pos="690"/>
        <p:guide orient="horz" pos="486"/>
        <p:guide pos="18154"/>
        <p:guide pos="6360"/>
        <p:guide pos="6814"/>
        <p:guide pos="12711"/>
        <p:guide pos="13164"/>
        <p:guide orient="horz" pos="6746"/>
        <p:guide orient="horz" pos="7199"/>
        <p:guide orient="horz" pos="11735"/>
        <p:guide orient="horz" pos="12189"/>
        <p:guide orient="horz" pos="26477"/>
        <p:guide orient="horz" pos="12665"/>
        <p:guide orient="horz" pos="22667"/>
        <p:guide orient="horz" pos="23529"/>
        <p:guide orient="horz" pos="22349"/>
        <p:guide orient="horz" pos="7653"/>
        <p:guide pos="9082"/>
        <p:guide orient="horz" pos="23755"/>
        <p:guide pos="10216"/>
        <p:guide pos="8855"/>
        <p:guide pos="9989"/>
        <p:guide pos="9536"/>
        <p:guide pos="18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21/07/22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29190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21/07/22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07100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21/07/22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240392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E2DA628-4F11-C143-8AEC-ACDDD3582255}" type="datetimeFigureOut">
              <a:rPr lang="it-DE" smtClean="0"/>
              <a:t>21/07/22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16205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E2DA628-4F11-C143-8AEC-ACDDD3582255}" type="datetimeFigureOut">
              <a:rPr lang="it-DE" smtClean="0"/>
              <a:t>21/07/22</a:t>
            </a:fld>
            <a:endParaRPr lang="it-DE"/>
          </a:p>
        </p:txBody>
      </p:sp>
      <p:sp>
        <p:nvSpPr>
          <p:cNvPr id="5" name="Footer Placeholder 4"/>
          <p:cNvSpPr>
            <a:spLocks noGrp="1"/>
          </p:cNvSpPr>
          <p:nvPr>
            <p:ph type="ftr" sz="quarter" idx="11"/>
          </p:nvPr>
        </p:nvSpPr>
        <p:spPr/>
        <p:txBody>
          <a:bodyPr/>
          <a:lstStyle/>
          <a:p>
            <a:endParaRPr lang="it-DE"/>
          </a:p>
        </p:txBody>
      </p:sp>
      <p:sp>
        <p:nvSpPr>
          <p:cNvPr id="6" name="Slide Number Placeholder 5"/>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4905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E2DA628-4F11-C143-8AEC-ACDDD3582255}" type="datetimeFigureOut">
              <a:rPr lang="it-DE" smtClean="0"/>
              <a:t>21/07/22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6994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4" name="Content Placeholder 3"/>
          <p:cNvSpPr>
            <a:spLocks noGrp="1"/>
          </p:cNvSpPr>
          <p:nvPr>
            <p:ph sz="half" idx="2"/>
          </p:nvPr>
        </p:nvSpPr>
        <p:spPr>
          <a:xfrm>
            <a:off x="2085368" y="15635264"/>
            <a:ext cx="12807832"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it-IT"/>
              <a:t>Fare clic per modificare gli stili del testo dello schema</a:t>
            </a:r>
          </a:p>
        </p:txBody>
      </p:sp>
      <p:sp>
        <p:nvSpPr>
          <p:cNvPr id="6" name="Content Placeholder 5"/>
          <p:cNvSpPr>
            <a:spLocks noGrp="1"/>
          </p:cNvSpPr>
          <p:nvPr>
            <p:ph sz="quarter" idx="4"/>
          </p:nvPr>
        </p:nvSpPr>
        <p:spPr>
          <a:xfrm>
            <a:off x="15326828" y="15635264"/>
            <a:ext cx="12870909" cy="229971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E2DA628-4F11-C143-8AEC-ACDDD3582255}" type="datetimeFigureOut">
              <a:rPr lang="it-DE" smtClean="0"/>
              <a:t>21/07/22</a:t>
            </a:fld>
            <a:endParaRPr lang="it-DE"/>
          </a:p>
        </p:txBody>
      </p:sp>
      <p:sp>
        <p:nvSpPr>
          <p:cNvPr id="8" name="Footer Placeholder 7"/>
          <p:cNvSpPr>
            <a:spLocks noGrp="1"/>
          </p:cNvSpPr>
          <p:nvPr>
            <p:ph type="ftr" sz="quarter" idx="11"/>
          </p:nvPr>
        </p:nvSpPr>
        <p:spPr/>
        <p:txBody>
          <a:bodyPr/>
          <a:lstStyle/>
          <a:p>
            <a:endParaRPr lang="it-DE"/>
          </a:p>
        </p:txBody>
      </p:sp>
      <p:sp>
        <p:nvSpPr>
          <p:cNvPr id="9" name="Slide Number Placeholder 8"/>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58201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E2DA628-4F11-C143-8AEC-ACDDD3582255}" type="datetimeFigureOut">
              <a:rPr lang="it-DE" smtClean="0"/>
              <a:t>21/07/22</a:t>
            </a:fld>
            <a:endParaRPr lang="it-DE"/>
          </a:p>
        </p:txBody>
      </p:sp>
      <p:sp>
        <p:nvSpPr>
          <p:cNvPr id="4" name="Footer Placeholder 3"/>
          <p:cNvSpPr>
            <a:spLocks noGrp="1"/>
          </p:cNvSpPr>
          <p:nvPr>
            <p:ph type="ftr" sz="quarter" idx="11"/>
          </p:nvPr>
        </p:nvSpPr>
        <p:spPr/>
        <p:txBody>
          <a:bodyPr/>
          <a:lstStyle/>
          <a:p>
            <a:endParaRPr lang="it-DE"/>
          </a:p>
        </p:txBody>
      </p:sp>
      <p:sp>
        <p:nvSpPr>
          <p:cNvPr id="5" name="Slide Number Placeholder 4"/>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102657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DA628-4F11-C143-8AEC-ACDDD3582255}" type="datetimeFigureOut">
              <a:rPr lang="it-DE" smtClean="0"/>
              <a:t>21/07/22</a:t>
            </a:fld>
            <a:endParaRPr lang="it-DE"/>
          </a:p>
        </p:txBody>
      </p:sp>
      <p:sp>
        <p:nvSpPr>
          <p:cNvPr id="3" name="Footer Placeholder 2"/>
          <p:cNvSpPr>
            <a:spLocks noGrp="1"/>
          </p:cNvSpPr>
          <p:nvPr>
            <p:ph type="ftr" sz="quarter" idx="11"/>
          </p:nvPr>
        </p:nvSpPr>
        <p:spPr/>
        <p:txBody>
          <a:bodyPr/>
          <a:lstStyle/>
          <a:p>
            <a:endParaRPr lang="it-DE"/>
          </a:p>
        </p:txBody>
      </p:sp>
      <p:sp>
        <p:nvSpPr>
          <p:cNvPr id="4" name="Slide Number Placeholder 3"/>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41328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21/07/22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09824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it-IT"/>
              <a:t>Fare clic sull'icona per inserire un'immagine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E2DA628-4F11-C143-8AEC-ACDDD3582255}" type="datetimeFigureOut">
              <a:rPr lang="it-DE" smtClean="0"/>
              <a:t>21/07/22</a:t>
            </a:fld>
            <a:endParaRPr lang="it-DE"/>
          </a:p>
        </p:txBody>
      </p:sp>
      <p:sp>
        <p:nvSpPr>
          <p:cNvPr id="6" name="Footer Placeholder 5"/>
          <p:cNvSpPr>
            <a:spLocks noGrp="1"/>
          </p:cNvSpPr>
          <p:nvPr>
            <p:ph type="ftr" sz="quarter" idx="11"/>
          </p:nvPr>
        </p:nvSpPr>
        <p:spPr/>
        <p:txBody>
          <a:bodyPr/>
          <a:lstStyle/>
          <a:p>
            <a:endParaRPr lang="it-DE"/>
          </a:p>
        </p:txBody>
      </p:sp>
      <p:sp>
        <p:nvSpPr>
          <p:cNvPr id="7" name="Slide Number Placeholder 6"/>
          <p:cNvSpPr>
            <a:spLocks noGrp="1"/>
          </p:cNvSpPr>
          <p:nvPr>
            <p:ph type="sldNum" sz="quarter" idx="12"/>
          </p:nvPr>
        </p:nvSpPr>
        <p:spPr/>
        <p:txBody>
          <a:bodyPr/>
          <a:lstStyle/>
          <a:p>
            <a:fld id="{77932602-61DD-FD49-A25E-FBDA200C2C7B}" type="slidenum">
              <a:rPr lang="it-DE" smtClean="0"/>
              <a:t>‹N›</a:t>
            </a:fld>
            <a:endParaRPr lang="it-DE"/>
          </a:p>
        </p:txBody>
      </p:sp>
    </p:spTree>
    <p:extLst>
      <p:ext uri="{BB962C8B-B14F-4D97-AF65-F5344CB8AC3E}">
        <p14:creationId xmlns:p14="http://schemas.microsoft.com/office/powerpoint/2010/main" val="346807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E2DA628-4F11-C143-8AEC-ACDDD3582255}" type="datetimeFigureOut">
              <a:rPr lang="it-DE" smtClean="0"/>
              <a:t>21/07/22</a:t>
            </a:fld>
            <a:endParaRPr lang="it-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it-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7932602-61DD-FD49-A25E-FBDA200C2C7B}" type="slidenum">
              <a:rPr lang="it-DE" smtClean="0"/>
              <a:t>‹N›</a:t>
            </a:fld>
            <a:endParaRPr lang="it-DE"/>
          </a:p>
        </p:txBody>
      </p:sp>
    </p:spTree>
    <p:extLst>
      <p:ext uri="{BB962C8B-B14F-4D97-AF65-F5344CB8AC3E}">
        <p14:creationId xmlns:p14="http://schemas.microsoft.com/office/powerpoint/2010/main" val="396780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oleObject" Target="../embeddings/oleObject8.bin"/><Relationship Id="rId26" Type="http://schemas.openxmlformats.org/officeDocument/2006/relationships/oleObject" Target="../embeddings/oleObject12.bin"/><Relationship Id="rId39" Type="http://schemas.openxmlformats.org/officeDocument/2006/relationships/image" Target="../media/image20.emf"/><Relationship Id="rId21" Type="http://schemas.openxmlformats.org/officeDocument/2006/relationships/image" Target="../media/image10.emf"/><Relationship Id="rId34" Type="http://schemas.openxmlformats.org/officeDocument/2006/relationships/image" Target="../media/image17.png"/><Relationship Id="rId42" Type="http://schemas.openxmlformats.org/officeDocument/2006/relationships/image" Target="../media/image22.png"/><Relationship Id="rId47" Type="http://schemas.openxmlformats.org/officeDocument/2006/relationships/image" Target="../media/image27.png"/><Relationship Id="rId50" Type="http://schemas.openxmlformats.org/officeDocument/2006/relationships/image" Target="../media/image29.emf"/><Relationship Id="rId7" Type="http://schemas.openxmlformats.org/officeDocument/2006/relationships/oleObject" Target="../embeddings/oleObject3.bin"/><Relationship Id="rId2" Type="http://schemas.openxmlformats.org/officeDocument/2006/relationships/oleObject" Target="../embeddings/oleObject1.bin"/><Relationship Id="rId16" Type="http://schemas.openxmlformats.org/officeDocument/2006/relationships/oleObject" Target="../embeddings/oleObject7.bin"/><Relationship Id="rId29" Type="http://schemas.openxmlformats.org/officeDocument/2006/relationships/image" Target="../media/image14.emf"/><Relationship Id="rId11" Type="http://schemas.openxmlformats.org/officeDocument/2006/relationships/oleObject" Target="../embeddings/oleObject5.bin"/><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image" Target="../media/image19.emf"/><Relationship Id="rId40" Type="http://schemas.openxmlformats.org/officeDocument/2006/relationships/image" Target="../media/image21.png"/><Relationship Id="rId45" Type="http://schemas.openxmlformats.org/officeDocument/2006/relationships/image" Target="../media/image25.emf"/><Relationship Id="rId5" Type="http://schemas.openxmlformats.org/officeDocument/2006/relationships/oleObject" Target="../embeddings/oleObject2.bin"/><Relationship Id="rId15" Type="http://schemas.openxmlformats.org/officeDocument/2006/relationships/image" Target="../media/image7.emf"/><Relationship Id="rId23" Type="http://schemas.openxmlformats.org/officeDocument/2006/relationships/image" Target="../media/image11.emf"/><Relationship Id="rId28" Type="http://schemas.openxmlformats.org/officeDocument/2006/relationships/oleObject" Target="../embeddings/oleObject13.bin"/><Relationship Id="rId36" Type="http://schemas.openxmlformats.org/officeDocument/2006/relationships/oleObject" Target="../embeddings/oleObject16.bin"/><Relationship Id="rId49" Type="http://schemas.openxmlformats.org/officeDocument/2006/relationships/oleObject" Target="../embeddings/oleObject18.bin"/><Relationship Id="rId10" Type="http://schemas.openxmlformats.org/officeDocument/2006/relationships/image" Target="../media/image5.emf"/><Relationship Id="rId19" Type="http://schemas.openxmlformats.org/officeDocument/2006/relationships/image" Target="../media/image9.emf"/><Relationship Id="rId31" Type="http://schemas.openxmlformats.org/officeDocument/2006/relationships/image" Target="../media/image15.emf"/><Relationship Id="rId44" Type="http://schemas.openxmlformats.org/officeDocument/2006/relationships/image" Target="../media/image24.png"/><Relationship Id="rId52" Type="http://schemas.microsoft.com/office/2007/relationships/hdphoto" Target="../media/hdphoto2.wdp"/><Relationship Id="rId4" Type="http://schemas.openxmlformats.org/officeDocument/2006/relationships/image" Target="../media/image2.jpg"/><Relationship Id="rId9" Type="http://schemas.openxmlformats.org/officeDocument/2006/relationships/oleObject" Target="../embeddings/oleObject4.bin"/><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3.emf"/><Relationship Id="rId30" Type="http://schemas.openxmlformats.org/officeDocument/2006/relationships/oleObject" Target="../embeddings/oleObject14.bin"/><Relationship Id="rId35" Type="http://schemas.openxmlformats.org/officeDocument/2006/relationships/image" Target="../media/image18.png"/><Relationship Id="rId43" Type="http://schemas.openxmlformats.org/officeDocument/2006/relationships/image" Target="../media/image23.png"/><Relationship Id="rId48" Type="http://schemas.openxmlformats.org/officeDocument/2006/relationships/image" Target="../media/image28.emf"/><Relationship Id="rId8" Type="http://schemas.openxmlformats.org/officeDocument/2006/relationships/image" Target="../media/image4.emf"/><Relationship Id="rId51" Type="http://schemas.openxmlformats.org/officeDocument/2006/relationships/image" Target="../media/image30.png"/><Relationship Id="rId3" Type="http://schemas.openxmlformats.org/officeDocument/2006/relationships/image" Target="../media/image1.emf"/><Relationship Id="rId12" Type="http://schemas.openxmlformats.org/officeDocument/2006/relationships/image" Target="../media/image6.emf"/><Relationship Id="rId17" Type="http://schemas.openxmlformats.org/officeDocument/2006/relationships/image" Target="../media/image8.emf"/><Relationship Id="rId25" Type="http://schemas.openxmlformats.org/officeDocument/2006/relationships/image" Target="../media/image12.wmf"/><Relationship Id="rId33" Type="http://schemas.openxmlformats.org/officeDocument/2006/relationships/image" Target="../media/image16.emf"/><Relationship Id="rId38" Type="http://schemas.openxmlformats.org/officeDocument/2006/relationships/oleObject" Target="../embeddings/oleObject17.bin"/><Relationship Id="rId46" Type="http://schemas.openxmlformats.org/officeDocument/2006/relationships/image" Target="../media/image26.png"/><Relationship Id="rId20" Type="http://schemas.openxmlformats.org/officeDocument/2006/relationships/oleObject" Target="../embeddings/oleObject9.bin"/><Relationship Id="rId41"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ggetto 31">
            <a:extLst>
              <a:ext uri="{FF2B5EF4-FFF2-40B4-BE49-F238E27FC236}">
                <a16:creationId xmlns:a16="http://schemas.microsoft.com/office/drawing/2014/main" id="{83DCBDD4-D0A0-FC2A-1D1E-59968D15D02F}"/>
              </a:ext>
            </a:extLst>
          </p:cNvPr>
          <p:cNvGraphicFramePr>
            <a:graphicFrameLocks noChangeAspect="1"/>
          </p:cNvGraphicFramePr>
          <p:nvPr>
            <p:extLst>
              <p:ext uri="{D42A27DB-BD31-4B8C-83A1-F6EECF244321}">
                <p14:modId xmlns:p14="http://schemas.microsoft.com/office/powerpoint/2010/main" val="4274113699"/>
              </p:ext>
            </p:extLst>
          </p:nvPr>
        </p:nvGraphicFramePr>
        <p:xfrm>
          <a:off x="24164231" y="12761911"/>
          <a:ext cx="4590856" cy="3247990"/>
        </p:xfrm>
        <a:graphic>
          <a:graphicData uri="http://schemas.openxmlformats.org/presentationml/2006/ole">
            <mc:AlternateContent xmlns:mc="http://schemas.openxmlformats.org/markup-compatibility/2006">
              <mc:Choice xmlns:v="urn:schemas-microsoft-com:vml" Requires="v">
                <p:oleObj name="Acrobat Document" r:id="rId2" imgW="8010178" imgH="5667195" progId="Acrobat.Document.DC">
                  <p:embed/>
                </p:oleObj>
              </mc:Choice>
              <mc:Fallback>
                <p:oleObj name="Acrobat Document" r:id="rId2" imgW="8010178" imgH="5667195" progId="Acrobat.Document.DC">
                  <p:embed/>
                  <p:pic>
                    <p:nvPicPr>
                      <p:cNvPr id="54" name="Oggetto 53">
                        <a:extLst>
                          <a:ext uri="{FF2B5EF4-FFF2-40B4-BE49-F238E27FC236}">
                            <a16:creationId xmlns:a16="http://schemas.microsoft.com/office/drawing/2014/main" id="{96A82595-1450-601C-A927-856A41191500}"/>
                          </a:ext>
                        </a:extLst>
                      </p:cNvPr>
                      <p:cNvPicPr/>
                      <p:nvPr/>
                    </p:nvPicPr>
                    <p:blipFill>
                      <a:blip r:embed="rId3">
                        <a:lum contrast="16000"/>
                      </a:blip>
                      <a:stretch>
                        <a:fillRect/>
                      </a:stretch>
                    </p:blipFill>
                    <p:spPr>
                      <a:xfrm>
                        <a:off x="24164231" y="12761911"/>
                        <a:ext cx="4590856" cy="3247990"/>
                      </a:xfrm>
                      <a:prstGeom prst="rect">
                        <a:avLst/>
                      </a:prstGeom>
                    </p:spPr>
                  </p:pic>
                </p:oleObj>
              </mc:Fallback>
            </mc:AlternateContent>
          </a:graphicData>
        </a:graphic>
      </p:graphicFrame>
      <p:sp>
        <p:nvSpPr>
          <p:cNvPr id="6" name="Titolo 1">
            <a:extLst>
              <a:ext uri="{FF2B5EF4-FFF2-40B4-BE49-F238E27FC236}">
                <a16:creationId xmlns:a16="http://schemas.microsoft.com/office/drawing/2014/main" id="{BA7853CA-CE06-4341-19B8-C4A2E482D1B3}"/>
              </a:ext>
            </a:extLst>
          </p:cNvPr>
          <p:cNvSpPr>
            <a:spLocks noGrp="1"/>
          </p:cNvSpPr>
          <p:nvPr>
            <p:ph type="ctrTitle"/>
          </p:nvPr>
        </p:nvSpPr>
        <p:spPr>
          <a:xfrm>
            <a:off x="764091" y="762000"/>
            <a:ext cx="28757967" cy="3200400"/>
          </a:xfrm>
          <a:solidFill>
            <a:srgbClr val="375ED3"/>
          </a:solidFill>
          <a:ln>
            <a:solidFill>
              <a:srgbClr val="4675C7"/>
            </a:solidFill>
          </a:ln>
        </p:spPr>
        <p:style>
          <a:lnRef idx="0">
            <a:scrgbClr r="0" g="0" b="0"/>
          </a:lnRef>
          <a:fillRef idx="0">
            <a:scrgbClr r="0" g="0" b="0"/>
          </a:fillRef>
          <a:effectRef idx="0">
            <a:scrgbClr r="0" g="0" b="0"/>
          </a:effectRef>
          <a:fontRef idx="minor">
            <a:schemeClr val="lt1"/>
          </a:fontRef>
        </p:style>
        <p:txBody>
          <a:bodyPr anchor="ctr">
            <a:normAutofit/>
          </a:bodyPr>
          <a:lstStyle/>
          <a:p>
            <a:r>
              <a:rPr lang="it-IT" sz="8000" dirty="0">
                <a:solidFill>
                  <a:schemeClr val="bg1"/>
                </a:solidFill>
              </a:rPr>
              <a:t>Case study on Human Brain Connectivity:</a:t>
            </a:r>
            <a:br>
              <a:rPr lang="it-IT" sz="8000" dirty="0">
                <a:solidFill>
                  <a:schemeClr val="bg1"/>
                </a:solidFill>
              </a:rPr>
            </a:br>
            <a:r>
              <a:rPr lang="it-IT" sz="8000" dirty="0">
                <a:solidFill>
                  <a:schemeClr val="bg1"/>
                </a:solidFill>
              </a:rPr>
              <a:t> Task-Switching in Schizophrenia</a:t>
            </a:r>
            <a:br>
              <a:rPr lang="it-IT" sz="8000" dirty="0">
                <a:solidFill>
                  <a:schemeClr val="bg1"/>
                </a:solidFill>
              </a:rPr>
            </a:br>
            <a:r>
              <a:rPr lang="it-IT" sz="2400" dirty="0">
                <a:solidFill>
                  <a:schemeClr val="bg1"/>
                </a:solidFill>
              </a:rPr>
              <a:t>Costanza Cantalini, Erica </a:t>
            </a:r>
            <a:r>
              <a:rPr lang="it-IT" sz="2400" dirty="0" err="1">
                <a:solidFill>
                  <a:schemeClr val="bg1"/>
                </a:solidFill>
              </a:rPr>
              <a:t>Bistacchia</a:t>
            </a:r>
            <a:r>
              <a:rPr lang="it-IT" sz="2400" dirty="0">
                <a:solidFill>
                  <a:schemeClr val="bg1"/>
                </a:solidFill>
              </a:rPr>
              <a:t>, Lorenzo Ferrara and Scott Pesenti</a:t>
            </a:r>
          </a:p>
        </p:txBody>
      </p:sp>
      <p:sp>
        <p:nvSpPr>
          <p:cNvPr id="9" name="Rettangolo con angoli arrotondati 18">
            <a:extLst>
              <a:ext uri="{FF2B5EF4-FFF2-40B4-BE49-F238E27FC236}">
                <a16:creationId xmlns:a16="http://schemas.microsoft.com/office/drawing/2014/main" id="{96FA1821-370B-8D37-88E5-8338AE28076B}"/>
              </a:ext>
            </a:extLst>
          </p:cNvPr>
          <p:cNvSpPr/>
          <p:nvPr/>
        </p:nvSpPr>
        <p:spPr>
          <a:xfrm>
            <a:off x="736600" y="4674008"/>
            <a:ext cx="28820267" cy="6056515"/>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5108 w 10672413"/>
              <a:gd name="connsiteY7" fmla="*/ 3132566 h 3474514"/>
              <a:gd name="connsiteX8" fmla="*/ 0 w 10672413"/>
              <a:gd name="connsiteY8" fmla="*/ 239365 h 3474514"/>
              <a:gd name="connsiteX0" fmla="*/ 0 w 10672413"/>
              <a:gd name="connsiteY0" fmla="*/ 239365 h 3466910"/>
              <a:gd name="connsiteX1" fmla="*/ 575784 w 10672413"/>
              <a:gd name="connsiteY1" fmla="*/ 11923 h 3466910"/>
              <a:gd name="connsiteX2" fmla="*/ 10082114 w 10672413"/>
              <a:gd name="connsiteY2" fmla="*/ 11923 h 3466910"/>
              <a:gd name="connsiteX3" fmla="*/ 10657898 w 10672413"/>
              <a:gd name="connsiteY3" fmla="*/ 311936 h 3466910"/>
              <a:gd name="connsiteX4" fmla="*/ 10672413 w 10672413"/>
              <a:gd name="connsiteY4" fmla="*/ 3171288 h 3466910"/>
              <a:gd name="connsiteX5" fmla="*/ 10082114 w 10672413"/>
              <a:gd name="connsiteY5" fmla="*/ 3466555 h 3466910"/>
              <a:gd name="connsiteX6" fmla="*/ 575784 w 10672413"/>
              <a:gd name="connsiteY6" fmla="*/ 3466555 h 3466910"/>
              <a:gd name="connsiteX7" fmla="*/ 5108 w 10672413"/>
              <a:gd name="connsiteY7" fmla="*/ 3132566 h 3466910"/>
              <a:gd name="connsiteX8" fmla="*/ 0 w 10672413"/>
              <a:gd name="connsiteY8" fmla="*/ 239365 h 346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66910">
                <a:moveTo>
                  <a:pt x="0" y="239365"/>
                </a:moveTo>
                <a:cubicBezTo>
                  <a:pt x="0" y="-78632"/>
                  <a:pt x="257787" y="11923"/>
                  <a:pt x="575784" y="11923"/>
                </a:cubicBezTo>
                <a:lnTo>
                  <a:pt x="10082114" y="11923"/>
                </a:lnTo>
                <a:cubicBezTo>
                  <a:pt x="10400111" y="11923"/>
                  <a:pt x="10657898" y="-6061"/>
                  <a:pt x="10657898" y="311936"/>
                </a:cubicBezTo>
                <a:cubicBezTo>
                  <a:pt x="10662736" y="1282824"/>
                  <a:pt x="10667575" y="2200400"/>
                  <a:pt x="10672413" y="3171288"/>
                </a:cubicBezTo>
                <a:cubicBezTo>
                  <a:pt x="10672413" y="3489285"/>
                  <a:pt x="10400111" y="3466555"/>
                  <a:pt x="10082114" y="3466555"/>
                </a:cubicBezTo>
                <a:lnTo>
                  <a:pt x="575784" y="3466555"/>
                </a:lnTo>
                <a:cubicBezTo>
                  <a:pt x="257787" y="3466555"/>
                  <a:pt x="5108" y="3450563"/>
                  <a:pt x="5108" y="3132566"/>
                </a:cubicBezTo>
                <a:cubicBezTo>
                  <a:pt x="270" y="2147164"/>
                  <a:pt x="4838" y="1224767"/>
                  <a:pt x="0" y="239365"/>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6A6EB39F-D883-668C-A2B0-E1EFEEC5EAAE}"/>
              </a:ext>
            </a:extLst>
          </p:cNvPr>
          <p:cNvSpPr txBox="1"/>
          <p:nvPr/>
        </p:nvSpPr>
        <p:spPr>
          <a:xfrm>
            <a:off x="12003962" y="4527366"/>
            <a:ext cx="7290286" cy="369332"/>
          </a:xfrm>
          <a:prstGeom prst="rect">
            <a:avLst/>
          </a:prstGeom>
          <a:solidFill>
            <a:srgbClr val="375ED3"/>
          </a:solidFill>
          <a:ln>
            <a:solidFill>
              <a:srgbClr val="4472C4"/>
            </a:solidFill>
          </a:ln>
        </p:spPr>
        <p:txBody>
          <a:bodyPr wrap="square" rtlCol="0">
            <a:spAutoFit/>
          </a:bodyPr>
          <a:lstStyle/>
          <a:p>
            <a:pPr algn="ctr"/>
            <a:r>
              <a:rPr lang="it-IT" dirty="0">
                <a:solidFill>
                  <a:schemeClr val="bg1"/>
                </a:solidFill>
              </a:rPr>
              <a:t>PRESENTATION OF THE CASE STUDY</a:t>
            </a:r>
          </a:p>
        </p:txBody>
      </p:sp>
      <p:sp>
        <p:nvSpPr>
          <p:cNvPr id="11" name="CasellaDiTesto 10">
            <a:extLst>
              <a:ext uri="{FF2B5EF4-FFF2-40B4-BE49-F238E27FC236}">
                <a16:creationId xmlns:a16="http://schemas.microsoft.com/office/drawing/2014/main" id="{CAAD0722-B74F-7F0A-7247-56D3FE660ACD}"/>
              </a:ext>
            </a:extLst>
          </p:cNvPr>
          <p:cNvSpPr txBox="1"/>
          <p:nvPr/>
        </p:nvSpPr>
        <p:spPr>
          <a:xfrm>
            <a:off x="10807989" y="5110190"/>
            <a:ext cx="9361488" cy="1831271"/>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1600" b="1" dirty="0">
                <a:solidFill>
                  <a:srgbClr val="375ED4"/>
                </a:solidFill>
                <a:latin typeface="Calibri" panose="020F0502020204030204" pitchFamily="34" charset="0"/>
                <a:ea typeface="Calibri" panose="020F0502020204030204" pitchFamily="34" charset="0"/>
                <a:cs typeface="Calibri" panose="020F0502020204030204" pitchFamily="34" charset="0"/>
              </a:rPr>
              <a:t>TASK SWITCHING</a:t>
            </a:r>
          </a:p>
          <a:p>
            <a:pPr algn="just">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While under fMRI, each participant was presented with </a:t>
            </a:r>
            <a:r>
              <a:rPr lang="en-US" sz="1400" b="1" dirty="0">
                <a:latin typeface="Calibri" panose="020F0502020204030204" pitchFamily="34" charset="0"/>
                <a:ea typeface="Calibri" panose="020F0502020204030204" pitchFamily="34" charset="0"/>
                <a:cs typeface="Calibri" panose="020F0502020204030204" pitchFamily="34" charset="0"/>
              </a:rPr>
              <a:t>a series of geometric shapes</a:t>
            </a:r>
            <a:r>
              <a:rPr lang="en-US" sz="1400" dirty="0">
                <a:latin typeface="Calibri" panose="020F0502020204030204" pitchFamily="34" charset="0"/>
                <a:ea typeface="Calibri" panose="020F0502020204030204" pitchFamily="34" charset="0"/>
                <a:cs typeface="Calibri" panose="020F0502020204030204" pitchFamily="34" charset="0"/>
              </a:rPr>
              <a:t> and asked to identify either the color or the shape of the image, based on the task cue presented prior to the image. </a:t>
            </a:r>
          </a:p>
          <a:p>
            <a:pPr algn="just">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On 25% of trials the instructions </a:t>
            </a:r>
            <a:r>
              <a:rPr lang="en-US" sz="1400" b="1" dirty="0">
                <a:latin typeface="Calibri" panose="020F0502020204030204" pitchFamily="34" charset="0"/>
                <a:ea typeface="Calibri" panose="020F0502020204030204" pitchFamily="34" charset="0"/>
                <a:cs typeface="Calibri" panose="020F0502020204030204" pitchFamily="34" charset="0"/>
              </a:rPr>
              <a:t>switched</a:t>
            </a:r>
            <a:r>
              <a:rPr lang="en-US" sz="1400" dirty="0">
                <a:latin typeface="Calibri" panose="020F0502020204030204" pitchFamily="34" charset="0"/>
                <a:ea typeface="Calibri" panose="020F0502020204030204" pitchFamily="34" charset="0"/>
                <a:cs typeface="Calibri" panose="020F0502020204030204" pitchFamily="34" charset="0"/>
              </a:rPr>
              <a:t>, i.e., participants were instructed to switch from identifying shape to identifying color, or vice versa. </a:t>
            </a:r>
          </a:p>
          <a:p>
            <a:pPr algn="just">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Sometimes there was </a:t>
            </a:r>
            <a:r>
              <a:rPr lang="en-US" sz="1400" b="1" dirty="0">
                <a:latin typeface="Calibri" panose="020F0502020204030204" pitchFamily="34" charset="0"/>
                <a:ea typeface="Calibri" panose="020F0502020204030204" pitchFamily="34" charset="0"/>
                <a:cs typeface="Calibri" panose="020F0502020204030204" pitchFamily="34" charset="0"/>
              </a:rPr>
              <a:t>congruency</a:t>
            </a:r>
            <a:r>
              <a:rPr lang="en-US" sz="1400" dirty="0">
                <a:latin typeface="Calibri" panose="020F0502020204030204" pitchFamily="34" charset="0"/>
                <a:ea typeface="Calibri" panose="020F0502020204030204" pitchFamily="34" charset="0"/>
                <a:cs typeface="Calibri" panose="020F0502020204030204" pitchFamily="34" charset="0"/>
              </a:rPr>
              <a:t>, that is when the wrong rule incidentally produces the same target answer.</a:t>
            </a:r>
          </a:p>
          <a:p>
            <a:pPr algn="just">
              <a:lnSpc>
                <a:spcPct val="107000"/>
              </a:lnSpc>
            </a:pPr>
            <a:r>
              <a:rPr lang="en-US" sz="1400" dirty="0">
                <a:latin typeface="Calibri" panose="020F0502020204030204" pitchFamily="34" charset="0"/>
                <a:ea typeface="Calibri" panose="020F0502020204030204" pitchFamily="34" charset="0"/>
                <a:cs typeface="Calibri" panose="020F0502020204030204" pitchFamily="34" charset="0"/>
              </a:rPr>
              <a:t>We also have information about the </a:t>
            </a:r>
            <a:r>
              <a:rPr lang="en-US" sz="1400" b="1" dirty="0">
                <a:latin typeface="Calibri" panose="020F0502020204030204" pitchFamily="34" charset="0"/>
                <a:ea typeface="Calibri" panose="020F0502020204030204" pitchFamily="34" charset="0"/>
                <a:cs typeface="Calibri" panose="020F0502020204030204" pitchFamily="34" charset="0"/>
              </a:rPr>
              <a:t>correctness</a:t>
            </a:r>
            <a:r>
              <a:rPr lang="en-US" sz="1400" dirty="0">
                <a:latin typeface="Calibri" panose="020F0502020204030204" pitchFamily="34" charset="0"/>
                <a:ea typeface="Calibri" panose="020F0502020204030204" pitchFamily="34" charset="0"/>
                <a:cs typeface="Calibri" panose="020F0502020204030204" pitchFamily="34" charset="0"/>
              </a:rPr>
              <a:t> of their responses.</a:t>
            </a:r>
            <a:endParaRPr lang="it-IT" sz="1400" dirty="0"/>
          </a:p>
        </p:txBody>
      </p:sp>
      <p:pic>
        <p:nvPicPr>
          <p:cNvPr id="13" name="Immagine 12">
            <a:extLst>
              <a:ext uri="{FF2B5EF4-FFF2-40B4-BE49-F238E27FC236}">
                <a16:creationId xmlns:a16="http://schemas.microsoft.com/office/drawing/2014/main" id="{1713AD73-E2E6-8599-8846-8B0159D5F1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0845" y="7434310"/>
            <a:ext cx="2071195" cy="2857103"/>
          </a:xfrm>
          <a:prstGeom prst="rect">
            <a:avLst/>
          </a:prstGeom>
        </p:spPr>
      </p:pic>
      <p:sp>
        <p:nvSpPr>
          <p:cNvPr id="14" name="CasellaDiTesto 13">
            <a:extLst>
              <a:ext uri="{FF2B5EF4-FFF2-40B4-BE49-F238E27FC236}">
                <a16:creationId xmlns:a16="http://schemas.microsoft.com/office/drawing/2014/main" id="{CE0530CB-3BE1-DDD0-0363-3CA31C91CADD}"/>
              </a:ext>
            </a:extLst>
          </p:cNvPr>
          <p:cNvSpPr txBox="1"/>
          <p:nvPr/>
        </p:nvSpPr>
        <p:spPr>
          <a:xfrm>
            <a:off x="1477496" y="5116036"/>
            <a:ext cx="8889248" cy="1540999"/>
          </a:xfrm>
          <a:prstGeom prst="rect">
            <a:avLst/>
          </a:prstGeom>
          <a:noFill/>
          <a:ln>
            <a:noFill/>
          </a:ln>
        </p:spPr>
        <p:txBody>
          <a:bodyPr wrap="square" rtlCol="0">
            <a:spAutoFit/>
          </a:bodyPr>
          <a:lstStyle/>
          <a:p>
            <a:pPr marL="285750" indent="-285750" algn="just">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INTRODUCTION</a:t>
            </a:r>
          </a:p>
          <a:p>
            <a:pPr marL="285750" indent="-285750" algn="just">
              <a:lnSpc>
                <a:spcPct val="107000"/>
              </a:lnSpc>
              <a:spcAft>
                <a:spcPts val="800"/>
              </a:spcAft>
              <a:buFont typeface="Wingdings" pitchFamily="2" charset="2"/>
              <a:buChar char="q"/>
            </a:pPr>
            <a:endParaRPr lang="en-US" sz="16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it-IT" sz="1800" b="0" i="0" u="none" strike="noStrike" dirty="0">
              <a:effectLst/>
              <a:latin typeface="Arial" panose="020B0604020202020204" pitchFamily="34" charset="0"/>
            </a:endParaRPr>
          </a:p>
          <a:p>
            <a:pPr algn="just">
              <a:lnSpc>
                <a:spcPct val="107000"/>
              </a:lnSpc>
              <a:spcAft>
                <a:spcPts val="800"/>
              </a:spcAft>
            </a:pPr>
            <a:endParaRPr lang="en-US" sz="1600"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CasellaDiTesto 19">
            <a:extLst>
              <a:ext uri="{FF2B5EF4-FFF2-40B4-BE49-F238E27FC236}">
                <a16:creationId xmlns:a16="http://schemas.microsoft.com/office/drawing/2014/main" id="{CA0C4CF4-AB5E-CBAE-B1A7-56D3877AA1B1}"/>
              </a:ext>
            </a:extLst>
          </p:cNvPr>
          <p:cNvSpPr txBox="1"/>
          <p:nvPr/>
        </p:nvSpPr>
        <p:spPr>
          <a:xfrm>
            <a:off x="20917784" y="12179028"/>
            <a:ext cx="7901681" cy="779701"/>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cs typeface="Calibri" panose="020F0502020204030204" pitchFamily="34" charset="0"/>
              </a:rPr>
              <a:t>Confounding factors</a:t>
            </a:r>
          </a:p>
          <a:p>
            <a:pPr algn="just">
              <a:spcAft>
                <a:spcPts val="800"/>
              </a:spcAft>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Reaction Time </a:t>
            </a:r>
            <a:r>
              <a:rPr lang="en-US" b="1"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Age + BMI + Diagnosis + Age : Diagnosis + BMI : Diagnosis</a:t>
            </a:r>
          </a:p>
        </p:txBody>
      </p:sp>
      <p:graphicFrame>
        <p:nvGraphicFramePr>
          <p:cNvPr id="21" name="Oggetto 20">
            <a:extLst>
              <a:ext uri="{FF2B5EF4-FFF2-40B4-BE49-F238E27FC236}">
                <a16:creationId xmlns:a16="http://schemas.microsoft.com/office/drawing/2014/main" id="{63EB4BE9-985F-0629-E282-C928ECFF1EA4}"/>
              </a:ext>
            </a:extLst>
          </p:cNvPr>
          <p:cNvGraphicFramePr>
            <a:graphicFrameLocks noChangeAspect="1"/>
          </p:cNvGraphicFramePr>
          <p:nvPr>
            <p:extLst>
              <p:ext uri="{D42A27DB-BD31-4B8C-83A1-F6EECF244321}">
                <p14:modId xmlns:p14="http://schemas.microsoft.com/office/powerpoint/2010/main" val="989805748"/>
              </p:ext>
            </p:extLst>
          </p:nvPr>
        </p:nvGraphicFramePr>
        <p:xfrm>
          <a:off x="20986687" y="15906632"/>
          <a:ext cx="3787173" cy="2679391"/>
        </p:xfrm>
        <a:graphic>
          <a:graphicData uri="http://schemas.openxmlformats.org/presentationml/2006/ole">
            <mc:AlternateContent xmlns:mc="http://schemas.openxmlformats.org/markup-compatibility/2006">
              <mc:Choice xmlns:v="urn:schemas-microsoft-com:vml" Requires="v">
                <p:oleObj name="Acrobat Document" r:id="rId5" imgW="8010178" imgH="5667195" progId="Acrobat.Document.DC">
                  <p:embed/>
                </p:oleObj>
              </mc:Choice>
              <mc:Fallback>
                <p:oleObj name="Acrobat Document" r:id="rId5" imgW="8010178" imgH="5667195" progId="Acrobat.Document.DC">
                  <p:embed/>
                  <p:pic>
                    <p:nvPicPr>
                      <p:cNvPr id="36" name="Oggetto 35">
                        <a:extLst>
                          <a:ext uri="{FF2B5EF4-FFF2-40B4-BE49-F238E27FC236}">
                            <a16:creationId xmlns:a16="http://schemas.microsoft.com/office/drawing/2014/main" id="{EA9C739D-C5B6-E330-20A8-82F4FAE1B0CC}"/>
                          </a:ext>
                        </a:extLst>
                      </p:cNvPr>
                      <p:cNvPicPr/>
                      <p:nvPr/>
                    </p:nvPicPr>
                    <p:blipFill>
                      <a:blip r:embed="rId6">
                        <a:lum contrast="9000"/>
                      </a:blip>
                      <a:stretch>
                        <a:fillRect/>
                      </a:stretch>
                    </p:blipFill>
                    <p:spPr>
                      <a:xfrm>
                        <a:off x="20986687" y="15906632"/>
                        <a:ext cx="3787173" cy="2679391"/>
                      </a:xfrm>
                      <a:prstGeom prst="rect">
                        <a:avLst/>
                      </a:prstGeom>
                    </p:spPr>
                  </p:pic>
                </p:oleObj>
              </mc:Fallback>
            </mc:AlternateContent>
          </a:graphicData>
        </a:graphic>
      </p:graphicFrame>
      <p:graphicFrame>
        <p:nvGraphicFramePr>
          <p:cNvPr id="22" name="Oggetto 21">
            <a:extLst>
              <a:ext uri="{FF2B5EF4-FFF2-40B4-BE49-F238E27FC236}">
                <a16:creationId xmlns:a16="http://schemas.microsoft.com/office/drawing/2014/main" id="{008AC849-B496-BD52-C580-18C90D197B4B}"/>
              </a:ext>
            </a:extLst>
          </p:cNvPr>
          <p:cNvGraphicFramePr>
            <a:graphicFrameLocks noChangeAspect="1"/>
          </p:cNvGraphicFramePr>
          <p:nvPr>
            <p:extLst>
              <p:ext uri="{D42A27DB-BD31-4B8C-83A1-F6EECF244321}">
                <p14:modId xmlns:p14="http://schemas.microsoft.com/office/powerpoint/2010/main" val="3367338696"/>
              </p:ext>
            </p:extLst>
          </p:nvPr>
        </p:nvGraphicFramePr>
        <p:xfrm>
          <a:off x="24908805" y="15887068"/>
          <a:ext cx="3841631" cy="2717920"/>
        </p:xfrm>
        <a:graphic>
          <a:graphicData uri="http://schemas.openxmlformats.org/presentationml/2006/ole">
            <mc:AlternateContent xmlns:mc="http://schemas.openxmlformats.org/markup-compatibility/2006">
              <mc:Choice xmlns:v="urn:schemas-microsoft-com:vml" Requires="v">
                <p:oleObj name="Acrobat Document" r:id="rId7" imgW="8010178" imgH="5667195" progId="Acrobat.Document.DC">
                  <p:embed/>
                </p:oleObj>
              </mc:Choice>
              <mc:Fallback>
                <p:oleObj name="Acrobat Document" r:id="rId7" imgW="8010178" imgH="5667195" progId="Acrobat.Document.DC">
                  <p:embed/>
                  <p:pic>
                    <p:nvPicPr>
                      <p:cNvPr id="37" name="Oggetto 36">
                        <a:extLst>
                          <a:ext uri="{FF2B5EF4-FFF2-40B4-BE49-F238E27FC236}">
                            <a16:creationId xmlns:a16="http://schemas.microsoft.com/office/drawing/2014/main" id="{887822B5-2B64-D783-C1DC-88F17E4DAD28}"/>
                          </a:ext>
                        </a:extLst>
                      </p:cNvPr>
                      <p:cNvPicPr/>
                      <p:nvPr/>
                    </p:nvPicPr>
                    <p:blipFill>
                      <a:blip r:embed="rId8">
                        <a:lum contrast="5000"/>
                      </a:blip>
                      <a:stretch>
                        <a:fillRect/>
                      </a:stretch>
                    </p:blipFill>
                    <p:spPr>
                      <a:xfrm>
                        <a:off x="24908805" y="15887068"/>
                        <a:ext cx="3841631" cy="2717920"/>
                      </a:xfrm>
                      <a:prstGeom prst="rect">
                        <a:avLst/>
                      </a:prstGeom>
                    </p:spPr>
                  </p:pic>
                </p:oleObj>
              </mc:Fallback>
            </mc:AlternateContent>
          </a:graphicData>
        </a:graphic>
      </p:graphicFrame>
      <p:sp>
        <p:nvSpPr>
          <p:cNvPr id="24" name="Rettangolo con angoli arrotondati 18">
            <a:extLst>
              <a:ext uri="{FF2B5EF4-FFF2-40B4-BE49-F238E27FC236}">
                <a16:creationId xmlns:a16="http://schemas.microsoft.com/office/drawing/2014/main" id="{7B1B7AA5-A562-99AA-EAA8-94FC600537DB}"/>
              </a:ext>
            </a:extLst>
          </p:cNvPr>
          <p:cNvSpPr/>
          <p:nvPr/>
        </p:nvSpPr>
        <p:spPr>
          <a:xfrm>
            <a:off x="738506" y="11441796"/>
            <a:ext cx="28819672" cy="7214598"/>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65232"/>
              <a:gd name="connsiteY0" fmla="*/ 326777 h 3457266"/>
              <a:gd name="connsiteX1" fmla="*/ 582163 w 10665232"/>
              <a:gd name="connsiteY1" fmla="*/ 186 h 3457266"/>
              <a:gd name="connsiteX2" fmla="*/ 10088493 w 10665232"/>
              <a:gd name="connsiteY2" fmla="*/ 186 h 3457266"/>
              <a:gd name="connsiteX3" fmla="*/ 10664277 w 10665232"/>
              <a:gd name="connsiteY3" fmla="*/ 300199 h 3457266"/>
              <a:gd name="connsiteX4" fmla="*/ 10658593 w 10665232"/>
              <a:gd name="connsiteY4" fmla="*/ 3134569 h 3457266"/>
              <a:gd name="connsiteX5" fmla="*/ 10088493 w 10665232"/>
              <a:gd name="connsiteY5" fmla="*/ 3454818 h 3457266"/>
              <a:gd name="connsiteX6" fmla="*/ 582163 w 10665232"/>
              <a:gd name="connsiteY6" fmla="*/ 3454818 h 3457266"/>
              <a:gd name="connsiteX7" fmla="*/ 20893 w 10665232"/>
              <a:gd name="connsiteY7" fmla="*/ 3183834 h 3457266"/>
              <a:gd name="connsiteX8" fmla="*/ 0 w 10665232"/>
              <a:gd name="connsiteY8" fmla="*/ 326777 h 3457266"/>
              <a:gd name="connsiteX0" fmla="*/ 0 w 10655841"/>
              <a:gd name="connsiteY0" fmla="*/ 330832 h 3457266"/>
              <a:gd name="connsiteX1" fmla="*/ 572772 w 10655841"/>
              <a:gd name="connsiteY1" fmla="*/ 186 h 3457266"/>
              <a:gd name="connsiteX2" fmla="*/ 10079102 w 10655841"/>
              <a:gd name="connsiteY2" fmla="*/ 186 h 3457266"/>
              <a:gd name="connsiteX3" fmla="*/ 10654886 w 10655841"/>
              <a:gd name="connsiteY3" fmla="*/ 300199 h 3457266"/>
              <a:gd name="connsiteX4" fmla="*/ 10649202 w 10655841"/>
              <a:gd name="connsiteY4" fmla="*/ 3134569 h 3457266"/>
              <a:gd name="connsiteX5" fmla="*/ 10079102 w 10655841"/>
              <a:gd name="connsiteY5" fmla="*/ 3454818 h 3457266"/>
              <a:gd name="connsiteX6" fmla="*/ 572772 w 10655841"/>
              <a:gd name="connsiteY6" fmla="*/ 3454818 h 3457266"/>
              <a:gd name="connsiteX7" fmla="*/ 11502 w 10655841"/>
              <a:gd name="connsiteY7" fmla="*/ 3183834 h 3457266"/>
              <a:gd name="connsiteX8" fmla="*/ 0 w 10655841"/>
              <a:gd name="connsiteY8" fmla="*/ 330832 h 3457266"/>
              <a:gd name="connsiteX0" fmla="*/ 2307 w 10658148"/>
              <a:gd name="connsiteY0" fmla="*/ 330832 h 3455171"/>
              <a:gd name="connsiteX1" fmla="*/ 575079 w 10658148"/>
              <a:gd name="connsiteY1" fmla="*/ 186 h 3455171"/>
              <a:gd name="connsiteX2" fmla="*/ 10081409 w 10658148"/>
              <a:gd name="connsiteY2" fmla="*/ 186 h 3455171"/>
              <a:gd name="connsiteX3" fmla="*/ 10657193 w 10658148"/>
              <a:gd name="connsiteY3" fmla="*/ 300199 h 3455171"/>
              <a:gd name="connsiteX4" fmla="*/ 10651509 w 10658148"/>
              <a:gd name="connsiteY4" fmla="*/ 3134569 h 3455171"/>
              <a:gd name="connsiteX5" fmla="*/ 10081409 w 10658148"/>
              <a:gd name="connsiteY5" fmla="*/ 3454818 h 3455171"/>
              <a:gd name="connsiteX6" fmla="*/ 575079 w 10658148"/>
              <a:gd name="connsiteY6" fmla="*/ 3454818 h 3455171"/>
              <a:gd name="connsiteX7" fmla="*/ 1288 w 10658148"/>
              <a:gd name="connsiteY7" fmla="*/ 3159506 h 3455171"/>
              <a:gd name="connsiteX8" fmla="*/ 2307 w 10658148"/>
              <a:gd name="connsiteY8" fmla="*/ 330832 h 3455171"/>
              <a:gd name="connsiteX0" fmla="*/ 2307 w 10655218"/>
              <a:gd name="connsiteY0" fmla="*/ 330737 h 3455076"/>
              <a:gd name="connsiteX1" fmla="*/ 575079 w 10655218"/>
              <a:gd name="connsiteY1" fmla="*/ 91 h 3455076"/>
              <a:gd name="connsiteX2" fmla="*/ 10081409 w 10655218"/>
              <a:gd name="connsiteY2" fmla="*/ 91 h 3455076"/>
              <a:gd name="connsiteX3" fmla="*/ 10654063 w 10655218"/>
              <a:gd name="connsiteY3" fmla="*/ 304159 h 3455076"/>
              <a:gd name="connsiteX4" fmla="*/ 10651509 w 10655218"/>
              <a:gd name="connsiteY4" fmla="*/ 3134474 h 3455076"/>
              <a:gd name="connsiteX5" fmla="*/ 10081409 w 10655218"/>
              <a:gd name="connsiteY5" fmla="*/ 3454723 h 3455076"/>
              <a:gd name="connsiteX6" fmla="*/ 575079 w 10655218"/>
              <a:gd name="connsiteY6" fmla="*/ 3454723 h 3455076"/>
              <a:gd name="connsiteX7" fmla="*/ 1288 w 10655218"/>
              <a:gd name="connsiteY7" fmla="*/ 3159411 h 3455076"/>
              <a:gd name="connsiteX8" fmla="*/ 2307 w 10655218"/>
              <a:gd name="connsiteY8" fmla="*/ 330737 h 345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218" h="3455076">
                <a:moveTo>
                  <a:pt x="2307" y="330737"/>
                </a:moveTo>
                <a:cubicBezTo>
                  <a:pt x="2307" y="12740"/>
                  <a:pt x="257082" y="91"/>
                  <a:pt x="575079" y="91"/>
                </a:cubicBezTo>
                <a:lnTo>
                  <a:pt x="10081409" y="91"/>
                </a:lnTo>
                <a:cubicBezTo>
                  <a:pt x="10399406" y="91"/>
                  <a:pt x="10654063" y="-13838"/>
                  <a:pt x="10654063" y="304159"/>
                </a:cubicBezTo>
                <a:cubicBezTo>
                  <a:pt x="10658901" y="1275047"/>
                  <a:pt x="10646671" y="2163586"/>
                  <a:pt x="10651509" y="3134474"/>
                </a:cubicBezTo>
                <a:cubicBezTo>
                  <a:pt x="10651509" y="3452471"/>
                  <a:pt x="10399406" y="3454723"/>
                  <a:pt x="10081409" y="3454723"/>
                </a:cubicBezTo>
                <a:lnTo>
                  <a:pt x="575079" y="3454723"/>
                </a:lnTo>
                <a:cubicBezTo>
                  <a:pt x="257082" y="3454723"/>
                  <a:pt x="1288" y="3477408"/>
                  <a:pt x="1288" y="3159411"/>
                </a:cubicBezTo>
                <a:cubicBezTo>
                  <a:pt x="-3550" y="2174009"/>
                  <a:pt x="7145" y="1316139"/>
                  <a:pt x="2307" y="330737"/>
                </a:cubicBezTo>
                <a:close/>
              </a:path>
            </a:pathLst>
          </a:custGeom>
          <a:noFill/>
          <a:ln w="28575">
            <a:solidFill>
              <a:srgbClr val="375ED3">
                <a:alpha val="92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Oggetto 26">
            <a:extLst>
              <a:ext uri="{FF2B5EF4-FFF2-40B4-BE49-F238E27FC236}">
                <a16:creationId xmlns:a16="http://schemas.microsoft.com/office/drawing/2014/main" id="{792027D2-E13F-D4F5-DB45-A7FDE87F8567}"/>
              </a:ext>
            </a:extLst>
          </p:cNvPr>
          <p:cNvGraphicFramePr>
            <a:graphicFrameLocks noChangeAspect="1"/>
          </p:cNvGraphicFramePr>
          <p:nvPr>
            <p:extLst>
              <p:ext uri="{D42A27DB-BD31-4B8C-83A1-F6EECF244321}">
                <p14:modId xmlns:p14="http://schemas.microsoft.com/office/powerpoint/2010/main" val="2543481658"/>
              </p:ext>
            </p:extLst>
          </p:nvPr>
        </p:nvGraphicFramePr>
        <p:xfrm>
          <a:off x="6779317" y="13053861"/>
          <a:ext cx="2780396" cy="5165122"/>
        </p:xfrm>
        <a:graphic>
          <a:graphicData uri="http://schemas.openxmlformats.org/presentationml/2006/ole">
            <mc:AlternateContent xmlns:mc="http://schemas.openxmlformats.org/markup-compatibility/2006">
              <mc:Choice xmlns:v="urn:schemas-microsoft-com:vml" Requires="v">
                <p:oleObj name="Acrobat Document" r:id="rId9" imgW="2476279" imgH="4600237" progId="Acrobat.Document.DC">
                  <p:embed/>
                </p:oleObj>
              </mc:Choice>
              <mc:Fallback>
                <p:oleObj name="Acrobat Document" r:id="rId9" imgW="2476279" imgH="4600237" progId="Acrobat.Document.DC">
                  <p:embed/>
                  <p:pic>
                    <p:nvPicPr>
                      <p:cNvPr id="17" name="Oggetto 16">
                        <a:extLst>
                          <a:ext uri="{FF2B5EF4-FFF2-40B4-BE49-F238E27FC236}">
                            <a16:creationId xmlns:a16="http://schemas.microsoft.com/office/drawing/2014/main" id="{06D654D9-25DE-BD44-ADC8-E738B9CC3E2F}"/>
                          </a:ext>
                        </a:extLst>
                      </p:cNvPr>
                      <p:cNvPicPr/>
                      <p:nvPr/>
                    </p:nvPicPr>
                    <p:blipFill>
                      <a:blip r:embed="rId10"/>
                      <a:stretch>
                        <a:fillRect/>
                      </a:stretch>
                    </p:blipFill>
                    <p:spPr>
                      <a:xfrm>
                        <a:off x="6779317" y="13053861"/>
                        <a:ext cx="2780396" cy="5165122"/>
                      </a:xfrm>
                      <a:prstGeom prst="rect">
                        <a:avLst/>
                      </a:prstGeom>
                    </p:spPr>
                  </p:pic>
                </p:oleObj>
              </mc:Fallback>
            </mc:AlternateContent>
          </a:graphicData>
        </a:graphic>
      </p:graphicFrame>
      <p:sp>
        <p:nvSpPr>
          <p:cNvPr id="29" name="CasellaDiTesto 28">
            <a:extLst>
              <a:ext uri="{FF2B5EF4-FFF2-40B4-BE49-F238E27FC236}">
                <a16:creationId xmlns:a16="http://schemas.microsoft.com/office/drawing/2014/main" id="{13D9B2CD-6440-ADF2-6A79-F5763250F501}"/>
              </a:ext>
            </a:extLst>
          </p:cNvPr>
          <p:cNvSpPr txBox="1"/>
          <p:nvPr/>
        </p:nvSpPr>
        <p:spPr>
          <a:xfrm>
            <a:off x="10855591" y="12176189"/>
            <a:ext cx="6436264" cy="2590453"/>
          </a:xfrm>
          <a:prstGeom prst="rect">
            <a:avLst/>
          </a:prstGeom>
          <a:noFill/>
          <a:ln>
            <a:noFill/>
          </a:ln>
        </p:spPr>
        <p:txBody>
          <a:bodyPr wrap="square" numCol="1" rtlCol="0">
            <a:spAutoFit/>
          </a:bodyPr>
          <a:lstStyle/>
          <a:p>
            <a:pPr marL="285750" indent="-285750">
              <a:spcBef>
                <a:spcPts val="300"/>
              </a:spcBef>
              <a:spcAft>
                <a:spcPts val="800"/>
              </a:spcAft>
              <a:buFont typeface="Wingdings" pitchFamily="2" charset="2"/>
              <a:buChar char="q"/>
            </a:pPr>
            <a:r>
              <a:rPr lang="fr-FR" sz="2000" b="1" dirty="0">
                <a:solidFill>
                  <a:srgbClr val="375ED4"/>
                </a:solidFill>
                <a:latin typeface="Calibri" panose="020F0502020204030204" pitchFamily="34" charset="0"/>
                <a:cs typeface="Calibri" panose="020F0502020204030204" pitchFamily="34" charset="0"/>
              </a:rPr>
              <a:t>PSYCHOLOGICAL TRAITS: BARRATT IMPULSIVENESS SCORES </a:t>
            </a:r>
          </a:p>
          <a:p>
            <a:pPr>
              <a:spcBef>
                <a:spcPts val="300"/>
              </a:spcBef>
              <a:spcAft>
                <a:spcPts val="800"/>
              </a:spcAft>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Impulsivity: predisposition toward rapid unplanned reactions</a:t>
            </a:r>
          </a:p>
          <a:p>
            <a:pPr>
              <a:spcBef>
                <a:spcPts val="300"/>
              </a:spcBef>
              <a:spcAft>
                <a:spcPts val="300"/>
              </a:spcAft>
            </a:pPr>
            <a:r>
              <a:rPr lang="it-IT"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-test on the Scores of the Barratt Impulsivity Test (BIS) : </a:t>
            </a: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SCHZ scores vs CTRL scores. </a:t>
            </a:r>
            <a:endParaRPr lang="en-US"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a:spcBef>
                <a:spcPts val="300"/>
              </a:spcBef>
              <a:spcAft>
                <a:spcPts val="3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p-value ≈ 1. </a:t>
            </a:r>
          </a:p>
        </p:txBody>
      </p:sp>
      <p:graphicFrame>
        <p:nvGraphicFramePr>
          <p:cNvPr id="30" name="Oggetto 29">
            <a:extLst>
              <a:ext uri="{FF2B5EF4-FFF2-40B4-BE49-F238E27FC236}">
                <a16:creationId xmlns:a16="http://schemas.microsoft.com/office/drawing/2014/main" id="{E242B5BE-A6E1-BC62-6F03-151852455369}"/>
              </a:ext>
            </a:extLst>
          </p:cNvPr>
          <p:cNvGraphicFramePr>
            <a:graphicFrameLocks noChangeAspect="1"/>
          </p:cNvGraphicFramePr>
          <p:nvPr>
            <p:extLst>
              <p:ext uri="{D42A27DB-BD31-4B8C-83A1-F6EECF244321}">
                <p14:modId xmlns:p14="http://schemas.microsoft.com/office/powerpoint/2010/main" val="2117852084"/>
              </p:ext>
            </p:extLst>
          </p:nvPr>
        </p:nvGraphicFramePr>
        <p:xfrm>
          <a:off x="11666669" y="15268599"/>
          <a:ext cx="2258546" cy="2840192"/>
        </p:xfrm>
        <a:graphic>
          <a:graphicData uri="http://schemas.openxmlformats.org/presentationml/2006/ole">
            <mc:AlternateContent xmlns:mc="http://schemas.openxmlformats.org/markup-compatibility/2006">
              <mc:Choice xmlns:v="urn:schemas-microsoft-com:vml" Requires="v">
                <p:oleObj name="Acrobat Document" r:id="rId11" imgW="5667037" imgH="8010334" progId="Acrobat.Document.DC">
                  <p:embed/>
                </p:oleObj>
              </mc:Choice>
              <mc:Fallback>
                <p:oleObj name="Acrobat Document" r:id="rId11" imgW="5667037" imgH="8010334" progId="Acrobat.Document.DC">
                  <p:embed/>
                  <p:pic>
                    <p:nvPicPr>
                      <p:cNvPr id="39" name="Oggetto 38">
                        <a:extLst>
                          <a:ext uri="{FF2B5EF4-FFF2-40B4-BE49-F238E27FC236}">
                            <a16:creationId xmlns:a16="http://schemas.microsoft.com/office/drawing/2014/main" id="{344696BC-6BC6-9BC6-69AD-2E5DD86CC1C9}"/>
                          </a:ext>
                        </a:extLst>
                      </p:cNvPr>
                      <p:cNvPicPr/>
                      <p:nvPr/>
                    </p:nvPicPr>
                    <p:blipFill>
                      <a:blip r:embed="rId12"/>
                      <a:stretch>
                        <a:fillRect/>
                      </a:stretch>
                    </p:blipFill>
                    <p:spPr>
                      <a:xfrm>
                        <a:off x="11666669" y="15268599"/>
                        <a:ext cx="2258546" cy="2840192"/>
                      </a:xfrm>
                      <a:prstGeom prst="rect">
                        <a:avLst/>
                      </a:prstGeom>
                    </p:spPr>
                  </p:pic>
                </p:oleObj>
              </mc:Fallback>
            </mc:AlternateContent>
          </a:graphicData>
        </a:graphic>
      </p:graphicFrame>
      <p:sp>
        <p:nvSpPr>
          <p:cNvPr id="33" name="CasellaDiTesto 32">
            <a:extLst>
              <a:ext uri="{FF2B5EF4-FFF2-40B4-BE49-F238E27FC236}">
                <a16:creationId xmlns:a16="http://schemas.microsoft.com/office/drawing/2014/main" id="{5AA7B4C1-C7DE-73C0-8577-9D6D0E5C2137}"/>
              </a:ext>
            </a:extLst>
          </p:cNvPr>
          <p:cNvSpPr txBox="1"/>
          <p:nvPr/>
        </p:nvSpPr>
        <p:spPr>
          <a:xfrm>
            <a:off x="9242466" y="14464089"/>
            <a:ext cx="5458497" cy="892552"/>
          </a:xfrm>
          <a:prstGeom prst="rect">
            <a:avLst/>
          </a:prstGeom>
          <a:noFill/>
          <a:ln>
            <a:noFill/>
          </a:ln>
        </p:spPr>
        <p:txBody>
          <a:bodyPr wrap="square">
            <a:spAutoFit/>
          </a:bodyPr>
          <a:lstStyle/>
          <a:p>
            <a:pPr>
              <a:spcBef>
                <a:spcPts val="300"/>
              </a:spcBef>
              <a:spcAft>
                <a:spcPts val="300"/>
              </a:spcAft>
            </a:pPr>
            <a:endParaRPr lang="en-US" sz="1400" dirty="0">
              <a:solidFill>
                <a:srgbClr val="000000"/>
              </a:solidFill>
              <a:highlight>
                <a:srgbClr val="FF0000"/>
              </a:highlight>
              <a:latin typeface="Calibri" panose="020F0502020204030204" pitchFamily="34" charset="0"/>
              <a:ea typeface="Calibri" panose="020F0502020204030204" pitchFamily="34" charset="0"/>
              <a:cs typeface="Calibri" panose="020F0502020204030204" pitchFamily="34" charset="0"/>
            </a:endParaRPr>
          </a:p>
          <a:p>
            <a:pPr algn="ctr">
              <a:spcBef>
                <a:spcPts val="300"/>
              </a:spcBef>
              <a:spcAft>
                <a:spcPts val="300"/>
              </a:spcAft>
            </a:pPr>
            <a:r>
              <a:rPr lang="en-US" sz="1400" b="1" i="1" dirty="0" err="1">
                <a:solidFill>
                  <a:srgbClr val="000000"/>
                </a:solidFill>
                <a:latin typeface="Calibri" panose="020F0502020204030204" pitchFamily="34" charset="0"/>
                <a:ea typeface="Calibri" panose="020F0502020204030204" pitchFamily="34" charset="0"/>
                <a:cs typeface="Calibri" panose="020F0502020204030204" pitchFamily="34" charset="0"/>
              </a:rPr>
              <a:t>Figura</a:t>
            </a:r>
            <a:r>
              <a:rPr lang="en-US" sz="1400" b="1" i="1" dirty="0">
                <a:solidFill>
                  <a:srgbClr val="000000"/>
                </a:solidFill>
                <a:latin typeface="Calibri" panose="020F0502020204030204" pitchFamily="34" charset="0"/>
                <a:ea typeface="Calibri" panose="020F0502020204030204" pitchFamily="34" charset="0"/>
                <a:cs typeface="Calibri" panose="020F0502020204030204" pitchFamily="34" charset="0"/>
              </a:rPr>
              <a:t> n:  </a:t>
            </a:r>
            <a:r>
              <a:rPr lang="en-US" sz="1400" b="1" i="1" dirty="0" err="1">
                <a:solidFill>
                  <a:srgbClr val="000000"/>
                </a:solidFill>
                <a:latin typeface="Calibri" panose="020F0502020204030204" pitchFamily="34" charset="0"/>
                <a:ea typeface="Calibri" panose="020F0502020204030204" pitchFamily="34" charset="0"/>
                <a:cs typeface="Calibri" panose="020F0502020204030204" pitchFamily="34" charset="0"/>
              </a:rPr>
              <a:t>Reaction.Time</a:t>
            </a:r>
            <a:r>
              <a:rPr lang="en-US" sz="1400" b="1" i="1" dirty="0">
                <a:solidFill>
                  <a:srgbClr val="000000"/>
                </a:solidFill>
                <a:latin typeface="Calibri" panose="020F0502020204030204" pitchFamily="34" charset="0"/>
                <a:ea typeface="Calibri" panose="020F0502020204030204" pitchFamily="34" charset="0"/>
                <a:cs typeface="Calibri" panose="020F0502020204030204" pitchFamily="34" charset="0"/>
              </a:rPr>
              <a:t> ~ BIS.</a:t>
            </a:r>
          </a:p>
          <a:p>
            <a:pPr>
              <a:spcBef>
                <a:spcPts val="300"/>
              </a:spcBef>
              <a:spcAft>
                <a:spcPts val="300"/>
              </a:spcAft>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37" name="CasellaDiTesto 36">
            <a:extLst>
              <a:ext uri="{FF2B5EF4-FFF2-40B4-BE49-F238E27FC236}">
                <a16:creationId xmlns:a16="http://schemas.microsoft.com/office/drawing/2014/main" id="{E2A96635-2411-533F-976D-06032200FE9B}"/>
              </a:ext>
            </a:extLst>
          </p:cNvPr>
          <p:cNvSpPr txBox="1"/>
          <p:nvPr/>
        </p:nvSpPr>
        <p:spPr>
          <a:xfrm>
            <a:off x="12003962" y="11246709"/>
            <a:ext cx="7290286" cy="369332"/>
          </a:xfrm>
          <a:prstGeom prst="rect">
            <a:avLst/>
          </a:prstGeom>
          <a:solidFill>
            <a:srgbClr val="375ED3"/>
          </a:solidFill>
          <a:ln>
            <a:solidFill>
              <a:srgbClr val="4675C7"/>
            </a:solidFill>
          </a:ln>
        </p:spPr>
        <p:txBody>
          <a:bodyPr wrap="square" rtlCol="0">
            <a:spAutoFit/>
          </a:bodyPr>
          <a:lstStyle/>
          <a:p>
            <a:pPr algn="ctr"/>
            <a:r>
              <a:rPr lang="it-IT" dirty="0">
                <a:solidFill>
                  <a:schemeClr val="bg1"/>
                </a:solidFill>
              </a:rPr>
              <a:t>EXPLORATORY ANALYSIS</a:t>
            </a:r>
          </a:p>
        </p:txBody>
      </p:sp>
      <p:sp>
        <p:nvSpPr>
          <p:cNvPr id="39" name="Rettangolo con angoli arrotondati 18">
            <a:extLst>
              <a:ext uri="{FF2B5EF4-FFF2-40B4-BE49-F238E27FC236}">
                <a16:creationId xmlns:a16="http://schemas.microsoft.com/office/drawing/2014/main" id="{A96477A2-1DBD-7AE4-7667-68BA08E20B1D}"/>
              </a:ext>
            </a:extLst>
          </p:cNvPr>
          <p:cNvSpPr/>
          <p:nvPr/>
        </p:nvSpPr>
        <p:spPr>
          <a:xfrm>
            <a:off x="719482" y="19387025"/>
            <a:ext cx="28793547" cy="16098484"/>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58853"/>
              <a:gd name="connsiteY0" fmla="*/ 239365 h 3469003"/>
              <a:gd name="connsiteX1" fmla="*/ 575784 w 10658853"/>
              <a:gd name="connsiteY1" fmla="*/ 11923 h 3469003"/>
              <a:gd name="connsiteX2" fmla="*/ 10082114 w 10658853"/>
              <a:gd name="connsiteY2" fmla="*/ 11923 h 3469003"/>
              <a:gd name="connsiteX3" fmla="*/ 10657898 w 10658853"/>
              <a:gd name="connsiteY3" fmla="*/ 311936 h 3469003"/>
              <a:gd name="connsiteX4" fmla="*/ 10652214 w 10658853"/>
              <a:gd name="connsiteY4" fmla="*/ 3146306 h 3469003"/>
              <a:gd name="connsiteX5" fmla="*/ 10082114 w 10658853"/>
              <a:gd name="connsiteY5" fmla="*/ 3466555 h 3469003"/>
              <a:gd name="connsiteX6" fmla="*/ 575784 w 10658853"/>
              <a:gd name="connsiteY6" fmla="*/ 3466555 h 3469003"/>
              <a:gd name="connsiteX7" fmla="*/ 14514 w 10658853"/>
              <a:gd name="connsiteY7" fmla="*/ 3195571 h 3469003"/>
              <a:gd name="connsiteX8" fmla="*/ 0 w 10658853"/>
              <a:gd name="connsiteY8" fmla="*/ 239365 h 3469003"/>
              <a:gd name="connsiteX0" fmla="*/ 0 w 10658853"/>
              <a:gd name="connsiteY0" fmla="*/ 227628 h 3457266"/>
              <a:gd name="connsiteX1" fmla="*/ 575784 w 10658853"/>
              <a:gd name="connsiteY1" fmla="*/ 186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34539 h 3464177"/>
              <a:gd name="connsiteX1" fmla="*/ 575784 w 10658853"/>
              <a:gd name="connsiteY1" fmla="*/ 7097 h 3464177"/>
              <a:gd name="connsiteX2" fmla="*/ 10082114 w 10658853"/>
              <a:gd name="connsiteY2" fmla="*/ 7097 h 3464177"/>
              <a:gd name="connsiteX3" fmla="*/ 10657898 w 10658853"/>
              <a:gd name="connsiteY3" fmla="*/ 307110 h 3464177"/>
              <a:gd name="connsiteX4" fmla="*/ 10652214 w 10658853"/>
              <a:gd name="connsiteY4" fmla="*/ 3141480 h 3464177"/>
              <a:gd name="connsiteX5" fmla="*/ 10082114 w 10658853"/>
              <a:gd name="connsiteY5" fmla="*/ 3461729 h 3464177"/>
              <a:gd name="connsiteX6" fmla="*/ 575784 w 10658853"/>
              <a:gd name="connsiteY6" fmla="*/ 3461729 h 3464177"/>
              <a:gd name="connsiteX7" fmla="*/ 14514 w 10658853"/>
              <a:gd name="connsiteY7" fmla="*/ 3190745 h 3464177"/>
              <a:gd name="connsiteX8" fmla="*/ 0 w 10658853"/>
              <a:gd name="connsiteY8" fmla="*/ 234539 h 3464177"/>
              <a:gd name="connsiteX0" fmla="*/ 0 w 10658853"/>
              <a:gd name="connsiteY0" fmla="*/ 233279 h 3462917"/>
              <a:gd name="connsiteX1" fmla="*/ 522518 w 10658853"/>
              <a:gd name="connsiteY1" fmla="*/ 7659 h 3462917"/>
              <a:gd name="connsiteX2" fmla="*/ 10082114 w 10658853"/>
              <a:gd name="connsiteY2" fmla="*/ 5837 h 3462917"/>
              <a:gd name="connsiteX3" fmla="*/ 10657898 w 10658853"/>
              <a:gd name="connsiteY3" fmla="*/ 305850 h 3462917"/>
              <a:gd name="connsiteX4" fmla="*/ 10652214 w 10658853"/>
              <a:gd name="connsiteY4" fmla="*/ 3140220 h 3462917"/>
              <a:gd name="connsiteX5" fmla="*/ 10082114 w 10658853"/>
              <a:gd name="connsiteY5" fmla="*/ 3460469 h 3462917"/>
              <a:gd name="connsiteX6" fmla="*/ 575784 w 10658853"/>
              <a:gd name="connsiteY6" fmla="*/ 3460469 h 3462917"/>
              <a:gd name="connsiteX7" fmla="*/ 14514 w 10658853"/>
              <a:gd name="connsiteY7" fmla="*/ 3189485 h 3462917"/>
              <a:gd name="connsiteX8" fmla="*/ 0 w 10658853"/>
              <a:gd name="connsiteY8" fmla="*/ 233279 h 3462917"/>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27628 h 3457266"/>
              <a:gd name="connsiteX1" fmla="*/ 522518 w 10658853"/>
              <a:gd name="connsiteY1" fmla="*/ 2008 h 3457266"/>
              <a:gd name="connsiteX2" fmla="*/ 10082114 w 10658853"/>
              <a:gd name="connsiteY2" fmla="*/ 186 h 3457266"/>
              <a:gd name="connsiteX3" fmla="*/ 10657898 w 10658853"/>
              <a:gd name="connsiteY3" fmla="*/ 300199 h 3457266"/>
              <a:gd name="connsiteX4" fmla="*/ 10652214 w 10658853"/>
              <a:gd name="connsiteY4" fmla="*/ 3134569 h 3457266"/>
              <a:gd name="connsiteX5" fmla="*/ 10082114 w 10658853"/>
              <a:gd name="connsiteY5" fmla="*/ 3454818 h 3457266"/>
              <a:gd name="connsiteX6" fmla="*/ 575784 w 10658853"/>
              <a:gd name="connsiteY6" fmla="*/ 3454818 h 3457266"/>
              <a:gd name="connsiteX7" fmla="*/ 14514 w 10658853"/>
              <a:gd name="connsiteY7" fmla="*/ 3183834 h 3457266"/>
              <a:gd name="connsiteX8" fmla="*/ 0 w 10658853"/>
              <a:gd name="connsiteY8" fmla="*/ 227628 h 3457266"/>
              <a:gd name="connsiteX0" fmla="*/ 0 w 10658853"/>
              <a:gd name="connsiteY0" fmla="*/ 240194 h 3469832"/>
              <a:gd name="connsiteX1" fmla="*/ 434786 w 10658853"/>
              <a:gd name="connsiteY1" fmla="*/ 0 h 3469832"/>
              <a:gd name="connsiteX2" fmla="*/ 10082114 w 10658853"/>
              <a:gd name="connsiteY2" fmla="*/ 12752 h 3469832"/>
              <a:gd name="connsiteX3" fmla="*/ 10657898 w 10658853"/>
              <a:gd name="connsiteY3" fmla="*/ 312765 h 3469832"/>
              <a:gd name="connsiteX4" fmla="*/ 10652214 w 10658853"/>
              <a:gd name="connsiteY4" fmla="*/ 3147135 h 3469832"/>
              <a:gd name="connsiteX5" fmla="*/ 10082114 w 10658853"/>
              <a:gd name="connsiteY5" fmla="*/ 3467384 h 3469832"/>
              <a:gd name="connsiteX6" fmla="*/ 575784 w 10658853"/>
              <a:gd name="connsiteY6" fmla="*/ 3467384 h 3469832"/>
              <a:gd name="connsiteX7" fmla="*/ 14514 w 10658853"/>
              <a:gd name="connsiteY7" fmla="*/ 3196400 h 3469832"/>
              <a:gd name="connsiteX8" fmla="*/ 0 w 10658853"/>
              <a:gd name="connsiteY8" fmla="*/ 240194 h 3469832"/>
              <a:gd name="connsiteX0" fmla="*/ 0 w 10658853"/>
              <a:gd name="connsiteY0" fmla="*/ 246164 h 3475802"/>
              <a:gd name="connsiteX1" fmla="*/ 434786 w 10658853"/>
              <a:gd name="connsiteY1" fmla="*/ 5970 h 3475802"/>
              <a:gd name="connsiteX2" fmla="*/ 10082114 w 10658853"/>
              <a:gd name="connsiteY2" fmla="*/ 18722 h 3475802"/>
              <a:gd name="connsiteX3" fmla="*/ 10657898 w 10658853"/>
              <a:gd name="connsiteY3" fmla="*/ 318735 h 3475802"/>
              <a:gd name="connsiteX4" fmla="*/ 10652214 w 10658853"/>
              <a:gd name="connsiteY4" fmla="*/ 3153105 h 3475802"/>
              <a:gd name="connsiteX5" fmla="*/ 10082114 w 10658853"/>
              <a:gd name="connsiteY5" fmla="*/ 3473354 h 3475802"/>
              <a:gd name="connsiteX6" fmla="*/ 575784 w 10658853"/>
              <a:gd name="connsiteY6" fmla="*/ 3473354 h 3475802"/>
              <a:gd name="connsiteX7" fmla="*/ 14514 w 10658853"/>
              <a:gd name="connsiteY7" fmla="*/ 3202370 h 3475802"/>
              <a:gd name="connsiteX8" fmla="*/ 0 w 10658853"/>
              <a:gd name="connsiteY8" fmla="*/ 246164 h 3475802"/>
              <a:gd name="connsiteX0" fmla="*/ 0 w 10658853"/>
              <a:gd name="connsiteY0" fmla="*/ 242139 h 3471777"/>
              <a:gd name="connsiteX1" fmla="*/ 434786 w 10658853"/>
              <a:gd name="connsiteY1" fmla="*/ 7410 h 3471777"/>
              <a:gd name="connsiteX2" fmla="*/ 10082114 w 10658853"/>
              <a:gd name="connsiteY2" fmla="*/ 14697 h 3471777"/>
              <a:gd name="connsiteX3" fmla="*/ 10657898 w 10658853"/>
              <a:gd name="connsiteY3" fmla="*/ 314710 h 3471777"/>
              <a:gd name="connsiteX4" fmla="*/ 10652214 w 10658853"/>
              <a:gd name="connsiteY4" fmla="*/ 3149080 h 3471777"/>
              <a:gd name="connsiteX5" fmla="*/ 10082114 w 10658853"/>
              <a:gd name="connsiteY5" fmla="*/ 3469329 h 3471777"/>
              <a:gd name="connsiteX6" fmla="*/ 575784 w 10658853"/>
              <a:gd name="connsiteY6" fmla="*/ 3469329 h 3471777"/>
              <a:gd name="connsiteX7" fmla="*/ 14514 w 10658853"/>
              <a:gd name="connsiteY7" fmla="*/ 3198345 h 3471777"/>
              <a:gd name="connsiteX8" fmla="*/ 0 w 10658853"/>
              <a:gd name="connsiteY8" fmla="*/ 242139 h 3471777"/>
              <a:gd name="connsiteX0" fmla="*/ 0 w 10658853"/>
              <a:gd name="connsiteY0" fmla="*/ 238903 h 3468541"/>
              <a:gd name="connsiteX1" fmla="*/ 434786 w 10658853"/>
              <a:gd name="connsiteY1" fmla="*/ 4174 h 3468541"/>
              <a:gd name="connsiteX2" fmla="*/ 10082114 w 10658853"/>
              <a:gd name="connsiteY2" fmla="*/ 11461 h 3468541"/>
              <a:gd name="connsiteX3" fmla="*/ 10657898 w 10658853"/>
              <a:gd name="connsiteY3" fmla="*/ 311474 h 3468541"/>
              <a:gd name="connsiteX4" fmla="*/ 10652214 w 10658853"/>
              <a:gd name="connsiteY4" fmla="*/ 3145844 h 3468541"/>
              <a:gd name="connsiteX5" fmla="*/ 10082114 w 10658853"/>
              <a:gd name="connsiteY5" fmla="*/ 3466093 h 3468541"/>
              <a:gd name="connsiteX6" fmla="*/ 575784 w 10658853"/>
              <a:gd name="connsiteY6" fmla="*/ 3466093 h 3468541"/>
              <a:gd name="connsiteX7" fmla="*/ 14514 w 10658853"/>
              <a:gd name="connsiteY7" fmla="*/ 3195109 h 3468541"/>
              <a:gd name="connsiteX8" fmla="*/ 0 w 10658853"/>
              <a:gd name="connsiteY8" fmla="*/ 238903 h 3468541"/>
              <a:gd name="connsiteX0" fmla="*/ 0 w 10658853"/>
              <a:gd name="connsiteY0" fmla="*/ 240229 h 3469867"/>
              <a:gd name="connsiteX1" fmla="*/ 356454 w 10658853"/>
              <a:gd name="connsiteY1" fmla="*/ 3678 h 3469867"/>
              <a:gd name="connsiteX2" fmla="*/ 10082114 w 10658853"/>
              <a:gd name="connsiteY2" fmla="*/ 12787 h 3469867"/>
              <a:gd name="connsiteX3" fmla="*/ 10657898 w 10658853"/>
              <a:gd name="connsiteY3" fmla="*/ 312800 h 3469867"/>
              <a:gd name="connsiteX4" fmla="*/ 10652214 w 10658853"/>
              <a:gd name="connsiteY4" fmla="*/ 3147170 h 3469867"/>
              <a:gd name="connsiteX5" fmla="*/ 10082114 w 10658853"/>
              <a:gd name="connsiteY5" fmla="*/ 3467419 h 3469867"/>
              <a:gd name="connsiteX6" fmla="*/ 575784 w 10658853"/>
              <a:gd name="connsiteY6" fmla="*/ 3467419 h 3469867"/>
              <a:gd name="connsiteX7" fmla="*/ 14514 w 10658853"/>
              <a:gd name="connsiteY7" fmla="*/ 3196435 h 3469867"/>
              <a:gd name="connsiteX8" fmla="*/ 0 w 10658853"/>
              <a:gd name="connsiteY8" fmla="*/ 240229 h 3469867"/>
              <a:gd name="connsiteX0" fmla="*/ 0 w 10658853"/>
              <a:gd name="connsiteY0" fmla="*/ 252372 h 3482010"/>
              <a:gd name="connsiteX1" fmla="*/ 356454 w 10658853"/>
              <a:gd name="connsiteY1" fmla="*/ 15821 h 3482010"/>
              <a:gd name="connsiteX2" fmla="*/ 10082114 w 10658853"/>
              <a:gd name="connsiteY2" fmla="*/ 24930 h 3482010"/>
              <a:gd name="connsiteX3" fmla="*/ 10657898 w 10658853"/>
              <a:gd name="connsiteY3" fmla="*/ 324943 h 3482010"/>
              <a:gd name="connsiteX4" fmla="*/ 10652214 w 10658853"/>
              <a:gd name="connsiteY4" fmla="*/ 3159313 h 3482010"/>
              <a:gd name="connsiteX5" fmla="*/ 10082114 w 10658853"/>
              <a:gd name="connsiteY5" fmla="*/ 3479562 h 3482010"/>
              <a:gd name="connsiteX6" fmla="*/ 575784 w 10658853"/>
              <a:gd name="connsiteY6" fmla="*/ 3479562 h 3482010"/>
              <a:gd name="connsiteX7" fmla="*/ 14514 w 10658853"/>
              <a:gd name="connsiteY7" fmla="*/ 3208578 h 3482010"/>
              <a:gd name="connsiteX8" fmla="*/ 0 w 10658853"/>
              <a:gd name="connsiteY8" fmla="*/ 252372 h 3482010"/>
              <a:gd name="connsiteX0" fmla="*/ 0 w 10658853"/>
              <a:gd name="connsiteY0" fmla="*/ 236551 h 3466189"/>
              <a:gd name="connsiteX1" fmla="*/ 356454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36551 h 3466189"/>
              <a:gd name="connsiteX1" fmla="*/ 293789 w 10658853"/>
              <a:gd name="connsiteY1" fmla="*/ 0 h 3466189"/>
              <a:gd name="connsiteX2" fmla="*/ 10082114 w 10658853"/>
              <a:gd name="connsiteY2" fmla="*/ 9109 h 3466189"/>
              <a:gd name="connsiteX3" fmla="*/ 10657898 w 10658853"/>
              <a:gd name="connsiteY3" fmla="*/ 309122 h 3466189"/>
              <a:gd name="connsiteX4" fmla="*/ 10652214 w 10658853"/>
              <a:gd name="connsiteY4" fmla="*/ 3143492 h 3466189"/>
              <a:gd name="connsiteX5" fmla="*/ 10082114 w 10658853"/>
              <a:gd name="connsiteY5" fmla="*/ 3463741 h 3466189"/>
              <a:gd name="connsiteX6" fmla="*/ 575784 w 10658853"/>
              <a:gd name="connsiteY6" fmla="*/ 3463741 h 3466189"/>
              <a:gd name="connsiteX7" fmla="*/ 14514 w 10658853"/>
              <a:gd name="connsiteY7" fmla="*/ 3192757 h 3466189"/>
              <a:gd name="connsiteX8" fmla="*/ 0 w 10658853"/>
              <a:gd name="connsiteY8" fmla="*/ 236551 h 3466189"/>
              <a:gd name="connsiteX0" fmla="*/ 0 w 10658853"/>
              <a:gd name="connsiteY0" fmla="*/ 228919 h 3458557"/>
              <a:gd name="connsiteX1" fmla="*/ 337655 w 10658853"/>
              <a:gd name="connsiteY1" fmla="*/ 1477 h 3458557"/>
              <a:gd name="connsiteX2" fmla="*/ 10082114 w 10658853"/>
              <a:gd name="connsiteY2" fmla="*/ 1477 h 3458557"/>
              <a:gd name="connsiteX3" fmla="*/ 10657898 w 10658853"/>
              <a:gd name="connsiteY3" fmla="*/ 301490 h 3458557"/>
              <a:gd name="connsiteX4" fmla="*/ 10652214 w 10658853"/>
              <a:gd name="connsiteY4" fmla="*/ 3135860 h 3458557"/>
              <a:gd name="connsiteX5" fmla="*/ 10082114 w 10658853"/>
              <a:gd name="connsiteY5" fmla="*/ 3456109 h 3458557"/>
              <a:gd name="connsiteX6" fmla="*/ 575784 w 10658853"/>
              <a:gd name="connsiteY6" fmla="*/ 3456109 h 3458557"/>
              <a:gd name="connsiteX7" fmla="*/ 14514 w 10658853"/>
              <a:gd name="connsiteY7" fmla="*/ 3185125 h 3458557"/>
              <a:gd name="connsiteX8" fmla="*/ 0 w 10658853"/>
              <a:gd name="connsiteY8" fmla="*/ 228919 h 3458557"/>
              <a:gd name="connsiteX0" fmla="*/ 0 w 10658853"/>
              <a:gd name="connsiteY0" fmla="*/ 234538 h 3464176"/>
              <a:gd name="connsiteX1" fmla="*/ 337655 w 10658853"/>
              <a:gd name="connsiteY1" fmla="*/ 7096 h 3464176"/>
              <a:gd name="connsiteX2" fmla="*/ 10082114 w 10658853"/>
              <a:gd name="connsiteY2" fmla="*/ 7096 h 3464176"/>
              <a:gd name="connsiteX3" fmla="*/ 10657898 w 10658853"/>
              <a:gd name="connsiteY3" fmla="*/ 307109 h 3464176"/>
              <a:gd name="connsiteX4" fmla="*/ 10652214 w 10658853"/>
              <a:gd name="connsiteY4" fmla="*/ 3141479 h 3464176"/>
              <a:gd name="connsiteX5" fmla="*/ 10082114 w 10658853"/>
              <a:gd name="connsiteY5" fmla="*/ 3461728 h 3464176"/>
              <a:gd name="connsiteX6" fmla="*/ 575784 w 10658853"/>
              <a:gd name="connsiteY6" fmla="*/ 3461728 h 3464176"/>
              <a:gd name="connsiteX7" fmla="*/ 14514 w 10658853"/>
              <a:gd name="connsiteY7" fmla="*/ 3190744 h 3464176"/>
              <a:gd name="connsiteX8" fmla="*/ 0 w 10658853"/>
              <a:gd name="connsiteY8" fmla="*/ 234538 h 3464176"/>
              <a:gd name="connsiteX0" fmla="*/ 0 w 10658853"/>
              <a:gd name="connsiteY0" fmla="*/ 239711 h 3469349"/>
              <a:gd name="connsiteX1" fmla="*/ 334522 w 10658853"/>
              <a:gd name="connsiteY1" fmla="*/ 4982 h 3469349"/>
              <a:gd name="connsiteX2" fmla="*/ 10082114 w 10658853"/>
              <a:gd name="connsiteY2" fmla="*/ 12269 h 3469349"/>
              <a:gd name="connsiteX3" fmla="*/ 10657898 w 10658853"/>
              <a:gd name="connsiteY3" fmla="*/ 312282 h 3469349"/>
              <a:gd name="connsiteX4" fmla="*/ 10652214 w 10658853"/>
              <a:gd name="connsiteY4" fmla="*/ 3146652 h 3469349"/>
              <a:gd name="connsiteX5" fmla="*/ 10082114 w 10658853"/>
              <a:gd name="connsiteY5" fmla="*/ 3466901 h 3469349"/>
              <a:gd name="connsiteX6" fmla="*/ 575784 w 10658853"/>
              <a:gd name="connsiteY6" fmla="*/ 3466901 h 3469349"/>
              <a:gd name="connsiteX7" fmla="*/ 14514 w 10658853"/>
              <a:gd name="connsiteY7" fmla="*/ 3195917 h 3469349"/>
              <a:gd name="connsiteX8" fmla="*/ 0 w 10658853"/>
              <a:gd name="connsiteY8" fmla="*/ 239711 h 3469349"/>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8853"/>
              <a:gd name="connsiteY0" fmla="*/ 274808 h 3464367"/>
              <a:gd name="connsiteX1" fmla="*/ 334522 w 10658853"/>
              <a:gd name="connsiteY1" fmla="*/ 0 h 3464367"/>
              <a:gd name="connsiteX2" fmla="*/ 10082114 w 10658853"/>
              <a:gd name="connsiteY2" fmla="*/ 7287 h 3464367"/>
              <a:gd name="connsiteX3" fmla="*/ 10657898 w 10658853"/>
              <a:gd name="connsiteY3" fmla="*/ 307300 h 3464367"/>
              <a:gd name="connsiteX4" fmla="*/ 10652214 w 10658853"/>
              <a:gd name="connsiteY4" fmla="*/ 3141670 h 3464367"/>
              <a:gd name="connsiteX5" fmla="*/ 10082114 w 10658853"/>
              <a:gd name="connsiteY5" fmla="*/ 3461919 h 3464367"/>
              <a:gd name="connsiteX6" fmla="*/ 575784 w 10658853"/>
              <a:gd name="connsiteY6" fmla="*/ 3461919 h 3464367"/>
              <a:gd name="connsiteX7" fmla="*/ 14514 w 10658853"/>
              <a:gd name="connsiteY7" fmla="*/ 3190935 h 3464367"/>
              <a:gd name="connsiteX8" fmla="*/ 0 w 10658853"/>
              <a:gd name="connsiteY8" fmla="*/ 274808 h 3464367"/>
              <a:gd name="connsiteX0" fmla="*/ 0 w 10655720"/>
              <a:gd name="connsiteY0" fmla="*/ 276630 h 3464367"/>
              <a:gd name="connsiteX1" fmla="*/ 331389 w 10655720"/>
              <a:gd name="connsiteY1" fmla="*/ 0 h 3464367"/>
              <a:gd name="connsiteX2" fmla="*/ 10078981 w 10655720"/>
              <a:gd name="connsiteY2" fmla="*/ 7287 h 3464367"/>
              <a:gd name="connsiteX3" fmla="*/ 10654765 w 10655720"/>
              <a:gd name="connsiteY3" fmla="*/ 307300 h 3464367"/>
              <a:gd name="connsiteX4" fmla="*/ 10649081 w 10655720"/>
              <a:gd name="connsiteY4" fmla="*/ 3141670 h 3464367"/>
              <a:gd name="connsiteX5" fmla="*/ 10078981 w 10655720"/>
              <a:gd name="connsiteY5" fmla="*/ 3461919 h 3464367"/>
              <a:gd name="connsiteX6" fmla="*/ 572651 w 10655720"/>
              <a:gd name="connsiteY6" fmla="*/ 3461919 h 3464367"/>
              <a:gd name="connsiteX7" fmla="*/ 11381 w 10655720"/>
              <a:gd name="connsiteY7" fmla="*/ 3190935 h 3464367"/>
              <a:gd name="connsiteX8" fmla="*/ 0 w 10655720"/>
              <a:gd name="connsiteY8" fmla="*/ 276630 h 3464367"/>
              <a:gd name="connsiteX0" fmla="*/ 0 w 10655720"/>
              <a:gd name="connsiteY0" fmla="*/ 276672 h 3464409"/>
              <a:gd name="connsiteX1" fmla="*/ 331389 w 10655720"/>
              <a:gd name="connsiteY1" fmla="*/ 42 h 3464409"/>
              <a:gd name="connsiteX2" fmla="*/ 10075848 w 10655720"/>
              <a:gd name="connsiteY2" fmla="*/ 42 h 3464409"/>
              <a:gd name="connsiteX3" fmla="*/ 10654765 w 10655720"/>
              <a:gd name="connsiteY3" fmla="*/ 307342 h 3464409"/>
              <a:gd name="connsiteX4" fmla="*/ 10649081 w 10655720"/>
              <a:gd name="connsiteY4" fmla="*/ 3141712 h 3464409"/>
              <a:gd name="connsiteX5" fmla="*/ 10078981 w 10655720"/>
              <a:gd name="connsiteY5" fmla="*/ 3461961 h 3464409"/>
              <a:gd name="connsiteX6" fmla="*/ 572651 w 10655720"/>
              <a:gd name="connsiteY6" fmla="*/ 3461961 h 3464409"/>
              <a:gd name="connsiteX7" fmla="*/ 11381 w 10655720"/>
              <a:gd name="connsiteY7" fmla="*/ 3190977 h 3464409"/>
              <a:gd name="connsiteX8" fmla="*/ 0 w 10655720"/>
              <a:gd name="connsiteY8" fmla="*/ 276672 h 3464409"/>
              <a:gd name="connsiteX0" fmla="*/ 0 w 10655720"/>
              <a:gd name="connsiteY0" fmla="*/ 276672 h 3464657"/>
              <a:gd name="connsiteX1" fmla="*/ 331389 w 10655720"/>
              <a:gd name="connsiteY1" fmla="*/ 42 h 3464657"/>
              <a:gd name="connsiteX2" fmla="*/ 10075848 w 10655720"/>
              <a:gd name="connsiteY2" fmla="*/ 42 h 3464657"/>
              <a:gd name="connsiteX3" fmla="*/ 10654765 w 10655720"/>
              <a:gd name="connsiteY3" fmla="*/ 307342 h 3464657"/>
              <a:gd name="connsiteX4" fmla="*/ 10649081 w 10655720"/>
              <a:gd name="connsiteY4" fmla="*/ 3141712 h 3464657"/>
              <a:gd name="connsiteX5" fmla="*/ 10078981 w 10655720"/>
              <a:gd name="connsiteY5" fmla="*/ 3461961 h 3464657"/>
              <a:gd name="connsiteX6" fmla="*/ 572651 w 10655720"/>
              <a:gd name="connsiteY6" fmla="*/ 3461961 h 3464657"/>
              <a:gd name="connsiteX7" fmla="*/ 8247 w 10655720"/>
              <a:gd name="connsiteY7" fmla="*/ 3192799 h 3464657"/>
              <a:gd name="connsiteX8" fmla="*/ 0 w 10655720"/>
              <a:gd name="connsiteY8" fmla="*/ 276672 h 3464657"/>
              <a:gd name="connsiteX0" fmla="*/ 0 w 10655720"/>
              <a:gd name="connsiteY0" fmla="*/ 276672 h 3461967"/>
              <a:gd name="connsiteX1" fmla="*/ 331389 w 10655720"/>
              <a:gd name="connsiteY1" fmla="*/ 42 h 3461967"/>
              <a:gd name="connsiteX2" fmla="*/ 10075848 w 10655720"/>
              <a:gd name="connsiteY2" fmla="*/ 42 h 3461967"/>
              <a:gd name="connsiteX3" fmla="*/ 10654765 w 10655720"/>
              <a:gd name="connsiteY3" fmla="*/ 307342 h 3461967"/>
              <a:gd name="connsiteX4" fmla="*/ 10649081 w 10655720"/>
              <a:gd name="connsiteY4" fmla="*/ 3141712 h 3461967"/>
              <a:gd name="connsiteX5" fmla="*/ 10078981 w 10655720"/>
              <a:gd name="connsiteY5" fmla="*/ 3461961 h 3461967"/>
              <a:gd name="connsiteX6" fmla="*/ 572651 w 10655720"/>
              <a:gd name="connsiteY6" fmla="*/ 3461961 h 3461967"/>
              <a:gd name="connsiteX7" fmla="*/ 8247 w 10655720"/>
              <a:gd name="connsiteY7" fmla="*/ 3192799 h 3461967"/>
              <a:gd name="connsiteX8" fmla="*/ 0 w 10655720"/>
              <a:gd name="connsiteY8" fmla="*/ 276672 h 3461967"/>
              <a:gd name="connsiteX0" fmla="*/ 0 w 10655720"/>
              <a:gd name="connsiteY0" fmla="*/ 276672 h 3464737"/>
              <a:gd name="connsiteX1" fmla="*/ 331389 w 10655720"/>
              <a:gd name="connsiteY1" fmla="*/ 42 h 3464737"/>
              <a:gd name="connsiteX2" fmla="*/ 10075848 w 10655720"/>
              <a:gd name="connsiteY2" fmla="*/ 42 h 3464737"/>
              <a:gd name="connsiteX3" fmla="*/ 10654765 w 10655720"/>
              <a:gd name="connsiteY3" fmla="*/ 307342 h 3464737"/>
              <a:gd name="connsiteX4" fmla="*/ 10649081 w 10655720"/>
              <a:gd name="connsiteY4" fmla="*/ 3141712 h 3464737"/>
              <a:gd name="connsiteX5" fmla="*/ 10078981 w 10655720"/>
              <a:gd name="connsiteY5" fmla="*/ 3461961 h 3464737"/>
              <a:gd name="connsiteX6" fmla="*/ 572651 w 10655720"/>
              <a:gd name="connsiteY6" fmla="*/ 3461961 h 3464737"/>
              <a:gd name="connsiteX7" fmla="*/ 8247 w 10655720"/>
              <a:gd name="connsiteY7" fmla="*/ 3232878 h 3464737"/>
              <a:gd name="connsiteX8" fmla="*/ 0 w 10655720"/>
              <a:gd name="connsiteY8" fmla="*/ 276672 h 3464737"/>
              <a:gd name="connsiteX0" fmla="*/ 0 w 10655720"/>
              <a:gd name="connsiteY0" fmla="*/ 276672 h 3462116"/>
              <a:gd name="connsiteX1" fmla="*/ 331389 w 10655720"/>
              <a:gd name="connsiteY1" fmla="*/ 42 h 3462116"/>
              <a:gd name="connsiteX2" fmla="*/ 10075848 w 10655720"/>
              <a:gd name="connsiteY2" fmla="*/ 42 h 3462116"/>
              <a:gd name="connsiteX3" fmla="*/ 10654765 w 10655720"/>
              <a:gd name="connsiteY3" fmla="*/ 307342 h 3462116"/>
              <a:gd name="connsiteX4" fmla="*/ 10649081 w 10655720"/>
              <a:gd name="connsiteY4" fmla="*/ 3141712 h 3462116"/>
              <a:gd name="connsiteX5" fmla="*/ 10078981 w 10655720"/>
              <a:gd name="connsiteY5" fmla="*/ 3461961 h 3462116"/>
              <a:gd name="connsiteX6" fmla="*/ 572651 w 10655720"/>
              <a:gd name="connsiteY6" fmla="*/ 3461961 h 3462116"/>
              <a:gd name="connsiteX7" fmla="*/ 8247 w 10655720"/>
              <a:gd name="connsiteY7" fmla="*/ 3232878 h 3462116"/>
              <a:gd name="connsiteX8" fmla="*/ 0 w 10655720"/>
              <a:gd name="connsiteY8" fmla="*/ 276672 h 3462116"/>
              <a:gd name="connsiteX0" fmla="*/ 0 w 10655720"/>
              <a:gd name="connsiteY0" fmla="*/ 276672 h 3466339"/>
              <a:gd name="connsiteX1" fmla="*/ 331389 w 10655720"/>
              <a:gd name="connsiteY1" fmla="*/ 42 h 3466339"/>
              <a:gd name="connsiteX2" fmla="*/ 10075848 w 10655720"/>
              <a:gd name="connsiteY2" fmla="*/ 42 h 3466339"/>
              <a:gd name="connsiteX3" fmla="*/ 10654765 w 10655720"/>
              <a:gd name="connsiteY3" fmla="*/ 307342 h 3466339"/>
              <a:gd name="connsiteX4" fmla="*/ 10649081 w 10655720"/>
              <a:gd name="connsiteY4" fmla="*/ 3141712 h 3466339"/>
              <a:gd name="connsiteX5" fmla="*/ 10078981 w 10655720"/>
              <a:gd name="connsiteY5" fmla="*/ 3461961 h 3466339"/>
              <a:gd name="connsiteX6" fmla="*/ 572651 w 10655720"/>
              <a:gd name="connsiteY6" fmla="*/ 3461961 h 3466339"/>
              <a:gd name="connsiteX7" fmla="*/ 11380 w 10655720"/>
              <a:gd name="connsiteY7" fmla="*/ 3269313 h 3466339"/>
              <a:gd name="connsiteX8" fmla="*/ 0 w 10655720"/>
              <a:gd name="connsiteY8" fmla="*/ 276672 h 3466339"/>
              <a:gd name="connsiteX0" fmla="*/ 0 w 10655720"/>
              <a:gd name="connsiteY0" fmla="*/ 276672 h 3462846"/>
              <a:gd name="connsiteX1" fmla="*/ 331389 w 10655720"/>
              <a:gd name="connsiteY1" fmla="*/ 42 h 3462846"/>
              <a:gd name="connsiteX2" fmla="*/ 10075848 w 10655720"/>
              <a:gd name="connsiteY2" fmla="*/ 42 h 3462846"/>
              <a:gd name="connsiteX3" fmla="*/ 10654765 w 10655720"/>
              <a:gd name="connsiteY3" fmla="*/ 307342 h 3462846"/>
              <a:gd name="connsiteX4" fmla="*/ 10649081 w 10655720"/>
              <a:gd name="connsiteY4" fmla="*/ 3141712 h 3462846"/>
              <a:gd name="connsiteX5" fmla="*/ 10078981 w 10655720"/>
              <a:gd name="connsiteY5" fmla="*/ 3461961 h 3462846"/>
              <a:gd name="connsiteX6" fmla="*/ 572651 w 10655720"/>
              <a:gd name="connsiteY6" fmla="*/ 3461961 h 3462846"/>
              <a:gd name="connsiteX7" fmla="*/ 11380 w 10655720"/>
              <a:gd name="connsiteY7" fmla="*/ 3269313 h 3462846"/>
              <a:gd name="connsiteX8" fmla="*/ 0 w 10655720"/>
              <a:gd name="connsiteY8" fmla="*/ 276672 h 3462846"/>
              <a:gd name="connsiteX0" fmla="*/ 0 w 10655720"/>
              <a:gd name="connsiteY0" fmla="*/ 276672 h 3464509"/>
              <a:gd name="connsiteX1" fmla="*/ 331389 w 10655720"/>
              <a:gd name="connsiteY1" fmla="*/ 42 h 3464509"/>
              <a:gd name="connsiteX2" fmla="*/ 10075848 w 10655720"/>
              <a:gd name="connsiteY2" fmla="*/ 42 h 3464509"/>
              <a:gd name="connsiteX3" fmla="*/ 10654765 w 10655720"/>
              <a:gd name="connsiteY3" fmla="*/ 307342 h 3464509"/>
              <a:gd name="connsiteX4" fmla="*/ 10649081 w 10655720"/>
              <a:gd name="connsiteY4" fmla="*/ 3141712 h 3464509"/>
              <a:gd name="connsiteX5" fmla="*/ 10078981 w 10655720"/>
              <a:gd name="connsiteY5" fmla="*/ 3461961 h 3464509"/>
              <a:gd name="connsiteX6" fmla="*/ 484919 w 10655720"/>
              <a:gd name="connsiteY6" fmla="*/ 3463783 h 3464509"/>
              <a:gd name="connsiteX7" fmla="*/ 11380 w 10655720"/>
              <a:gd name="connsiteY7" fmla="*/ 3269313 h 3464509"/>
              <a:gd name="connsiteX8" fmla="*/ 0 w 10655720"/>
              <a:gd name="connsiteY8" fmla="*/ 276672 h 3464509"/>
              <a:gd name="connsiteX0" fmla="*/ 0 w 10655720"/>
              <a:gd name="connsiteY0" fmla="*/ 276672 h 3468012"/>
              <a:gd name="connsiteX1" fmla="*/ 331389 w 10655720"/>
              <a:gd name="connsiteY1" fmla="*/ 42 h 3468012"/>
              <a:gd name="connsiteX2" fmla="*/ 10075848 w 10655720"/>
              <a:gd name="connsiteY2" fmla="*/ 42 h 3468012"/>
              <a:gd name="connsiteX3" fmla="*/ 10654765 w 10655720"/>
              <a:gd name="connsiteY3" fmla="*/ 307342 h 3468012"/>
              <a:gd name="connsiteX4" fmla="*/ 10649081 w 10655720"/>
              <a:gd name="connsiteY4" fmla="*/ 3141712 h 3468012"/>
              <a:gd name="connsiteX5" fmla="*/ 10078981 w 10655720"/>
              <a:gd name="connsiteY5" fmla="*/ 3461961 h 3468012"/>
              <a:gd name="connsiteX6" fmla="*/ 484919 w 10655720"/>
              <a:gd name="connsiteY6" fmla="*/ 3463783 h 3468012"/>
              <a:gd name="connsiteX7" fmla="*/ 11380 w 10655720"/>
              <a:gd name="connsiteY7" fmla="*/ 3269313 h 3468012"/>
              <a:gd name="connsiteX8" fmla="*/ 0 w 10655720"/>
              <a:gd name="connsiteY8" fmla="*/ 276672 h 3468012"/>
              <a:gd name="connsiteX0" fmla="*/ 0 w 10655720"/>
              <a:gd name="connsiteY0" fmla="*/ 276672 h 3463874"/>
              <a:gd name="connsiteX1" fmla="*/ 331389 w 10655720"/>
              <a:gd name="connsiteY1" fmla="*/ 42 h 3463874"/>
              <a:gd name="connsiteX2" fmla="*/ 10075848 w 10655720"/>
              <a:gd name="connsiteY2" fmla="*/ 42 h 3463874"/>
              <a:gd name="connsiteX3" fmla="*/ 10654765 w 10655720"/>
              <a:gd name="connsiteY3" fmla="*/ 307342 h 3463874"/>
              <a:gd name="connsiteX4" fmla="*/ 10649081 w 10655720"/>
              <a:gd name="connsiteY4" fmla="*/ 3141712 h 3463874"/>
              <a:gd name="connsiteX5" fmla="*/ 10078981 w 10655720"/>
              <a:gd name="connsiteY5" fmla="*/ 3461961 h 3463874"/>
              <a:gd name="connsiteX6" fmla="*/ 484919 w 10655720"/>
              <a:gd name="connsiteY6" fmla="*/ 3463783 h 3463874"/>
              <a:gd name="connsiteX7" fmla="*/ 11380 w 10655720"/>
              <a:gd name="connsiteY7" fmla="*/ 3269313 h 3463874"/>
              <a:gd name="connsiteX8" fmla="*/ 0 w 10655720"/>
              <a:gd name="connsiteY8" fmla="*/ 276672 h 346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5720" h="3463874">
                <a:moveTo>
                  <a:pt x="0" y="276672"/>
                </a:moveTo>
                <a:cubicBezTo>
                  <a:pt x="0" y="-41325"/>
                  <a:pt x="94858" y="5508"/>
                  <a:pt x="331389" y="42"/>
                </a:cubicBezTo>
                <a:lnTo>
                  <a:pt x="10075848" y="42"/>
                </a:lnTo>
                <a:cubicBezTo>
                  <a:pt x="10393845" y="42"/>
                  <a:pt x="10654765" y="-10655"/>
                  <a:pt x="10654765" y="307342"/>
                </a:cubicBezTo>
                <a:cubicBezTo>
                  <a:pt x="10659603" y="1278230"/>
                  <a:pt x="10644243" y="2170824"/>
                  <a:pt x="10649081" y="3141712"/>
                </a:cubicBezTo>
                <a:cubicBezTo>
                  <a:pt x="10649081" y="3459709"/>
                  <a:pt x="10396978" y="3461961"/>
                  <a:pt x="10078981" y="3461961"/>
                </a:cubicBezTo>
                <a:lnTo>
                  <a:pt x="484919" y="3463783"/>
                </a:lnTo>
                <a:cubicBezTo>
                  <a:pt x="76056" y="3461961"/>
                  <a:pt x="11380" y="3487113"/>
                  <a:pt x="11380" y="3269313"/>
                </a:cubicBezTo>
                <a:cubicBezTo>
                  <a:pt x="7586" y="2297878"/>
                  <a:pt x="3794" y="1248107"/>
                  <a:pt x="0" y="276672"/>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8A4EB9E4-7567-8E33-31AA-92F43F6CB34C}"/>
                  </a:ext>
                </a:extLst>
              </p:cNvPr>
              <p:cNvSpPr txBox="1"/>
              <p:nvPr/>
            </p:nvSpPr>
            <p:spPr>
              <a:xfrm>
                <a:off x="1480829" y="20109437"/>
                <a:ext cx="8615671" cy="4483279"/>
              </a:xfrm>
              <a:prstGeom prst="rect">
                <a:avLst/>
              </a:prstGeom>
              <a:noFill/>
              <a:ln>
                <a:noFill/>
              </a:ln>
            </p:spPr>
            <p:txBody>
              <a:bodyPr wrap="square">
                <a:spAutoFit/>
              </a:bodyPr>
              <a:lstStyle/>
              <a:p>
                <a:pPr marL="285750" indent="-285750">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PERFORMANCE ANALYSIS</a:t>
                </a:r>
              </a:p>
              <a:p>
                <a:pPr>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Performance is measured:</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Switch</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oMath>
                </a14:m>
                <a:r>
                  <a:rPr lang="en-US" baseline="-25000" dirty="0">
                    <a:latin typeface="Calibri" panose="020F0502020204030204" pitchFamily="34" charset="0"/>
                    <a:ea typeface="Calibri" panose="020F0502020204030204" pitchFamily="34" charset="0"/>
                    <a:cs typeface="Calibri" panose="020F0502020204030204" pitchFamily="34" charset="0"/>
                  </a:rPr>
                  <a:t> </a:t>
                </a:r>
                <a:r>
                  <a:rPr lang="en-US" baseline="-25000" dirty="0" err="1">
                    <a:latin typeface="Calibri" panose="020F0502020204030204" pitchFamily="34" charset="0"/>
                    <a:ea typeface="Calibri" panose="020F0502020204030204" pitchFamily="34" charset="0"/>
                    <a:cs typeface="Calibri" panose="020F0502020204030204" pitchFamily="34" charset="0"/>
                  </a:rPr>
                  <a:t>noSwitch</a:t>
                </a:r>
                <a:r>
                  <a:rPr lang="en-US" baseline="-2500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mean time during switch trials  - mean time during nonswitch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Correct cost: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Correct</a:t>
                </a:r>
                <a:r>
                  <a:rPr lang="en-US"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r>
                      <m:rPr>
                        <m:sty m:val="p"/>
                      </m:rPr>
                      <a:rPr lang="it-IT" i="1">
                        <a:latin typeface="Cambria Math" panose="02040503050406030204" pitchFamily="18" charset="0"/>
                        <a:ea typeface="Calibri" panose="020F0502020204030204" pitchFamily="34" charset="0"/>
                        <a:cs typeface="Calibri" panose="020F0502020204030204" pitchFamily="34" charset="0"/>
                      </a:rPr>
                      <m:t>μ</m:t>
                    </m:r>
                    <m:r>
                      <a:rPr lang="it-IT" i="1">
                        <a:latin typeface="Cambria Math" panose="02040503050406030204" pitchFamily="18" charset="0"/>
                        <a:ea typeface="Calibri" panose="020F0502020204030204" pitchFamily="34" charset="0"/>
                        <a:cs typeface="Calibri" panose="020F0502020204030204" pitchFamily="34" charset="0"/>
                      </a:rPr>
                      <m:t> </m:t>
                    </m:r>
                  </m:oMath>
                </a14:m>
                <a:r>
                  <a:rPr lang="en-US" baseline="-25000" dirty="0">
                    <a:latin typeface="Calibri" panose="020F0502020204030204" pitchFamily="34" charset="0"/>
                    <a:ea typeface="Calibri" panose="020F0502020204030204" pitchFamily="34" charset="0"/>
                    <a:cs typeface="Calibri" panose="020F0502020204030204" pitchFamily="34" charset="0"/>
                  </a:rPr>
                  <a:t>nonCorrect</a:t>
                </a:r>
                <a:r>
                  <a:rPr lang="en-US" dirty="0">
                    <a:latin typeface="Calibri" panose="020F0502020204030204" pitchFamily="34" charset="0"/>
                    <a:ea typeface="Calibri" panose="020F0502020204030204" pitchFamily="34" charset="0"/>
                    <a:cs typeface="Calibri" panose="020F0502020204030204" pitchFamily="34" charset="0"/>
                  </a:rPr>
                  <a:t> = mean time during correct trials - mean time during noncorrect trials </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General accuracy rate: #correct/#total</a:t>
                </a:r>
                <a:endParaRPr lang="en-US" dirty="0">
                  <a:latin typeface="Calibri" panose="020F0502020204030204" pitchFamily="34" charset="0"/>
                  <a:ea typeface="Calibri" panose="020F0502020204030204" pitchFamily="34" charset="0"/>
                  <a:cs typeface="Arial" panose="020B0604020202020204" pitchFamily="34" charset="0"/>
                </a:endParaRPr>
              </a:p>
              <a:p>
                <a:pPr marL="342893"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Switch accuracy rates: </a:t>
                </a:r>
              </a:p>
              <a:p>
                <a:pPr marL="800084" lvl="1"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#errors_on_Switch/#total_Switch</a:t>
                </a:r>
              </a:p>
              <a:p>
                <a:pPr marL="800084" lvl="1" indent="-342893">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#errors_on_Switch/#total</a:t>
                </a: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Analysis: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Switch Costs and Correct Costs, </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ANOVA</a:t>
                </a:r>
              </a:p>
              <a:p>
                <a:pPr marL="285744" indent="-285744">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analysis of error/accuracy rates.</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CasellaDiTesto 39">
                <a:extLst>
                  <a:ext uri="{FF2B5EF4-FFF2-40B4-BE49-F238E27FC236}">
                    <a16:creationId xmlns:a16="http://schemas.microsoft.com/office/drawing/2014/main" id="{8A4EB9E4-7567-8E33-31AA-92F43F6CB34C}"/>
                  </a:ext>
                </a:extLst>
              </p:cNvPr>
              <p:cNvSpPr txBox="1">
                <a:spLocks noRot="1" noChangeAspect="1" noMove="1" noResize="1" noEditPoints="1" noAdjustHandles="1" noChangeArrowheads="1" noChangeShapeType="1" noTextEdit="1"/>
              </p:cNvSpPr>
              <p:nvPr/>
            </p:nvSpPr>
            <p:spPr>
              <a:xfrm>
                <a:off x="1480829" y="20109437"/>
                <a:ext cx="8615671" cy="4483279"/>
              </a:xfrm>
              <a:prstGeom prst="rect">
                <a:avLst/>
              </a:prstGeom>
              <a:blipFill>
                <a:blip r:embed="rId13"/>
                <a:stretch>
                  <a:fillRect l="-637" t="-816" b="-1224"/>
                </a:stretch>
              </a:blipFill>
              <a:ln>
                <a:noFill/>
              </a:ln>
            </p:spPr>
            <p:txBody>
              <a:bodyPr/>
              <a:lstStyle/>
              <a:p>
                <a:r>
                  <a:rPr lang="en-US">
                    <a:noFill/>
                  </a:rPr>
                  <a:t> </a:t>
                </a:r>
              </a:p>
            </p:txBody>
          </p:sp>
        </mc:Fallback>
      </mc:AlternateContent>
      <p:graphicFrame>
        <p:nvGraphicFramePr>
          <p:cNvPr id="42" name="Oggetto 41">
            <a:extLst>
              <a:ext uri="{FF2B5EF4-FFF2-40B4-BE49-F238E27FC236}">
                <a16:creationId xmlns:a16="http://schemas.microsoft.com/office/drawing/2014/main" id="{2DAA49AB-436F-D084-3414-30A8C56AB929}"/>
              </a:ext>
            </a:extLst>
          </p:cNvPr>
          <p:cNvGraphicFramePr>
            <a:graphicFrameLocks noChangeAspect="1"/>
          </p:cNvGraphicFramePr>
          <p:nvPr>
            <p:extLst>
              <p:ext uri="{D42A27DB-BD31-4B8C-83A1-F6EECF244321}">
                <p14:modId xmlns:p14="http://schemas.microsoft.com/office/powerpoint/2010/main" val="160471090"/>
              </p:ext>
            </p:extLst>
          </p:nvPr>
        </p:nvGraphicFramePr>
        <p:xfrm>
          <a:off x="6149238" y="23883772"/>
          <a:ext cx="2767236" cy="4046711"/>
        </p:xfrm>
        <a:graphic>
          <a:graphicData uri="http://schemas.openxmlformats.org/presentationml/2006/ole">
            <mc:AlternateContent xmlns:mc="http://schemas.openxmlformats.org/markup-compatibility/2006">
              <mc:Choice xmlns:v="urn:schemas-microsoft-com:vml" Requires="v">
                <p:oleObj name="Acrobat Document" r:id="rId14" imgW="2657452" imgH="3886153" progId="Acrobat.Document.DC">
                  <p:embed/>
                </p:oleObj>
              </mc:Choice>
              <mc:Fallback>
                <p:oleObj name="Acrobat Document" r:id="rId14" imgW="2657452" imgH="3886153" progId="Acrobat.Document.DC">
                  <p:embed/>
                  <p:pic>
                    <p:nvPicPr>
                      <p:cNvPr id="53" name="Oggetto 52">
                        <a:extLst>
                          <a:ext uri="{FF2B5EF4-FFF2-40B4-BE49-F238E27FC236}">
                            <a16:creationId xmlns:a16="http://schemas.microsoft.com/office/drawing/2014/main" id="{CA9C2DD3-3116-180B-63E1-7CD8C4B353BC}"/>
                          </a:ext>
                        </a:extLst>
                      </p:cNvPr>
                      <p:cNvPicPr/>
                      <p:nvPr/>
                    </p:nvPicPr>
                    <p:blipFill>
                      <a:blip r:embed="rId15"/>
                      <a:stretch>
                        <a:fillRect/>
                      </a:stretch>
                    </p:blipFill>
                    <p:spPr>
                      <a:xfrm>
                        <a:off x="6149238" y="23883772"/>
                        <a:ext cx="2767236" cy="4046711"/>
                      </a:xfrm>
                      <a:prstGeom prst="rect">
                        <a:avLst/>
                      </a:prstGeom>
                    </p:spPr>
                  </p:pic>
                </p:oleObj>
              </mc:Fallback>
            </mc:AlternateContent>
          </a:graphicData>
        </a:graphic>
      </p:graphicFrame>
      <p:graphicFrame>
        <p:nvGraphicFramePr>
          <p:cNvPr id="43" name="Oggetto 42">
            <a:extLst>
              <a:ext uri="{FF2B5EF4-FFF2-40B4-BE49-F238E27FC236}">
                <a16:creationId xmlns:a16="http://schemas.microsoft.com/office/drawing/2014/main" id="{4C807F67-23ED-958E-2E85-06461F37A1A2}"/>
              </a:ext>
            </a:extLst>
          </p:cNvPr>
          <p:cNvGraphicFramePr>
            <a:graphicFrameLocks noChangeAspect="1"/>
          </p:cNvGraphicFramePr>
          <p:nvPr>
            <p:extLst>
              <p:ext uri="{D42A27DB-BD31-4B8C-83A1-F6EECF244321}">
                <p14:modId xmlns:p14="http://schemas.microsoft.com/office/powerpoint/2010/main" val="3732518569"/>
              </p:ext>
            </p:extLst>
          </p:nvPr>
        </p:nvGraphicFramePr>
        <p:xfrm>
          <a:off x="1505065" y="24634429"/>
          <a:ext cx="4143654" cy="2931599"/>
        </p:xfrm>
        <a:graphic>
          <a:graphicData uri="http://schemas.openxmlformats.org/presentationml/2006/ole">
            <mc:AlternateContent xmlns:mc="http://schemas.openxmlformats.org/markup-compatibility/2006">
              <mc:Choice xmlns:v="urn:schemas-microsoft-com:vml" Requires="v">
                <p:oleObj name="Acrobat Document" r:id="rId16" imgW="8010178" imgH="5667195" progId="Acrobat.Document.DC">
                  <p:embed/>
                </p:oleObj>
              </mc:Choice>
              <mc:Fallback>
                <p:oleObj name="Acrobat Document" r:id="rId16" imgW="8010178" imgH="5667195" progId="Acrobat.Document.DC">
                  <p:embed/>
                  <p:pic>
                    <p:nvPicPr>
                      <p:cNvPr id="55" name="Oggetto 54">
                        <a:extLst>
                          <a:ext uri="{FF2B5EF4-FFF2-40B4-BE49-F238E27FC236}">
                            <a16:creationId xmlns:a16="http://schemas.microsoft.com/office/drawing/2014/main" id="{A295D9D8-35DA-EA73-D5EB-D7C7E292F917}"/>
                          </a:ext>
                        </a:extLst>
                      </p:cNvPr>
                      <p:cNvPicPr/>
                      <p:nvPr/>
                    </p:nvPicPr>
                    <p:blipFill>
                      <a:blip r:embed="rId17"/>
                      <a:stretch>
                        <a:fillRect/>
                      </a:stretch>
                    </p:blipFill>
                    <p:spPr>
                      <a:xfrm>
                        <a:off x="1505065" y="24634429"/>
                        <a:ext cx="4143654" cy="2931599"/>
                      </a:xfrm>
                      <a:prstGeom prst="rect">
                        <a:avLst/>
                      </a:prstGeom>
                    </p:spPr>
                  </p:pic>
                </p:oleObj>
              </mc:Fallback>
            </mc:AlternateContent>
          </a:graphicData>
        </a:graphic>
      </p:graphicFrame>
      <p:graphicFrame>
        <p:nvGraphicFramePr>
          <p:cNvPr id="44" name="Oggetto 43">
            <a:extLst>
              <a:ext uri="{FF2B5EF4-FFF2-40B4-BE49-F238E27FC236}">
                <a16:creationId xmlns:a16="http://schemas.microsoft.com/office/drawing/2014/main" id="{9F5A6DA3-6617-4FDE-3AEE-5A1251D660FD}"/>
              </a:ext>
            </a:extLst>
          </p:cNvPr>
          <p:cNvGraphicFramePr>
            <a:graphicFrameLocks noChangeAspect="1"/>
          </p:cNvGraphicFramePr>
          <p:nvPr>
            <p:extLst>
              <p:ext uri="{D42A27DB-BD31-4B8C-83A1-F6EECF244321}">
                <p14:modId xmlns:p14="http://schemas.microsoft.com/office/powerpoint/2010/main" val="1008974279"/>
              </p:ext>
            </p:extLst>
          </p:nvPr>
        </p:nvGraphicFramePr>
        <p:xfrm>
          <a:off x="1323332" y="28575195"/>
          <a:ext cx="4336135" cy="3067777"/>
        </p:xfrm>
        <a:graphic>
          <a:graphicData uri="http://schemas.openxmlformats.org/presentationml/2006/ole">
            <mc:AlternateContent xmlns:mc="http://schemas.openxmlformats.org/markup-compatibility/2006">
              <mc:Choice xmlns:v="urn:schemas-microsoft-com:vml" Requires="v">
                <p:oleObj name="Acrobat Document" r:id="rId18" imgW="8010178" imgH="5667195" progId="Acrobat.Document.DC">
                  <p:embed/>
                </p:oleObj>
              </mc:Choice>
              <mc:Fallback>
                <p:oleObj name="Acrobat Document" r:id="rId18" imgW="8010178" imgH="5667195" progId="Acrobat.Document.DC">
                  <p:embed/>
                  <p:pic>
                    <p:nvPicPr>
                      <p:cNvPr id="56" name="Oggetto 55">
                        <a:extLst>
                          <a:ext uri="{FF2B5EF4-FFF2-40B4-BE49-F238E27FC236}">
                            <a16:creationId xmlns:a16="http://schemas.microsoft.com/office/drawing/2014/main" id="{24615B0F-5451-8F25-A9BD-947567AE1ADD}"/>
                          </a:ext>
                        </a:extLst>
                      </p:cNvPr>
                      <p:cNvPicPr/>
                      <p:nvPr/>
                    </p:nvPicPr>
                    <p:blipFill>
                      <a:blip r:embed="rId19"/>
                      <a:stretch>
                        <a:fillRect/>
                      </a:stretch>
                    </p:blipFill>
                    <p:spPr>
                      <a:xfrm>
                        <a:off x="1323332" y="28575195"/>
                        <a:ext cx="4336135" cy="3067777"/>
                      </a:xfrm>
                      <a:prstGeom prst="rect">
                        <a:avLst/>
                      </a:prstGeom>
                    </p:spPr>
                  </p:pic>
                </p:oleObj>
              </mc:Fallback>
            </mc:AlternateContent>
          </a:graphicData>
        </a:graphic>
      </p:graphicFrame>
      <p:graphicFrame>
        <p:nvGraphicFramePr>
          <p:cNvPr id="45" name="Oggetto 44">
            <a:extLst>
              <a:ext uri="{FF2B5EF4-FFF2-40B4-BE49-F238E27FC236}">
                <a16:creationId xmlns:a16="http://schemas.microsoft.com/office/drawing/2014/main" id="{A240979D-366D-7B63-3CCF-3DDFA9744201}"/>
              </a:ext>
            </a:extLst>
          </p:cNvPr>
          <p:cNvGraphicFramePr>
            <a:graphicFrameLocks noChangeAspect="1"/>
          </p:cNvGraphicFramePr>
          <p:nvPr>
            <p:extLst>
              <p:ext uri="{D42A27DB-BD31-4B8C-83A1-F6EECF244321}">
                <p14:modId xmlns:p14="http://schemas.microsoft.com/office/powerpoint/2010/main" val="1250405431"/>
              </p:ext>
            </p:extLst>
          </p:nvPr>
        </p:nvGraphicFramePr>
        <p:xfrm>
          <a:off x="5905988" y="28314364"/>
          <a:ext cx="2193015" cy="3362623"/>
        </p:xfrm>
        <a:graphic>
          <a:graphicData uri="http://schemas.openxmlformats.org/presentationml/2006/ole">
            <mc:AlternateContent xmlns:mc="http://schemas.openxmlformats.org/markup-compatibility/2006">
              <mc:Choice xmlns:v="urn:schemas-microsoft-com:vml" Requires="v">
                <p:oleObj name="Acrobat Document" r:id="rId20" imgW="3000129" imgH="4600237" progId="Acrobat.Document.DC">
                  <p:embed/>
                </p:oleObj>
              </mc:Choice>
              <mc:Fallback>
                <p:oleObj name="Acrobat Document" r:id="rId20" imgW="3000129" imgH="4600237" progId="Acrobat.Document.DC">
                  <p:embed/>
                  <p:pic>
                    <p:nvPicPr>
                      <p:cNvPr id="57" name="Oggetto 56">
                        <a:extLst>
                          <a:ext uri="{FF2B5EF4-FFF2-40B4-BE49-F238E27FC236}">
                            <a16:creationId xmlns:a16="http://schemas.microsoft.com/office/drawing/2014/main" id="{949AE6A5-9E48-FB33-7191-33846637D472}"/>
                          </a:ext>
                        </a:extLst>
                      </p:cNvPr>
                      <p:cNvPicPr/>
                      <p:nvPr/>
                    </p:nvPicPr>
                    <p:blipFill>
                      <a:blip r:embed="rId21"/>
                      <a:stretch>
                        <a:fillRect/>
                      </a:stretch>
                    </p:blipFill>
                    <p:spPr>
                      <a:xfrm>
                        <a:off x="5905988" y="28314364"/>
                        <a:ext cx="2193015" cy="3362623"/>
                      </a:xfrm>
                      <a:prstGeom prst="rect">
                        <a:avLst/>
                      </a:prstGeom>
                    </p:spPr>
                  </p:pic>
                </p:oleObj>
              </mc:Fallback>
            </mc:AlternateContent>
          </a:graphicData>
        </a:graphic>
      </p:graphicFrame>
      <p:sp>
        <p:nvSpPr>
          <p:cNvPr id="47" name="CasellaDiTesto 46">
            <a:extLst>
              <a:ext uri="{FF2B5EF4-FFF2-40B4-BE49-F238E27FC236}">
                <a16:creationId xmlns:a16="http://schemas.microsoft.com/office/drawing/2014/main" id="{2060DEEF-089A-8669-AA0B-949BFD4A09AD}"/>
              </a:ext>
            </a:extLst>
          </p:cNvPr>
          <p:cNvSpPr txBox="1"/>
          <p:nvPr/>
        </p:nvSpPr>
        <p:spPr>
          <a:xfrm>
            <a:off x="1424129" y="27731703"/>
            <a:ext cx="8655940" cy="923330"/>
          </a:xfrm>
          <a:prstGeom prst="rect">
            <a:avLst/>
          </a:prstGeom>
          <a:noFill/>
        </p:spPr>
        <p:txBody>
          <a:bodyPr wrap="square" rtlCol="0">
            <a:spAutoFit/>
          </a:bodyPr>
          <a:lstStyle/>
          <a:p>
            <a:r>
              <a:rPr lang="en-GB" dirty="0"/>
              <a:t>Fig 3746: a)Box Plot of Reaction Time in Switch and Non-Switch events. </a:t>
            </a:r>
          </a:p>
          <a:p>
            <a:r>
              <a:rPr lang="en-GB" dirty="0"/>
              <a:t>b) Box Plot of Switch Cost. </a:t>
            </a:r>
          </a:p>
          <a:p>
            <a:r>
              <a:rPr lang="en-GB" dirty="0"/>
              <a:t>T-test on the mean of the Switch Cost (p=0.4643)</a:t>
            </a:r>
          </a:p>
        </p:txBody>
      </p:sp>
      <p:sp>
        <p:nvSpPr>
          <p:cNvPr id="48" name="CasellaDiTesto 47">
            <a:extLst>
              <a:ext uri="{FF2B5EF4-FFF2-40B4-BE49-F238E27FC236}">
                <a16:creationId xmlns:a16="http://schemas.microsoft.com/office/drawing/2014/main" id="{E6F60803-44B7-B47E-EB20-5F109D4629C8}"/>
              </a:ext>
            </a:extLst>
          </p:cNvPr>
          <p:cNvSpPr txBox="1"/>
          <p:nvPr/>
        </p:nvSpPr>
        <p:spPr>
          <a:xfrm>
            <a:off x="1509111" y="32323318"/>
            <a:ext cx="8348907" cy="923330"/>
          </a:xfrm>
          <a:prstGeom prst="rect">
            <a:avLst/>
          </a:prstGeom>
          <a:noFill/>
        </p:spPr>
        <p:txBody>
          <a:bodyPr wrap="square" rtlCol="0">
            <a:spAutoFit/>
          </a:bodyPr>
          <a:lstStyle/>
          <a:p>
            <a:r>
              <a:rPr lang="en-GB" dirty="0"/>
              <a:t>Fig. 384729: a) Box Plot of Reaction Times when participants answered correctly and not. b) Box Plot of Correct Cost. T-test on the mean of the Correct cost (p-value = 0.5299)</a:t>
            </a:r>
          </a:p>
        </p:txBody>
      </p:sp>
      <p:sp>
        <p:nvSpPr>
          <p:cNvPr id="49" name="CasellaDiTesto 48">
            <a:extLst>
              <a:ext uri="{FF2B5EF4-FFF2-40B4-BE49-F238E27FC236}">
                <a16:creationId xmlns:a16="http://schemas.microsoft.com/office/drawing/2014/main" id="{592AE21A-853F-A90A-E89A-537340516DF0}"/>
              </a:ext>
            </a:extLst>
          </p:cNvPr>
          <p:cNvSpPr txBox="1"/>
          <p:nvPr/>
        </p:nvSpPr>
        <p:spPr>
          <a:xfrm>
            <a:off x="12003962" y="19209789"/>
            <a:ext cx="7239621" cy="369332"/>
          </a:xfrm>
          <a:prstGeom prst="rect">
            <a:avLst/>
          </a:prstGeom>
          <a:solidFill>
            <a:srgbClr val="375ED3"/>
          </a:solidFill>
          <a:ln>
            <a:solidFill>
              <a:srgbClr val="4675C7"/>
            </a:solidFill>
          </a:ln>
        </p:spPr>
        <p:txBody>
          <a:bodyPr wrap="square" rtlCol="0">
            <a:spAutoFit/>
          </a:bodyPr>
          <a:lstStyle/>
          <a:p>
            <a:pPr algn="ctr"/>
            <a:r>
              <a:rPr lang="it-IT" dirty="0">
                <a:solidFill>
                  <a:schemeClr val="bg1"/>
                </a:solidFill>
              </a:rPr>
              <a:t>RESULTS</a:t>
            </a:r>
          </a:p>
        </p:txBody>
      </p:sp>
      <p:sp>
        <p:nvSpPr>
          <p:cNvPr id="50" name="CasellaDiTesto 49">
            <a:extLst>
              <a:ext uri="{FF2B5EF4-FFF2-40B4-BE49-F238E27FC236}">
                <a16:creationId xmlns:a16="http://schemas.microsoft.com/office/drawing/2014/main" id="{A7726503-C0CF-D10F-C4DF-409DBCA4EE31}"/>
              </a:ext>
            </a:extLst>
          </p:cNvPr>
          <p:cNvSpPr txBox="1"/>
          <p:nvPr/>
        </p:nvSpPr>
        <p:spPr>
          <a:xfrm>
            <a:off x="10844392" y="25769461"/>
            <a:ext cx="5684871" cy="3756862"/>
          </a:xfrm>
          <a:prstGeom prst="rect">
            <a:avLst/>
          </a:prstGeom>
          <a:noFill/>
          <a:ln>
            <a:noFill/>
          </a:ln>
        </p:spPr>
        <p:txBody>
          <a:bodyPr wrap="square">
            <a:spAutoFit/>
          </a:bodyPr>
          <a:lstStyle/>
          <a:p>
            <a:pPr marL="285750" indent="-285750">
              <a:lnSpc>
                <a:spcPct val="107000"/>
              </a:lnSpc>
              <a:spcAft>
                <a:spcPts val="6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LMM</a:t>
            </a: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Critical analysis of ANOVA: times are not independent</a:t>
            </a:r>
          </a:p>
          <a:p>
            <a:pPr>
              <a:lnSpc>
                <a:spcPct val="107000"/>
              </a:lnSpc>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Subjects' grouping as a Random Effect in a Linear Mixed Model (see Fig. 4358)</a:t>
            </a:r>
          </a:p>
          <a:p>
            <a:pPr>
              <a:lnSpc>
                <a:spcPct val="107000"/>
              </a:lnSpc>
              <a:spcBef>
                <a:spcPts val="600"/>
              </a:spcBef>
              <a:spcAft>
                <a:spcPts val="600"/>
              </a:spcAft>
            </a:pPr>
            <a:r>
              <a:rPr lang="en-US"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i="1" dirty="0" err="1">
                <a:solidFill>
                  <a:srgbClr val="000000"/>
                </a:solidFill>
                <a:latin typeface="Calibri" panose="020F0502020204030204" pitchFamily="34" charset="0"/>
                <a:ea typeface="Calibri" panose="020F0502020204030204" pitchFamily="34" charset="0"/>
                <a:cs typeface="Calibri" panose="020F0502020204030204" pitchFamily="34" charset="0"/>
              </a:rPr>
              <a:t>reaction.time</a:t>
            </a:r>
            <a:r>
              <a:rPr lang="en-US"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 + (1|Subject)</a:t>
            </a:r>
          </a:p>
          <a:p>
            <a:pPr>
              <a:lnSpc>
                <a:spcPct val="107000"/>
              </a:lnSpc>
              <a:spcBef>
                <a:spcPts val="600"/>
              </a:spcBef>
              <a:spcAft>
                <a:spcPts val="600"/>
              </a:spcAft>
            </a:pP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PVRE = 0.8483049 HIGH</a:t>
            </a:r>
          </a:p>
          <a:p>
            <a:pPr>
              <a:lnSpc>
                <a:spcPct val="107000"/>
              </a:lnSpc>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Most of the variability must be assigned to the intrinsic differences between participants.</a:t>
            </a:r>
            <a:endParaRPr lang="en-US" dirty="0">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51" name="Oggetto 50">
            <a:extLst>
              <a:ext uri="{FF2B5EF4-FFF2-40B4-BE49-F238E27FC236}">
                <a16:creationId xmlns:a16="http://schemas.microsoft.com/office/drawing/2014/main" id="{DE8E824F-ED23-A93C-102A-ADD88DB9291D}"/>
              </a:ext>
            </a:extLst>
          </p:cNvPr>
          <p:cNvGraphicFramePr>
            <a:graphicFrameLocks noChangeAspect="1"/>
          </p:cNvGraphicFramePr>
          <p:nvPr>
            <p:extLst>
              <p:ext uri="{D42A27DB-BD31-4B8C-83A1-F6EECF244321}">
                <p14:modId xmlns:p14="http://schemas.microsoft.com/office/powerpoint/2010/main" val="1156036534"/>
              </p:ext>
            </p:extLst>
          </p:nvPr>
        </p:nvGraphicFramePr>
        <p:xfrm>
          <a:off x="15788149" y="22521536"/>
          <a:ext cx="3781222" cy="2435107"/>
        </p:xfrm>
        <a:graphic>
          <a:graphicData uri="http://schemas.openxmlformats.org/presentationml/2006/ole">
            <mc:AlternateContent xmlns:mc="http://schemas.openxmlformats.org/markup-compatibility/2006">
              <mc:Choice xmlns:v="urn:schemas-microsoft-com:vml" Requires="v">
                <p:oleObj name="Acrobat Document" r:id="rId22" imgW="7143651" imgH="4600237" progId="Acrobat.Document.DC">
                  <p:embed/>
                </p:oleObj>
              </mc:Choice>
              <mc:Fallback>
                <p:oleObj name="Acrobat Document" r:id="rId22" imgW="7143651" imgH="4600237" progId="Acrobat.Document.DC">
                  <p:embed/>
                  <p:pic>
                    <p:nvPicPr>
                      <p:cNvPr id="69" name="Oggetto 68">
                        <a:extLst>
                          <a:ext uri="{FF2B5EF4-FFF2-40B4-BE49-F238E27FC236}">
                            <a16:creationId xmlns:a16="http://schemas.microsoft.com/office/drawing/2014/main" id="{B6BE2D28-E31C-2AA0-73B0-2CDAEF6C216D}"/>
                          </a:ext>
                        </a:extLst>
                      </p:cNvPr>
                      <p:cNvPicPr/>
                      <p:nvPr/>
                    </p:nvPicPr>
                    <p:blipFill>
                      <a:blip r:embed="rId23"/>
                      <a:stretch>
                        <a:fillRect/>
                      </a:stretch>
                    </p:blipFill>
                    <p:spPr>
                      <a:xfrm>
                        <a:off x="15788149" y="22521536"/>
                        <a:ext cx="3781222" cy="2435107"/>
                      </a:xfrm>
                      <a:prstGeom prst="rect">
                        <a:avLst/>
                      </a:prstGeom>
                    </p:spPr>
                  </p:pic>
                </p:oleObj>
              </mc:Fallback>
            </mc:AlternateContent>
          </a:graphicData>
        </a:graphic>
      </p:graphicFrame>
      <p:graphicFrame>
        <p:nvGraphicFramePr>
          <p:cNvPr id="54" name="Oggetto 53">
            <a:extLst>
              <a:ext uri="{FF2B5EF4-FFF2-40B4-BE49-F238E27FC236}">
                <a16:creationId xmlns:a16="http://schemas.microsoft.com/office/drawing/2014/main" id="{A0CA847F-A7BB-B5D8-DEE7-731FEC6EE769}"/>
              </a:ext>
            </a:extLst>
          </p:cNvPr>
          <p:cNvGraphicFramePr>
            <a:graphicFrameLocks noChangeAspect="1"/>
          </p:cNvGraphicFramePr>
          <p:nvPr>
            <p:extLst>
              <p:ext uri="{D42A27DB-BD31-4B8C-83A1-F6EECF244321}">
                <p14:modId xmlns:p14="http://schemas.microsoft.com/office/powerpoint/2010/main" val="3627884516"/>
              </p:ext>
            </p:extLst>
          </p:nvPr>
        </p:nvGraphicFramePr>
        <p:xfrm>
          <a:off x="17312636" y="25181280"/>
          <a:ext cx="1930947" cy="2443437"/>
        </p:xfrm>
        <a:graphic>
          <a:graphicData uri="http://schemas.openxmlformats.org/presentationml/2006/ole">
            <mc:AlternateContent xmlns:mc="http://schemas.openxmlformats.org/markup-compatibility/2006">
              <mc:Choice xmlns:v="urn:schemas-microsoft-com:vml" Requires="v">
                <p:oleObj name="Acrobat Document" r:id="rId24" imgW="4600440" imgH="4600440" progId="Acrobat.Document.DC">
                  <p:embed/>
                </p:oleObj>
              </mc:Choice>
              <mc:Fallback>
                <p:oleObj name="Acrobat Document" r:id="rId24" imgW="4600440" imgH="4600440" progId="Acrobat.Document.DC">
                  <p:embed/>
                  <p:pic>
                    <p:nvPicPr>
                      <p:cNvPr id="72" name="Oggetto 71">
                        <a:extLst>
                          <a:ext uri="{FF2B5EF4-FFF2-40B4-BE49-F238E27FC236}">
                            <a16:creationId xmlns:a16="http://schemas.microsoft.com/office/drawing/2014/main" id="{18F49056-6F1F-0516-2BF3-CAB37009094B}"/>
                          </a:ext>
                        </a:extLst>
                      </p:cNvPr>
                      <p:cNvPicPr/>
                      <p:nvPr/>
                    </p:nvPicPr>
                    <p:blipFill>
                      <a:blip r:embed="rId25"/>
                      <a:stretch>
                        <a:fillRect/>
                      </a:stretch>
                    </p:blipFill>
                    <p:spPr>
                      <a:xfrm>
                        <a:off x="17312636" y="25181280"/>
                        <a:ext cx="1930947" cy="2443437"/>
                      </a:xfrm>
                      <a:prstGeom prst="rect">
                        <a:avLst/>
                      </a:prstGeom>
                    </p:spPr>
                  </p:pic>
                </p:oleObj>
              </mc:Fallback>
            </mc:AlternateContent>
          </a:graphicData>
        </a:graphic>
      </p:graphicFrame>
      <p:graphicFrame>
        <p:nvGraphicFramePr>
          <p:cNvPr id="55" name="Oggetto 54">
            <a:extLst>
              <a:ext uri="{FF2B5EF4-FFF2-40B4-BE49-F238E27FC236}">
                <a16:creationId xmlns:a16="http://schemas.microsoft.com/office/drawing/2014/main" id="{57667057-2D2E-C668-1C01-97C723CBB042}"/>
              </a:ext>
            </a:extLst>
          </p:cNvPr>
          <p:cNvGraphicFramePr>
            <a:graphicFrameLocks noChangeAspect="1"/>
          </p:cNvGraphicFramePr>
          <p:nvPr>
            <p:extLst>
              <p:ext uri="{D42A27DB-BD31-4B8C-83A1-F6EECF244321}">
                <p14:modId xmlns:p14="http://schemas.microsoft.com/office/powerpoint/2010/main" val="1094973146"/>
              </p:ext>
            </p:extLst>
          </p:nvPr>
        </p:nvGraphicFramePr>
        <p:xfrm>
          <a:off x="17148167" y="27501962"/>
          <a:ext cx="2443437" cy="2443437"/>
        </p:xfrm>
        <a:graphic>
          <a:graphicData uri="http://schemas.openxmlformats.org/presentationml/2006/ole">
            <mc:AlternateContent xmlns:mc="http://schemas.openxmlformats.org/markup-compatibility/2006">
              <mc:Choice xmlns:v="urn:schemas-microsoft-com:vml" Requires="v">
                <p:oleObj name="Acrobat Document" r:id="rId26" imgW="4600425" imgH="4600237" progId="Acrobat.Document.DC">
                  <p:embed/>
                </p:oleObj>
              </mc:Choice>
              <mc:Fallback>
                <p:oleObj name="Acrobat Document" r:id="rId26" imgW="4600425" imgH="4600237" progId="Acrobat.Document.DC">
                  <p:embed/>
                  <p:pic>
                    <p:nvPicPr>
                      <p:cNvPr id="75" name="Oggetto 74">
                        <a:extLst>
                          <a:ext uri="{FF2B5EF4-FFF2-40B4-BE49-F238E27FC236}">
                            <a16:creationId xmlns:a16="http://schemas.microsoft.com/office/drawing/2014/main" id="{E372A9E0-023D-3D15-F0AD-DE1C431710DF}"/>
                          </a:ext>
                        </a:extLst>
                      </p:cNvPr>
                      <p:cNvPicPr/>
                      <p:nvPr/>
                    </p:nvPicPr>
                    <p:blipFill>
                      <a:blip r:embed="rId27"/>
                      <a:stretch>
                        <a:fillRect/>
                      </a:stretch>
                    </p:blipFill>
                    <p:spPr>
                      <a:xfrm>
                        <a:off x="17148167" y="27501962"/>
                        <a:ext cx="2443437" cy="2443437"/>
                      </a:xfrm>
                      <a:prstGeom prst="rect">
                        <a:avLst/>
                      </a:prstGeom>
                    </p:spPr>
                  </p:pic>
                </p:oleObj>
              </mc:Fallback>
            </mc:AlternateContent>
          </a:graphicData>
        </a:graphic>
      </p:graphicFrame>
      <p:sp>
        <p:nvSpPr>
          <p:cNvPr id="56" name="CasellaDiTesto 55">
            <a:extLst>
              <a:ext uri="{FF2B5EF4-FFF2-40B4-BE49-F238E27FC236}">
                <a16:creationId xmlns:a16="http://schemas.microsoft.com/office/drawing/2014/main" id="{519E0CD2-0245-B169-7B08-EDB4C04192A9}"/>
              </a:ext>
            </a:extLst>
          </p:cNvPr>
          <p:cNvSpPr txBox="1"/>
          <p:nvPr/>
        </p:nvSpPr>
        <p:spPr>
          <a:xfrm>
            <a:off x="10837969" y="20123753"/>
            <a:ext cx="9318383" cy="2287486"/>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2000" b="1" dirty="0">
                <a:solidFill>
                  <a:srgbClr val="375ED4"/>
                </a:solidFill>
                <a:latin typeface="Calibri" panose="020F0502020204030204" pitchFamily="34" charset="0"/>
                <a:ea typeface="Calibri" panose="020F0502020204030204" pitchFamily="34" charset="0"/>
                <a:cs typeface="Calibri" panose="020F0502020204030204" pitchFamily="34" charset="0"/>
              </a:rPr>
              <a:t>ANOVA</a:t>
            </a:r>
          </a:p>
          <a:p>
            <a:pPr>
              <a:lnSpc>
                <a:spcPct val="107000"/>
              </a:lnSpc>
            </a:pPr>
            <a:r>
              <a:rPr lang="en-US" i="1" dirty="0">
                <a:latin typeface="Calibri" panose="020F0502020204030204" pitchFamily="34" charset="0"/>
                <a:ea typeface="Calibri" panose="020F0502020204030204" pitchFamily="34" charset="0"/>
                <a:cs typeface="Calibri" panose="020F0502020204030204" pitchFamily="34" charset="0"/>
              </a:rPr>
              <a:t>	</a:t>
            </a:r>
            <a:r>
              <a:rPr lang="en-US" b="1" i="1" dirty="0" err="1">
                <a:latin typeface="Calibri" panose="020F0502020204030204" pitchFamily="34" charset="0"/>
                <a:ea typeface="Calibri" panose="020F0502020204030204" pitchFamily="34" charset="0"/>
                <a:cs typeface="Calibri" panose="020F0502020204030204" pitchFamily="34" charset="0"/>
              </a:rPr>
              <a:t>Reaction.time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congruent + switch + diagnosis*congruent + diagnosis*switch + congruent*switch</a:t>
            </a:r>
          </a:p>
          <a:p>
            <a:pPr>
              <a:lnSpc>
                <a:spcPct val="107000"/>
              </a:lnSpc>
            </a:pP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High significance of diagnosis and switch</a:t>
            </a:r>
          </a:p>
          <a:p>
            <a:pPr>
              <a:lnSpc>
                <a:spcPct val="107000"/>
              </a:lnSpc>
            </a:pP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no interaction </a:t>
            </a:r>
            <a:r>
              <a:rPr lang="en-US" dirty="0">
                <a:latin typeface="Calibri" panose="020F0502020204030204" pitchFamily="34" charset="0"/>
                <a:ea typeface="Calibri" panose="020F0502020204030204" pitchFamily="34" charset="0"/>
                <a:cs typeface="Calibri" panose="020F0502020204030204" pitchFamily="34" charset="0"/>
              </a:rPr>
              <a:t>was statistically significant.</a:t>
            </a:r>
          </a:p>
          <a:p>
            <a:pPr>
              <a:lnSpc>
                <a:spcPct val="107000"/>
              </a:lnSpc>
            </a:pP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Stepwise reduction </a:t>
            </a:r>
            <a:r>
              <a:rPr lang="en-US" i="1" dirty="0">
                <a:latin typeface="Calibri" panose="020F0502020204030204" pitchFamily="34" charset="0"/>
                <a:ea typeface="Calibri" panose="020F0502020204030204" pitchFamily="34" charset="0"/>
                <a:cs typeface="Calibri" panose="020F0502020204030204" pitchFamily="34" charset="0"/>
              </a:rPr>
              <a:t>	</a:t>
            </a:r>
            <a:r>
              <a:rPr lang="en-US" b="1" i="1" dirty="0" err="1">
                <a:latin typeface="Calibri" panose="020F0502020204030204" pitchFamily="34" charset="0"/>
                <a:ea typeface="Calibri" panose="020F0502020204030204" pitchFamily="34" charset="0"/>
                <a:cs typeface="Calibri" panose="020F0502020204030204" pitchFamily="34" charset="0"/>
              </a:rPr>
              <a:t>Reaction.time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i="1"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b="1" i="1" dirty="0">
                <a:solidFill>
                  <a:srgbClr val="000000"/>
                </a:solidFill>
                <a:latin typeface="Calibri" panose="020F0502020204030204" pitchFamily="34" charset="0"/>
                <a:ea typeface="Calibri" panose="020F0502020204030204" pitchFamily="34" charset="0"/>
                <a:cs typeface="Calibri" panose="020F0502020204030204" pitchFamily="34" charset="0"/>
              </a:rPr>
              <a:t> diagnosis + switch </a:t>
            </a: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(see Fig. 46).</a:t>
            </a:r>
            <a:endParaRPr lang="en-US" b="1" dirty="0">
              <a:latin typeface="Calibri" panose="020F0502020204030204" pitchFamily="34" charset="0"/>
              <a:ea typeface="Calibri" panose="020F0502020204030204" pitchFamily="34" charset="0"/>
              <a:cs typeface="Arial" panose="020B0604020202020204" pitchFamily="34" charset="0"/>
            </a:endParaRPr>
          </a:p>
        </p:txBody>
      </p:sp>
      <p:sp>
        <p:nvSpPr>
          <p:cNvPr id="57" name="CasellaDiTesto 56">
            <a:extLst>
              <a:ext uri="{FF2B5EF4-FFF2-40B4-BE49-F238E27FC236}">
                <a16:creationId xmlns:a16="http://schemas.microsoft.com/office/drawing/2014/main" id="{F5B79C3C-DD4E-A470-833D-D03AC4872C01}"/>
              </a:ext>
            </a:extLst>
          </p:cNvPr>
          <p:cNvSpPr txBox="1"/>
          <p:nvPr/>
        </p:nvSpPr>
        <p:spPr>
          <a:xfrm>
            <a:off x="10837969" y="31197683"/>
            <a:ext cx="3762594" cy="2907847"/>
          </a:xfrm>
          <a:prstGeom prst="rect">
            <a:avLst/>
          </a:prstGeom>
          <a:noFill/>
          <a:ln>
            <a:noFill/>
          </a:ln>
        </p:spPr>
        <p:txBody>
          <a:bodyPr wrap="square">
            <a:spAutoFit/>
          </a:bodyPr>
          <a:lstStyle/>
          <a:p>
            <a:pPr marL="285750" indent="-285750">
              <a:lnSpc>
                <a:spcPct val="107000"/>
              </a:lnSpc>
              <a:spcAft>
                <a:spcPts val="800"/>
              </a:spcAft>
              <a:buFont typeface="Wingdings" pitchFamily="2" charset="2"/>
              <a:buChar char="q"/>
            </a:pPr>
            <a:r>
              <a:rPr lang="en-US" sz="1600" b="1" dirty="0">
                <a:solidFill>
                  <a:srgbClr val="375ED4"/>
                </a:solidFill>
                <a:latin typeface="Calibri" panose="020F0502020204030204" pitchFamily="34" charset="0"/>
                <a:ea typeface="Calibri" panose="020F0502020204030204" pitchFamily="34" charset="0"/>
                <a:cs typeface="Calibri" panose="020F0502020204030204" pitchFamily="34" charset="0"/>
              </a:rPr>
              <a:t>CONSIDERATIONS ABOUT ACCURACY</a:t>
            </a:r>
          </a:p>
          <a:p>
            <a:pPr>
              <a:lnSpc>
                <a:spcPct val="107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CTRL have higher accuracy.</a:t>
            </a:r>
          </a:p>
          <a:p>
            <a:pPr>
              <a:lnSpc>
                <a:spcPct val="107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SCHZ accuracy rate is lower than the CTRL one. </a:t>
            </a:r>
          </a:p>
          <a:p>
            <a:pPr>
              <a:lnSpc>
                <a:spcPct val="107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SCHZ accuracy on switch is higher than the CTRL one. </a:t>
            </a:r>
          </a:p>
          <a:p>
            <a:pPr>
              <a:lnSpc>
                <a:spcPct val="107000"/>
              </a:lnSpc>
              <a:spcAft>
                <a:spcPts val="800"/>
              </a:spcAft>
            </a:pPr>
            <a:r>
              <a:rPr lang="en-US" sz="1400" b="1" dirty="0">
                <a:latin typeface="Calibri" panose="020F0502020204030204" pitchFamily="34" charset="0"/>
                <a:ea typeface="Calibri" panose="020F0502020204030204" pitchFamily="34" charset="0"/>
                <a:cs typeface="Calibri" panose="020F0502020204030204" pitchFamily="34" charset="0"/>
              </a:rPr>
              <a:t>No compensating mechanism necessary</a:t>
            </a:r>
          </a:p>
          <a:p>
            <a:pPr>
              <a:lnSpc>
                <a:spcPct val="107000"/>
              </a:lnSpc>
              <a:spcAft>
                <a:spcPts val="800"/>
              </a:spcAft>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Calibri" panose="020F0502020204030204" pitchFamily="34" charset="0"/>
              </a:rPr>
              <a:t>Accuracy rate independent of task switch</a:t>
            </a:r>
          </a:p>
        </p:txBody>
      </p:sp>
      <p:graphicFrame>
        <p:nvGraphicFramePr>
          <p:cNvPr id="59" name="Oggetto 58">
            <a:extLst>
              <a:ext uri="{FF2B5EF4-FFF2-40B4-BE49-F238E27FC236}">
                <a16:creationId xmlns:a16="http://schemas.microsoft.com/office/drawing/2014/main" id="{5EF2DF95-06BC-77A8-C1A2-90F91E6C0E2B}"/>
              </a:ext>
            </a:extLst>
          </p:cNvPr>
          <p:cNvGraphicFramePr>
            <a:graphicFrameLocks noChangeAspect="1"/>
          </p:cNvGraphicFramePr>
          <p:nvPr>
            <p:extLst>
              <p:ext uri="{D42A27DB-BD31-4B8C-83A1-F6EECF244321}">
                <p14:modId xmlns:p14="http://schemas.microsoft.com/office/powerpoint/2010/main" val="1561072131"/>
              </p:ext>
            </p:extLst>
          </p:nvPr>
        </p:nvGraphicFramePr>
        <p:xfrm>
          <a:off x="17410115" y="31197685"/>
          <a:ext cx="2098579" cy="3761516"/>
        </p:xfrm>
        <a:graphic>
          <a:graphicData uri="http://schemas.openxmlformats.org/presentationml/2006/ole">
            <mc:AlternateContent xmlns:mc="http://schemas.openxmlformats.org/markup-compatibility/2006">
              <mc:Choice xmlns:v="urn:schemas-microsoft-com:vml" Requires="v">
                <p:oleObj name="Acrobat Document" r:id="rId28" imgW="2933560" imgH="4600237" progId="Acrobat.Document.DC">
                  <p:embed/>
                </p:oleObj>
              </mc:Choice>
              <mc:Fallback>
                <p:oleObj name="Acrobat Document" r:id="rId28" imgW="2933560" imgH="4600237" progId="Acrobat.Document.DC">
                  <p:embed/>
                  <p:pic>
                    <p:nvPicPr>
                      <p:cNvPr id="88" name="Oggetto 87">
                        <a:extLst>
                          <a:ext uri="{FF2B5EF4-FFF2-40B4-BE49-F238E27FC236}">
                            <a16:creationId xmlns:a16="http://schemas.microsoft.com/office/drawing/2014/main" id="{3186241F-CFCA-A8C6-CFAA-AE3BA4C0FB8E}"/>
                          </a:ext>
                        </a:extLst>
                      </p:cNvPr>
                      <p:cNvPicPr/>
                      <p:nvPr/>
                    </p:nvPicPr>
                    <p:blipFill>
                      <a:blip r:embed="rId29"/>
                      <a:stretch>
                        <a:fillRect/>
                      </a:stretch>
                    </p:blipFill>
                    <p:spPr>
                      <a:xfrm>
                        <a:off x="17410115" y="31197685"/>
                        <a:ext cx="2098579" cy="3761516"/>
                      </a:xfrm>
                      <a:prstGeom prst="rect">
                        <a:avLst/>
                      </a:prstGeom>
                    </p:spPr>
                  </p:pic>
                </p:oleObj>
              </mc:Fallback>
            </mc:AlternateContent>
          </a:graphicData>
        </a:graphic>
      </p:graphicFrame>
      <p:graphicFrame>
        <p:nvGraphicFramePr>
          <p:cNvPr id="60" name="Oggetto 59">
            <a:extLst>
              <a:ext uri="{FF2B5EF4-FFF2-40B4-BE49-F238E27FC236}">
                <a16:creationId xmlns:a16="http://schemas.microsoft.com/office/drawing/2014/main" id="{4D67A439-0AB3-7A0A-04A3-DAC98396FCD9}"/>
              </a:ext>
            </a:extLst>
          </p:cNvPr>
          <p:cNvGraphicFramePr>
            <a:graphicFrameLocks noChangeAspect="1"/>
          </p:cNvGraphicFramePr>
          <p:nvPr>
            <p:extLst>
              <p:ext uri="{D42A27DB-BD31-4B8C-83A1-F6EECF244321}">
                <p14:modId xmlns:p14="http://schemas.microsoft.com/office/powerpoint/2010/main" val="104365373"/>
              </p:ext>
            </p:extLst>
          </p:nvPr>
        </p:nvGraphicFramePr>
        <p:xfrm>
          <a:off x="14905598" y="31197683"/>
          <a:ext cx="2142281" cy="3761517"/>
        </p:xfrm>
        <a:graphic>
          <a:graphicData uri="http://schemas.openxmlformats.org/presentationml/2006/ole">
            <mc:AlternateContent xmlns:mc="http://schemas.openxmlformats.org/markup-compatibility/2006">
              <mc:Choice xmlns:v="urn:schemas-microsoft-com:vml" Requires="v">
                <p:oleObj name="Acrobat Document" r:id="rId30" imgW="2790589" imgH="4600237" progId="Acrobat.Document.DC">
                  <p:embed/>
                </p:oleObj>
              </mc:Choice>
              <mc:Fallback>
                <p:oleObj name="Acrobat Document" r:id="rId30" imgW="2790589" imgH="4600237" progId="Acrobat.Document.DC">
                  <p:embed/>
                  <p:pic>
                    <p:nvPicPr>
                      <p:cNvPr id="90" name="Oggetto 89">
                        <a:extLst>
                          <a:ext uri="{FF2B5EF4-FFF2-40B4-BE49-F238E27FC236}">
                            <a16:creationId xmlns:a16="http://schemas.microsoft.com/office/drawing/2014/main" id="{400FF9F3-57F5-9901-A6FE-FF60C435E186}"/>
                          </a:ext>
                        </a:extLst>
                      </p:cNvPr>
                      <p:cNvPicPr/>
                      <p:nvPr/>
                    </p:nvPicPr>
                    <p:blipFill>
                      <a:blip r:embed="rId31"/>
                      <a:stretch>
                        <a:fillRect/>
                      </a:stretch>
                    </p:blipFill>
                    <p:spPr>
                      <a:xfrm>
                        <a:off x="14905598" y="31197683"/>
                        <a:ext cx="2142281" cy="3761517"/>
                      </a:xfrm>
                      <a:prstGeom prst="rect">
                        <a:avLst/>
                      </a:prstGeom>
                    </p:spPr>
                  </p:pic>
                </p:oleObj>
              </mc:Fallback>
            </mc:AlternateContent>
          </a:graphicData>
        </a:graphic>
      </p:graphicFrame>
      <p:graphicFrame>
        <p:nvGraphicFramePr>
          <p:cNvPr id="61" name="Oggetto 60">
            <a:extLst>
              <a:ext uri="{FF2B5EF4-FFF2-40B4-BE49-F238E27FC236}">
                <a16:creationId xmlns:a16="http://schemas.microsoft.com/office/drawing/2014/main" id="{A0402C4C-E118-D3E9-A33F-142BB48545B1}"/>
              </a:ext>
            </a:extLst>
          </p:cNvPr>
          <p:cNvGraphicFramePr>
            <a:graphicFrameLocks noChangeAspect="1"/>
          </p:cNvGraphicFramePr>
          <p:nvPr>
            <p:extLst>
              <p:ext uri="{D42A27DB-BD31-4B8C-83A1-F6EECF244321}">
                <p14:modId xmlns:p14="http://schemas.microsoft.com/office/powerpoint/2010/main" val="3583293338"/>
              </p:ext>
            </p:extLst>
          </p:nvPr>
        </p:nvGraphicFramePr>
        <p:xfrm>
          <a:off x="8088541" y="28378034"/>
          <a:ext cx="2225300" cy="3894275"/>
        </p:xfrm>
        <a:graphic>
          <a:graphicData uri="http://schemas.openxmlformats.org/presentationml/2006/ole">
            <mc:AlternateContent xmlns:mc="http://schemas.openxmlformats.org/markup-compatibility/2006">
              <mc:Choice xmlns:v="urn:schemas-microsoft-com:vml" Requires="v">
                <p:oleObj name="Acrobat Document" r:id="rId32" imgW="2628706" imgH="4600237" progId="Acrobat.Document.DC">
                  <p:embed/>
                </p:oleObj>
              </mc:Choice>
              <mc:Fallback>
                <p:oleObj name="Acrobat Document" r:id="rId32" imgW="2628706" imgH="4600237" progId="Acrobat.Document.DC">
                  <p:embed/>
                  <p:pic>
                    <p:nvPicPr>
                      <p:cNvPr id="91" name="Oggetto 90">
                        <a:extLst>
                          <a:ext uri="{FF2B5EF4-FFF2-40B4-BE49-F238E27FC236}">
                            <a16:creationId xmlns:a16="http://schemas.microsoft.com/office/drawing/2014/main" id="{FA810881-29C0-E23D-AE54-AF186DDC2731}"/>
                          </a:ext>
                        </a:extLst>
                      </p:cNvPr>
                      <p:cNvPicPr/>
                      <p:nvPr/>
                    </p:nvPicPr>
                    <p:blipFill>
                      <a:blip r:embed="rId33"/>
                      <a:stretch>
                        <a:fillRect/>
                      </a:stretch>
                    </p:blipFill>
                    <p:spPr>
                      <a:xfrm>
                        <a:off x="8088541" y="28378034"/>
                        <a:ext cx="2225300" cy="3894275"/>
                      </a:xfrm>
                      <a:prstGeom prst="rect">
                        <a:avLst/>
                      </a:prstGeom>
                    </p:spPr>
                  </p:pic>
                </p:oleObj>
              </mc:Fallback>
            </mc:AlternateContent>
          </a:graphicData>
        </a:graphic>
      </p:graphicFrame>
      <p:grpSp>
        <p:nvGrpSpPr>
          <p:cNvPr id="108" name="Gruppo 107">
            <a:extLst>
              <a:ext uri="{FF2B5EF4-FFF2-40B4-BE49-F238E27FC236}">
                <a16:creationId xmlns:a16="http://schemas.microsoft.com/office/drawing/2014/main" id="{6DEE84A2-CB68-7902-1466-A7F1525DC61A}"/>
              </a:ext>
            </a:extLst>
          </p:cNvPr>
          <p:cNvGrpSpPr/>
          <p:nvPr/>
        </p:nvGrpSpPr>
        <p:grpSpPr>
          <a:xfrm>
            <a:off x="23477947" y="29666658"/>
            <a:ext cx="5288155" cy="2767995"/>
            <a:chOff x="23540466" y="30123402"/>
            <a:chExt cx="5288155" cy="2767995"/>
          </a:xfrm>
        </p:grpSpPr>
        <p:pic>
          <p:nvPicPr>
            <p:cNvPr id="69" name="Immagine 68">
              <a:extLst>
                <a:ext uri="{FF2B5EF4-FFF2-40B4-BE49-F238E27FC236}">
                  <a16:creationId xmlns:a16="http://schemas.microsoft.com/office/drawing/2014/main" id="{A2429D93-4F76-83CB-AB85-6D138385A0FC}"/>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722591" y="31446979"/>
              <a:ext cx="3106030" cy="1439960"/>
            </a:xfrm>
            <a:prstGeom prst="rect">
              <a:avLst/>
            </a:prstGeom>
          </p:spPr>
        </p:pic>
        <p:pic>
          <p:nvPicPr>
            <p:cNvPr id="70" name="Immagine 69">
              <a:extLst>
                <a:ext uri="{FF2B5EF4-FFF2-40B4-BE49-F238E27FC236}">
                  <a16:creationId xmlns:a16="http://schemas.microsoft.com/office/drawing/2014/main" id="{77FFCCD7-9C75-3DF5-CEF7-E9256D175697}"/>
                </a:ext>
              </a:extLst>
            </p:cNvPr>
            <p:cNvPicPr>
              <a:picLocks noChangeAspect="1"/>
            </p:cNvPicPr>
            <p:nvPr/>
          </p:nvPicPr>
          <p:blipFill rotWithShape="1">
            <a:blip r:embed="rId35">
              <a:extLst>
                <a:ext uri="{28A0092B-C50C-407E-A947-70E740481C1C}">
                  <a14:useLocalDpi xmlns:a14="http://schemas.microsoft.com/office/drawing/2010/main" val="0"/>
                </a:ext>
              </a:extLst>
            </a:blip>
            <a:srcRect l="26104" t="17642" r="25567" b="16927"/>
            <a:stretch/>
          </p:blipFill>
          <p:spPr>
            <a:xfrm>
              <a:off x="26399047" y="30428016"/>
              <a:ext cx="1676925" cy="1052532"/>
            </a:xfrm>
            <a:prstGeom prst="rect">
              <a:avLst/>
            </a:prstGeom>
          </p:spPr>
        </p:pic>
        <p:graphicFrame>
          <p:nvGraphicFramePr>
            <p:cNvPr id="71" name="Oggetto 70">
              <a:extLst>
                <a:ext uri="{FF2B5EF4-FFF2-40B4-BE49-F238E27FC236}">
                  <a16:creationId xmlns:a16="http://schemas.microsoft.com/office/drawing/2014/main" id="{F05A4ADF-41A5-C8B7-A9FD-C000BB8F13FF}"/>
                </a:ext>
              </a:extLst>
            </p:cNvPr>
            <p:cNvGraphicFramePr>
              <a:graphicFrameLocks noChangeAspect="1"/>
            </p:cNvGraphicFramePr>
            <p:nvPr>
              <p:extLst>
                <p:ext uri="{D42A27DB-BD31-4B8C-83A1-F6EECF244321}">
                  <p14:modId xmlns:p14="http://schemas.microsoft.com/office/powerpoint/2010/main" val="3001624985"/>
                </p:ext>
              </p:extLst>
            </p:nvPr>
          </p:nvGraphicFramePr>
          <p:xfrm>
            <a:off x="23540466" y="30123402"/>
            <a:ext cx="2566405" cy="2767995"/>
          </p:xfrm>
          <a:graphic>
            <a:graphicData uri="http://schemas.openxmlformats.org/presentationml/2006/ole">
              <mc:AlternateContent xmlns:mc="http://schemas.openxmlformats.org/markup-compatibility/2006">
                <mc:Choice xmlns:v="urn:schemas-microsoft-com:vml" Requires="v">
                  <p:oleObj name="Acrobat Document" r:id="rId36" imgW="3152556" imgH="3400241" progId="Acrobat.Document.DC">
                    <p:embed/>
                  </p:oleObj>
                </mc:Choice>
                <mc:Fallback>
                  <p:oleObj name="Acrobat Document" r:id="rId36" imgW="3152556" imgH="3400241" progId="Acrobat.Document.DC">
                    <p:embed/>
                    <p:pic>
                      <p:nvPicPr>
                        <p:cNvPr id="126" name="Oggetto 125">
                          <a:extLst>
                            <a:ext uri="{FF2B5EF4-FFF2-40B4-BE49-F238E27FC236}">
                              <a16:creationId xmlns:a16="http://schemas.microsoft.com/office/drawing/2014/main" id="{0BE60043-6C38-90E4-734F-8AACE4AF571D}"/>
                            </a:ext>
                          </a:extLst>
                        </p:cNvPr>
                        <p:cNvPicPr/>
                        <p:nvPr/>
                      </p:nvPicPr>
                      <p:blipFill>
                        <a:blip r:embed="rId37"/>
                        <a:stretch>
                          <a:fillRect/>
                        </a:stretch>
                      </p:blipFill>
                      <p:spPr>
                        <a:xfrm>
                          <a:off x="23540466" y="30123402"/>
                          <a:ext cx="2566405" cy="2767995"/>
                        </a:xfrm>
                        <a:prstGeom prst="rect">
                          <a:avLst/>
                        </a:prstGeom>
                      </p:spPr>
                    </p:pic>
                  </p:oleObj>
                </mc:Fallback>
              </mc:AlternateContent>
            </a:graphicData>
          </a:graphic>
        </p:graphicFrame>
      </p:grpSp>
      <p:graphicFrame>
        <p:nvGraphicFramePr>
          <p:cNvPr id="72" name="Oggetto 71">
            <a:extLst>
              <a:ext uri="{FF2B5EF4-FFF2-40B4-BE49-F238E27FC236}">
                <a16:creationId xmlns:a16="http://schemas.microsoft.com/office/drawing/2014/main" id="{0A015545-3251-20DA-62F3-8D02A505A838}"/>
              </a:ext>
            </a:extLst>
          </p:cNvPr>
          <p:cNvGraphicFramePr>
            <a:graphicFrameLocks noChangeAspect="1"/>
          </p:cNvGraphicFramePr>
          <p:nvPr>
            <p:extLst>
              <p:ext uri="{D42A27DB-BD31-4B8C-83A1-F6EECF244321}">
                <p14:modId xmlns:p14="http://schemas.microsoft.com/office/powerpoint/2010/main" val="2377174525"/>
              </p:ext>
            </p:extLst>
          </p:nvPr>
        </p:nvGraphicFramePr>
        <p:xfrm>
          <a:off x="20946459" y="29703980"/>
          <a:ext cx="2404568" cy="2593447"/>
        </p:xfrm>
        <a:graphic>
          <a:graphicData uri="http://schemas.openxmlformats.org/presentationml/2006/ole">
            <mc:AlternateContent xmlns:mc="http://schemas.openxmlformats.org/markup-compatibility/2006">
              <mc:Choice xmlns:v="urn:schemas-microsoft-com:vml" Requires="v">
                <p:oleObj name="Acrobat Document" r:id="rId38" imgW="3152556" imgH="3400241" progId="Acrobat.Document.DC">
                  <p:embed/>
                </p:oleObj>
              </mc:Choice>
              <mc:Fallback>
                <p:oleObj name="Acrobat Document" r:id="rId38" imgW="3152556" imgH="3400241" progId="Acrobat.Document.DC">
                  <p:embed/>
                  <p:pic>
                    <p:nvPicPr>
                      <p:cNvPr id="128" name="Oggetto 127">
                        <a:extLst>
                          <a:ext uri="{FF2B5EF4-FFF2-40B4-BE49-F238E27FC236}">
                            <a16:creationId xmlns:a16="http://schemas.microsoft.com/office/drawing/2014/main" id="{DD4BEF6D-50CE-3D28-43FE-77A65256A802}"/>
                          </a:ext>
                        </a:extLst>
                      </p:cNvPr>
                      <p:cNvPicPr/>
                      <p:nvPr/>
                    </p:nvPicPr>
                    <p:blipFill>
                      <a:blip r:embed="rId39"/>
                      <a:stretch>
                        <a:fillRect/>
                      </a:stretch>
                    </p:blipFill>
                    <p:spPr>
                      <a:xfrm>
                        <a:off x="20946459" y="29703980"/>
                        <a:ext cx="2404568" cy="2593447"/>
                      </a:xfrm>
                      <a:prstGeom prst="rect">
                        <a:avLst/>
                      </a:prstGeom>
                    </p:spPr>
                  </p:pic>
                </p:oleObj>
              </mc:Fallback>
            </mc:AlternateContent>
          </a:graphicData>
        </a:graphic>
      </p:graphicFrame>
      <p:sp>
        <p:nvSpPr>
          <p:cNvPr id="76" name="CasellaDiTesto 75">
            <a:extLst>
              <a:ext uri="{FF2B5EF4-FFF2-40B4-BE49-F238E27FC236}">
                <a16:creationId xmlns:a16="http://schemas.microsoft.com/office/drawing/2014/main" id="{F759F047-89A1-7FAF-6FA9-CC5D00B657BC}"/>
              </a:ext>
            </a:extLst>
          </p:cNvPr>
          <p:cNvSpPr txBox="1"/>
          <p:nvPr/>
        </p:nvSpPr>
        <p:spPr>
          <a:xfrm>
            <a:off x="10895446" y="22521536"/>
            <a:ext cx="5081292" cy="671915"/>
          </a:xfrm>
          <a:prstGeom prst="rect">
            <a:avLst/>
          </a:prstGeom>
          <a:noFill/>
          <a:ln>
            <a:noFill/>
          </a:ln>
        </p:spPr>
        <p:txBody>
          <a:bodyPr wrap="square">
            <a:spAutoFit/>
          </a:bodyPr>
          <a:lstStyle/>
          <a:p>
            <a:pPr>
              <a:lnSpc>
                <a:spcPct val="107000"/>
              </a:lnSpc>
            </a:pPr>
            <a:b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Switching does not impact SCHZ more than CTRL</a:t>
            </a:r>
            <a:endParaRPr lang="en-US" b="1" dirty="0">
              <a:latin typeface="Calibri" panose="020F0502020204030204" pitchFamily="34" charset="0"/>
              <a:ea typeface="Calibri" panose="020F0502020204030204" pitchFamily="34" charset="0"/>
              <a:cs typeface="Arial" panose="020B0604020202020204" pitchFamily="34" charset="0"/>
            </a:endParaRPr>
          </a:p>
        </p:txBody>
      </p:sp>
      <p:sp>
        <p:nvSpPr>
          <p:cNvPr id="77" name="Rettangolo con angoli arrotondati 18">
            <a:extLst>
              <a:ext uri="{FF2B5EF4-FFF2-40B4-BE49-F238E27FC236}">
                <a16:creationId xmlns:a16="http://schemas.microsoft.com/office/drawing/2014/main" id="{E588CDBC-66DF-3E18-908E-516B13CFF545}"/>
              </a:ext>
            </a:extLst>
          </p:cNvPr>
          <p:cNvSpPr/>
          <p:nvPr/>
        </p:nvSpPr>
        <p:spPr>
          <a:xfrm>
            <a:off x="15840984" y="37392540"/>
            <a:ext cx="13681074" cy="465047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318405 h 3462777"/>
              <a:gd name="connsiteX1" fmla="*/ 575784 w 10672413"/>
              <a:gd name="connsiteY1" fmla="*/ 186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318405 h 3462777"/>
              <a:gd name="connsiteX0" fmla="*/ 0 w 10672413"/>
              <a:gd name="connsiteY0" fmla="*/ 283142 h 3463825"/>
              <a:gd name="connsiteX1" fmla="*/ 575784 w 10672413"/>
              <a:gd name="connsiteY1" fmla="*/ 1234 h 3463825"/>
              <a:gd name="connsiteX2" fmla="*/ 10082114 w 10672413"/>
              <a:gd name="connsiteY2" fmla="*/ 1234 h 3463825"/>
              <a:gd name="connsiteX3" fmla="*/ 10657898 w 10672413"/>
              <a:gd name="connsiteY3" fmla="*/ 301247 h 3463825"/>
              <a:gd name="connsiteX4" fmla="*/ 10672413 w 10672413"/>
              <a:gd name="connsiteY4" fmla="*/ 3213911 h 3463825"/>
              <a:gd name="connsiteX5" fmla="*/ 10082114 w 10672413"/>
              <a:gd name="connsiteY5" fmla="*/ 3455866 h 3463825"/>
              <a:gd name="connsiteX6" fmla="*/ 575784 w 10672413"/>
              <a:gd name="connsiteY6" fmla="*/ 3455866 h 3463825"/>
              <a:gd name="connsiteX7" fmla="*/ 14514 w 10672413"/>
              <a:gd name="connsiteY7" fmla="*/ 3184882 h 3463825"/>
              <a:gd name="connsiteX8" fmla="*/ 0 w 10672413"/>
              <a:gd name="connsiteY8" fmla="*/ 283142 h 3463825"/>
              <a:gd name="connsiteX0" fmla="*/ 0 w 10672413"/>
              <a:gd name="connsiteY0" fmla="*/ 282094 h 3462777"/>
              <a:gd name="connsiteX1" fmla="*/ 773422 w 10672413"/>
              <a:gd name="connsiteY1" fmla="*/ 9264 h 3462777"/>
              <a:gd name="connsiteX2" fmla="*/ 10082114 w 10672413"/>
              <a:gd name="connsiteY2" fmla="*/ 186 h 3462777"/>
              <a:gd name="connsiteX3" fmla="*/ 10657898 w 10672413"/>
              <a:gd name="connsiteY3" fmla="*/ 300199 h 3462777"/>
              <a:gd name="connsiteX4" fmla="*/ 10672413 w 10672413"/>
              <a:gd name="connsiteY4" fmla="*/ 3212863 h 3462777"/>
              <a:gd name="connsiteX5" fmla="*/ 10082114 w 10672413"/>
              <a:gd name="connsiteY5" fmla="*/ 3454818 h 3462777"/>
              <a:gd name="connsiteX6" fmla="*/ 575784 w 10672413"/>
              <a:gd name="connsiteY6" fmla="*/ 3454818 h 3462777"/>
              <a:gd name="connsiteX7" fmla="*/ 14514 w 10672413"/>
              <a:gd name="connsiteY7" fmla="*/ 3183834 h 3462777"/>
              <a:gd name="connsiteX8" fmla="*/ 0 w 10672413"/>
              <a:gd name="connsiteY8" fmla="*/ 282094 h 3462777"/>
              <a:gd name="connsiteX0" fmla="*/ 0 w 10672413"/>
              <a:gd name="connsiteY0" fmla="*/ 282094 h 3457266"/>
              <a:gd name="connsiteX1" fmla="*/ 773422 w 10672413"/>
              <a:gd name="connsiteY1" fmla="*/ 9264 h 3457266"/>
              <a:gd name="connsiteX2" fmla="*/ 10082114 w 10672413"/>
              <a:gd name="connsiteY2" fmla="*/ 186 h 3457266"/>
              <a:gd name="connsiteX3" fmla="*/ 10657898 w 10672413"/>
              <a:gd name="connsiteY3" fmla="*/ 300199 h 3457266"/>
              <a:gd name="connsiteX4" fmla="*/ 10672413 w 10672413"/>
              <a:gd name="connsiteY4" fmla="*/ 3167475 h 3457266"/>
              <a:gd name="connsiteX5" fmla="*/ 10082114 w 10672413"/>
              <a:gd name="connsiteY5" fmla="*/ 3454818 h 3457266"/>
              <a:gd name="connsiteX6" fmla="*/ 575784 w 10672413"/>
              <a:gd name="connsiteY6" fmla="*/ 3454818 h 3457266"/>
              <a:gd name="connsiteX7" fmla="*/ 14514 w 10672413"/>
              <a:gd name="connsiteY7" fmla="*/ 3183834 h 3457266"/>
              <a:gd name="connsiteX8" fmla="*/ 0 w 10672413"/>
              <a:gd name="connsiteY8" fmla="*/ 282094 h 345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72413" h="3457266">
                <a:moveTo>
                  <a:pt x="0" y="282094"/>
                </a:moveTo>
                <a:cubicBezTo>
                  <a:pt x="0" y="-35903"/>
                  <a:pt x="455425" y="9264"/>
                  <a:pt x="773422" y="9264"/>
                </a:cubicBezTo>
                <a:lnTo>
                  <a:pt x="10082114" y="186"/>
                </a:lnTo>
                <a:cubicBezTo>
                  <a:pt x="10400111" y="186"/>
                  <a:pt x="10657898" y="-17798"/>
                  <a:pt x="10657898" y="300199"/>
                </a:cubicBezTo>
                <a:cubicBezTo>
                  <a:pt x="10662736" y="1271087"/>
                  <a:pt x="10667575" y="2196587"/>
                  <a:pt x="10672413" y="3167475"/>
                </a:cubicBezTo>
                <a:cubicBezTo>
                  <a:pt x="10672413" y="3485472"/>
                  <a:pt x="10400111" y="3454818"/>
                  <a:pt x="10082114" y="3454818"/>
                </a:cubicBezTo>
                <a:lnTo>
                  <a:pt x="575784" y="3454818"/>
                </a:lnTo>
                <a:cubicBezTo>
                  <a:pt x="257787" y="3454818"/>
                  <a:pt x="14514" y="3501831"/>
                  <a:pt x="14514" y="3183834"/>
                </a:cubicBezTo>
                <a:cubicBezTo>
                  <a:pt x="9676" y="2198432"/>
                  <a:pt x="4838" y="1267496"/>
                  <a:pt x="0" y="282094"/>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asellaDiTesto 77">
            <a:extLst>
              <a:ext uri="{FF2B5EF4-FFF2-40B4-BE49-F238E27FC236}">
                <a16:creationId xmlns:a16="http://schemas.microsoft.com/office/drawing/2014/main" id="{9E905D48-FFC8-2D1E-1944-BAC6DD4A72D2}"/>
              </a:ext>
            </a:extLst>
          </p:cNvPr>
          <p:cNvSpPr txBox="1"/>
          <p:nvPr/>
        </p:nvSpPr>
        <p:spPr>
          <a:xfrm>
            <a:off x="20173774" y="35796604"/>
            <a:ext cx="8905145" cy="369332"/>
          </a:xfrm>
          <a:prstGeom prst="rect">
            <a:avLst/>
          </a:prstGeom>
          <a:solidFill>
            <a:srgbClr val="375ED3"/>
          </a:solidFill>
          <a:ln>
            <a:solidFill>
              <a:srgbClr val="4675C7"/>
            </a:solidFill>
          </a:ln>
        </p:spPr>
        <p:txBody>
          <a:bodyPr wrap="square" rtlCol="0">
            <a:spAutoFit/>
          </a:bodyPr>
          <a:lstStyle/>
          <a:p>
            <a:pPr algn="ctr"/>
            <a:r>
              <a:rPr lang="it-IT" dirty="0">
                <a:solidFill>
                  <a:schemeClr val="bg1"/>
                </a:solidFill>
              </a:rPr>
              <a:t>REFERENCES</a:t>
            </a:r>
          </a:p>
        </p:txBody>
      </p:sp>
      <p:sp>
        <p:nvSpPr>
          <p:cNvPr id="79" name="CasellaDiTesto 78">
            <a:extLst>
              <a:ext uri="{FF2B5EF4-FFF2-40B4-BE49-F238E27FC236}">
                <a16:creationId xmlns:a16="http://schemas.microsoft.com/office/drawing/2014/main" id="{E8203E9C-4440-81AD-CBBE-D5226780A84D}"/>
              </a:ext>
            </a:extLst>
          </p:cNvPr>
          <p:cNvSpPr txBox="1"/>
          <p:nvPr/>
        </p:nvSpPr>
        <p:spPr>
          <a:xfrm>
            <a:off x="16217900" y="37717384"/>
            <a:ext cx="12961937" cy="3889255"/>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Cameron S. Carter, Shifting set about task switching: Behavioral and neural evidence for distinct forms of cognitive flexibility,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46 (2008) 2924–2935 </a:t>
            </a:r>
          </a:p>
          <a:p>
            <a:r>
              <a:rPr lang="en-US" sz="1400" dirty="0">
                <a:latin typeface="Calibri" panose="020F0502020204030204" pitchFamily="34" charset="0"/>
                <a:cs typeface="Calibri" panose="020F0502020204030204" pitchFamily="34" charset="0"/>
              </a:rPr>
              <a:t>[2] Susan M. </a:t>
            </a:r>
            <a:r>
              <a:rPr lang="en-US" sz="1400" dirty="0" err="1">
                <a:latin typeface="Calibri" panose="020F0502020204030204" pitchFamily="34" charset="0"/>
                <a:cs typeface="Calibri" panose="020F0502020204030204" pitchFamily="34" charset="0"/>
              </a:rPr>
              <a:t>Ravizza</a:t>
            </a:r>
            <a:r>
              <a:rPr lang="en-US" sz="1400" dirty="0">
                <a:latin typeface="Calibri" panose="020F0502020204030204" pitchFamily="34" charset="0"/>
                <a:cs typeface="Calibri" panose="020F0502020204030204" pitchFamily="34" charset="0"/>
              </a:rPr>
              <a:t>, K.C. </a:t>
            </a:r>
            <a:r>
              <a:rPr lang="en-US" sz="1400" dirty="0" err="1">
                <a:latin typeface="Calibri" panose="020F0502020204030204" pitchFamily="34" charset="0"/>
                <a:cs typeface="Calibri" panose="020F0502020204030204" pitchFamily="34" charset="0"/>
              </a:rPr>
              <a:t>Keur</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Moua</a:t>
            </a:r>
            <a:r>
              <a:rPr lang="en-US" sz="1400" dirty="0">
                <a:latin typeface="Calibri" panose="020F0502020204030204" pitchFamily="34" charset="0"/>
                <a:cs typeface="Calibri" panose="020F0502020204030204" pitchFamily="34" charset="0"/>
              </a:rPr>
              <a:t>, Debra Long, Cameron S. Carter, The impact of context processing deficits on task-switching performance in schizophrenia, Schizophrenia Research 116 (2010) 274–279</a:t>
            </a:r>
          </a:p>
          <a:p>
            <a:r>
              <a:rPr lang="en-US" sz="1400" dirty="0">
                <a:latin typeface="Calibri" panose="020F0502020204030204" pitchFamily="34" charset="0"/>
                <a:cs typeface="Calibri" panose="020F0502020204030204" pitchFamily="34" charset="0"/>
              </a:rPr>
              <a:t>[3] Alina </a:t>
            </a:r>
            <a:r>
              <a:rPr lang="en-US" sz="1400" dirty="0" err="1">
                <a:latin typeface="Calibri" panose="020F0502020204030204" pitchFamily="34" charset="0"/>
                <a:cs typeface="Calibri" panose="020F0502020204030204" pitchFamily="34" charset="0"/>
              </a:rPr>
              <a:t>Gomide</a:t>
            </a:r>
            <a:r>
              <a:rPr lang="en-US" sz="1400" dirty="0">
                <a:latin typeface="Calibri" panose="020F0502020204030204" pitchFamily="34" charset="0"/>
                <a:cs typeface="Calibri" panose="020F0502020204030204" pitchFamily="34" charset="0"/>
              </a:rPr>
              <a:t> Vasconcelos, Leandro Malloy-</a:t>
            </a:r>
            <a:r>
              <a:rPr lang="en-US" sz="1400" dirty="0" err="1">
                <a:latin typeface="Calibri" panose="020F0502020204030204" pitchFamily="34" charset="0"/>
                <a:cs typeface="Calibri" panose="020F0502020204030204" pitchFamily="34" charset="0"/>
              </a:rPr>
              <a:t>Diniz</a:t>
            </a:r>
            <a:r>
              <a:rPr lang="en-US" sz="1400" dirty="0">
                <a:latin typeface="Calibri" panose="020F0502020204030204" pitchFamily="34" charset="0"/>
                <a:cs typeface="Calibri" panose="020F0502020204030204" pitchFamily="34" charset="0"/>
              </a:rPr>
              <a:t>, Humberto Correa, SYSTEMATIC REVIEW OF PSYCHOMETRIC PROPRIETIES OF BARRATT IMPULSIVENESS SCALE VERSION 11 (BIS-11),</a:t>
            </a:r>
            <a:r>
              <a:rPr lang="it-IT" sz="1400" dirty="0">
                <a:latin typeface="Calibri" panose="020F0502020204030204" pitchFamily="34" charset="0"/>
                <a:cs typeface="Calibri" panose="020F0502020204030204" pitchFamily="34" charset="0"/>
              </a:rPr>
              <a:t> Clinical </a:t>
            </a:r>
            <a:r>
              <a:rPr lang="it-IT" sz="1400" dirty="0" err="1">
                <a:latin typeface="Calibri" panose="020F0502020204030204" pitchFamily="34" charset="0"/>
                <a:cs typeface="Calibri" panose="020F0502020204030204" pitchFamily="34" charset="0"/>
              </a:rPr>
              <a:t>Neuropsychiatry</a:t>
            </a:r>
            <a:r>
              <a:rPr lang="it-IT" sz="1400" dirty="0">
                <a:latin typeface="Calibri" panose="020F0502020204030204" pitchFamily="34" charset="0"/>
                <a:cs typeface="Calibri" panose="020F0502020204030204" pitchFamily="34" charset="0"/>
              </a:rPr>
              <a:t> (2012) 9, 2, 61-74</a:t>
            </a:r>
          </a:p>
          <a:p>
            <a:r>
              <a:rPr lang="en-US" sz="1400" dirty="0">
                <a:latin typeface="Calibri" panose="020F0502020204030204" pitchFamily="34" charset="0"/>
                <a:cs typeface="Calibri" panose="020F0502020204030204" pitchFamily="34" charset="0"/>
              </a:rPr>
              <a:t>[4] </a:t>
            </a:r>
            <a:r>
              <a:rPr lang="en-US" sz="1400" dirty="0" err="1">
                <a:latin typeface="Calibri" panose="020F0502020204030204" pitchFamily="34" charset="0"/>
                <a:cs typeface="Calibri" panose="020F0502020204030204" pitchFamily="34" charset="0"/>
              </a:rPr>
              <a:t>Nachshon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Joseph Levine, </a:t>
            </a:r>
            <a:r>
              <a:rPr lang="en-US" sz="1400" dirty="0" err="1">
                <a:latin typeface="Calibri" panose="020F0502020204030204" pitchFamily="34" charset="0"/>
                <a:cs typeface="Calibri" panose="020F0502020204030204" pitchFamily="34" charset="0"/>
              </a:rPr>
              <a:t>Naama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Meiran</a:t>
            </a:r>
            <a:r>
              <a:rPr lang="en-US" sz="1400" dirty="0">
                <a:latin typeface="Calibri" panose="020F0502020204030204" pitchFamily="34" charset="0"/>
                <a:cs typeface="Calibri" panose="020F0502020204030204" pitchFamily="34" charset="0"/>
              </a:rPr>
              <a:t> and </a:t>
            </a:r>
            <a:r>
              <a:rPr lang="en-US" sz="1400" dirty="0" err="1">
                <a:latin typeface="Calibri" panose="020F0502020204030204" pitchFamily="34" charset="0"/>
                <a:cs typeface="Calibri" panose="020F0502020204030204" pitchFamily="34" charset="0"/>
              </a:rPr>
              <a:t>Avishai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Henik</a:t>
            </a:r>
            <a:r>
              <a:rPr lang="en-US" sz="1400" dirty="0">
                <a:latin typeface="Calibri" panose="020F0502020204030204" pitchFamily="34" charset="0"/>
                <a:cs typeface="Calibri" panose="020F0502020204030204" pitchFamily="34" charset="0"/>
              </a:rPr>
              <a:t>, Task Set Switching in Schizophrenia, Neuropsychology 2000, Vol. 14, No. 3, 471-482</a:t>
            </a:r>
          </a:p>
          <a:p>
            <a:r>
              <a:rPr lang="en-US" sz="1400" dirty="0">
                <a:latin typeface="Calibri" panose="020F0502020204030204" pitchFamily="34" charset="0"/>
                <a:cs typeface="Calibri" panose="020F0502020204030204" pitchFamily="34" charset="0"/>
              </a:rPr>
              <a:t>[5] </a:t>
            </a:r>
            <a:r>
              <a:rPr lang="en-US" sz="1400" dirty="0" err="1">
                <a:latin typeface="Calibri" panose="020F0502020204030204" pitchFamily="34" charset="0"/>
                <a:cs typeface="Calibri" panose="020F0502020204030204" pitchFamily="34" charset="0"/>
              </a:rPr>
              <a:t>Rotem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Leshem</a:t>
            </a:r>
            <a:r>
              <a:rPr lang="en-US" sz="1400" dirty="0">
                <a:latin typeface="Calibri" panose="020F0502020204030204" pitchFamily="34" charset="0"/>
                <a:cs typeface="Calibri" panose="020F0502020204030204" pitchFamily="34" charset="0"/>
              </a:rPr>
              <a:t>, Relationships between trait impulsivity and cognitive control: the effect of attention switching on response inhibition and conflict resolution, </a:t>
            </a:r>
            <a:r>
              <a:rPr lang="en-US" sz="1400" dirty="0" err="1">
                <a:latin typeface="Calibri" panose="020F0502020204030204" pitchFamily="34" charset="0"/>
                <a:cs typeface="Calibri" panose="020F0502020204030204" pitchFamily="34" charset="0"/>
              </a:rPr>
              <a:t>Cogn</a:t>
            </a:r>
            <a:r>
              <a:rPr lang="en-US" sz="1400" dirty="0">
                <a:latin typeface="Calibri" panose="020F0502020204030204" pitchFamily="34" charset="0"/>
                <a:cs typeface="Calibri" panose="020F0502020204030204" pitchFamily="34" charset="0"/>
              </a:rPr>
              <a:t> Process (2016) 17:89–103</a:t>
            </a:r>
          </a:p>
          <a:p>
            <a:r>
              <a:rPr lang="en-US" sz="1400" dirty="0">
                <a:latin typeface="Calibri" panose="020F0502020204030204" pitchFamily="34" charset="0"/>
                <a:cs typeface="Calibri" panose="020F0502020204030204" pitchFamily="34" charset="0"/>
              </a:rPr>
              <a:t>[6] Glenn R. Wylie, E. A. Clark, P. D. Butler and D. C. </a:t>
            </a:r>
            <a:r>
              <a:rPr lang="en-US" sz="1400" dirty="0" err="1">
                <a:latin typeface="Calibri" panose="020F0502020204030204" pitchFamily="34" charset="0"/>
                <a:cs typeface="Calibri" panose="020F0502020204030204" pitchFamily="34" charset="0"/>
              </a:rPr>
              <a:t>Javitt</a:t>
            </a:r>
            <a:r>
              <a:rPr lang="en-US" sz="1400" dirty="0">
                <a:latin typeface="Calibri" panose="020F0502020204030204" pitchFamily="34" charset="0"/>
                <a:cs typeface="Calibri" panose="020F0502020204030204" pitchFamily="34" charset="0"/>
              </a:rPr>
              <a:t>, Schizophrenia Patients Show Task Switching Deficits Consistent With N-Methyl-</a:t>
            </a:r>
            <a:r>
              <a:rPr lang="en-US" sz="1400" dirty="0" err="1">
                <a:latin typeface="Calibri" panose="020F0502020204030204" pitchFamily="34" charset="0"/>
                <a:cs typeface="Calibri" panose="020F0502020204030204" pitchFamily="34" charset="0"/>
              </a:rPr>
              <a:t>DAspartate</a:t>
            </a:r>
            <a:r>
              <a:rPr lang="en-US" sz="1400" dirty="0">
                <a:latin typeface="Calibri" panose="020F0502020204030204" pitchFamily="34" charset="0"/>
                <a:cs typeface="Calibri" panose="020F0502020204030204" pitchFamily="34" charset="0"/>
              </a:rPr>
              <a:t> System Dysfunction But Not Global Executive Deficits: Implications for Pathophysiology of Executive Dysfunction in Schizophrenia, </a:t>
            </a:r>
            <a:r>
              <a:rPr lang="it-IT" sz="1400" dirty="0">
                <a:latin typeface="Calibri" panose="020F0502020204030204" pitchFamily="34" charset="0"/>
                <a:cs typeface="Calibri" panose="020F0502020204030204" pitchFamily="34" charset="0"/>
              </a:rPr>
              <a:t>Schizophrenia </a:t>
            </a:r>
            <a:r>
              <a:rPr lang="it-IT" sz="1400" dirty="0" err="1">
                <a:latin typeface="Calibri" panose="020F0502020204030204" pitchFamily="34" charset="0"/>
                <a:cs typeface="Calibri" panose="020F0502020204030204" pitchFamily="34" charset="0"/>
              </a:rPr>
              <a:t>Bulletin</a:t>
            </a:r>
            <a:r>
              <a:rPr lang="it-IT" sz="1400" dirty="0">
                <a:latin typeface="Calibri" panose="020F0502020204030204" pitchFamily="34" charset="0"/>
                <a:cs typeface="Calibri" panose="020F0502020204030204" pitchFamily="34" charset="0"/>
              </a:rPr>
              <a:t> vol. 36 no. 3 pp. 585–594, 2010</a:t>
            </a:r>
          </a:p>
          <a:p>
            <a:r>
              <a:rPr lang="en-US" sz="1400" dirty="0">
                <a:latin typeface="Calibri" panose="020F0502020204030204" pitchFamily="34" charset="0"/>
                <a:cs typeface="Calibri" panose="020F0502020204030204" pitchFamily="34" charset="0"/>
              </a:rPr>
              <a:t>[7] Fred W. </a:t>
            </a:r>
            <a:r>
              <a:rPr lang="en-US" sz="1400" dirty="0" err="1">
                <a:latin typeface="Calibri" panose="020F0502020204030204" pitchFamily="34" charset="0"/>
                <a:cs typeface="Calibri" panose="020F0502020204030204" pitchFamily="34" charset="0"/>
              </a:rPr>
              <a:t>Sabb</a:t>
            </a:r>
            <a:r>
              <a:rPr lang="en-US" sz="1400" dirty="0">
                <a:latin typeface="Calibri" panose="020F0502020204030204" pitchFamily="34" charset="0"/>
                <a:cs typeface="Calibri" panose="020F0502020204030204" pitchFamily="34" charset="0"/>
              </a:rPr>
              <a:t>, Gerhard </a:t>
            </a:r>
            <a:r>
              <a:rPr lang="en-US" sz="1400" dirty="0" err="1">
                <a:latin typeface="Calibri" panose="020F0502020204030204" pitchFamily="34" charset="0"/>
                <a:cs typeface="Calibri" panose="020F0502020204030204" pitchFamily="34" charset="0"/>
              </a:rPr>
              <a:t>Hellemann</a:t>
            </a:r>
            <a:r>
              <a:rPr lang="en-US" sz="1400" dirty="0">
                <a:latin typeface="Calibri" panose="020F0502020204030204" pitchFamily="34" charset="0"/>
                <a:cs typeface="Calibri" panose="020F0502020204030204" pitchFamily="34" charset="0"/>
              </a:rPr>
              <a:t>, Nicholas B. Allen, Carrie E. Bearden, Enhanced switching and familial susceptibility for psychosis, Brain and Behavior. 2018;8:e00988</a:t>
            </a:r>
          </a:p>
          <a:p>
            <a:r>
              <a:rPr lang="en-US" sz="1400" dirty="0">
                <a:latin typeface="Calibri" panose="020F0502020204030204" pitchFamily="34" charset="0"/>
                <a:cs typeface="Calibri" panose="020F0502020204030204" pitchFamily="34" charset="0"/>
              </a:rPr>
              <a:t>[8] S. Jamadar, P. Michie, F. </a:t>
            </a:r>
            <a:r>
              <a:rPr lang="en-US" sz="1400" dirty="0" err="1">
                <a:latin typeface="Calibri" panose="020F0502020204030204" pitchFamily="34" charset="0"/>
                <a:cs typeface="Calibri" panose="020F0502020204030204" pitchFamily="34" charset="0"/>
              </a:rPr>
              <a:t>Karayanidis</a:t>
            </a:r>
            <a:r>
              <a:rPr lang="en-US" sz="1400" dirty="0">
                <a:latin typeface="Calibri" panose="020F0502020204030204" pitchFamily="34" charset="0"/>
                <a:cs typeface="Calibri" panose="020F0502020204030204" pitchFamily="34" charset="0"/>
              </a:rPr>
              <a:t>, Compensatory mechanisms underlie intact task-switching performance in 	schizophrenia, </a:t>
            </a:r>
            <a:r>
              <a:rPr lang="en-US" sz="1400" dirty="0" err="1">
                <a:latin typeface="Calibri" panose="020F0502020204030204" pitchFamily="34" charset="0"/>
                <a:cs typeface="Calibri" panose="020F0502020204030204" pitchFamily="34" charset="0"/>
              </a:rPr>
              <a:t>Neuropsychologia</a:t>
            </a:r>
            <a:r>
              <a:rPr lang="en-US" sz="1400" dirty="0">
                <a:latin typeface="Calibri" panose="020F0502020204030204" pitchFamily="34" charset="0"/>
                <a:cs typeface="Calibri" panose="020F0502020204030204" pitchFamily="34" charset="0"/>
              </a:rPr>
              <a:t> 48 (2010) 1305–1323</a:t>
            </a:r>
          </a:p>
          <a:p>
            <a:r>
              <a:rPr lang="en-US" sz="1400" dirty="0">
                <a:latin typeface="Calibri" panose="020F0502020204030204" pitchFamily="34" charset="0"/>
                <a:cs typeface="Calibri" panose="020F0502020204030204" pitchFamily="34" charset="0"/>
              </a:rPr>
              <a:t>[9] Dara S. </a:t>
            </a:r>
            <a:r>
              <a:rPr lang="en-US" sz="1400" dirty="0" err="1">
                <a:latin typeface="Calibri" panose="020F0502020204030204" pitchFamily="34" charset="0"/>
                <a:cs typeface="Calibri" panose="020F0502020204030204" pitchFamily="34" charset="0"/>
              </a:rPr>
              <a:t>Manoach</a:t>
            </a:r>
            <a:r>
              <a:rPr lang="en-US" sz="1400" dirty="0">
                <a:latin typeface="Calibri" panose="020F0502020204030204" pitchFamily="34" charset="0"/>
                <a:cs typeface="Calibri" panose="020F0502020204030204" pitchFamily="34" charset="0"/>
              </a:rPr>
              <a:t>, Kristen A. Lindgren, </a:t>
            </a:r>
            <a:r>
              <a:rPr lang="en-US" sz="1400" dirty="0" err="1">
                <a:latin typeface="Calibri" panose="020F0502020204030204" pitchFamily="34" charset="0"/>
                <a:cs typeface="Calibri" panose="020F0502020204030204" pitchFamily="34" charset="0"/>
              </a:rPr>
              <a:t>Mariya</a:t>
            </a:r>
            <a:r>
              <a:rPr lang="en-US" sz="1400" dirty="0">
                <a:latin typeface="Calibri" panose="020F0502020204030204" pitchFamily="34" charset="0"/>
                <a:cs typeface="Calibri" panose="020F0502020204030204" pitchFamily="34" charset="0"/>
              </a:rPr>
              <a:t> V. </a:t>
            </a:r>
            <a:r>
              <a:rPr lang="en-US" sz="1400" dirty="0" err="1">
                <a:latin typeface="Calibri" panose="020F0502020204030204" pitchFamily="34" charset="0"/>
                <a:cs typeface="Calibri" panose="020F0502020204030204" pitchFamily="34" charset="0"/>
              </a:rPr>
              <a:t>Cherkasova</a:t>
            </a:r>
            <a:r>
              <a:rPr lang="en-US" sz="1400" dirty="0">
                <a:latin typeface="Calibri" panose="020F0502020204030204" pitchFamily="34" charset="0"/>
                <a:cs typeface="Calibri" panose="020F0502020204030204" pitchFamily="34" charset="0"/>
              </a:rPr>
              <a:t>, Donald C. Goff, Elkan F. Halpern, James </a:t>
            </a:r>
            <a:r>
              <a:rPr lang="en-US" sz="1400" dirty="0" err="1">
                <a:latin typeface="Calibri" panose="020F0502020204030204" pitchFamily="34" charset="0"/>
                <a:cs typeface="Calibri" panose="020F0502020204030204" pitchFamily="34" charset="0"/>
              </a:rPr>
              <a:t>Intriligator</a:t>
            </a:r>
            <a:r>
              <a:rPr lang="en-US" sz="1400" dirty="0">
                <a:latin typeface="Calibri" panose="020F0502020204030204" pitchFamily="34" charset="0"/>
                <a:cs typeface="Calibri" panose="020F0502020204030204" pitchFamily="34" charset="0"/>
              </a:rPr>
              <a:t>, and Jason J.S. Barton, Schizophrenic Subjects Show Deficient Inhibition but Intact Task Switching on Saccadic Tasks, BIOL PSYCHIATRY 2002;51:816–826</a:t>
            </a:r>
          </a:p>
          <a:p>
            <a:r>
              <a:rPr lang="en-US" sz="1400" dirty="0">
                <a:latin typeface="Calibri" panose="020F0502020204030204" pitchFamily="34" charset="0"/>
                <a:cs typeface="Calibri" panose="020F0502020204030204" pitchFamily="34" charset="0"/>
              </a:rPr>
              <a:t>[10] Paul D. </a:t>
            </a:r>
            <a:r>
              <a:rPr lang="en-US" sz="1400" dirty="0" err="1">
                <a:latin typeface="Calibri" panose="020F0502020204030204" pitchFamily="34" charset="0"/>
                <a:cs typeface="Calibri" panose="020F0502020204030204" pitchFamily="34" charset="0"/>
              </a:rPr>
              <a:t>Kieffaber</a:t>
            </a:r>
            <a:r>
              <a:rPr lang="en-US" sz="1400" dirty="0">
                <a:latin typeface="Calibri" panose="020F0502020204030204" pitchFamily="34" charset="0"/>
                <a:cs typeface="Calibri" panose="020F0502020204030204" pitchFamily="34" charset="0"/>
              </a:rPr>
              <a:t>, Emily S. </a:t>
            </a:r>
            <a:r>
              <a:rPr lang="en-US" sz="1400" dirty="0" err="1">
                <a:latin typeface="Calibri" panose="020F0502020204030204" pitchFamily="34" charset="0"/>
                <a:cs typeface="Calibri" panose="020F0502020204030204" pitchFamily="34" charset="0"/>
              </a:rPr>
              <a:t>Kappenman</a:t>
            </a:r>
            <a:r>
              <a:rPr lang="en-US" sz="1400" dirty="0">
                <a:latin typeface="Calibri" panose="020F0502020204030204" pitchFamily="34" charset="0"/>
                <a:cs typeface="Calibri" panose="020F0502020204030204" pitchFamily="34" charset="0"/>
              </a:rPr>
              <a:t>, Misty Bodkins, </a:t>
            </a:r>
            <a:r>
              <a:rPr lang="en-US" sz="1400" dirty="0" err="1">
                <a:latin typeface="Calibri" panose="020F0502020204030204" pitchFamily="34" charset="0"/>
                <a:cs typeface="Calibri" panose="020F0502020204030204" pitchFamily="34" charset="0"/>
              </a:rPr>
              <a:t>Anantha</a:t>
            </a:r>
            <a:r>
              <a:rPr lang="en-US" sz="1400" dirty="0">
                <a:latin typeface="Calibri" panose="020F0502020204030204" pitchFamily="34" charset="0"/>
                <a:cs typeface="Calibri" panose="020F0502020204030204" pitchFamily="34" charset="0"/>
              </a:rPr>
              <a:t> Shekhar, Brian F. O’Donnell, William P. Hetrick, </a:t>
            </a:r>
            <a:r>
              <a:rPr lang="en-US" sz="1400">
                <a:latin typeface="Calibri" panose="020F0502020204030204" pitchFamily="34" charset="0"/>
                <a:cs typeface="Calibri" panose="020F0502020204030204" pitchFamily="34" charset="0"/>
              </a:rPr>
              <a:t>Switch and </a:t>
            </a:r>
            <a:r>
              <a:rPr lang="en-US" sz="1400" dirty="0">
                <a:latin typeface="Calibri" panose="020F0502020204030204" pitchFamily="34" charset="0"/>
                <a:cs typeface="Calibri" panose="020F0502020204030204" pitchFamily="34" charset="0"/>
              </a:rPr>
              <a:t>maintenance of task set in schizophrenia, Schizophrenia Research 84 (2006) 345–358</a:t>
            </a:r>
          </a:p>
        </p:txBody>
      </p:sp>
      <p:sp>
        <p:nvSpPr>
          <p:cNvPr id="80" name="Rettangolo con angoli arrotondati 18">
            <a:extLst>
              <a:ext uri="{FF2B5EF4-FFF2-40B4-BE49-F238E27FC236}">
                <a16:creationId xmlns:a16="http://schemas.microsoft.com/office/drawing/2014/main" id="{4B67827B-D768-3A38-3E07-E0B8DD327FA8}"/>
              </a:ext>
            </a:extLst>
          </p:cNvPr>
          <p:cNvSpPr/>
          <p:nvPr/>
        </p:nvSpPr>
        <p:spPr>
          <a:xfrm>
            <a:off x="736601" y="37352288"/>
            <a:ext cx="13681074" cy="4700136"/>
          </a:xfrm>
          <a:custGeom>
            <a:avLst/>
            <a:gdLst>
              <a:gd name="connsiteX0" fmla="*/ 0 w 10657898"/>
              <a:gd name="connsiteY0" fmla="*/ 575784 h 3454632"/>
              <a:gd name="connsiteX1" fmla="*/ 575784 w 10657898"/>
              <a:gd name="connsiteY1" fmla="*/ 0 h 3454632"/>
              <a:gd name="connsiteX2" fmla="*/ 10082114 w 10657898"/>
              <a:gd name="connsiteY2" fmla="*/ 0 h 3454632"/>
              <a:gd name="connsiteX3" fmla="*/ 10657898 w 10657898"/>
              <a:gd name="connsiteY3" fmla="*/ 575784 h 3454632"/>
              <a:gd name="connsiteX4" fmla="*/ 10657898 w 10657898"/>
              <a:gd name="connsiteY4" fmla="*/ 2878848 h 3454632"/>
              <a:gd name="connsiteX5" fmla="*/ 10082114 w 10657898"/>
              <a:gd name="connsiteY5" fmla="*/ 3454632 h 3454632"/>
              <a:gd name="connsiteX6" fmla="*/ 575784 w 10657898"/>
              <a:gd name="connsiteY6" fmla="*/ 3454632 h 3454632"/>
              <a:gd name="connsiteX7" fmla="*/ 0 w 10657898"/>
              <a:gd name="connsiteY7" fmla="*/ 2878848 h 3454632"/>
              <a:gd name="connsiteX8" fmla="*/ 0 w 10657898"/>
              <a:gd name="connsiteY8" fmla="*/ 575784 h 3454632"/>
              <a:gd name="connsiteX0" fmla="*/ 0 w 10657898"/>
              <a:gd name="connsiteY0" fmla="*/ 575969 h 3454817"/>
              <a:gd name="connsiteX1" fmla="*/ 575784 w 10657898"/>
              <a:gd name="connsiteY1" fmla="*/ 185 h 3454817"/>
              <a:gd name="connsiteX2" fmla="*/ 10082114 w 10657898"/>
              <a:gd name="connsiteY2" fmla="*/ 185 h 3454817"/>
              <a:gd name="connsiteX3" fmla="*/ 10657898 w 10657898"/>
              <a:gd name="connsiteY3" fmla="*/ 300198 h 3454817"/>
              <a:gd name="connsiteX4" fmla="*/ 10657898 w 10657898"/>
              <a:gd name="connsiteY4" fmla="*/ 2879033 h 3454817"/>
              <a:gd name="connsiteX5" fmla="*/ 10082114 w 10657898"/>
              <a:gd name="connsiteY5" fmla="*/ 3454817 h 3454817"/>
              <a:gd name="connsiteX6" fmla="*/ 575784 w 10657898"/>
              <a:gd name="connsiteY6" fmla="*/ 3454817 h 3454817"/>
              <a:gd name="connsiteX7" fmla="*/ 0 w 10657898"/>
              <a:gd name="connsiteY7" fmla="*/ 2879033 h 3454817"/>
              <a:gd name="connsiteX8" fmla="*/ 0 w 10657898"/>
              <a:gd name="connsiteY8" fmla="*/ 575969 h 3454817"/>
              <a:gd name="connsiteX0" fmla="*/ 0 w 10672413"/>
              <a:gd name="connsiteY0" fmla="*/ 575969 h 3462776"/>
              <a:gd name="connsiteX1" fmla="*/ 575784 w 10672413"/>
              <a:gd name="connsiteY1" fmla="*/ 185 h 3462776"/>
              <a:gd name="connsiteX2" fmla="*/ 10082114 w 10672413"/>
              <a:gd name="connsiteY2" fmla="*/ 185 h 3462776"/>
              <a:gd name="connsiteX3" fmla="*/ 10657898 w 10672413"/>
              <a:gd name="connsiteY3" fmla="*/ 300198 h 3462776"/>
              <a:gd name="connsiteX4" fmla="*/ 10672413 w 10672413"/>
              <a:gd name="connsiteY4" fmla="*/ 3212862 h 3462776"/>
              <a:gd name="connsiteX5" fmla="*/ 10082114 w 10672413"/>
              <a:gd name="connsiteY5" fmla="*/ 3454817 h 3462776"/>
              <a:gd name="connsiteX6" fmla="*/ 575784 w 10672413"/>
              <a:gd name="connsiteY6" fmla="*/ 3454817 h 3462776"/>
              <a:gd name="connsiteX7" fmla="*/ 0 w 10672413"/>
              <a:gd name="connsiteY7" fmla="*/ 2879033 h 3462776"/>
              <a:gd name="connsiteX8" fmla="*/ 0 w 10672413"/>
              <a:gd name="connsiteY8" fmla="*/ 575969 h 3462776"/>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0 w 10672413"/>
              <a:gd name="connsiteY7" fmla="*/ 28907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575784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95571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501357"/>
              <a:gd name="connsiteX1" fmla="*/ 575784 w 10672413"/>
              <a:gd name="connsiteY1" fmla="*/ 11923 h 3501357"/>
              <a:gd name="connsiteX2" fmla="*/ 10082114 w 10672413"/>
              <a:gd name="connsiteY2" fmla="*/ 11923 h 3501357"/>
              <a:gd name="connsiteX3" fmla="*/ 10657898 w 10672413"/>
              <a:gd name="connsiteY3" fmla="*/ 311936 h 3501357"/>
              <a:gd name="connsiteX4" fmla="*/ 10672413 w 10672413"/>
              <a:gd name="connsiteY4" fmla="*/ 3224600 h 3501357"/>
              <a:gd name="connsiteX5" fmla="*/ 10082114 w 10672413"/>
              <a:gd name="connsiteY5" fmla="*/ 3466555 h 3501357"/>
              <a:gd name="connsiteX6" fmla="*/ 459046 w 10672413"/>
              <a:gd name="connsiteY6" fmla="*/ 3466555 h 3501357"/>
              <a:gd name="connsiteX7" fmla="*/ 14514 w 10672413"/>
              <a:gd name="connsiteY7" fmla="*/ 3079706 h 3501357"/>
              <a:gd name="connsiteX8" fmla="*/ 0 w 10672413"/>
              <a:gd name="connsiteY8" fmla="*/ 239365 h 3501357"/>
              <a:gd name="connsiteX0" fmla="*/ 0 w 10672413"/>
              <a:gd name="connsiteY0" fmla="*/ 239365 h 3527931"/>
              <a:gd name="connsiteX1" fmla="*/ 575784 w 10672413"/>
              <a:gd name="connsiteY1" fmla="*/ 11923 h 3527931"/>
              <a:gd name="connsiteX2" fmla="*/ 10082114 w 10672413"/>
              <a:gd name="connsiteY2" fmla="*/ 11923 h 3527931"/>
              <a:gd name="connsiteX3" fmla="*/ 10657898 w 10672413"/>
              <a:gd name="connsiteY3" fmla="*/ 311936 h 3527931"/>
              <a:gd name="connsiteX4" fmla="*/ 10672413 w 10672413"/>
              <a:gd name="connsiteY4" fmla="*/ 3224600 h 3527931"/>
              <a:gd name="connsiteX5" fmla="*/ 10082114 w 10672413"/>
              <a:gd name="connsiteY5" fmla="*/ 3466555 h 3527931"/>
              <a:gd name="connsiteX6" fmla="*/ 459046 w 10672413"/>
              <a:gd name="connsiteY6" fmla="*/ 3466555 h 3527931"/>
              <a:gd name="connsiteX7" fmla="*/ 14514 w 10672413"/>
              <a:gd name="connsiteY7" fmla="*/ 3079706 h 3527931"/>
              <a:gd name="connsiteX8" fmla="*/ 0 w 10672413"/>
              <a:gd name="connsiteY8" fmla="*/ 239365 h 3527931"/>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079706 h 3474514"/>
              <a:gd name="connsiteX8" fmla="*/ 0 w 10672413"/>
              <a:gd name="connsiteY8" fmla="*/ 239365 h 3474514"/>
              <a:gd name="connsiteX0" fmla="*/ 0 w 10672413"/>
              <a:gd name="connsiteY0" fmla="*/ 239365 h 3474514"/>
              <a:gd name="connsiteX1" fmla="*/ 575784 w 10672413"/>
              <a:gd name="connsiteY1" fmla="*/ 11923 h 3474514"/>
              <a:gd name="connsiteX2" fmla="*/ 10082114 w 10672413"/>
              <a:gd name="connsiteY2" fmla="*/ 11923 h 3474514"/>
              <a:gd name="connsiteX3" fmla="*/ 10657898 w 10672413"/>
              <a:gd name="connsiteY3" fmla="*/ 311936 h 3474514"/>
              <a:gd name="connsiteX4" fmla="*/ 10672413 w 10672413"/>
              <a:gd name="connsiteY4" fmla="*/ 3224600 h 3474514"/>
              <a:gd name="connsiteX5" fmla="*/ 10082114 w 10672413"/>
              <a:gd name="connsiteY5" fmla="*/ 3466555 h 3474514"/>
              <a:gd name="connsiteX6" fmla="*/ 459046 w 10672413"/>
              <a:gd name="connsiteY6" fmla="*/ 3466555 h 3474514"/>
              <a:gd name="connsiteX7" fmla="*/ 14514 w 10672413"/>
              <a:gd name="connsiteY7" fmla="*/ 3112810 h 3474514"/>
              <a:gd name="connsiteX8" fmla="*/ 0 w 10672413"/>
              <a:gd name="connsiteY8" fmla="*/ 239365 h 3474514"/>
              <a:gd name="connsiteX0" fmla="*/ 0 w 10672413"/>
              <a:gd name="connsiteY0" fmla="*/ 239365 h 3479096"/>
              <a:gd name="connsiteX1" fmla="*/ 575784 w 10672413"/>
              <a:gd name="connsiteY1" fmla="*/ 11923 h 3479096"/>
              <a:gd name="connsiteX2" fmla="*/ 10082114 w 10672413"/>
              <a:gd name="connsiteY2" fmla="*/ 11923 h 3479096"/>
              <a:gd name="connsiteX3" fmla="*/ 10657898 w 10672413"/>
              <a:gd name="connsiteY3" fmla="*/ 311936 h 3479096"/>
              <a:gd name="connsiteX4" fmla="*/ 10672413 w 10672413"/>
              <a:gd name="connsiteY4" fmla="*/ 3241152 h 3479096"/>
              <a:gd name="connsiteX5" fmla="*/ 10082114 w 10672413"/>
              <a:gd name="connsiteY5" fmla="*/ 3466555 h 3479096"/>
              <a:gd name="connsiteX6" fmla="*/ 459046 w 10672413"/>
              <a:gd name="connsiteY6" fmla="*/ 3466555 h 3479096"/>
              <a:gd name="connsiteX7" fmla="*/ 14514 w 10672413"/>
              <a:gd name="connsiteY7" fmla="*/ 3112810 h 3479096"/>
              <a:gd name="connsiteX8" fmla="*/ 0 w 10672413"/>
              <a:gd name="connsiteY8" fmla="*/ 239365 h 3479096"/>
              <a:gd name="connsiteX0" fmla="*/ 0 w 10672413"/>
              <a:gd name="connsiteY0" fmla="*/ 239365 h 3491067"/>
              <a:gd name="connsiteX1" fmla="*/ 575784 w 10672413"/>
              <a:gd name="connsiteY1" fmla="*/ 11923 h 3491067"/>
              <a:gd name="connsiteX2" fmla="*/ 10082114 w 10672413"/>
              <a:gd name="connsiteY2" fmla="*/ 11923 h 3491067"/>
              <a:gd name="connsiteX3" fmla="*/ 10657898 w 10672413"/>
              <a:gd name="connsiteY3" fmla="*/ 311936 h 3491067"/>
              <a:gd name="connsiteX4" fmla="*/ 10672413 w 10672413"/>
              <a:gd name="connsiteY4" fmla="*/ 3241152 h 3491067"/>
              <a:gd name="connsiteX5" fmla="*/ 10232900 w 10672413"/>
              <a:gd name="connsiteY5" fmla="*/ 3483108 h 3491067"/>
              <a:gd name="connsiteX6" fmla="*/ 459046 w 10672413"/>
              <a:gd name="connsiteY6" fmla="*/ 3466555 h 3491067"/>
              <a:gd name="connsiteX7" fmla="*/ 14514 w 10672413"/>
              <a:gd name="connsiteY7" fmla="*/ 3112810 h 3491067"/>
              <a:gd name="connsiteX8" fmla="*/ 0 w 10672413"/>
              <a:gd name="connsiteY8" fmla="*/ 239365 h 3491067"/>
              <a:gd name="connsiteX0" fmla="*/ 0 w 10659285"/>
              <a:gd name="connsiteY0" fmla="*/ 239365 h 3491067"/>
              <a:gd name="connsiteX1" fmla="*/ 575784 w 10659285"/>
              <a:gd name="connsiteY1" fmla="*/ 11923 h 3491067"/>
              <a:gd name="connsiteX2" fmla="*/ 10082114 w 10659285"/>
              <a:gd name="connsiteY2" fmla="*/ 11923 h 3491067"/>
              <a:gd name="connsiteX3" fmla="*/ 10657898 w 10659285"/>
              <a:gd name="connsiteY3" fmla="*/ 311936 h 3491067"/>
              <a:gd name="connsiteX4" fmla="*/ 10657821 w 10659285"/>
              <a:gd name="connsiteY4" fmla="*/ 3241152 h 3491067"/>
              <a:gd name="connsiteX5" fmla="*/ 10232900 w 10659285"/>
              <a:gd name="connsiteY5" fmla="*/ 3483108 h 3491067"/>
              <a:gd name="connsiteX6" fmla="*/ 459046 w 10659285"/>
              <a:gd name="connsiteY6" fmla="*/ 3466555 h 3491067"/>
              <a:gd name="connsiteX7" fmla="*/ 14514 w 10659285"/>
              <a:gd name="connsiteY7" fmla="*/ 3112810 h 3491067"/>
              <a:gd name="connsiteX8" fmla="*/ 0 w 10659285"/>
              <a:gd name="connsiteY8" fmla="*/ 239365 h 3491067"/>
              <a:gd name="connsiteX0" fmla="*/ 0 w 10659285"/>
              <a:gd name="connsiteY0" fmla="*/ 290520 h 3479779"/>
              <a:gd name="connsiteX1" fmla="*/ 575784 w 10659285"/>
              <a:gd name="connsiteY1" fmla="*/ 635 h 3479779"/>
              <a:gd name="connsiteX2" fmla="*/ 10082114 w 10659285"/>
              <a:gd name="connsiteY2" fmla="*/ 635 h 3479779"/>
              <a:gd name="connsiteX3" fmla="*/ 10657898 w 10659285"/>
              <a:gd name="connsiteY3" fmla="*/ 300648 h 3479779"/>
              <a:gd name="connsiteX4" fmla="*/ 10657821 w 10659285"/>
              <a:gd name="connsiteY4" fmla="*/ 3229864 h 3479779"/>
              <a:gd name="connsiteX5" fmla="*/ 10232900 w 10659285"/>
              <a:gd name="connsiteY5" fmla="*/ 3471820 h 3479779"/>
              <a:gd name="connsiteX6" fmla="*/ 459046 w 10659285"/>
              <a:gd name="connsiteY6" fmla="*/ 3455267 h 3479779"/>
              <a:gd name="connsiteX7" fmla="*/ 14514 w 10659285"/>
              <a:gd name="connsiteY7" fmla="*/ 3101522 h 3479779"/>
              <a:gd name="connsiteX8" fmla="*/ 0 w 10659285"/>
              <a:gd name="connsiteY8" fmla="*/ 290520 h 3479779"/>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101073 h 3479330"/>
              <a:gd name="connsiteX8" fmla="*/ 0 w 10659285"/>
              <a:gd name="connsiteY8" fmla="*/ 290071 h 3479330"/>
              <a:gd name="connsiteX0" fmla="*/ 0 w 10659285"/>
              <a:gd name="connsiteY0" fmla="*/ 290071 h 3479330"/>
              <a:gd name="connsiteX1" fmla="*/ 602516 w 10659285"/>
              <a:gd name="connsiteY1" fmla="*/ 9107 h 3479330"/>
              <a:gd name="connsiteX2" fmla="*/ 10082114 w 10659285"/>
              <a:gd name="connsiteY2" fmla="*/ 186 h 3479330"/>
              <a:gd name="connsiteX3" fmla="*/ 10657898 w 10659285"/>
              <a:gd name="connsiteY3" fmla="*/ 300199 h 3479330"/>
              <a:gd name="connsiteX4" fmla="*/ 10657821 w 10659285"/>
              <a:gd name="connsiteY4" fmla="*/ 3229415 h 3479330"/>
              <a:gd name="connsiteX5" fmla="*/ 10232900 w 10659285"/>
              <a:gd name="connsiteY5" fmla="*/ 3471371 h 3479330"/>
              <a:gd name="connsiteX6" fmla="*/ 459046 w 10659285"/>
              <a:gd name="connsiteY6" fmla="*/ 3454818 h 3479330"/>
              <a:gd name="connsiteX7" fmla="*/ 14514 w 10659285"/>
              <a:gd name="connsiteY7" fmla="*/ 3056471 h 3479330"/>
              <a:gd name="connsiteX8" fmla="*/ 0 w 10659285"/>
              <a:gd name="connsiteY8" fmla="*/ 290071 h 347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59285" h="3479330">
                <a:moveTo>
                  <a:pt x="0" y="290071"/>
                </a:moveTo>
                <a:cubicBezTo>
                  <a:pt x="0" y="-27926"/>
                  <a:pt x="284519" y="9107"/>
                  <a:pt x="602516" y="9107"/>
                </a:cubicBezTo>
                <a:lnTo>
                  <a:pt x="10082114" y="186"/>
                </a:lnTo>
                <a:cubicBezTo>
                  <a:pt x="10400111" y="186"/>
                  <a:pt x="10657898" y="-17798"/>
                  <a:pt x="10657898" y="300199"/>
                </a:cubicBezTo>
                <a:cubicBezTo>
                  <a:pt x="10662736" y="1271087"/>
                  <a:pt x="10652983" y="2258527"/>
                  <a:pt x="10657821" y="3229415"/>
                </a:cubicBezTo>
                <a:cubicBezTo>
                  <a:pt x="10657821" y="3547412"/>
                  <a:pt x="10550897" y="3471371"/>
                  <a:pt x="10232900" y="3471371"/>
                </a:cubicBezTo>
                <a:lnTo>
                  <a:pt x="459046" y="3454818"/>
                </a:lnTo>
                <a:cubicBezTo>
                  <a:pt x="29176" y="3487922"/>
                  <a:pt x="14514" y="3374468"/>
                  <a:pt x="14514" y="3056471"/>
                </a:cubicBezTo>
                <a:cubicBezTo>
                  <a:pt x="9676" y="2098656"/>
                  <a:pt x="4838" y="1247886"/>
                  <a:pt x="0" y="290071"/>
                </a:cubicBezTo>
                <a:close/>
              </a:path>
            </a:pathLst>
          </a:custGeom>
          <a:noFill/>
          <a:ln w="28575">
            <a:solidFill>
              <a:srgbClr val="375ED3"/>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sellaDiTesto 80">
            <a:extLst>
              <a:ext uri="{FF2B5EF4-FFF2-40B4-BE49-F238E27FC236}">
                <a16:creationId xmlns:a16="http://schemas.microsoft.com/office/drawing/2014/main" id="{69A3A18D-410D-C4ED-1275-6D8A47377D0E}"/>
              </a:ext>
            </a:extLst>
          </p:cNvPr>
          <p:cNvSpPr txBox="1"/>
          <p:nvPr/>
        </p:nvSpPr>
        <p:spPr>
          <a:xfrm>
            <a:off x="8570789" y="35767797"/>
            <a:ext cx="5283243" cy="461665"/>
          </a:xfrm>
          <a:prstGeom prst="rect">
            <a:avLst/>
          </a:prstGeom>
          <a:solidFill>
            <a:srgbClr val="375ED3"/>
          </a:solidFill>
          <a:ln>
            <a:solidFill>
              <a:srgbClr val="4675C7"/>
            </a:solidFill>
          </a:ln>
        </p:spPr>
        <p:txBody>
          <a:bodyPr wrap="square" rtlCol="0">
            <a:spAutoFit/>
          </a:bodyPr>
          <a:lstStyle/>
          <a:p>
            <a:pPr algn="ctr"/>
            <a:r>
              <a:rPr lang="it-IT" sz="2400" dirty="0">
                <a:solidFill>
                  <a:schemeClr val="bg1"/>
                </a:solidFill>
              </a:rPr>
              <a:t>CONCLUSIONS</a:t>
            </a:r>
            <a:endParaRPr lang="it-IT" sz="2200" dirty="0">
              <a:solidFill>
                <a:schemeClr val="bg1"/>
              </a:solidFill>
            </a:endParaRPr>
          </a:p>
        </p:txBody>
      </p:sp>
      <p:sp>
        <p:nvSpPr>
          <p:cNvPr id="36" name="CasellaDiTesto 35">
            <a:extLst>
              <a:ext uri="{FF2B5EF4-FFF2-40B4-BE49-F238E27FC236}">
                <a16:creationId xmlns:a16="http://schemas.microsoft.com/office/drawing/2014/main" id="{27306C17-F3AE-F3C0-DA08-9685560ABAE3}"/>
              </a:ext>
            </a:extLst>
          </p:cNvPr>
          <p:cNvSpPr txBox="1"/>
          <p:nvPr/>
        </p:nvSpPr>
        <p:spPr>
          <a:xfrm>
            <a:off x="20906179" y="5110190"/>
            <a:ext cx="7904060" cy="1759456"/>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1600" b="1" dirty="0">
                <a:solidFill>
                  <a:srgbClr val="375ED4"/>
                </a:solidFill>
                <a:latin typeface="Calibri" panose="020F0502020204030204" pitchFamily="34" charset="0"/>
                <a:ea typeface="Calibri" panose="020F0502020204030204" pitchFamily="34" charset="0"/>
              </a:rPr>
              <a:t>OBJECTIVES</a:t>
            </a:r>
            <a:endParaRPr lang="en-US" sz="1400" dirty="0">
              <a:latin typeface="Calibri" panose="020F0502020204030204" pitchFamily="34" charset="0"/>
              <a:ea typeface="Calibri" panose="020F0502020204030204" pitchFamily="34" charset="0"/>
            </a:endParaRPr>
          </a:p>
          <a:p>
            <a:r>
              <a:rPr lang="en-GB" sz="1400" dirty="0">
                <a:latin typeface="Calibri" panose="020F0502020204030204" pitchFamily="34" charset="0"/>
                <a:cs typeface="Calibri" panose="020F0502020204030204" pitchFamily="34" charset="0"/>
              </a:rPr>
              <a:t>The literature has found contradictory results regarding the following hypotheses: </a:t>
            </a:r>
          </a:p>
          <a:p>
            <a:pPr marL="285750" indent="-285750">
              <a:buFont typeface="Wingdings" pitchFamily="2" charset="2"/>
              <a:buChar char="§"/>
            </a:pPr>
            <a:r>
              <a:rPr lang="en-GB" sz="1400" dirty="0">
                <a:latin typeface="Calibri" panose="020F0502020204030204" pitchFamily="34" charset="0"/>
                <a:cs typeface="Calibri" panose="020F0502020204030204" pitchFamily="34" charset="0"/>
              </a:rPr>
              <a:t>SCHZ are slower than CTRL but have comparable performance in the task switching test</a:t>
            </a:r>
          </a:p>
          <a:p>
            <a:pPr marL="285750" indent="-285750">
              <a:spcAft>
                <a:spcPts val="200"/>
              </a:spcAft>
              <a:buFont typeface="Wingdings" pitchFamily="2" charset="2"/>
              <a:buChar char="§"/>
            </a:pPr>
            <a:r>
              <a:rPr lang="en-GB" sz="1400" dirty="0">
                <a:latin typeface="Calibri" panose="020F0502020204030204" pitchFamily="34" charset="0"/>
                <a:cs typeface="Calibri" panose="020F0502020204030204" pitchFamily="34" charset="0"/>
              </a:rPr>
              <a:t>The brain activity between SCHZ and CTRL differ in specific region activity.</a:t>
            </a:r>
          </a:p>
          <a:p>
            <a:br>
              <a:rPr lang="en-GB" sz="1400" dirty="0">
                <a:latin typeface="Calibri" panose="020F0502020204030204" pitchFamily="34" charset="0"/>
                <a:cs typeface="Calibri" panose="020F0502020204030204" pitchFamily="34" charset="0"/>
              </a:rPr>
            </a:br>
            <a:endParaRPr lang="en-GB" sz="1400" dirty="0">
              <a:latin typeface="Calibri" panose="020F0502020204030204" pitchFamily="34" charset="0"/>
              <a:ea typeface="Calibri" panose="020F0502020204030204" pitchFamily="34" charset="0"/>
              <a:cs typeface="Calibri" panose="020F0502020204030204" pitchFamily="34" charset="0"/>
            </a:endParaRPr>
          </a:p>
          <a:p>
            <a:pPr algn="just"/>
            <a:endParaRPr lang="en-US" sz="1400" dirty="0">
              <a:latin typeface="Calibri" panose="020F0502020204030204" pitchFamily="34" charset="0"/>
              <a:ea typeface="Calibri" panose="020F0502020204030204" pitchFamily="34" charset="0"/>
            </a:endParaRPr>
          </a:p>
        </p:txBody>
      </p:sp>
      <p:grpSp>
        <p:nvGrpSpPr>
          <p:cNvPr id="38" name="Gruppo 37">
            <a:extLst>
              <a:ext uri="{FF2B5EF4-FFF2-40B4-BE49-F238E27FC236}">
                <a16:creationId xmlns:a16="http://schemas.microsoft.com/office/drawing/2014/main" id="{3B960F6B-53C7-D034-20D1-3DC71A348452}"/>
              </a:ext>
            </a:extLst>
          </p:cNvPr>
          <p:cNvGrpSpPr/>
          <p:nvPr/>
        </p:nvGrpSpPr>
        <p:grpSpPr>
          <a:xfrm>
            <a:off x="15908662" y="7356457"/>
            <a:ext cx="3541036" cy="2938915"/>
            <a:chOff x="381029" y="1683011"/>
            <a:chExt cx="3043388" cy="2765114"/>
          </a:xfrm>
        </p:grpSpPr>
        <p:sp>
          <p:nvSpPr>
            <p:cNvPr id="82" name="TextBox 55">
              <a:extLst>
                <a:ext uri="{FF2B5EF4-FFF2-40B4-BE49-F238E27FC236}">
                  <a16:creationId xmlns:a16="http://schemas.microsoft.com/office/drawing/2014/main" id="{4C32970B-8E6A-CBA6-D3AF-5479C8647550}"/>
                </a:ext>
              </a:extLst>
            </p:cNvPr>
            <p:cNvSpPr txBox="1"/>
            <p:nvPr/>
          </p:nvSpPr>
          <p:spPr>
            <a:xfrm>
              <a:off x="402827" y="3858476"/>
              <a:ext cx="3021590" cy="589649"/>
            </a:xfrm>
            <a:prstGeom prst="rect">
              <a:avLst/>
            </a:prstGeom>
            <a:noFill/>
          </p:spPr>
          <p:txBody>
            <a:bodyPr wrap="square">
              <a:spAutoFit/>
            </a:bodyPr>
            <a:lstStyle/>
            <a:p>
              <a:pPr>
                <a:lnSpc>
                  <a:spcPct val="110000"/>
                </a:lnSpc>
              </a:pPr>
              <a:r>
                <a:rPr lang="en-US" sz="800" b="1" dirty="0"/>
                <a:t>Instructions</a:t>
              </a:r>
            </a:p>
            <a:p>
              <a:pPr>
                <a:lnSpc>
                  <a:spcPct val="110000"/>
                </a:lnSpc>
              </a:pPr>
              <a:r>
                <a:rPr lang="en-US" sz="700" b="1" dirty="0"/>
                <a:t>Red or Circle = Right button</a:t>
              </a:r>
            </a:p>
            <a:p>
              <a:pPr>
                <a:lnSpc>
                  <a:spcPct val="110000"/>
                </a:lnSpc>
              </a:pPr>
              <a:r>
                <a:rPr lang="en-US" sz="700" b="1" dirty="0"/>
                <a:t>Green or Triangle = Left button</a:t>
              </a:r>
            </a:p>
            <a:p>
              <a:pPr>
                <a:lnSpc>
                  <a:spcPct val="110000"/>
                </a:lnSpc>
              </a:pPr>
              <a:endParaRPr lang="en-US" sz="800" b="1" dirty="0">
                <a:solidFill>
                  <a:schemeClr val="accent3"/>
                </a:solidFill>
              </a:endParaRPr>
            </a:p>
          </p:txBody>
        </p:sp>
        <p:grpSp>
          <p:nvGrpSpPr>
            <p:cNvPr id="84" name="Gruppo 83">
              <a:extLst>
                <a:ext uri="{FF2B5EF4-FFF2-40B4-BE49-F238E27FC236}">
                  <a16:creationId xmlns:a16="http://schemas.microsoft.com/office/drawing/2014/main" id="{4E0F2F55-E526-3A63-576B-816E67ED3076}"/>
                </a:ext>
              </a:extLst>
            </p:cNvPr>
            <p:cNvGrpSpPr/>
            <p:nvPr/>
          </p:nvGrpSpPr>
          <p:grpSpPr>
            <a:xfrm>
              <a:off x="381029" y="1683011"/>
              <a:ext cx="2866240" cy="2185652"/>
              <a:chOff x="381029" y="1683011"/>
              <a:chExt cx="2866240" cy="2185652"/>
            </a:xfrm>
          </p:grpSpPr>
          <p:grpSp>
            <p:nvGrpSpPr>
              <p:cNvPr id="85" name="Gruppo 84">
                <a:extLst>
                  <a:ext uri="{FF2B5EF4-FFF2-40B4-BE49-F238E27FC236}">
                    <a16:creationId xmlns:a16="http://schemas.microsoft.com/office/drawing/2014/main" id="{28AD268C-06E9-6B74-565E-1616A9556D2E}"/>
                  </a:ext>
                </a:extLst>
              </p:cNvPr>
              <p:cNvGrpSpPr/>
              <p:nvPr/>
            </p:nvGrpSpPr>
            <p:grpSpPr>
              <a:xfrm>
                <a:off x="381029" y="1683011"/>
                <a:ext cx="2261299" cy="2185652"/>
                <a:chOff x="381029" y="1683011"/>
                <a:chExt cx="2261299" cy="2185652"/>
              </a:xfrm>
            </p:grpSpPr>
            <p:pic>
              <p:nvPicPr>
                <p:cNvPr id="92" name="Immagine 91">
                  <a:extLst>
                    <a:ext uri="{FF2B5EF4-FFF2-40B4-BE49-F238E27FC236}">
                      <a16:creationId xmlns:a16="http://schemas.microsoft.com/office/drawing/2014/main" id="{823CC2A1-AB3E-66B0-0F8D-A8EAE2037D57}"/>
                    </a:ext>
                  </a:extLst>
                </p:cNvPr>
                <p:cNvPicPr>
                  <a:picLocks noChangeAspect="1"/>
                </p:cNvPicPr>
                <p:nvPr/>
              </p:nvPicPr>
              <p:blipFill>
                <a:blip r:embed="rId40">
                  <a:extLst>
                    <a:ext uri="{BEBA8EAE-BF5A-486C-A8C5-ECC9F3942E4B}">
                      <a14:imgProps xmlns:a14="http://schemas.microsoft.com/office/drawing/2010/main">
                        <a14:imgLayer r:embed="rId41">
                          <a14:imgEffect>
                            <a14:backgroundRemoval t="3135" b="97179" l="6745" r="95748">
                              <a14:foregroundMark x1="8506" y1="7227" x2="13490" y2="18809"/>
                              <a14:foregroundMark x1="7555" y1="12069" x2="8065" y2="17398"/>
                              <a14:foregroundMark x1="90616" y1="79154" x2="91202" y2="86677"/>
                              <a14:foregroundMark x1="79765" y1="92947" x2="86364" y2="92633"/>
                              <a14:foregroundMark x1="95748" y1="85423" x2="87830" y2="97179"/>
                              <a14:backgroundMark x1="4692" y1="3448" x2="6158" y2="2821"/>
                              <a14:backgroundMark x1="6012" y1="2821" x2="6012" y2="12069"/>
                            </a14:backgroundRemoval>
                          </a14:imgEffect>
                          <a14:imgEffect>
                            <a14:colorTemperature colorTemp="5300"/>
                          </a14:imgEffect>
                        </a14:imgLayer>
                      </a14:imgProps>
                    </a:ext>
                  </a:extLst>
                </a:blip>
                <a:stretch>
                  <a:fillRect/>
                </a:stretch>
              </p:blipFill>
              <p:spPr>
                <a:xfrm>
                  <a:off x="381029" y="1753254"/>
                  <a:ext cx="2261299" cy="2115409"/>
                </a:xfrm>
                <a:prstGeom prst="rect">
                  <a:avLst/>
                </a:prstGeom>
              </p:spPr>
            </p:pic>
            <p:cxnSp>
              <p:nvCxnSpPr>
                <p:cNvPr id="93" name="Connettore 2 92">
                  <a:extLst>
                    <a:ext uri="{FF2B5EF4-FFF2-40B4-BE49-F238E27FC236}">
                      <a16:creationId xmlns:a16="http://schemas.microsoft.com/office/drawing/2014/main" id="{88F88E24-B976-2740-0384-9582D7479155}"/>
                    </a:ext>
                  </a:extLst>
                </p:cNvPr>
                <p:cNvCxnSpPr/>
                <p:nvPr/>
              </p:nvCxnSpPr>
              <p:spPr>
                <a:xfrm>
                  <a:off x="905456" y="1762573"/>
                  <a:ext cx="140677" cy="13181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CasellaDiTesto 93">
                  <a:extLst>
                    <a:ext uri="{FF2B5EF4-FFF2-40B4-BE49-F238E27FC236}">
                      <a16:creationId xmlns:a16="http://schemas.microsoft.com/office/drawing/2014/main" id="{9CBDDC19-4F49-A38D-A789-C2332B0AE0A6}"/>
                    </a:ext>
                  </a:extLst>
                </p:cNvPr>
                <p:cNvSpPr txBox="1"/>
                <p:nvPr/>
              </p:nvSpPr>
              <p:spPr>
                <a:xfrm>
                  <a:off x="1041010" y="1683011"/>
                  <a:ext cx="239151" cy="138499"/>
                </a:xfrm>
                <a:prstGeom prst="rect">
                  <a:avLst/>
                </a:prstGeom>
                <a:noFill/>
              </p:spPr>
              <p:txBody>
                <a:bodyPr wrap="square" lIns="0" tIns="0" rIns="0" bIns="0" rtlCol="0">
                  <a:spAutoFit/>
                </a:bodyPr>
                <a:lstStyle/>
                <a:p>
                  <a:r>
                    <a:rPr lang="it-DE" sz="900" dirty="0"/>
                    <a:t>CSI</a:t>
                  </a:r>
                </a:p>
              </p:txBody>
            </p:sp>
          </p:grpSp>
          <p:cxnSp>
            <p:nvCxnSpPr>
              <p:cNvPr id="86" name="Connettore 2 85">
                <a:extLst>
                  <a:ext uri="{FF2B5EF4-FFF2-40B4-BE49-F238E27FC236}">
                    <a16:creationId xmlns:a16="http://schemas.microsoft.com/office/drawing/2014/main" id="{B48EC48B-F557-E544-DB58-C498D86DC4FC}"/>
                  </a:ext>
                </a:extLst>
              </p:cNvPr>
              <p:cNvCxnSpPr/>
              <p:nvPr/>
            </p:nvCxnSpPr>
            <p:spPr>
              <a:xfrm flipH="1">
                <a:off x="1523180" y="2297025"/>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CasellaDiTesto 86">
                <a:extLst>
                  <a:ext uri="{FF2B5EF4-FFF2-40B4-BE49-F238E27FC236}">
                    <a16:creationId xmlns:a16="http://schemas.microsoft.com/office/drawing/2014/main" id="{435C5CCF-2701-4EB0-5A68-A62D2352BDBC}"/>
                  </a:ext>
                </a:extLst>
              </p:cNvPr>
              <p:cNvSpPr txBox="1"/>
              <p:nvPr/>
            </p:nvSpPr>
            <p:spPr>
              <a:xfrm>
                <a:off x="1874808" y="2213002"/>
                <a:ext cx="828135" cy="138499"/>
              </a:xfrm>
              <a:prstGeom prst="rect">
                <a:avLst/>
              </a:prstGeom>
              <a:noFill/>
            </p:spPr>
            <p:txBody>
              <a:bodyPr wrap="square" lIns="0" tIns="0" rIns="0" bIns="0" rtlCol="0">
                <a:spAutoFit/>
              </a:bodyPr>
              <a:lstStyle/>
              <a:p>
                <a:r>
                  <a:rPr lang="it-DE" sz="900" dirty="0"/>
                  <a:t>Incongruent</a:t>
                </a:r>
              </a:p>
            </p:txBody>
          </p:sp>
          <p:cxnSp>
            <p:nvCxnSpPr>
              <p:cNvPr id="88" name="Connettore 2 87">
                <a:extLst>
                  <a:ext uri="{FF2B5EF4-FFF2-40B4-BE49-F238E27FC236}">
                    <a16:creationId xmlns:a16="http://schemas.microsoft.com/office/drawing/2014/main" id="{828116F3-C080-A14C-C46A-B8A038FBF1D4}"/>
                  </a:ext>
                </a:extLst>
              </p:cNvPr>
              <p:cNvCxnSpPr>
                <a:cxnSpLocks/>
              </p:cNvCxnSpPr>
              <p:nvPr/>
            </p:nvCxnSpPr>
            <p:spPr>
              <a:xfrm flipH="1">
                <a:off x="2364005" y="3081007"/>
                <a:ext cx="125424" cy="2769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0FD05CAD-B7D2-EBDE-6000-BC7027070D3A}"/>
                  </a:ext>
                </a:extLst>
              </p:cNvPr>
              <p:cNvSpPr txBox="1"/>
              <p:nvPr/>
            </p:nvSpPr>
            <p:spPr>
              <a:xfrm>
                <a:off x="2528401" y="2971582"/>
                <a:ext cx="718868" cy="276999"/>
              </a:xfrm>
              <a:prstGeom prst="rect">
                <a:avLst/>
              </a:prstGeom>
              <a:noFill/>
            </p:spPr>
            <p:txBody>
              <a:bodyPr wrap="square" lIns="0" tIns="0" rIns="0" bIns="0" rtlCol="0">
                <a:spAutoFit/>
              </a:bodyPr>
              <a:lstStyle/>
              <a:p>
                <a:r>
                  <a:rPr lang="it-IT" sz="900" dirty="0"/>
                  <a:t>I</a:t>
                </a:r>
                <a:r>
                  <a:rPr lang="it-DE" sz="900" dirty="0"/>
                  <a:t>ncongruent &amp;</a:t>
                </a:r>
              </a:p>
              <a:p>
                <a:r>
                  <a:rPr lang="it-DE" sz="900" dirty="0"/>
                  <a:t>switching</a:t>
                </a:r>
              </a:p>
            </p:txBody>
          </p:sp>
          <p:cxnSp>
            <p:nvCxnSpPr>
              <p:cNvPr id="90" name="Connettore 2 89">
                <a:extLst>
                  <a:ext uri="{FF2B5EF4-FFF2-40B4-BE49-F238E27FC236}">
                    <a16:creationId xmlns:a16="http://schemas.microsoft.com/office/drawing/2014/main" id="{E73869F9-C75C-45A2-6D9F-F6F2BCD0B2B2}"/>
                  </a:ext>
                </a:extLst>
              </p:cNvPr>
              <p:cNvCxnSpPr/>
              <p:nvPr/>
            </p:nvCxnSpPr>
            <p:spPr>
              <a:xfrm flipH="1">
                <a:off x="1883894" y="2624562"/>
                <a:ext cx="308679" cy="1183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32EFAAF1-A416-7FFE-4B21-2B83C94DA600}"/>
                  </a:ext>
                </a:extLst>
              </p:cNvPr>
              <p:cNvSpPr txBox="1"/>
              <p:nvPr/>
            </p:nvSpPr>
            <p:spPr>
              <a:xfrm>
                <a:off x="2236382" y="2537246"/>
                <a:ext cx="691473" cy="138499"/>
              </a:xfrm>
              <a:prstGeom prst="rect">
                <a:avLst/>
              </a:prstGeom>
              <a:noFill/>
            </p:spPr>
            <p:txBody>
              <a:bodyPr wrap="square" lIns="0" tIns="0" rIns="0" bIns="0" rtlCol="0">
                <a:spAutoFit/>
              </a:bodyPr>
              <a:lstStyle/>
              <a:p>
                <a:r>
                  <a:rPr lang="it-DE" sz="900" dirty="0"/>
                  <a:t>Task switch</a:t>
                </a:r>
              </a:p>
            </p:txBody>
          </p:sp>
        </p:grpSp>
      </p:grpSp>
      <p:sp>
        <p:nvSpPr>
          <p:cNvPr id="95" name="CasellaDiTesto 94">
            <a:extLst>
              <a:ext uri="{FF2B5EF4-FFF2-40B4-BE49-F238E27FC236}">
                <a16:creationId xmlns:a16="http://schemas.microsoft.com/office/drawing/2014/main" id="{400B8453-9BFA-DF02-00A6-D73C23701F79}"/>
              </a:ext>
            </a:extLst>
          </p:cNvPr>
          <p:cNvSpPr txBox="1"/>
          <p:nvPr/>
        </p:nvSpPr>
        <p:spPr>
          <a:xfrm>
            <a:off x="1464854" y="7647170"/>
            <a:ext cx="8640762" cy="2924327"/>
          </a:xfrm>
          <a:prstGeom prst="rect">
            <a:avLst/>
          </a:prstGeom>
          <a:noFill/>
          <a:ln>
            <a:noFill/>
          </a:ln>
        </p:spPr>
        <p:txBody>
          <a:bodyPr wrap="square" rtlCol="0">
            <a:spAutoFit/>
          </a:bodyPr>
          <a:lstStyle/>
          <a:p>
            <a:pPr marL="285750" indent="-285750" algn="just">
              <a:spcAft>
                <a:spcPts val="800"/>
              </a:spcAft>
              <a:buFont typeface="Wingdings" pitchFamily="2" charset="2"/>
              <a:buChar char="q"/>
            </a:pPr>
            <a:r>
              <a:rPr lang="en-US" sz="2000" b="1" dirty="0">
                <a:solidFill>
                  <a:srgbClr val="375ED4"/>
                </a:solidFill>
                <a:latin typeface="Calibri" panose="020F0502020204030204" pitchFamily="34" charset="0"/>
              </a:rPr>
              <a:t>DESCRIPTION OF THE DATASET</a:t>
            </a:r>
            <a:endParaRPr lang="en-US" sz="2000" dirty="0">
              <a:latin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175 participants (125 CTRL and 50 SCHZ).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For each participant:</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Health-related data 	 age and BMI</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Functional connectivity map, a table of &gt;36000 values, each corresponding to a node of the brain mesh on which the fMRI data was projected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Event recordings, a time step dataset composed of all the readings from the test, such as: reaction time, cue, answer.</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00" name="CasellaDiTesto 99">
            <a:extLst>
              <a:ext uri="{FF2B5EF4-FFF2-40B4-BE49-F238E27FC236}">
                <a16:creationId xmlns:a16="http://schemas.microsoft.com/office/drawing/2014/main" id="{63CAD500-2B0B-2D27-755B-7BD83A26FE8B}"/>
              </a:ext>
            </a:extLst>
          </p:cNvPr>
          <p:cNvSpPr txBox="1"/>
          <p:nvPr/>
        </p:nvSpPr>
        <p:spPr>
          <a:xfrm>
            <a:off x="20917785" y="20122310"/>
            <a:ext cx="7901690" cy="1434560"/>
          </a:xfrm>
          <a:prstGeom prst="rect">
            <a:avLst/>
          </a:prstGeom>
          <a:noFill/>
        </p:spPr>
        <p:txBody>
          <a:bodyPr wrap="square">
            <a:spAutoFit/>
          </a:bodyPr>
          <a:lstStyle/>
          <a:p>
            <a:pPr marL="285750" indent="-285750">
              <a:lnSpc>
                <a:spcPct val="107000"/>
              </a:lnSpc>
              <a:spcAft>
                <a:spcPts val="800"/>
              </a:spcAft>
              <a:buFont typeface="Wingdings" pitchFamily="2" charset="2"/>
              <a:buChar char="q"/>
            </a:pPr>
            <a:r>
              <a:rPr lang="en-GB" sz="1800" b="1" dirty="0">
                <a:solidFill>
                  <a:srgbClr val="375ED4"/>
                </a:solidFill>
                <a:latin typeface="Calibri" panose="020F0502020204030204" pitchFamily="34" charset="0"/>
                <a:ea typeface="Calibri" panose="020F0502020204030204" pitchFamily="34" charset="0"/>
                <a:cs typeface="Calibri" panose="020F0502020204030204" pitchFamily="34" charset="0"/>
              </a:rPr>
              <a:t>PRINCIPAL COMPONENT ANALYSIS</a:t>
            </a:r>
            <a:endParaRPr lang="en-GB" sz="1600"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GB" sz="1400" dirty="0">
                <a:latin typeface="Calibri" panose="020F0502020204030204" pitchFamily="34" charset="0"/>
                <a:ea typeface="Calibri" panose="020F0502020204030204" pitchFamily="34" charset="0"/>
                <a:cs typeface="Calibri" panose="020F0502020204030204" pitchFamily="34" charset="0"/>
              </a:rPr>
              <a:t>p&gt;n: &gt;36000 nodes </a:t>
            </a:r>
            <a:r>
              <a:rPr lang="en-GB" sz="1400">
                <a:latin typeface="Calibri" panose="020F0502020204030204" pitchFamily="34" charset="0"/>
                <a:ea typeface="Calibri" panose="020F0502020204030204" pitchFamily="34" charset="0"/>
                <a:cs typeface="Calibri" panose="020F0502020204030204" pitchFamily="34" charset="0"/>
              </a:rPr>
              <a:t>aggregated in </a:t>
            </a:r>
            <a:r>
              <a:rPr lang="en-GB" sz="1400" dirty="0">
                <a:latin typeface="Calibri" panose="020F0502020204030204" pitchFamily="34" charset="0"/>
                <a:ea typeface="Calibri" panose="020F0502020204030204" pitchFamily="34" charset="0"/>
                <a:cs typeface="Calibri" panose="020F0502020204030204" pitchFamily="34" charset="0"/>
              </a:rPr>
              <a:t>83 canonical regions. </a:t>
            </a:r>
          </a:p>
          <a:p>
            <a:pPr>
              <a:lnSpc>
                <a:spcPct val="107000"/>
              </a:lnSpc>
            </a:pPr>
            <a:r>
              <a:rPr lang="en-GB" sz="1400" dirty="0">
                <a:latin typeface="Calibri" panose="020F0502020204030204" pitchFamily="34" charset="0"/>
                <a:ea typeface="Calibri" panose="020F0502020204030204" pitchFamily="34" charset="0"/>
                <a:cs typeface="Calibri" panose="020F0502020204030204" pitchFamily="34" charset="0"/>
              </a:rPr>
              <a:t>Then we performed a PCA on the functional connectivity maps of the participants to extract the principal features which might let us discriminate between the two groups. </a:t>
            </a:r>
          </a:p>
          <a:p>
            <a:pPr>
              <a:lnSpc>
                <a:spcPct val="1070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120" name="Gruppo 119">
            <a:extLst>
              <a:ext uri="{FF2B5EF4-FFF2-40B4-BE49-F238E27FC236}">
                <a16:creationId xmlns:a16="http://schemas.microsoft.com/office/drawing/2014/main" id="{F10E6957-3213-7FA2-9874-7121BAD80F06}"/>
              </a:ext>
            </a:extLst>
          </p:cNvPr>
          <p:cNvGrpSpPr/>
          <p:nvPr/>
        </p:nvGrpSpPr>
        <p:grpSpPr>
          <a:xfrm>
            <a:off x="21333761" y="7318254"/>
            <a:ext cx="6561309" cy="3126080"/>
            <a:chOff x="21333761" y="7243849"/>
            <a:chExt cx="6717478" cy="3200486"/>
          </a:xfrm>
        </p:grpSpPr>
        <p:pic>
          <p:nvPicPr>
            <p:cNvPr id="18" name="Immagine 17" descr="Immagine che contiene scuro, colorato&#10;&#10;Descrizione generata automaticamente">
              <a:extLst>
                <a:ext uri="{FF2B5EF4-FFF2-40B4-BE49-F238E27FC236}">
                  <a16:creationId xmlns:a16="http://schemas.microsoft.com/office/drawing/2014/main" id="{0367988D-612D-DA5A-0ACA-35E92AA1ED55}"/>
                </a:ext>
              </a:extLst>
            </p:cNvPr>
            <p:cNvPicPr>
              <a:picLocks noChangeAspect="1"/>
            </p:cNvPicPr>
            <p:nvPr/>
          </p:nvPicPr>
          <p:blipFill rotWithShape="1">
            <a:blip r:embed="rId42">
              <a:extLst>
                <a:ext uri="{28A0092B-C50C-407E-A947-70E740481C1C}">
                  <a14:useLocalDpi xmlns:a14="http://schemas.microsoft.com/office/drawing/2010/main" val="0"/>
                </a:ext>
              </a:extLst>
            </a:blip>
            <a:srcRect l="24299" t="5781" r="12631"/>
            <a:stretch/>
          </p:blipFill>
          <p:spPr>
            <a:xfrm>
              <a:off x="23368000" y="7243849"/>
              <a:ext cx="4683239" cy="3200486"/>
            </a:xfrm>
            <a:prstGeom prst="rect">
              <a:avLst/>
            </a:prstGeom>
          </p:spPr>
        </p:pic>
        <p:sp>
          <p:nvSpPr>
            <p:cNvPr id="101" name="CasellaDiTesto 100">
              <a:extLst>
                <a:ext uri="{FF2B5EF4-FFF2-40B4-BE49-F238E27FC236}">
                  <a16:creationId xmlns:a16="http://schemas.microsoft.com/office/drawing/2014/main" id="{8B8E6876-E10B-148C-2ECA-3856D261DAB6}"/>
                </a:ext>
              </a:extLst>
            </p:cNvPr>
            <p:cNvSpPr txBox="1"/>
            <p:nvPr/>
          </p:nvSpPr>
          <p:spPr>
            <a:xfrm>
              <a:off x="21333761" y="8050876"/>
              <a:ext cx="1891002" cy="523220"/>
            </a:xfrm>
            <a:prstGeom prst="rect">
              <a:avLst/>
            </a:prstGeom>
            <a:noFill/>
          </p:spPr>
          <p:txBody>
            <a:bodyPr wrap="square" rtlCol="0">
              <a:spAutoFit/>
            </a:bodyPr>
            <a:lstStyle/>
            <a:p>
              <a:pPr algn="ctr"/>
              <a:r>
                <a:rPr lang="it-DE" sz="1400" dirty="0">
                  <a:latin typeface="Calibri" panose="020F0502020204030204" pitchFamily="34" charset="0"/>
                  <a:cs typeface="Calibri" panose="020F0502020204030204" pitchFamily="34" charset="0"/>
                </a:rPr>
                <a:t>DOSOLATERAL PREFONTAL  CORTEX</a:t>
              </a:r>
            </a:p>
          </p:txBody>
        </p:sp>
        <p:cxnSp>
          <p:nvCxnSpPr>
            <p:cNvPr id="103" name="Connettore 2 102">
              <a:extLst>
                <a:ext uri="{FF2B5EF4-FFF2-40B4-BE49-F238E27FC236}">
                  <a16:creationId xmlns:a16="http://schemas.microsoft.com/office/drawing/2014/main" id="{3694787C-D801-FA39-E65F-8E36A191BF06}"/>
                </a:ext>
              </a:extLst>
            </p:cNvPr>
            <p:cNvCxnSpPr>
              <a:cxnSpLocks/>
            </p:cNvCxnSpPr>
            <p:nvPr/>
          </p:nvCxnSpPr>
          <p:spPr>
            <a:xfrm>
              <a:off x="22658568" y="8555301"/>
              <a:ext cx="1573032" cy="924104"/>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 name="CasellaDiTesto 3">
            <a:extLst>
              <a:ext uri="{FF2B5EF4-FFF2-40B4-BE49-F238E27FC236}">
                <a16:creationId xmlns:a16="http://schemas.microsoft.com/office/drawing/2014/main" id="{4E10F511-0C78-3931-A5E7-0080988B6502}"/>
              </a:ext>
            </a:extLst>
          </p:cNvPr>
          <p:cNvSpPr txBox="1"/>
          <p:nvPr/>
        </p:nvSpPr>
        <p:spPr>
          <a:xfrm>
            <a:off x="20897850" y="21636152"/>
            <a:ext cx="7921625" cy="738664"/>
          </a:xfrm>
          <a:prstGeom prst="rect">
            <a:avLst/>
          </a:prstGeom>
          <a:noFill/>
        </p:spPr>
        <p:txBody>
          <a:bodyPr wrap="square" rtlCol="0">
            <a:spAutoFit/>
          </a:bodyPr>
          <a:lstStyle/>
          <a:p>
            <a:r>
              <a:rPr lang="en-GB" sz="1400" dirty="0">
                <a:latin typeface="Calibri" panose="020F0502020204030204" pitchFamily="34" charset="0"/>
                <a:cs typeface="Calibri" panose="020F0502020204030204" pitchFamily="34" charset="0"/>
              </a:rPr>
              <a:t>The first PC highlights an antagonism between optimization and attention redirection. Whenever a participant must switch, they will have to redirect their attention on the new task, while during non-switch trials the subject’s brain will optimize to the task at hand.</a:t>
            </a:r>
          </a:p>
        </p:txBody>
      </p:sp>
      <p:grpSp>
        <p:nvGrpSpPr>
          <p:cNvPr id="107" name="Gruppo 106">
            <a:extLst>
              <a:ext uri="{FF2B5EF4-FFF2-40B4-BE49-F238E27FC236}">
                <a16:creationId xmlns:a16="http://schemas.microsoft.com/office/drawing/2014/main" id="{890877F6-9BC8-3910-448B-E929A62482AA}"/>
              </a:ext>
            </a:extLst>
          </p:cNvPr>
          <p:cNvGrpSpPr/>
          <p:nvPr/>
        </p:nvGrpSpPr>
        <p:grpSpPr>
          <a:xfrm>
            <a:off x="20897850" y="26280977"/>
            <a:ext cx="5197306" cy="2366485"/>
            <a:chOff x="20903223" y="26486545"/>
            <a:chExt cx="5197306" cy="2366485"/>
          </a:xfrm>
        </p:grpSpPr>
        <p:pic>
          <p:nvPicPr>
            <p:cNvPr id="63" name="Immagine 62" descr="Immagine che contiene vicino&#10;&#10;Descrizione generata automaticamente">
              <a:extLst>
                <a:ext uri="{FF2B5EF4-FFF2-40B4-BE49-F238E27FC236}">
                  <a16:creationId xmlns:a16="http://schemas.microsoft.com/office/drawing/2014/main" id="{A26BA050-AE06-F198-6EA7-689E7299B0DB}"/>
                </a:ext>
              </a:extLst>
            </p:cNvPr>
            <p:cNvPicPr>
              <a:picLocks noChangeAspect="1"/>
            </p:cNvPicPr>
            <p:nvPr/>
          </p:nvPicPr>
          <p:blipFill rotWithShape="1">
            <a:blip r:embed="rId43">
              <a:extLst>
                <a:ext uri="{28A0092B-C50C-407E-A947-70E740481C1C}">
                  <a14:useLocalDpi xmlns:a14="http://schemas.microsoft.com/office/drawing/2010/main" val="0"/>
                </a:ext>
              </a:extLst>
            </a:blip>
            <a:srcRect l="26265" t="10156" r="3725" b="3264"/>
            <a:stretch/>
          </p:blipFill>
          <p:spPr>
            <a:xfrm>
              <a:off x="23817461" y="27512423"/>
              <a:ext cx="2283068" cy="1308943"/>
            </a:xfrm>
            <a:prstGeom prst="rect">
              <a:avLst/>
            </a:prstGeom>
          </p:spPr>
        </p:pic>
        <p:pic>
          <p:nvPicPr>
            <p:cNvPr id="64" name="Immagine 63" descr="Immagine che contiene testo&#10;&#10;Descrizione generata automaticamente">
              <a:extLst>
                <a:ext uri="{FF2B5EF4-FFF2-40B4-BE49-F238E27FC236}">
                  <a16:creationId xmlns:a16="http://schemas.microsoft.com/office/drawing/2014/main" id="{40BA7F21-9C11-9133-6A4C-8A556D3DC32F}"/>
                </a:ext>
              </a:extLst>
            </p:cNvPr>
            <p:cNvPicPr>
              <a:picLocks noChangeAspect="1"/>
            </p:cNvPicPr>
            <p:nvPr/>
          </p:nvPicPr>
          <p:blipFill rotWithShape="1">
            <a:blip r:embed="rId44">
              <a:extLst>
                <a:ext uri="{28A0092B-C50C-407E-A947-70E740481C1C}">
                  <a14:useLocalDpi xmlns:a14="http://schemas.microsoft.com/office/drawing/2010/main" val="0"/>
                </a:ext>
              </a:extLst>
            </a:blip>
            <a:srcRect l="23008" t="14150" r="23021" b="13420"/>
            <a:stretch/>
          </p:blipFill>
          <p:spPr>
            <a:xfrm>
              <a:off x="23795154" y="26498489"/>
              <a:ext cx="1545288" cy="961436"/>
            </a:xfrm>
            <a:prstGeom prst="rect">
              <a:avLst/>
            </a:prstGeom>
          </p:spPr>
        </p:pic>
        <p:pic>
          <p:nvPicPr>
            <p:cNvPr id="7" name="Immagine 6">
              <a:extLst>
                <a:ext uri="{FF2B5EF4-FFF2-40B4-BE49-F238E27FC236}">
                  <a16:creationId xmlns:a16="http://schemas.microsoft.com/office/drawing/2014/main" id="{825CE0C8-E0D0-C60F-87EF-154B56AADF12}"/>
                </a:ext>
              </a:extLst>
            </p:cNvPr>
            <p:cNvPicPr>
              <a:picLocks noChangeAspect="1"/>
            </p:cNvPicPr>
            <p:nvPr/>
          </p:nvPicPr>
          <p:blipFill>
            <a:blip r:embed="rId45"/>
            <a:stretch>
              <a:fillRect/>
            </a:stretch>
          </p:blipFill>
          <p:spPr>
            <a:xfrm>
              <a:off x="20903223" y="26486545"/>
              <a:ext cx="2550368" cy="2366485"/>
            </a:xfrm>
            <a:prstGeom prst="rect">
              <a:avLst/>
            </a:prstGeom>
          </p:spPr>
        </p:pic>
      </p:grpSp>
      <p:pic>
        <p:nvPicPr>
          <p:cNvPr id="12" name="Immagine 11" descr="Immagine che contiene testo&#10;&#10;Descrizione generata automaticamente">
            <a:extLst>
              <a:ext uri="{FF2B5EF4-FFF2-40B4-BE49-F238E27FC236}">
                <a16:creationId xmlns:a16="http://schemas.microsoft.com/office/drawing/2014/main" id="{DED95A2A-C1DE-1A80-B3A4-4B1B71CC3C3A}"/>
              </a:ext>
            </a:extLst>
          </p:cNvPr>
          <p:cNvPicPr>
            <a:picLocks noChangeAspect="1"/>
          </p:cNvPicPr>
          <p:nvPr/>
        </p:nvPicPr>
        <p:blipFill rotWithShape="1">
          <a:blip r:embed="rId46"/>
          <a:srcRect l="22233" t="11123" r="23100" b="11900"/>
          <a:stretch/>
        </p:blipFill>
        <p:spPr>
          <a:xfrm>
            <a:off x="26269711" y="22804087"/>
            <a:ext cx="1696677" cy="1107613"/>
          </a:xfrm>
          <a:prstGeom prst="rect">
            <a:avLst/>
          </a:prstGeom>
        </p:spPr>
      </p:pic>
      <p:pic>
        <p:nvPicPr>
          <p:cNvPr id="17" name="Immagine 16" descr="Immagine che contiene vicino&#10;&#10;Descrizione generata automaticamente">
            <a:extLst>
              <a:ext uri="{FF2B5EF4-FFF2-40B4-BE49-F238E27FC236}">
                <a16:creationId xmlns:a16="http://schemas.microsoft.com/office/drawing/2014/main" id="{D56C1CEF-6FA2-E253-EAED-D6AD12CEBBE1}"/>
              </a:ext>
            </a:extLst>
          </p:cNvPr>
          <p:cNvPicPr>
            <a:picLocks noChangeAspect="1"/>
          </p:cNvPicPr>
          <p:nvPr/>
        </p:nvPicPr>
        <p:blipFill rotWithShape="1">
          <a:blip r:embed="rId47"/>
          <a:srcRect l="23931" t="7595" r="-243" b="-6755"/>
          <a:stretch/>
        </p:blipFill>
        <p:spPr>
          <a:xfrm>
            <a:off x="26347249" y="23920357"/>
            <a:ext cx="2472217" cy="1489270"/>
          </a:xfrm>
          <a:prstGeom prst="rect">
            <a:avLst/>
          </a:prstGeom>
        </p:spPr>
      </p:pic>
      <p:sp>
        <p:nvSpPr>
          <p:cNvPr id="53" name="CasellaDiTesto 52">
            <a:extLst>
              <a:ext uri="{FF2B5EF4-FFF2-40B4-BE49-F238E27FC236}">
                <a16:creationId xmlns:a16="http://schemas.microsoft.com/office/drawing/2014/main" id="{889B05D8-9A99-CBA7-C64A-1CA90184912C}"/>
              </a:ext>
            </a:extLst>
          </p:cNvPr>
          <p:cNvSpPr txBox="1"/>
          <p:nvPr/>
        </p:nvSpPr>
        <p:spPr>
          <a:xfrm>
            <a:off x="20897850" y="22521536"/>
            <a:ext cx="2677109" cy="2462213"/>
          </a:xfrm>
          <a:prstGeom prst="rect">
            <a:avLst/>
          </a:prstGeom>
          <a:noFill/>
        </p:spPr>
        <p:txBody>
          <a:bodyPr wrap="square" rtlCol="0">
            <a:spAutoFit/>
          </a:bodyPr>
          <a:lstStyle/>
          <a:p>
            <a:r>
              <a:rPr lang="en-GB" sz="1400" i="1" dirty="0">
                <a:latin typeface="Calibri" panose="020F0502020204030204" pitchFamily="34" charset="0"/>
                <a:cs typeface="Calibri" panose="020F0502020204030204" pitchFamily="34" charset="0"/>
              </a:rPr>
              <a:t>Lateral ventricle, temporal horn (48) aids in the interaction between regions of the brain, sending cerebral fluid into regions where needed. Middle frontal gyrus (29) regulates the attention redirection mechanisms. Subcallosal area and frontal cortex (78-81) are responsible for regulating the reward and cognitive stress).</a:t>
            </a:r>
          </a:p>
        </p:txBody>
      </p:sp>
      <p:sp>
        <p:nvSpPr>
          <p:cNvPr id="62" name="CasellaDiTesto 61">
            <a:extLst>
              <a:ext uri="{FF2B5EF4-FFF2-40B4-BE49-F238E27FC236}">
                <a16:creationId xmlns:a16="http://schemas.microsoft.com/office/drawing/2014/main" id="{A9D82DA8-2680-FA92-53A4-E0AD56CEAE06}"/>
              </a:ext>
            </a:extLst>
          </p:cNvPr>
          <p:cNvSpPr txBox="1"/>
          <p:nvPr/>
        </p:nvSpPr>
        <p:spPr>
          <a:xfrm>
            <a:off x="26186005" y="26378577"/>
            <a:ext cx="2640752" cy="2246769"/>
          </a:xfrm>
          <a:prstGeom prst="rect">
            <a:avLst/>
          </a:prstGeom>
          <a:noFill/>
        </p:spPr>
        <p:txBody>
          <a:bodyPr wrap="square">
            <a:spAutoFit/>
          </a:bodyPr>
          <a:lstStyle/>
          <a:p>
            <a:pPr rtl="0">
              <a:spcBef>
                <a:spcPts val="0"/>
              </a:spcBef>
              <a:spcAft>
                <a:spcPts val="800"/>
              </a:spcAft>
            </a:pPr>
            <a:r>
              <a:rPr lang="en-GB" sz="1400" i="1" dirty="0">
                <a:solidFill>
                  <a:srgbClr val="000000"/>
                </a:solidFill>
                <a:latin typeface="Calibri" panose="020F0502020204030204" pitchFamily="34" charset="0"/>
                <a:cs typeface="Calibri" panose="020F0502020204030204" pitchFamily="34" charset="0"/>
              </a:rPr>
              <a:t>Superior parietal gyrus </a:t>
            </a:r>
            <a:r>
              <a:rPr lang="en-GB" sz="1400" i="1" u="none" strike="noStrike" dirty="0">
                <a:solidFill>
                  <a:srgbClr val="000000"/>
                </a:solidFill>
                <a:effectLst/>
                <a:latin typeface="Calibri" panose="020F0502020204030204" pitchFamily="34" charset="0"/>
                <a:cs typeface="Calibri" panose="020F0502020204030204" pitchFamily="34" charset="0"/>
              </a:rPr>
              <a:t>(62-63), manage hand-eye coordination. Cingulate gyrus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24-25) reconstruct reality from biological inputs. Nucleus </a:t>
            </a:r>
            <a:r>
              <a:rPr lang="en-GB" sz="1400" i="1" u="none" strike="noStrike" dirty="0" err="1">
                <a:solidFill>
                  <a:srgbClr val="000000"/>
                </a:solidFill>
                <a:effectLst/>
                <a:latin typeface="Calibri" panose="020F0502020204030204" pitchFamily="34" charset="0"/>
                <a:cs typeface="Calibri" panose="020F0502020204030204" pitchFamily="34" charset="0"/>
              </a:rPr>
              <a:t>accumbens</a:t>
            </a:r>
            <a:r>
              <a:rPr lang="en-GB" sz="1400" i="1" u="none" strike="noStrike" dirty="0">
                <a:solidFill>
                  <a:srgbClr val="000000"/>
                </a:solidFill>
                <a:effectLst/>
                <a:latin typeface="Calibri" panose="020F0502020204030204" pitchFamily="34" charset="0"/>
                <a:cs typeface="Calibri" panose="020F0502020204030204" pitchFamily="34" charset="0"/>
              </a:rPr>
              <a:t>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37) regulates emotional response.  </a:t>
            </a:r>
            <a:r>
              <a:rPr lang="en-GB" sz="1400" i="1" u="none" strike="noStrike" dirty="0" err="1">
                <a:solidFill>
                  <a:srgbClr val="000000"/>
                </a:solidFill>
                <a:effectLst/>
                <a:latin typeface="Calibri" panose="020F0502020204030204" pitchFamily="34" charset="0"/>
                <a:cs typeface="Calibri" panose="020F0502020204030204" pitchFamily="34" charset="0"/>
              </a:rPr>
              <a:t>Subgenual</a:t>
            </a:r>
            <a:r>
              <a:rPr lang="en-GB" sz="1400" i="1" u="none" strike="noStrike" dirty="0">
                <a:solidFill>
                  <a:srgbClr val="000000"/>
                </a:solidFill>
                <a:effectLst/>
                <a:latin typeface="Calibri" panose="020F0502020204030204" pitchFamily="34" charset="0"/>
                <a:cs typeface="Calibri" panose="020F0502020204030204" pitchFamily="34" charset="0"/>
              </a:rPr>
              <a:t> frontal cortex and Subcallosal area </a:t>
            </a:r>
            <a:r>
              <a:rPr lang="en-GB" sz="1400" i="1" dirty="0">
                <a:solidFill>
                  <a:srgbClr val="000000"/>
                </a:solidFill>
                <a:latin typeface="Calibri" panose="020F0502020204030204" pitchFamily="34" charset="0"/>
                <a:cs typeface="Calibri" panose="020F0502020204030204" pitchFamily="34" charset="0"/>
              </a:rPr>
              <a:t>(</a:t>
            </a:r>
            <a:r>
              <a:rPr lang="en-GB" sz="1400" i="1" u="none" strike="noStrike" dirty="0">
                <a:solidFill>
                  <a:srgbClr val="000000"/>
                </a:solidFill>
                <a:effectLst/>
                <a:latin typeface="Calibri" panose="020F0502020204030204" pitchFamily="34" charset="0"/>
                <a:cs typeface="Calibri" panose="020F0502020204030204" pitchFamily="34" charset="0"/>
              </a:rPr>
              <a:t>77-78) are responsible for regulating the reward mechanism).</a:t>
            </a:r>
            <a:endParaRPr lang="en-GB" sz="1400" i="1" dirty="0">
              <a:latin typeface="Calibri" panose="020F0502020204030204" pitchFamily="34" charset="0"/>
              <a:cs typeface="Calibri" panose="020F0502020204030204" pitchFamily="34" charset="0"/>
            </a:endParaRPr>
          </a:p>
        </p:txBody>
      </p:sp>
      <p:sp>
        <p:nvSpPr>
          <p:cNvPr id="67" name="CasellaDiTesto 66">
            <a:extLst>
              <a:ext uri="{FF2B5EF4-FFF2-40B4-BE49-F238E27FC236}">
                <a16:creationId xmlns:a16="http://schemas.microsoft.com/office/drawing/2014/main" id="{751842A6-93C8-0A83-2F8D-DFFAC4EBB84C}"/>
              </a:ext>
            </a:extLst>
          </p:cNvPr>
          <p:cNvSpPr txBox="1"/>
          <p:nvPr/>
        </p:nvSpPr>
        <p:spPr>
          <a:xfrm>
            <a:off x="20910512" y="25487351"/>
            <a:ext cx="7927744" cy="738664"/>
          </a:xfrm>
          <a:prstGeom prst="rect">
            <a:avLst/>
          </a:prstGeom>
          <a:noFill/>
        </p:spPr>
        <p:txBody>
          <a:bodyPr wrap="square">
            <a:spAutoFit/>
          </a:bodyPr>
          <a:lstStyle/>
          <a:p>
            <a:pPr rtl="0">
              <a:spcBef>
                <a:spcPts val="0"/>
              </a:spcBef>
              <a:spcAft>
                <a:spcPts val="800"/>
              </a:spcAft>
            </a:pPr>
            <a:r>
              <a:rPr lang="en-GB" sz="1400" b="0" i="0" u="none" strike="noStrike" dirty="0">
                <a:solidFill>
                  <a:srgbClr val="000000"/>
                </a:solidFill>
                <a:effectLst/>
                <a:latin typeface="Calibri" panose="020F0502020204030204" pitchFamily="34" charset="0"/>
              </a:rPr>
              <a:t>The second PC highlights </a:t>
            </a:r>
            <a:r>
              <a:rPr lang="en-GB" sz="1400" b="0" i="0" u="none" strike="noStrike" dirty="0">
                <a:effectLst/>
                <a:latin typeface="Calibri" panose="020F0502020204030204" pitchFamily="34" charset="0"/>
              </a:rPr>
              <a:t>the brain’s prediction mechanism. </a:t>
            </a:r>
            <a:r>
              <a:rPr lang="en-GB" sz="1400" b="0" i="0" u="none" strike="noStrike" dirty="0">
                <a:solidFill>
                  <a:srgbClr val="000000"/>
                </a:solidFill>
                <a:effectLst/>
                <a:latin typeface="Calibri" panose="020F0502020204030204" pitchFamily="34" charset="0"/>
              </a:rPr>
              <a:t>Showing how the brain initially makes a prediction about external reality from biological signals (sensorial and emotional), rewarding itself if the prediction is accurate, also highlighting the delay between hand-eye coordination and the prediction.</a:t>
            </a:r>
            <a:endParaRPr lang="en-GB" sz="1400" dirty="0"/>
          </a:p>
        </p:txBody>
      </p:sp>
      <p:sp>
        <p:nvSpPr>
          <p:cNvPr id="75" name="CasellaDiTesto 74">
            <a:extLst>
              <a:ext uri="{FF2B5EF4-FFF2-40B4-BE49-F238E27FC236}">
                <a16:creationId xmlns:a16="http://schemas.microsoft.com/office/drawing/2014/main" id="{9109E0F5-5A4C-0448-AA10-C92CAF91991A}"/>
              </a:ext>
            </a:extLst>
          </p:cNvPr>
          <p:cNvSpPr txBox="1"/>
          <p:nvPr/>
        </p:nvSpPr>
        <p:spPr>
          <a:xfrm>
            <a:off x="20903848" y="28809821"/>
            <a:ext cx="7915627" cy="954107"/>
          </a:xfrm>
          <a:prstGeom prst="rect">
            <a:avLst/>
          </a:prstGeom>
          <a:noFill/>
        </p:spPr>
        <p:txBody>
          <a:bodyPr wrap="square">
            <a:spAutoFit/>
          </a:bodyPr>
          <a:lstStyle/>
          <a:p>
            <a:r>
              <a:rPr lang="en-GB" sz="1400" u="none" strike="noStrike" dirty="0">
                <a:solidFill>
                  <a:srgbClr val="000000"/>
                </a:solidFill>
                <a:effectLst/>
                <a:latin typeface="Calibri" panose="020F0502020204030204" pitchFamily="34" charset="0"/>
                <a:cs typeface="Calibri" panose="020F0502020204030204" pitchFamily="34" charset="0"/>
              </a:rPr>
              <a:t>The third PC highlights the regulation of dopamine release. It is the first PC where we can observe a visible difference in the scores between neurotypical and neurodivergent participants. Lower scores in the schizophrenic population show an unbalanced or ineffective production of dopamine (this is coherent with literature).  </a:t>
            </a:r>
            <a:endParaRPr lang="en-GB" sz="1400" dirty="0">
              <a:latin typeface="Calibri" panose="020F0502020204030204" pitchFamily="34" charset="0"/>
              <a:cs typeface="Calibri" panose="020F0502020204030204" pitchFamily="34" charset="0"/>
            </a:endParaRPr>
          </a:p>
        </p:txBody>
      </p:sp>
      <p:cxnSp>
        <p:nvCxnSpPr>
          <p:cNvPr id="96" name="Connettore 1 95">
            <a:extLst>
              <a:ext uri="{FF2B5EF4-FFF2-40B4-BE49-F238E27FC236}">
                <a16:creationId xmlns:a16="http://schemas.microsoft.com/office/drawing/2014/main" id="{7B5A451F-360B-935F-A685-AA8B636C9DDC}"/>
              </a:ext>
            </a:extLst>
          </p:cNvPr>
          <p:cNvCxnSpPr>
            <a:cxnSpLocks/>
          </p:cNvCxnSpPr>
          <p:nvPr/>
        </p:nvCxnSpPr>
        <p:spPr>
          <a:xfrm>
            <a:off x="20897850" y="21568018"/>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Connettore 1 101">
            <a:extLst>
              <a:ext uri="{FF2B5EF4-FFF2-40B4-BE49-F238E27FC236}">
                <a16:creationId xmlns:a16="http://schemas.microsoft.com/office/drawing/2014/main" id="{DF2B19FF-3AD6-3B1E-9148-9AAAC5B8CE0F}"/>
              </a:ext>
            </a:extLst>
          </p:cNvPr>
          <p:cNvCxnSpPr>
            <a:cxnSpLocks/>
          </p:cNvCxnSpPr>
          <p:nvPr/>
        </p:nvCxnSpPr>
        <p:spPr>
          <a:xfrm>
            <a:off x="20917785" y="25419826"/>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Connettore 1 103">
            <a:extLst>
              <a:ext uri="{FF2B5EF4-FFF2-40B4-BE49-F238E27FC236}">
                <a16:creationId xmlns:a16="http://schemas.microsoft.com/office/drawing/2014/main" id="{ACC9577E-7B8A-62B1-F477-BEE95240FA72}"/>
              </a:ext>
            </a:extLst>
          </p:cNvPr>
          <p:cNvCxnSpPr>
            <a:cxnSpLocks/>
          </p:cNvCxnSpPr>
          <p:nvPr/>
        </p:nvCxnSpPr>
        <p:spPr>
          <a:xfrm>
            <a:off x="20914368" y="28736813"/>
            <a:ext cx="7912389" cy="0"/>
          </a:xfrm>
          <a:prstGeom prst="line">
            <a:avLst/>
          </a:prstGeom>
          <a:ln w="25400">
            <a:solidFill>
              <a:schemeClr val="accent1">
                <a:alpha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Connettore 1 104">
            <a:extLst>
              <a:ext uri="{FF2B5EF4-FFF2-40B4-BE49-F238E27FC236}">
                <a16:creationId xmlns:a16="http://schemas.microsoft.com/office/drawing/2014/main" id="{4239115F-5C52-C7E7-50CE-B2CD38B55602}"/>
              </a:ext>
            </a:extLst>
          </p:cNvPr>
          <p:cNvCxnSpPr>
            <a:cxnSpLocks/>
          </p:cNvCxnSpPr>
          <p:nvPr/>
        </p:nvCxnSpPr>
        <p:spPr>
          <a:xfrm>
            <a:off x="20914368" y="32555362"/>
            <a:ext cx="7912389" cy="0"/>
          </a:xfrm>
          <a:prstGeom prst="line">
            <a:avLst/>
          </a:prstGeom>
          <a:ln w="25400">
            <a:solidFill>
              <a:schemeClr val="accent1">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1" name="CasellaDiTesto 110">
            <a:extLst>
              <a:ext uri="{FF2B5EF4-FFF2-40B4-BE49-F238E27FC236}">
                <a16:creationId xmlns:a16="http://schemas.microsoft.com/office/drawing/2014/main" id="{62A41980-FE79-0265-1B49-1C5E7FD541BE}"/>
              </a:ext>
            </a:extLst>
          </p:cNvPr>
          <p:cNvSpPr txBox="1"/>
          <p:nvPr/>
        </p:nvSpPr>
        <p:spPr>
          <a:xfrm>
            <a:off x="1095375" y="37711063"/>
            <a:ext cx="12961938" cy="3970318"/>
          </a:xfrm>
          <a:prstGeom prst="rect">
            <a:avLst/>
          </a:prstGeom>
          <a:noFill/>
        </p:spPr>
        <p:txBody>
          <a:bodyPr wrap="square" rtlCol="0">
            <a:spAutoFit/>
          </a:bodyPr>
          <a:lstStyle/>
          <a:p>
            <a:pPr marL="285750" indent="-285750">
              <a:buFont typeface="Wingdings" pitchFamily="2" charset="2"/>
              <a:buChar char="q"/>
            </a:pPr>
            <a:r>
              <a:rPr lang="en-GB" dirty="0">
                <a:latin typeface="Calibri" panose="020F0502020204030204" pitchFamily="34" charset="0"/>
                <a:cs typeface="Calibri" panose="020F0502020204030204" pitchFamily="34" charset="0"/>
              </a:rPr>
              <a:t>The analyses of task performances falsify the hypothesis under concern as it appears SCHZ do not employ a compensatory mechanism in task-switching, rather displaying an insensitivity to task switching and overall worst results, modulated by a comparable speed-accuracy </a:t>
            </a:r>
            <a:r>
              <a:rPr lang="en-GB" dirty="0" err="1">
                <a:latin typeface="Calibri" panose="020F0502020204030204" pitchFamily="34" charset="0"/>
                <a:cs typeface="Calibri" panose="020F0502020204030204" pitchFamily="34" charset="0"/>
              </a:rPr>
              <a:t>tradeoff</a:t>
            </a:r>
            <a:r>
              <a:rPr lang="en-GB" dirty="0">
                <a:latin typeface="Calibri" panose="020F0502020204030204" pitchFamily="34" charset="0"/>
                <a:cs typeface="Calibri" panose="020F0502020204030204" pitchFamily="34" charset="0"/>
              </a:rPr>
              <a:t> with respect to CTRL. Indeed, our results indicate that SCHZ exhibit a higher reaction time and a lower accuracy rate than CTRL, but both results seem to be independent of task switching. This may occur because of the general difficulty of SCHZ to maintain and implement a task-set (configuration of perceptual, cognitive and response biases that serve to optimize task performance). According to this view, schizophrenic participants would retain less information and cognitive configuration across tasks, substantially making each trial independent of the previous one.</a:t>
            </a:r>
          </a:p>
          <a:p>
            <a:pPr marL="285750" indent="-285750">
              <a:buFont typeface="Wingdings" pitchFamily="2" charset="2"/>
              <a:buChar char="q"/>
            </a:pPr>
            <a:r>
              <a:rPr lang="en-GB" dirty="0">
                <a:latin typeface="Calibri" panose="020F0502020204030204" pitchFamily="34" charset="0"/>
                <a:cs typeface="Calibri" panose="020F0502020204030204" pitchFamily="34" charset="0"/>
              </a:rPr>
              <a:t>Our PCA fails to identify any significant difference in brain activation between SCHZ and CTRL. This suggests that the differing cognitive functioning between the two groups (in our case mostly evident as a general slowing) is to be </a:t>
            </a:r>
            <a:r>
              <a:rPr lang="en-GB" dirty="0" err="1">
                <a:latin typeface="Calibri" panose="020F0502020204030204" pitchFamily="34" charset="0"/>
                <a:cs typeface="Calibri" panose="020F0502020204030204" pitchFamily="34" charset="0"/>
              </a:rPr>
              <a:t>seeked</a:t>
            </a:r>
            <a:r>
              <a:rPr lang="en-GB" dirty="0">
                <a:latin typeface="Calibri" panose="020F0502020204030204" pitchFamily="34" charset="0"/>
                <a:cs typeface="Calibri" panose="020F0502020204030204" pitchFamily="34" charset="0"/>
              </a:rPr>
              <a:t> in the complex interaction between brain networks, rather than in the anomalous activation of just one or few selected regions. This is indeed the current line of research conducted by researchers of the MOX Department, where this intuition is put to the test through advanced non-parametric and functional statistical analysis techniques.</a:t>
            </a:r>
          </a:p>
          <a:p>
            <a:pPr marL="285750" indent="-285750">
              <a:buFont typeface="Wingdings" pitchFamily="2" charset="2"/>
              <a:buChar char="q"/>
            </a:pPr>
            <a:r>
              <a:rPr lang="en-GB" dirty="0">
                <a:latin typeface="Calibri" panose="020F0502020204030204" pitchFamily="34" charset="0"/>
                <a:cs typeface="Calibri" panose="020F0502020204030204" pitchFamily="34" charset="0"/>
              </a:rPr>
              <a:t>Finally, our LMM analysis sheds light on the non-negligible impact of variability across individuals. Specifically, the noticeable estimate we have obtained for PVRE advises caution over the possibility of attributing experimental variability to diagnosis alone.</a:t>
            </a:r>
          </a:p>
        </p:txBody>
      </p:sp>
      <p:pic>
        <p:nvPicPr>
          <p:cNvPr id="115" name="Immagine 114">
            <a:extLst>
              <a:ext uri="{FF2B5EF4-FFF2-40B4-BE49-F238E27FC236}">
                <a16:creationId xmlns:a16="http://schemas.microsoft.com/office/drawing/2014/main" id="{3620997C-F0DE-02F8-2DA2-55E59F025C6D}"/>
              </a:ext>
            </a:extLst>
          </p:cNvPr>
          <p:cNvPicPr>
            <a:picLocks noChangeAspect="1"/>
          </p:cNvPicPr>
          <p:nvPr/>
        </p:nvPicPr>
        <p:blipFill>
          <a:blip r:embed="rId48"/>
          <a:stretch>
            <a:fillRect/>
          </a:stretch>
        </p:blipFill>
        <p:spPr>
          <a:xfrm>
            <a:off x="23362033" y="22811808"/>
            <a:ext cx="2757772" cy="2300051"/>
          </a:xfrm>
          <a:prstGeom prst="rect">
            <a:avLst/>
          </a:prstGeom>
        </p:spPr>
      </p:pic>
      <p:sp>
        <p:nvSpPr>
          <p:cNvPr id="121" name="CasellaDiTesto 120">
            <a:extLst>
              <a:ext uri="{FF2B5EF4-FFF2-40B4-BE49-F238E27FC236}">
                <a16:creationId xmlns:a16="http://schemas.microsoft.com/office/drawing/2014/main" id="{02FBBE9C-9953-4C62-F03A-3837B44BB469}"/>
              </a:ext>
            </a:extLst>
          </p:cNvPr>
          <p:cNvSpPr txBox="1"/>
          <p:nvPr/>
        </p:nvSpPr>
        <p:spPr>
          <a:xfrm>
            <a:off x="21049556" y="13660284"/>
            <a:ext cx="3436257" cy="1200329"/>
          </a:xfrm>
          <a:prstGeom prst="rect">
            <a:avLst/>
          </a:prstGeom>
          <a:noFill/>
        </p:spPr>
        <p:txBody>
          <a:bodyPr wrap="square" rtlCol="0">
            <a:spAutoFit/>
          </a:bodyPr>
          <a:lstStyle/>
          <a:p>
            <a:r>
              <a:rPr lang="en-GB" dirty="0"/>
              <a:t>Only age and diagnosis are relevant and no interaction seems to be important</a:t>
            </a:r>
            <a:r>
              <a:rPr lang="en-GB" sz="1400" dirty="0"/>
              <a:t>.</a:t>
            </a:r>
          </a:p>
          <a:p>
            <a:endParaRPr lang="it-DE" dirty="0"/>
          </a:p>
        </p:txBody>
      </p:sp>
      <p:sp>
        <p:nvSpPr>
          <p:cNvPr id="122" name="CasellaDiTesto 121">
            <a:extLst>
              <a:ext uri="{FF2B5EF4-FFF2-40B4-BE49-F238E27FC236}">
                <a16:creationId xmlns:a16="http://schemas.microsoft.com/office/drawing/2014/main" id="{4A1A0FC0-01DC-60DF-FB16-9ECFA748E5A0}"/>
              </a:ext>
            </a:extLst>
          </p:cNvPr>
          <p:cNvSpPr txBox="1"/>
          <p:nvPr/>
        </p:nvSpPr>
        <p:spPr>
          <a:xfrm>
            <a:off x="1453862" y="12958729"/>
            <a:ext cx="5200291" cy="3549690"/>
          </a:xfrm>
          <a:prstGeom prst="rect">
            <a:avLst/>
          </a:prstGeom>
          <a:noFill/>
        </p:spPr>
        <p:txBody>
          <a:bodyPr wrap="square" rtlCol="0">
            <a:spAutoFit/>
          </a:bodyPr>
          <a:lstStyle/>
          <a:p>
            <a:pPr marL="285750" indent="-285750">
              <a:spcAft>
                <a:spcPts val="800"/>
              </a:spcAft>
              <a:buFont typeface="Wingdings" pitchFamily="2" charset="2"/>
              <a:buChar char="q"/>
            </a:pPr>
            <a:r>
              <a:rPr lang="en-GB" sz="2000" b="1" dirty="0">
                <a:solidFill>
                  <a:srgbClr val="375ED4"/>
                </a:solidFill>
                <a:latin typeface="Calibri" panose="020F0502020204030204" pitchFamily="34" charset="0"/>
                <a:ea typeface="Calibri" panose="020F0502020204030204" pitchFamily="34" charset="0"/>
                <a:cs typeface="Calibri" panose="020F0502020204030204" pitchFamily="34" charset="0"/>
              </a:rPr>
              <a:t>REACTION TIMES</a:t>
            </a:r>
          </a:p>
          <a:p>
            <a:r>
              <a:rPr lang="it-IT" dirty="0">
                <a:latin typeface="Calibri" panose="020F0502020204030204" pitchFamily="34" charset="0"/>
                <a:ea typeface="Calibri" panose="020F0502020204030204" pitchFamily="34" charset="0"/>
                <a:cs typeface="Calibri" panose="020F0502020204030204" pitchFamily="34" charset="0"/>
              </a:rPr>
              <a:t>T</a:t>
            </a:r>
            <a:r>
              <a:rPr lang="en-US" dirty="0">
                <a:latin typeface="Calibri" panose="020F0502020204030204" pitchFamily="34" charset="0"/>
                <a:ea typeface="Calibri" panose="020F0502020204030204" pitchFamily="34" charset="0"/>
                <a:cs typeface="Calibri" panose="020F0502020204030204" pitchFamily="34" charset="0"/>
              </a:rPr>
              <a:t>-test on the means of the Reaction Times: </a:t>
            </a:r>
          </a:p>
          <a:p>
            <a:r>
              <a:rPr lang="en-US" dirty="0">
                <a:latin typeface="Calibri" panose="020F0502020204030204" pitchFamily="34" charset="0"/>
                <a:ea typeface="Calibri" panose="020F0502020204030204" pitchFamily="34" charset="0"/>
                <a:cs typeface="Calibri" panose="020F0502020204030204" pitchFamily="34" charset="0"/>
              </a:rPr>
              <a:t>CTRL !=  </a:t>
            </a:r>
            <a:r>
              <a:rPr lang="en-US">
                <a:latin typeface="Calibri" panose="020F0502020204030204" pitchFamily="34" charset="0"/>
                <a:ea typeface="Calibri" panose="020F0502020204030204" pitchFamily="34" charset="0"/>
                <a:cs typeface="Calibri" panose="020F0502020204030204" pitchFamily="34" charset="0"/>
              </a:rPr>
              <a:t>SCHZ with </a:t>
            </a:r>
            <a:r>
              <a:rPr lang="en-US" dirty="0">
                <a:latin typeface="Calibri" panose="020F0502020204030204" pitchFamily="34" charset="0"/>
                <a:ea typeface="Calibri" panose="020F0502020204030204" pitchFamily="34" charset="0"/>
                <a:cs typeface="Calibri" panose="020F0502020204030204" pitchFamily="34" charset="0"/>
              </a:rPr>
              <a:t>p-value </a:t>
            </a:r>
            <a:r>
              <a:rPr lang="en-US" dirty="0">
                <a:latin typeface="Calibri" panose="020F0502020204030204" pitchFamily="34" charset="0"/>
                <a:cs typeface="Calibri" panose="020F0502020204030204" pitchFamily="34" charset="0"/>
              </a:rPr>
              <a:t>≈ 0. </a:t>
            </a:r>
          </a:p>
          <a:p>
            <a:pPr marL="285750" indent="-285750">
              <a:buFont typeface="Symbol" panose="05050102010706020507" pitchFamily="18" charset="2"/>
              <a:buChar char="Þ"/>
            </a:pPr>
            <a:r>
              <a:rPr lang="en-US" b="1" dirty="0" err="1">
                <a:solidFill>
                  <a:srgbClr val="375ED4"/>
                </a:solidFill>
                <a:latin typeface="Calibri" panose="020F0502020204030204" pitchFamily="34" charset="0"/>
                <a:ea typeface="Calibri" panose="020F0502020204030204" pitchFamily="34" charset="0"/>
                <a:cs typeface="Calibri" panose="020F0502020204030204" pitchFamily="34" charset="0"/>
              </a:rPr>
              <a:t>cose</a:t>
            </a:r>
            <a:endParaRPr lang="en-GB" b="1" dirty="0">
              <a:solidFill>
                <a:srgbClr val="375ED4"/>
              </a:solidFill>
              <a:latin typeface="Calibri" panose="020F0502020204030204" pitchFamily="34" charset="0"/>
              <a:ea typeface="Calibri" panose="020F0502020204030204" pitchFamily="34" charset="0"/>
              <a:cs typeface="Calibri" panose="020F0502020204030204" pitchFamily="34" charset="0"/>
            </a:endParaRPr>
          </a:p>
          <a:p>
            <a:endParaRPr lang="it-DE" dirty="0"/>
          </a:p>
          <a:p>
            <a:r>
              <a:rPr lang="it-IT" dirty="0"/>
              <a:t>Check </a:t>
            </a:r>
            <a:r>
              <a:rPr lang="it-IT" dirty="0" err="1"/>
              <a:t>Normality</a:t>
            </a:r>
            <a:r>
              <a:rPr lang="it-IT" dirty="0"/>
              <a:t>: </a:t>
            </a:r>
            <a:r>
              <a:rPr lang="it-DE" dirty="0"/>
              <a:t>Shapiro test 0.016 </a:t>
            </a:r>
            <a:r>
              <a:rPr lang="it-IT" dirty="0"/>
              <a:t>(CTRL) </a:t>
            </a:r>
            <a:r>
              <a:rPr lang="it-DE" dirty="0"/>
              <a:t>and 0.09 </a:t>
            </a:r>
            <a:r>
              <a:rPr lang="it-IT" dirty="0"/>
              <a:t>(SCHZ)</a:t>
            </a:r>
            <a:r>
              <a:rPr lang="it-DE" dirty="0"/>
              <a:t>.</a:t>
            </a:r>
            <a:r>
              <a:rPr lang="it-IT" dirty="0"/>
              <a:t> </a:t>
            </a:r>
            <a:endParaRPr lang="it-DE" dirty="0"/>
          </a:p>
          <a:p>
            <a:endParaRPr lang="it-DE" dirty="0"/>
          </a:p>
          <a:p>
            <a:r>
              <a:rPr lang="it-IT" dirty="0"/>
              <a:t>C</a:t>
            </a:r>
            <a:r>
              <a:rPr lang="it-DE" dirty="0"/>
              <a:t>onfidence interval for the difference</a:t>
            </a:r>
            <a:r>
              <a:rPr lang="it-IT" dirty="0"/>
              <a:t>:</a:t>
            </a:r>
            <a:endParaRPr lang="it-DE" dirty="0"/>
          </a:p>
          <a:p>
            <a:r>
              <a:rPr lang="it-DE" dirty="0"/>
              <a:t>[ 0.292,   0.232,   0.173]</a:t>
            </a:r>
            <a:endParaRPr lang="it-IT" dirty="0"/>
          </a:p>
          <a:p>
            <a:endParaRPr lang="it-IT" dirty="0"/>
          </a:p>
          <a:p>
            <a:r>
              <a:rPr lang="it-IT" dirty="0"/>
              <a:t>invertire</a:t>
            </a:r>
            <a:endParaRPr lang="it-DE" dirty="0"/>
          </a:p>
        </p:txBody>
      </p:sp>
      <p:graphicFrame>
        <p:nvGraphicFramePr>
          <p:cNvPr id="128" name="Oggetto 127">
            <a:extLst>
              <a:ext uri="{FF2B5EF4-FFF2-40B4-BE49-F238E27FC236}">
                <a16:creationId xmlns:a16="http://schemas.microsoft.com/office/drawing/2014/main" id="{910628BC-1FCE-6C43-C16E-8F16EB821F61}"/>
              </a:ext>
            </a:extLst>
          </p:cNvPr>
          <p:cNvGraphicFramePr>
            <a:graphicFrameLocks noChangeAspect="1"/>
          </p:cNvGraphicFramePr>
          <p:nvPr>
            <p:extLst>
              <p:ext uri="{D42A27DB-BD31-4B8C-83A1-F6EECF244321}">
                <p14:modId xmlns:p14="http://schemas.microsoft.com/office/powerpoint/2010/main" val="2095703472"/>
              </p:ext>
            </p:extLst>
          </p:nvPr>
        </p:nvGraphicFramePr>
        <p:xfrm>
          <a:off x="16945650" y="12240694"/>
          <a:ext cx="3436257" cy="4640566"/>
        </p:xfrm>
        <a:graphic>
          <a:graphicData uri="http://schemas.openxmlformats.org/presentationml/2006/ole">
            <mc:AlternateContent xmlns:mc="http://schemas.openxmlformats.org/markup-compatibility/2006">
              <mc:Choice xmlns:v="urn:schemas-microsoft-com:vml" Requires="v">
                <p:oleObj name="Acrobat Document" r:id="rId49" imgW="5667037" imgH="8010334" progId="Acrobat.Document.DC">
                  <p:embed/>
                </p:oleObj>
              </mc:Choice>
              <mc:Fallback>
                <p:oleObj name="Acrobat Document" r:id="rId49" imgW="5667037" imgH="8010334" progId="Acrobat.Document.DC">
                  <p:embed/>
                  <p:pic>
                    <p:nvPicPr>
                      <p:cNvPr id="127" name="Oggetto 126">
                        <a:extLst>
                          <a:ext uri="{FF2B5EF4-FFF2-40B4-BE49-F238E27FC236}">
                            <a16:creationId xmlns:a16="http://schemas.microsoft.com/office/drawing/2014/main" id="{425AB8C7-A471-1824-962D-EC0BF580D870}"/>
                          </a:ext>
                        </a:extLst>
                      </p:cNvPr>
                      <p:cNvPicPr/>
                      <p:nvPr/>
                    </p:nvPicPr>
                    <p:blipFill>
                      <a:blip r:embed="rId50"/>
                      <a:stretch>
                        <a:fillRect/>
                      </a:stretch>
                    </p:blipFill>
                    <p:spPr>
                      <a:xfrm>
                        <a:off x="16945650" y="12240694"/>
                        <a:ext cx="3436257" cy="4640566"/>
                      </a:xfrm>
                      <a:prstGeom prst="rect">
                        <a:avLst/>
                      </a:prstGeom>
                    </p:spPr>
                  </p:pic>
                </p:oleObj>
              </mc:Fallback>
            </mc:AlternateContent>
          </a:graphicData>
        </a:graphic>
      </p:graphicFrame>
      <p:pic>
        <p:nvPicPr>
          <p:cNvPr id="130" name="Immagine 129">
            <a:extLst>
              <a:ext uri="{FF2B5EF4-FFF2-40B4-BE49-F238E27FC236}">
                <a16:creationId xmlns:a16="http://schemas.microsoft.com/office/drawing/2014/main" id="{A10C522E-D75E-6992-6DD9-9AAEAAD53D97}"/>
              </a:ext>
            </a:extLst>
          </p:cNvPr>
          <p:cNvPicPr>
            <a:picLocks noChangeAspect="1"/>
          </p:cNvPicPr>
          <p:nvPr/>
        </p:nvPicPr>
        <p:blipFill>
          <a:blip r:embed="rId51">
            <a:duotone>
              <a:schemeClr val="bg2">
                <a:shade val="45000"/>
                <a:satMod val="135000"/>
              </a:schemeClr>
              <a:prstClr val="white"/>
            </a:duotone>
            <a:extLst>
              <a:ext uri="{BEBA8EAE-BF5A-486C-A8C5-ECC9F3942E4B}">
                <a14:imgProps xmlns:a14="http://schemas.microsoft.com/office/drawing/2010/main">
                  <a14:imgLayer r:embed="rId52">
                    <a14:imgEffect>
                      <a14:colorTemperature colorTemp="1500"/>
                    </a14:imgEffect>
                    <a14:imgEffect>
                      <a14:saturation sat="209000"/>
                    </a14:imgEffect>
                    <a14:imgEffect>
                      <a14:brightnessContrast bright="100000" contrast="100000"/>
                    </a14:imgEffect>
                  </a14:imgLayer>
                </a14:imgProps>
              </a:ext>
            </a:extLst>
          </a:blip>
          <a:stretch>
            <a:fillRect/>
          </a:stretch>
        </p:blipFill>
        <p:spPr>
          <a:xfrm>
            <a:off x="1455738" y="1028282"/>
            <a:ext cx="3672074" cy="2698753"/>
          </a:xfrm>
          <a:prstGeom prst="rect">
            <a:avLst/>
          </a:prstGeom>
          <a:noFill/>
        </p:spPr>
      </p:pic>
      <p:graphicFrame>
        <p:nvGraphicFramePr>
          <p:cNvPr id="41" name="Tabella 40">
            <a:extLst>
              <a:ext uri="{FF2B5EF4-FFF2-40B4-BE49-F238E27FC236}">
                <a16:creationId xmlns:a16="http://schemas.microsoft.com/office/drawing/2014/main" id="{C5238738-D13C-B4B9-9E40-4AFC23ED7D79}"/>
              </a:ext>
            </a:extLst>
          </p:cNvPr>
          <p:cNvGraphicFramePr>
            <a:graphicFrameLocks noGrp="1"/>
          </p:cNvGraphicFramePr>
          <p:nvPr>
            <p:extLst>
              <p:ext uri="{D42A27DB-BD31-4B8C-83A1-F6EECF244321}">
                <p14:modId xmlns:p14="http://schemas.microsoft.com/office/powerpoint/2010/main" val="81021816"/>
              </p:ext>
            </p:extLst>
          </p:nvPr>
        </p:nvGraphicFramePr>
        <p:xfrm>
          <a:off x="1953958" y="5556289"/>
          <a:ext cx="7904060" cy="1859832"/>
        </p:xfrm>
        <a:graphic>
          <a:graphicData uri="http://schemas.openxmlformats.org/drawingml/2006/table">
            <a:tbl>
              <a:tblPr>
                <a:tableStyleId>{2D5ABB26-0587-4C30-8999-92F81FD0307C}</a:tableStyleId>
              </a:tblPr>
              <a:tblGrid>
                <a:gridCol w="841857">
                  <a:extLst>
                    <a:ext uri="{9D8B030D-6E8A-4147-A177-3AD203B41FA5}">
                      <a16:colId xmlns:a16="http://schemas.microsoft.com/office/drawing/2014/main" val="4090719409"/>
                    </a:ext>
                  </a:extLst>
                </a:gridCol>
                <a:gridCol w="7062203">
                  <a:extLst>
                    <a:ext uri="{9D8B030D-6E8A-4147-A177-3AD203B41FA5}">
                      <a16:colId xmlns:a16="http://schemas.microsoft.com/office/drawing/2014/main" val="748496754"/>
                    </a:ext>
                  </a:extLst>
                </a:gridCol>
              </a:tblGrid>
              <a:tr h="305065">
                <a:tc>
                  <a:txBody>
                    <a:bodyPr/>
                    <a:lstStyle/>
                    <a:p>
                      <a:r>
                        <a:rPr lang="it-IT" sz="1800" dirty="0"/>
                        <a:t>Who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800" dirty="0"/>
                        <a:t>People with </a:t>
                      </a:r>
                      <a:r>
                        <a:rPr lang="it-IT" sz="1800" dirty="0" err="1"/>
                        <a:t>schizophrenia</a:t>
                      </a:r>
                      <a:r>
                        <a:rPr lang="it-IT" sz="1800" dirty="0"/>
                        <a:t> (SCHZ)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053381"/>
                  </a:ext>
                </a:extLst>
              </a:tr>
              <a:tr h="381276">
                <a:tc>
                  <a:txBody>
                    <a:bodyPr/>
                    <a:lstStyle/>
                    <a:p>
                      <a:r>
                        <a:rPr lang="it-IT" sz="1800" dirty="0" err="1"/>
                        <a:t>When</a:t>
                      </a:r>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800" dirty="0"/>
                        <a:t>Task Switching: </a:t>
                      </a:r>
                      <a:r>
                        <a:rPr lang="it-IT" sz="1800" dirty="0" err="1"/>
                        <a:t>Redirecting</a:t>
                      </a:r>
                      <a:r>
                        <a:rPr lang="it-IT" sz="1800" dirty="0"/>
                        <a:t> </a:t>
                      </a:r>
                      <a:r>
                        <a:rPr lang="it-IT" sz="1800" dirty="0" err="1"/>
                        <a:t>attention</a:t>
                      </a:r>
                      <a:r>
                        <a:rPr lang="it-IT" sz="1800" dirty="0"/>
                        <a:t> on </a:t>
                      </a:r>
                      <a:r>
                        <a:rPr lang="it-IT" sz="1800" dirty="0" err="1"/>
                        <a:t>different</a:t>
                      </a:r>
                      <a:r>
                        <a:rPr lang="it-IT" sz="1800" dirty="0"/>
                        <a: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267333"/>
                  </a:ext>
                </a:extLst>
              </a:tr>
              <a:tr h="381276">
                <a:tc>
                  <a:txBody>
                    <a:bodyPr/>
                    <a:lstStyle/>
                    <a:p>
                      <a:r>
                        <a:rPr lang="it-IT" sz="1800" dirty="0" err="1"/>
                        <a:t>What</a:t>
                      </a:r>
                      <a:r>
                        <a:rPr lang="it-IT"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800" dirty="0"/>
                        <a:t>Do </a:t>
                      </a:r>
                      <a:r>
                        <a:rPr lang="it-IT" sz="1800" dirty="0" err="1"/>
                        <a:t>not</a:t>
                      </a:r>
                      <a:r>
                        <a:rPr lang="it-IT" sz="1800" dirty="0"/>
                        <a:t> </a:t>
                      </a:r>
                      <a:r>
                        <a:rPr lang="it-IT" sz="1800" dirty="0" err="1"/>
                        <a:t>perform</a:t>
                      </a:r>
                      <a:r>
                        <a:rPr lang="it-IT" sz="1800" dirty="0"/>
                        <a:t> </a:t>
                      </a:r>
                      <a:r>
                        <a:rPr lang="it-IT" sz="1800" dirty="0" err="1"/>
                        <a:t>worse</a:t>
                      </a:r>
                      <a:r>
                        <a:rPr lang="it-IT" sz="1800" dirty="0"/>
                        <a:t> </a:t>
                      </a:r>
                      <a:r>
                        <a:rPr lang="it-IT" sz="1800" dirty="0" err="1"/>
                        <a:t>than</a:t>
                      </a:r>
                      <a:r>
                        <a:rPr lang="it-IT" sz="1800" dirty="0"/>
                        <a:t> </a:t>
                      </a:r>
                      <a:r>
                        <a:rPr lang="it-IT" sz="1800" dirty="0" err="1"/>
                        <a:t>neurotypical</a:t>
                      </a:r>
                      <a:r>
                        <a:rPr lang="it-IT" sz="1800" dirty="0"/>
                        <a:t> </a:t>
                      </a:r>
                      <a:r>
                        <a:rPr lang="it-IT" sz="1800" dirty="0" err="1"/>
                        <a:t>population</a:t>
                      </a:r>
                      <a:r>
                        <a:rPr lang="it-IT" sz="1800" dirty="0"/>
                        <a:t> (CTRL)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7026302"/>
                  </a:ext>
                </a:extLst>
              </a:tr>
              <a:tr h="305065">
                <a:tc>
                  <a:txBody>
                    <a:bodyPr/>
                    <a:lstStyle/>
                    <a:p>
                      <a:r>
                        <a:rPr lang="it-IT" sz="1800" dirty="0" err="1"/>
                        <a:t>Where</a:t>
                      </a:r>
                      <a:endParaRPr lang="it-IT"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800" dirty="0" err="1"/>
                        <a:t>Dorsolateral</a:t>
                      </a:r>
                      <a:r>
                        <a:rPr lang="it-IT" sz="1800" dirty="0"/>
                        <a:t> </a:t>
                      </a:r>
                      <a:r>
                        <a:rPr lang="it-IT" sz="1800" dirty="0" err="1"/>
                        <a:t>Prefrontal</a:t>
                      </a:r>
                      <a:r>
                        <a:rPr lang="it-IT" sz="1800" dirty="0"/>
                        <a:t> Cortex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01923"/>
                  </a:ext>
                </a:extLst>
              </a:tr>
              <a:tr h="305065">
                <a:tc>
                  <a:txBody>
                    <a:bodyPr/>
                    <a:lstStyle/>
                    <a:p>
                      <a:r>
                        <a:rPr lang="it-IT" sz="1800" dirty="0"/>
                        <a:t>How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800" dirty="0" err="1"/>
                        <a:t>Compensation</a:t>
                      </a:r>
                      <a:r>
                        <a:rPr lang="it-IT" sz="1800" dirty="0"/>
                        <a:t> </a:t>
                      </a:r>
                      <a:r>
                        <a:rPr lang="it-IT" sz="1800" dirty="0" err="1"/>
                        <a:t>Mechanism</a:t>
                      </a:r>
                      <a:r>
                        <a:rPr lang="it-IT" sz="18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295978"/>
                  </a:ext>
                </a:extLst>
              </a:tr>
            </a:tbl>
          </a:graphicData>
        </a:graphic>
      </p:graphicFrame>
    </p:spTree>
    <p:extLst>
      <p:ext uri="{BB962C8B-B14F-4D97-AF65-F5344CB8AC3E}">
        <p14:creationId xmlns:p14="http://schemas.microsoft.com/office/powerpoint/2010/main" val="349062603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1553</TotalTime>
  <Words>1749</Words>
  <Application>Microsoft Macintosh PowerPoint</Application>
  <PresentationFormat>Personalizzato</PresentationFormat>
  <Paragraphs>127</Paragraphs>
  <Slides>1</Slides>
  <Notes>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9" baseType="lpstr">
      <vt:lpstr>Arial</vt:lpstr>
      <vt:lpstr>Calibri</vt:lpstr>
      <vt:lpstr>Calibri Light</vt:lpstr>
      <vt:lpstr>Cambria Math</vt:lpstr>
      <vt:lpstr>Symbol</vt:lpstr>
      <vt:lpstr>Wingdings</vt:lpstr>
      <vt:lpstr>Tema di Office</vt:lpstr>
      <vt:lpstr>Acrobat Document</vt:lpstr>
      <vt:lpstr>Case study on Human Brain Connectivity:  Task-Switching in Schizophrenia Costanza Cantalini, Erica Bistacchia, Lorenzo Ferrara and Scott Pesenti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case on Human Brain Connectivity:  Task-Switching in Schizophrenia Costanza Cantalini, Erica Bistacchia, Lorenzo Ferrara, Scott Pesenti</dc:title>
  <dc:creator>Erica Bistacchia</dc:creator>
  <cp:lastModifiedBy>Erica Bistacchia</cp:lastModifiedBy>
  <cp:revision>48</cp:revision>
  <dcterms:created xsi:type="dcterms:W3CDTF">2022-07-20T07:08:19Z</dcterms:created>
  <dcterms:modified xsi:type="dcterms:W3CDTF">2022-07-21T09:28:36Z</dcterms:modified>
</cp:coreProperties>
</file>