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3" roundtripDataSignature="AMtx7mj2jaLkt0sMGEA7eKABzYXtYDs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  <p:guide pos="100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13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3"/>
          <p:cNvCxnSpPr/>
          <p:nvPr/>
        </p:nvCxnSpPr>
        <p:spPr>
          <a:xfrm>
            <a:off x="1218884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13"/>
          <p:cNvCxnSpPr/>
          <p:nvPr/>
        </p:nvCxnSpPr>
        <p:spPr>
          <a:xfrm>
            <a:off x="0" y="5631204"/>
            <a:ext cx="18283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3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ctrTitle"/>
          </p:nvPr>
        </p:nvSpPr>
        <p:spPr>
          <a:xfrm>
            <a:off x="2428669" y="1600200"/>
            <a:ext cx="8329031" cy="2680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2428669" y="4344915"/>
            <a:ext cx="7516442" cy="1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400"/>
              <a:buNone/>
              <a:defRPr>
                <a:solidFill>
                  <a:srgbClr val="92979C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2000"/>
              <a:buNone/>
              <a:defRPr>
                <a:solidFill>
                  <a:srgbClr val="92979C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666412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 rot="5400000">
            <a:off x="4198837" y="-1005200"/>
            <a:ext cx="4572000" cy="978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showMasterSp="0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3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3"/>
          <p:cNvSpPr/>
          <p:nvPr/>
        </p:nvSpPr>
        <p:spPr>
          <a:xfrm rot="5400000">
            <a:off x="756095" y="898102"/>
            <a:ext cx="336023" cy="294097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3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7750175" y="2535237"/>
            <a:ext cx="5486400" cy="1787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2779713" y="-495300"/>
            <a:ext cx="54864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5"/>
          <p:cNvCxnSpPr/>
          <p:nvPr/>
        </p:nvCxnSpPr>
        <p:spPr>
          <a:xfrm>
            <a:off x="621792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5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1074240" y="381000"/>
            <a:ext cx="329342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1074240" y="2133600"/>
            <a:ext cx="329342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11573293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6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276462" y="6032500"/>
            <a:ext cx="593189" cy="519176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6"/>
          <p:cNvCxnSpPr/>
          <p:nvPr/>
        </p:nvCxnSpPr>
        <p:spPr>
          <a:xfrm>
            <a:off x="1216152" y="5638800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6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rgbClr val="6A8093">
              <a:alpha val="4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>
            <a:off x="11573293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1218884" y="0"/>
            <a:ext cx="0" cy="60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1598613" y="1600201"/>
            <a:ext cx="8283272" cy="2654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598613" y="4259996"/>
            <a:ext cx="7264623" cy="1150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 sz="1800">
                <a:solidFill>
                  <a:srgbClr val="92979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600"/>
              <a:buNone/>
              <a:defRPr sz="1600">
                <a:solidFill>
                  <a:srgbClr val="92979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593436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6561651" y="1600200"/>
            <a:ext cx="481458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›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593436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 cap="none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1593436" y="2514706"/>
            <a:ext cx="4814586" cy="365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6557349" y="1499616"/>
            <a:ext cx="4818888" cy="938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 cap="none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6557349" y="2514600"/>
            <a:ext cx="4818888" cy="365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›"/>
              <a:defRPr sz="16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0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0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rgbClr val="6A8093">
              <a:alpha val="86666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rgbClr val="C1CBD3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1074240" y="381000"/>
            <a:ext cx="329342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800"/>
              <a:buFont typeface="Arial"/>
              <a:buNone/>
              <a:defRPr b="0" sz="2800" cap="none">
                <a:solidFill>
                  <a:srgbClr val="343F4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egnaposto vuoto per aggiungere un'immagine. Fare clic sul segnaposto e selezionare l'immagine che si vuole aggiungere" id="113" name="Google Shape;113;p21"/>
          <p:cNvSpPr/>
          <p:nvPr>
            <p:ph idx="2" type="pic"/>
          </p:nvPr>
        </p:nvSpPr>
        <p:spPr>
          <a:xfrm>
            <a:off x="5180251" y="482600"/>
            <a:ext cx="6195986" cy="5689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074240" y="2133600"/>
            <a:ext cx="329342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>
            <a:off x="11879867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rgbClr val="465562">
              <a:alpha val="89803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rgbClr val="6A8093">
              <a:alpha val="87450"/>
            </a:srgbClr>
          </a:solidFill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rgbClr val="465562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2"/>
          <p:cNvCxnSpPr/>
          <p:nvPr/>
        </p:nvCxnSpPr>
        <p:spPr>
          <a:xfrm>
            <a:off x="617143" y="7362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2"/>
          <p:cNvCxnSpPr/>
          <p:nvPr/>
        </p:nvCxnSpPr>
        <p:spPr>
          <a:xfrm>
            <a:off x="617143" y="1345819"/>
            <a:ext cx="60944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2"/>
          <p:cNvSpPr/>
          <p:nvPr/>
        </p:nvSpPr>
        <p:spPr>
          <a:xfrm>
            <a:off x="756095" y="898102"/>
            <a:ext cx="336023" cy="294097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2"/>
          <p:cNvCxnSpPr/>
          <p:nvPr/>
        </p:nvCxnSpPr>
        <p:spPr>
          <a:xfrm>
            <a:off x="617143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43F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b="1" lang="it-IT"/>
              <a:t>MAIN GOALS OF OUR ANALYSIS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1593436" y="16288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6888" lvl="0" marL="2468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inner workings of a schizophrenic mind analyzing:</a:t>
            </a:r>
            <a:endParaRPr/>
          </a:p>
          <a:p>
            <a:pPr indent="-24688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 connectivity with respect to our Region Of Interest (ROI)</a:t>
            </a:r>
            <a:endParaRPr/>
          </a:p>
          <a:p>
            <a:pPr indent="-24688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differences in reaction times and outcomes</a:t>
            </a:r>
            <a:endParaRPr/>
          </a:p>
          <a:p>
            <a:pPr indent="-2468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effect of experiment design on results 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it-IT" sz="2800">
                <a:solidFill>
                  <a:schemeClr val="dk1"/>
                </a:solidFill>
              </a:rPr>
              <a:t>Switch/no switch</a:t>
            </a:r>
            <a:endParaRPr sz="2800">
              <a:solidFill>
                <a:schemeClr val="dk1"/>
              </a:solidFill>
            </a:endParaRPr>
          </a:p>
          <a:p>
            <a:pPr indent="-24688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longer exposure to the cue(CSI)</a:t>
            </a:r>
            <a:endParaRPr/>
          </a:p>
          <a:p>
            <a:pPr indent="-246888" lvl="1" marL="6126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Congruency between tests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69088" lvl="0" marL="246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b="1" lang="it-IT"/>
              <a:t>TECHNIQUES WE WILL USE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0223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›"/>
            </a:pPr>
            <a:r>
              <a:rPr lang="it-IT"/>
              <a:t>PCA: reducing dimensionality of zmaps</a:t>
            </a:r>
            <a:endParaRPr/>
          </a:p>
          <a:p>
            <a:pPr indent="-260223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›"/>
            </a:pPr>
            <a:r>
              <a:rPr lang="it-IT"/>
              <a:t>CLUSTERING: to identify different shades in spectrum of schiz. (on zmaps)</a:t>
            </a:r>
            <a:endParaRPr/>
          </a:p>
          <a:p>
            <a:pPr indent="-260223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›"/>
            </a:pPr>
            <a:r>
              <a:rPr lang="it-IT"/>
              <a:t>THREE- WAY ANOVA (response times vs schiz/healthy, congruency/incongruency,…): to identify the differences between groups</a:t>
            </a:r>
            <a:endParaRPr/>
          </a:p>
          <a:p>
            <a:pPr indent="-258318" lvl="1" marL="6126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it-IT"/>
              <a:t>To obtain explanation for reaction times</a:t>
            </a:r>
            <a:endParaRPr/>
          </a:p>
          <a:p>
            <a:pPr indent="-258318" lvl="1" marL="6126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it-IT"/>
              <a:t>boxplots of healthy vs schizo</a:t>
            </a:r>
            <a:endParaRPr/>
          </a:p>
          <a:p>
            <a:pPr indent="0" lvl="0" marL="6126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/>
              <a:t>Not yet seen in class:</a:t>
            </a:r>
            <a:endParaRPr/>
          </a:p>
          <a:p>
            <a:pPr indent="-260223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›"/>
            </a:pPr>
            <a:r>
              <a:rPr lang="it-IT"/>
              <a:t>MIXED EFFECT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>
            <a:off x="7411211" y="669036"/>
            <a:ext cx="3965575" cy="1466215"/>
            <a:chOff x="7411211" y="669036"/>
            <a:chExt cx="3965575" cy="1466215"/>
          </a:xfrm>
        </p:grpSpPr>
        <p:sp>
          <p:nvSpPr>
            <p:cNvPr id="158" name="Google Shape;158;p5"/>
            <p:cNvSpPr/>
            <p:nvPr/>
          </p:nvSpPr>
          <p:spPr>
            <a:xfrm>
              <a:off x="7411211" y="669036"/>
              <a:ext cx="3965575" cy="1466215"/>
            </a:xfrm>
            <a:custGeom>
              <a:rect b="b" l="l" r="r" t="t"/>
              <a:pathLst>
                <a:path extrusionOk="0" h="1466214" w="3965575">
                  <a:moveTo>
                    <a:pt x="3721100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3721100" y="1466088"/>
                  </a:lnTo>
                  <a:lnTo>
                    <a:pt x="3770359" y="1461125"/>
                  </a:lnTo>
                  <a:lnTo>
                    <a:pt x="3816232" y="1446893"/>
                  </a:lnTo>
                  <a:lnTo>
                    <a:pt x="3857739" y="1424370"/>
                  </a:lnTo>
                  <a:lnTo>
                    <a:pt x="3893899" y="1394539"/>
                  </a:lnTo>
                  <a:lnTo>
                    <a:pt x="3923730" y="1358379"/>
                  </a:lnTo>
                  <a:lnTo>
                    <a:pt x="3946253" y="1316872"/>
                  </a:lnTo>
                  <a:lnTo>
                    <a:pt x="3960485" y="1270999"/>
                  </a:lnTo>
                  <a:lnTo>
                    <a:pt x="3965448" y="1221739"/>
                  </a:lnTo>
                  <a:lnTo>
                    <a:pt x="3965448" y="244348"/>
                  </a:lnTo>
                  <a:lnTo>
                    <a:pt x="3960485" y="195088"/>
                  </a:lnTo>
                  <a:lnTo>
                    <a:pt x="3946253" y="149215"/>
                  </a:lnTo>
                  <a:lnTo>
                    <a:pt x="3923730" y="107708"/>
                  </a:lnTo>
                  <a:lnTo>
                    <a:pt x="3893899" y="71548"/>
                  </a:lnTo>
                  <a:lnTo>
                    <a:pt x="3857739" y="41717"/>
                  </a:lnTo>
                  <a:lnTo>
                    <a:pt x="3816232" y="19194"/>
                  </a:lnTo>
                  <a:lnTo>
                    <a:pt x="3770359" y="4962"/>
                  </a:lnTo>
                  <a:lnTo>
                    <a:pt x="3721100" y="0"/>
                  </a:lnTo>
                  <a:close/>
                </a:path>
              </a:pathLst>
            </a:custGeom>
            <a:solidFill>
              <a:srgbClr val="DEE1E6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411211" y="669036"/>
              <a:ext cx="3965575" cy="1466215"/>
            </a:xfrm>
            <a:custGeom>
              <a:rect b="b" l="l" r="r" t="t"/>
              <a:pathLst>
                <a:path extrusionOk="0" h="1466214" w="3965575">
                  <a:moveTo>
                    <a:pt x="3965448" y="244348"/>
                  </a:moveTo>
                  <a:lnTo>
                    <a:pt x="3965448" y="1221739"/>
                  </a:lnTo>
                  <a:lnTo>
                    <a:pt x="3960485" y="1270999"/>
                  </a:lnTo>
                  <a:lnTo>
                    <a:pt x="3946253" y="1316872"/>
                  </a:lnTo>
                  <a:lnTo>
                    <a:pt x="3923730" y="1358379"/>
                  </a:lnTo>
                  <a:lnTo>
                    <a:pt x="3893899" y="1394539"/>
                  </a:lnTo>
                  <a:lnTo>
                    <a:pt x="3857739" y="1424370"/>
                  </a:lnTo>
                  <a:lnTo>
                    <a:pt x="3816232" y="1446893"/>
                  </a:lnTo>
                  <a:lnTo>
                    <a:pt x="3770359" y="1461125"/>
                  </a:lnTo>
                  <a:lnTo>
                    <a:pt x="3721100" y="1466088"/>
                  </a:lnTo>
                  <a:lnTo>
                    <a:pt x="0" y="1466088"/>
                  </a:lnTo>
                  <a:lnTo>
                    <a:pt x="0" y="0"/>
                  </a:lnTo>
                  <a:lnTo>
                    <a:pt x="3721100" y="0"/>
                  </a:lnTo>
                  <a:lnTo>
                    <a:pt x="3770359" y="4962"/>
                  </a:lnTo>
                  <a:lnTo>
                    <a:pt x="3816232" y="19194"/>
                  </a:lnTo>
                  <a:lnTo>
                    <a:pt x="3857739" y="41717"/>
                  </a:lnTo>
                  <a:lnTo>
                    <a:pt x="3893899" y="71548"/>
                  </a:lnTo>
                  <a:lnTo>
                    <a:pt x="3923730" y="107708"/>
                  </a:lnTo>
                  <a:lnTo>
                    <a:pt x="3946253" y="149215"/>
                  </a:lnTo>
                  <a:lnTo>
                    <a:pt x="3960485" y="195088"/>
                  </a:lnTo>
                  <a:lnTo>
                    <a:pt x="3965448" y="244348"/>
                  </a:lnTo>
                  <a:close/>
                </a:path>
              </a:pathLst>
            </a:custGeom>
            <a:noFill/>
            <a:ln cap="flat" cmpd="sng" w="9525">
              <a:solidFill>
                <a:srgbClr val="DEE1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5"/>
          <p:cNvSpPr txBox="1"/>
          <p:nvPr/>
        </p:nvSpPr>
        <p:spPr>
          <a:xfrm>
            <a:off x="7539990" y="908720"/>
            <a:ext cx="3666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461"/>
              </a:buClr>
              <a:buSzPts val="3200"/>
              <a:buFont typeface="Trebuchet MS"/>
              <a:buChar char="•"/>
            </a:pPr>
            <a:r>
              <a:rPr lang="it-IT" sz="3200">
                <a:solidFill>
                  <a:srgbClr val="46546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it-IT" sz="3200">
                <a:solidFill>
                  <a:srgbClr val="465461"/>
                </a:solidFill>
                <a:latin typeface="Trebuchet MS"/>
                <a:ea typeface="Trebuchet MS"/>
                <a:cs typeface="Trebuchet MS"/>
                <a:sym typeface="Trebuchet MS"/>
              </a:rPr>
              <a:t>on-normality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5120640" y="359077"/>
            <a:ext cx="6256147" cy="3618485"/>
            <a:chOff x="5120640" y="443483"/>
            <a:chExt cx="6256147" cy="3618485"/>
          </a:xfrm>
        </p:grpSpPr>
        <p:pic>
          <p:nvPicPr>
            <p:cNvPr id="162" name="Google Shape;16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20640" y="443483"/>
              <a:ext cx="2345436" cy="1949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4584" y="493775"/>
              <a:ext cx="1714500" cy="2013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80076" y="484631"/>
              <a:ext cx="2231135" cy="1834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5"/>
            <p:cNvSpPr/>
            <p:nvPr/>
          </p:nvSpPr>
          <p:spPr>
            <a:xfrm>
              <a:off x="7411212" y="2593848"/>
              <a:ext cx="3965575" cy="1468120"/>
            </a:xfrm>
            <a:custGeom>
              <a:rect b="b" l="l" r="r" t="t"/>
              <a:pathLst>
                <a:path extrusionOk="0" h="1468120" w="3965575">
                  <a:moveTo>
                    <a:pt x="3720846" y="0"/>
                  </a:moveTo>
                  <a:lnTo>
                    <a:pt x="0" y="0"/>
                  </a:lnTo>
                  <a:lnTo>
                    <a:pt x="0" y="1467612"/>
                  </a:lnTo>
                  <a:lnTo>
                    <a:pt x="3720846" y="1467612"/>
                  </a:lnTo>
                  <a:lnTo>
                    <a:pt x="3770152" y="1462644"/>
                  </a:lnTo>
                  <a:lnTo>
                    <a:pt x="3816072" y="1448395"/>
                  </a:lnTo>
                  <a:lnTo>
                    <a:pt x="3857622" y="1425847"/>
                  </a:lnTo>
                  <a:lnTo>
                    <a:pt x="3893819" y="1395984"/>
                  </a:lnTo>
                  <a:lnTo>
                    <a:pt x="3923683" y="1359786"/>
                  </a:lnTo>
                  <a:lnTo>
                    <a:pt x="3946231" y="1318236"/>
                  </a:lnTo>
                  <a:lnTo>
                    <a:pt x="3960480" y="1272316"/>
                  </a:lnTo>
                  <a:lnTo>
                    <a:pt x="3965448" y="1223009"/>
                  </a:lnTo>
                  <a:lnTo>
                    <a:pt x="3965448" y="244601"/>
                  </a:lnTo>
                  <a:lnTo>
                    <a:pt x="3960480" y="195295"/>
                  </a:lnTo>
                  <a:lnTo>
                    <a:pt x="3946231" y="149375"/>
                  </a:lnTo>
                  <a:lnTo>
                    <a:pt x="3923683" y="107825"/>
                  </a:lnTo>
                  <a:lnTo>
                    <a:pt x="3893820" y="71627"/>
                  </a:lnTo>
                  <a:lnTo>
                    <a:pt x="3857622" y="41764"/>
                  </a:lnTo>
                  <a:lnTo>
                    <a:pt x="3816072" y="19216"/>
                  </a:lnTo>
                  <a:lnTo>
                    <a:pt x="3770152" y="4967"/>
                  </a:lnTo>
                  <a:lnTo>
                    <a:pt x="3720846" y="0"/>
                  </a:lnTo>
                  <a:close/>
                </a:path>
              </a:pathLst>
            </a:custGeom>
            <a:solidFill>
              <a:srgbClr val="DEE1E6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411212" y="2593848"/>
              <a:ext cx="3965575" cy="1468120"/>
            </a:xfrm>
            <a:custGeom>
              <a:rect b="b" l="l" r="r" t="t"/>
              <a:pathLst>
                <a:path extrusionOk="0" h="1468120" w="3965575">
                  <a:moveTo>
                    <a:pt x="3965448" y="244601"/>
                  </a:moveTo>
                  <a:lnTo>
                    <a:pt x="3965448" y="1223009"/>
                  </a:lnTo>
                  <a:lnTo>
                    <a:pt x="3960480" y="1272316"/>
                  </a:lnTo>
                  <a:lnTo>
                    <a:pt x="3946231" y="1318236"/>
                  </a:lnTo>
                  <a:lnTo>
                    <a:pt x="3923683" y="1359786"/>
                  </a:lnTo>
                  <a:lnTo>
                    <a:pt x="3893819" y="1395984"/>
                  </a:lnTo>
                  <a:lnTo>
                    <a:pt x="3857622" y="1425847"/>
                  </a:lnTo>
                  <a:lnTo>
                    <a:pt x="3816072" y="1448395"/>
                  </a:lnTo>
                  <a:lnTo>
                    <a:pt x="3770152" y="1462644"/>
                  </a:lnTo>
                  <a:lnTo>
                    <a:pt x="3720846" y="1467612"/>
                  </a:lnTo>
                  <a:lnTo>
                    <a:pt x="0" y="1467612"/>
                  </a:lnTo>
                  <a:lnTo>
                    <a:pt x="0" y="0"/>
                  </a:lnTo>
                  <a:lnTo>
                    <a:pt x="3720846" y="0"/>
                  </a:lnTo>
                  <a:lnTo>
                    <a:pt x="3770152" y="4967"/>
                  </a:lnTo>
                  <a:lnTo>
                    <a:pt x="3816072" y="19216"/>
                  </a:lnTo>
                  <a:lnTo>
                    <a:pt x="3857622" y="41764"/>
                  </a:lnTo>
                  <a:lnTo>
                    <a:pt x="3893820" y="71627"/>
                  </a:lnTo>
                  <a:lnTo>
                    <a:pt x="3923683" y="107825"/>
                  </a:lnTo>
                  <a:lnTo>
                    <a:pt x="3946231" y="149375"/>
                  </a:lnTo>
                  <a:lnTo>
                    <a:pt x="3960480" y="195295"/>
                  </a:lnTo>
                  <a:lnTo>
                    <a:pt x="3965448" y="244601"/>
                  </a:lnTo>
                  <a:close/>
                </a:path>
              </a:pathLst>
            </a:custGeom>
            <a:noFill/>
            <a:ln cap="flat" cmpd="sng" w="9525">
              <a:solidFill>
                <a:srgbClr val="DEE1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5"/>
          <p:cNvSpPr txBox="1"/>
          <p:nvPr/>
        </p:nvSpPr>
        <p:spPr>
          <a:xfrm>
            <a:off x="7658216" y="2924944"/>
            <a:ext cx="3836796" cy="5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461"/>
              </a:buClr>
              <a:buSzPts val="3700"/>
              <a:buFont typeface="Trebuchet MS"/>
              <a:buChar char="•"/>
            </a:pPr>
            <a:r>
              <a:rPr lang="it-IT" sz="3700">
                <a:solidFill>
                  <a:srgbClr val="465461"/>
                </a:solidFill>
                <a:latin typeface="Trebuchet MS"/>
                <a:ea typeface="Trebuchet MS"/>
                <a:cs typeface="Trebuchet MS"/>
                <a:sym typeface="Trebuchet MS"/>
              </a:rPr>
              <a:t>Dimensionality</a:t>
            </a:r>
            <a:endParaRPr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5120640" y="2371344"/>
            <a:ext cx="6256147" cy="3615436"/>
            <a:chOff x="5120640" y="2371344"/>
            <a:chExt cx="6256147" cy="3615436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20640" y="2371344"/>
              <a:ext cx="2345436" cy="194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40680" y="2420112"/>
              <a:ext cx="1702307" cy="2013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80076" y="2410968"/>
              <a:ext cx="2231135" cy="1833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5"/>
            <p:cNvSpPr/>
            <p:nvPr/>
          </p:nvSpPr>
          <p:spPr>
            <a:xfrm>
              <a:off x="7411212" y="4518660"/>
              <a:ext cx="3965575" cy="1468120"/>
            </a:xfrm>
            <a:custGeom>
              <a:rect b="b" l="l" r="r" t="t"/>
              <a:pathLst>
                <a:path extrusionOk="0" h="1468120" w="3965575">
                  <a:moveTo>
                    <a:pt x="3720846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3720846" y="1467611"/>
                  </a:lnTo>
                  <a:lnTo>
                    <a:pt x="3770152" y="1462642"/>
                  </a:lnTo>
                  <a:lnTo>
                    <a:pt x="3816072" y="1448389"/>
                  </a:lnTo>
                  <a:lnTo>
                    <a:pt x="3857622" y="1425837"/>
                  </a:lnTo>
                  <a:lnTo>
                    <a:pt x="3893819" y="1395969"/>
                  </a:lnTo>
                  <a:lnTo>
                    <a:pt x="3923683" y="1359769"/>
                  </a:lnTo>
                  <a:lnTo>
                    <a:pt x="3946231" y="1318220"/>
                  </a:lnTo>
                  <a:lnTo>
                    <a:pt x="3960480" y="1272305"/>
                  </a:lnTo>
                  <a:lnTo>
                    <a:pt x="3965448" y="1223009"/>
                  </a:lnTo>
                  <a:lnTo>
                    <a:pt x="3965448" y="244601"/>
                  </a:lnTo>
                  <a:lnTo>
                    <a:pt x="3960480" y="195295"/>
                  </a:lnTo>
                  <a:lnTo>
                    <a:pt x="3946231" y="149375"/>
                  </a:lnTo>
                  <a:lnTo>
                    <a:pt x="3923683" y="107825"/>
                  </a:lnTo>
                  <a:lnTo>
                    <a:pt x="3893820" y="71627"/>
                  </a:lnTo>
                  <a:lnTo>
                    <a:pt x="3857622" y="41764"/>
                  </a:lnTo>
                  <a:lnTo>
                    <a:pt x="3816072" y="19216"/>
                  </a:lnTo>
                  <a:lnTo>
                    <a:pt x="3770152" y="4967"/>
                  </a:lnTo>
                  <a:lnTo>
                    <a:pt x="3720846" y="0"/>
                  </a:lnTo>
                  <a:close/>
                </a:path>
              </a:pathLst>
            </a:custGeom>
            <a:solidFill>
              <a:srgbClr val="DEE1E6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411212" y="4518660"/>
              <a:ext cx="3965575" cy="1468120"/>
            </a:xfrm>
            <a:custGeom>
              <a:rect b="b" l="l" r="r" t="t"/>
              <a:pathLst>
                <a:path extrusionOk="0" h="1468120" w="3965575">
                  <a:moveTo>
                    <a:pt x="3965448" y="244601"/>
                  </a:moveTo>
                  <a:lnTo>
                    <a:pt x="3965448" y="1223009"/>
                  </a:lnTo>
                  <a:lnTo>
                    <a:pt x="3960480" y="1272305"/>
                  </a:lnTo>
                  <a:lnTo>
                    <a:pt x="3946231" y="1318220"/>
                  </a:lnTo>
                  <a:lnTo>
                    <a:pt x="3923683" y="1359769"/>
                  </a:lnTo>
                  <a:lnTo>
                    <a:pt x="3893819" y="1395969"/>
                  </a:lnTo>
                  <a:lnTo>
                    <a:pt x="3857622" y="1425837"/>
                  </a:lnTo>
                  <a:lnTo>
                    <a:pt x="3816072" y="1448389"/>
                  </a:lnTo>
                  <a:lnTo>
                    <a:pt x="3770152" y="1462642"/>
                  </a:lnTo>
                  <a:lnTo>
                    <a:pt x="3720846" y="1467611"/>
                  </a:lnTo>
                  <a:lnTo>
                    <a:pt x="0" y="1467611"/>
                  </a:lnTo>
                  <a:lnTo>
                    <a:pt x="0" y="0"/>
                  </a:lnTo>
                  <a:lnTo>
                    <a:pt x="3720846" y="0"/>
                  </a:lnTo>
                  <a:lnTo>
                    <a:pt x="3770152" y="4967"/>
                  </a:lnTo>
                  <a:lnTo>
                    <a:pt x="3816072" y="19216"/>
                  </a:lnTo>
                  <a:lnTo>
                    <a:pt x="3857622" y="41764"/>
                  </a:lnTo>
                  <a:lnTo>
                    <a:pt x="3893820" y="71627"/>
                  </a:lnTo>
                  <a:lnTo>
                    <a:pt x="3923683" y="107825"/>
                  </a:lnTo>
                  <a:lnTo>
                    <a:pt x="3946231" y="149375"/>
                  </a:lnTo>
                  <a:lnTo>
                    <a:pt x="3960480" y="195295"/>
                  </a:lnTo>
                  <a:lnTo>
                    <a:pt x="3965448" y="244601"/>
                  </a:lnTo>
                  <a:close/>
                </a:path>
              </a:pathLst>
            </a:custGeom>
            <a:noFill/>
            <a:ln cap="flat" cmpd="sng" w="9525">
              <a:solidFill>
                <a:srgbClr val="DEE1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5"/>
          <p:cNvSpPr txBox="1"/>
          <p:nvPr/>
        </p:nvSpPr>
        <p:spPr>
          <a:xfrm>
            <a:off x="7577068" y="4653136"/>
            <a:ext cx="3557904" cy="1150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461"/>
              </a:buClr>
              <a:buSzPts val="3700"/>
              <a:buFont typeface="Trebuchet MS"/>
              <a:buChar char="•"/>
            </a:pPr>
            <a:r>
              <a:rPr lang="it-IT" sz="3700">
                <a:solidFill>
                  <a:srgbClr val="46546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Interpretation of health data</a:t>
            </a:r>
            <a:endParaRPr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5120640" y="4296143"/>
            <a:ext cx="2345436" cy="2061983"/>
            <a:chOff x="5120640" y="4296143"/>
            <a:chExt cx="2345436" cy="2061983"/>
          </a:xfrm>
        </p:grpSpPr>
        <p:pic>
          <p:nvPicPr>
            <p:cNvPr id="176" name="Google Shape;176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20640" y="4296143"/>
              <a:ext cx="2345436" cy="19461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419344" y="4344923"/>
              <a:ext cx="1746503" cy="2013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80076" y="4335779"/>
              <a:ext cx="2231135" cy="18333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5"/>
          <p:cNvSpPr txBox="1"/>
          <p:nvPr/>
        </p:nvSpPr>
        <p:spPr>
          <a:xfrm>
            <a:off x="6009894" y="869950"/>
            <a:ext cx="573405" cy="4868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6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0955" lvl="0" marL="12700" marR="5080" rtl="0" algn="l">
              <a:lnSpc>
                <a:spcPct val="19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  C</a:t>
            </a:r>
            <a:endParaRPr sz="6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5"/>
          <p:cNvSpPr txBox="1"/>
          <p:nvPr>
            <p:ph type="title"/>
          </p:nvPr>
        </p:nvSpPr>
        <p:spPr>
          <a:xfrm>
            <a:off x="1074240" y="381000"/>
            <a:ext cx="329342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ebuchet MS"/>
              <a:buNone/>
            </a:pPr>
            <a:r>
              <a:rPr lang="it-IT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 AND  FORSEEN  PROBLEMS</a:t>
            </a:r>
            <a:br>
              <a:rPr lang="it-IT" sz="2800"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a voce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1593436" y="2169368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SOLUTIONS: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Reduction to a 83-features dataset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and PCA on this data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Possible incompatibility of PCA with clustering etc…</a:t>
            </a:r>
            <a:endParaRPr/>
          </a:p>
          <a:p>
            <a:pPr indent="-690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34396" l="0" r="0" t="33193"/>
          <a:stretch/>
        </p:blipFill>
        <p:spPr>
          <a:xfrm>
            <a:off x="3073637" y="116632"/>
            <a:ext cx="6261135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593436" y="2169368"/>
            <a:ext cx="97828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excessive demographic information (race, education, general information)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Sometimes incoherent/missing data on health/demographics: eg smoking habits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</a:pPr>
            <a:r>
              <a:rPr lang="it-IT"/>
              <a:t>excessively specific data on health covariates </a:t>
            </a:r>
            <a:endParaRPr/>
          </a:p>
          <a:p>
            <a:pPr indent="-1833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›"/>
            </a:pPr>
            <a:r>
              <a:rPr lang="it-IT"/>
              <a:t>Detailed personal results on Barratt tests: impulsiveness measure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1986" l="0" r="0" t="65603"/>
          <a:stretch/>
        </p:blipFill>
        <p:spPr>
          <a:xfrm>
            <a:off x="3214092" y="116632"/>
            <a:ext cx="6261135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3600"/>
              <a:buFont typeface="Arial"/>
              <a:buNone/>
            </a:pPr>
            <a:r>
              <a:rPr lang="it-IT"/>
              <a:t>Next steps (we haven't explored yet)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1536161" y="1417625"/>
            <a:ext cx="9782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6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/>
              <a:t>More on … </a:t>
            </a:r>
            <a:endParaRPr/>
          </a:p>
          <a:p>
            <a:pPr indent="0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/>
              <a:t>How to define distance between individuals on zmaps (necessary for clustering) </a:t>
            </a:r>
            <a:endParaRPr/>
          </a:p>
          <a:p>
            <a:pPr indent="-246888" lvl="0" marL="2468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/>
              <a:t>Spatial Analysis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2022-04-11T08:52:25Z</dcterms:created>
  <dc:creator>Lorenzo Ferrara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