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899ff2f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1899ff2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04459123_0_9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0445912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1899ff2f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1899ff2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804459123_0_9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804459123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04459123_0_9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804459123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8842360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8842360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383dbca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383dbc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04459123_0_9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804459123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804459123_0_9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80445912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8842360a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8842360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7a397cd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37a397cd8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04459123_0_9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04459123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18842360a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18842360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1899ff2f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1899ff2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dei 1100 dati iniziali ne ho usati 1000 come training set per fare modello e 110 come test set per valutarne la bontà tramite cross-validazione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ho quindi costruito un intervallo di previsione con questo test set, tuttavia sono presenti valori fittati che non appartengono all’intervallo iniziale e sui quali non potrò fare completamente affidamente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0445912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8044591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valutare </a:t>
            </a:r>
            <a:r>
              <a:rPr lang="it-IT">
                <a:solidFill>
                  <a:schemeClr val="dk1"/>
                </a:solidFill>
              </a:rPr>
              <a:t>quanto tale modello sia capace di prevedere nuove risposte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abbiamo anche dato un’occhiata alle relazioni fra le covariate e notiamo forti colinearità fra alcune di esse</a:t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899ff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1899ff2f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8842360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884236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8842360a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18842360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04459123_0_8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04459123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camnugent/california-housing-pric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FEDE3">
                  <a:alpha val="74901"/>
                </a:srgbClr>
              </a:gs>
              <a:gs pos="30000">
                <a:srgbClr val="EFEDE3">
                  <a:alpha val="74901"/>
                </a:srgbClr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13"/>
          <p:cNvSpPr/>
          <p:nvPr/>
        </p:nvSpPr>
        <p:spPr>
          <a:xfrm rot="10800000">
            <a:off x="752858" y="744469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7" name="Google Shape;137;p13"/>
          <p:cNvSpPr txBox="1"/>
          <p:nvPr>
            <p:ph type="ctrTitle"/>
          </p:nvPr>
        </p:nvSpPr>
        <p:spPr>
          <a:xfrm>
            <a:off x="959850" y="1925413"/>
            <a:ext cx="102723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it-IT" sz="7000">
                <a:solidFill>
                  <a:schemeClr val="accent3"/>
                </a:solidFill>
              </a:rPr>
              <a:t>CALIFORNIA HOUSING PRICES</a:t>
            </a:r>
            <a:endParaRPr sz="7000">
              <a:solidFill>
                <a:schemeClr val="accent3"/>
              </a:solidFill>
            </a:endParaRPr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415650" y="4389921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100"/>
              <a:buNone/>
            </a:pPr>
            <a:r>
              <a:rPr lang="it-IT" sz="2100">
                <a:solidFill>
                  <a:srgbClr val="191B0E"/>
                </a:solidFill>
              </a:rPr>
              <a:t>Corso di </a:t>
            </a:r>
            <a:r>
              <a:rPr b="1" lang="it-IT" sz="2100">
                <a:solidFill>
                  <a:srgbClr val="191B0E"/>
                </a:solidFill>
              </a:rPr>
              <a:t>Modelli e Metodi per l’Inferenza Statistica </a:t>
            </a:r>
            <a:br>
              <a:rPr lang="it-IT" sz="2100">
                <a:solidFill>
                  <a:srgbClr val="191B0E"/>
                </a:solidFill>
              </a:rPr>
            </a:br>
            <a:r>
              <a:rPr lang="it-IT" sz="2100">
                <a:solidFill>
                  <a:srgbClr val="191B0E"/>
                </a:solidFill>
              </a:rPr>
              <a:t>A.A. 2020/2021</a:t>
            </a:r>
            <a:br>
              <a:rPr lang="it-IT" sz="2100">
                <a:solidFill>
                  <a:srgbClr val="191B0E"/>
                </a:solidFill>
              </a:rPr>
            </a:br>
            <a:r>
              <a:rPr lang="it-IT" sz="2100">
                <a:solidFill>
                  <a:srgbClr val="191B0E"/>
                </a:solidFill>
              </a:rPr>
              <a:t>Lorenzo Ferrara – Matteo Ghesini – Viviana Giorgi</a:t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1313850" y="-1223725"/>
            <a:ext cx="9564300" cy="956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098475" y="3202699"/>
            <a:ext cx="6368100" cy="138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3600"/>
              <a:t>Verifichiamo </a:t>
            </a:r>
            <a:r>
              <a:rPr lang="it-IT" sz="3600"/>
              <a:t>le </a:t>
            </a:r>
            <a:r>
              <a:rPr b="1" lang="it-IT" sz="3600"/>
              <a:t>ipotesi di validità </a:t>
            </a:r>
            <a:r>
              <a:rPr lang="it-IT" sz="3600"/>
              <a:t>del modello</a:t>
            </a:r>
            <a:endParaRPr sz="3600"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1098467" y="1177125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100"/>
              <a:t>Normalità e omoschedasticità</a:t>
            </a:r>
            <a:endParaRPr b="1" sz="5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5" y="804762"/>
            <a:ext cx="5914199" cy="52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625" y="804750"/>
            <a:ext cx="4824225" cy="42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6780975" y="5289650"/>
            <a:ext cx="529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00">
                <a:latin typeface="Lato"/>
                <a:ea typeface="Lato"/>
                <a:cs typeface="Lato"/>
                <a:sym typeface="Lato"/>
              </a:rPr>
              <a:t>SHAPIRO - WILKS TEST</a:t>
            </a:r>
            <a:r>
              <a:rPr lang="it-IT" sz="1900">
                <a:latin typeface="Lato"/>
                <a:ea typeface="Lato"/>
                <a:cs typeface="Lato"/>
                <a:sym typeface="Lato"/>
              </a:rPr>
              <a:t> del modello originale</a:t>
            </a:r>
            <a:br>
              <a:rPr lang="it-IT">
                <a:latin typeface="Lato"/>
                <a:ea typeface="Lato"/>
                <a:cs typeface="Lato"/>
                <a:sym typeface="Lato"/>
              </a:rPr>
            </a:br>
            <a:r>
              <a:rPr lang="it-IT" sz="2100">
                <a:latin typeface="Lato"/>
                <a:ea typeface="Lato"/>
                <a:cs typeface="Lato"/>
                <a:sym typeface="Lato"/>
              </a:rPr>
              <a:t>p-value &lt; 2.2 x 10</a:t>
            </a:r>
            <a:r>
              <a:rPr baseline="30000" lang="it-IT" sz="2100">
                <a:latin typeface="Lato"/>
                <a:ea typeface="Lato"/>
                <a:cs typeface="Lato"/>
                <a:sym typeface="Lato"/>
              </a:rPr>
              <a:t>-16</a:t>
            </a:r>
            <a:endParaRPr baseline="30000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5150" y="5724525"/>
            <a:ext cx="2688750" cy="68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803225" y="636425"/>
            <a:ext cx="6116100" cy="136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800"/>
              <a:t>Goodness of fit</a:t>
            </a:r>
            <a:endParaRPr b="1" sz="4800"/>
          </a:p>
        </p:txBody>
      </p:sp>
      <p:sp>
        <p:nvSpPr>
          <p:cNvPr id="223" name="Google Shape;223;p24"/>
          <p:cNvSpPr txBox="1"/>
          <p:nvPr/>
        </p:nvSpPr>
        <p:spPr>
          <a:xfrm>
            <a:off x="803225" y="2149125"/>
            <a:ext cx="6553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ato"/>
              <a:buAutoNum type="arabicPeriod"/>
            </a:pPr>
            <a:r>
              <a:rPr lang="it-IT" sz="3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Leverages</a:t>
            </a:r>
            <a:endParaRPr sz="3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ato"/>
              <a:buAutoNum type="arabicPeriod"/>
            </a:pPr>
            <a:r>
              <a:rPr lang="it-IT" sz="3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Residui standardizzati</a:t>
            </a:r>
            <a:endParaRPr sz="3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ato"/>
              <a:buAutoNum type="arabicPeriod"/>
            </a:pPr>
            <a:r>
              <a:rPr lang="it-IT" sz="3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Distanza di Cook</a:t>
            </a:r>
            <a:endParaRPr sz="2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1" type="subTitle"/>
          </p:nvPr>
        </p:nvSpPr>
        <p:spPr>
          <a:xfrm>
            <a:off x="7484700" y="830700"/>
            <a:ext cx="4422600" cy="53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AutoNum type="arabicParenR"/>
            </a:pPr>
            <a:r>
              <a:rPr b="1" lang="it-IT" sz="4200">
                <a:solidFill>
                  <a:schemeClr val="lt2"/>
                </a:solidFill>
              </a:rPr>
              <a:t>LEVERAGES</a:t>
            </a:r>
            <a:endParaRPr b="1" sz="4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Rimuovo i punti leva (87 osservazioni su 994)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Il nuovo modello risulta ugualmente soddisfacente</a:t>
            </a:r>
            <a:endParaRPr sz="2800"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5" y="545925"/>
            <a:ext cx="6414249" cy="57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502" y="4951225"/>
            <a:ext cx="46482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7621025" y="5658300"/>
            <a:ext cx="42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lang="it-I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it-I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adj = 0.666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10116875" y="5658300"/>
            <a:ext cx="1665300" cy="344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321275" y="340225"/>
            <a:ext cx="45495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latin typeface="Lato"/>
                <a:ea typeface="Lato"/>
                <a:cs typeface="Lato"/>
                <a:sym typeface="Lato"/>
              </a:rPr>
              <a:t>2) RESIDUI         STANDARDIZZATI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Ripartiamo dal modello con 994 osservazioni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Rimuovo le 40 osservazioni in </a:t>
            </a:r>
            <a:r>
              <a:rPr b="1" lang="it-IT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rosso</a:t>
            </a:r>
            <a:br>
              <a:rPr lang="it-IT" sz="2400">
                <a:latin typeface="Lato"/>
                <a:ea typeface="Lato"/>
                <a:cs typeface="Lato"/>
                <a:sym typeface="Lato"/>
              </a:rPr>
            </a:br>
            <a:r>
              <a:rPr lang="it-IT" sz="2400"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lang="it-IT" sz="24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it-IT" sz="2400">
                <a:latin typeface="Lato"/>
                <a:ea typeface="Lato"/>
                <a:cs typeface="Lato"/>
                <a:sym typeface="Lato"/>
              </a:rPr>
              <a:t> adj= 0.7969 </a:t>
            </a:r>
            <a:br>
              <a:rPr lang="it-IT" sz="2400">
                <a:latin typeface="Lato"/>
                <a:ea typeface="Lato"/>
                <a:cs typeface="Lato"/>
                <a:sym typeface="Lato"/>
              </a:rPr>
            </a:br>
            <a:r>
              <a:rPr lang="it-IT" sz="2400">
                <a:latin typeface="Lato"/>
                <a:ea typeface="Lato"/>
                <a:cs typeface="Lato"/>
                <a:sym typeface="Lato"/>
              </a:rPr>
              <a:t>Modello risulta migliorato!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87" y="5085275"/>
            <a:ext cx="4852875" cy="6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50" y="340213"/>
            <a:ext cx="6656225" cy="58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523700"/>
            <a:ext cx="3867700" cy="58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075" y="4501875"/>
            <a:ext cx="6347325" cy="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5712025" y="716250"/>
            <a:ext cx="60162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3) DISTANZA DI COOK</a:t>
            </a:r>
            <a:endParaRPr b="1" sz="4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Rimuovo 55 osservazioni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Il modello risulta migliorato 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lang="it-IT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it-IT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adj: 0.6691				0.7976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362100" y="3607850"/>
            <a:ext cx="13788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1871225" y="1120450"/>
            <a:ext cx="98142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-IT" sz="4200"/>
              <a:t>Aspetto </a:t>
            </a:r>
            <a:r>
              <a:rPr b="1" lang="it-IT" sz="4200"/>
              <a:t>dei dati rimossi </a:t>
            </a:r>
            <a:endParaRPr b="1" sz="4200"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87" y="2449275"/>
            <a:ext cx="11351625" cy="18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662525" y="4619750"/>
            <a:ext cx="1102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Sono casi limite, nei quali notiamo: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➢"/>
            </a:pPr>
            <a:r>
              <a:rPr lang="it-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grande differenza tra median_income e median_house_value 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➢"/>
            </a:pPr>
            <a:r>
              <a:rPr lang="it-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zone tendenzialmente poco popolose (media = 1200)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199700" y="4995775"/>
            <a:ext cx="9758700" cy="18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300"/>
              <a:t>Il </a:t>
            </a:r>
            <a:r>
              <a:rPr lang="it-IT" sz="2300"/>
              <a:t>modello finale è molto soddisfacente: </a:t>
            </a:r>
            <a:r>
              <a:rPr lang="it-IT" sz="2300"/>
              <a:t>R</a:t>
            </a:r>
            <a:r>
              <a:rPr baseline="30000" lang="it-IT" sz="2300"/>
              <a:t>2</a:t>
            </a:r>
            <a:r>
              <a:rPr lang="it-IT" sz="2300"/>
              <a:t>adj = 0.821</a:t>
            </a:r>
            <a:endParaRPr sz="2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/>
              <a:t>Ho rimosso in totale 173 osservazioni →</a:t>
            </a:r>
            <a:r>
              <a:rPr lang="it-IT" sz="2300"/>
              <a:t> ne rimangono 821</a:t>
            </a:r>
            <a:endParaRPr sz="2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13" y="841775"/>
            <a:ext cx="9056774" cy="40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0" y="228600"/>
            <a:ext cx="121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Combinando le tre tecniche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5" y="194200"/>
            <a:ext cx="5506975" cy="49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725" y="216913"/>
            <a:ext cx="5506975" cy="490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36300" y="5218175"/>
            <a:ext cx="1151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latin typeface="Lato"/>
                <a:ea typeface="Lato"/>
                <a:cs typeface="Lato"/>
                <a:sym typeface="Lato"/>
              </a:rPr>
              <a:t>Aspetto del modello dopo aver rimosso i dati studiando Leverages, Residui Standardizzati, Distanza di Cook.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2225" y="5908376"/>
            <a:ext cx="3113475" cy="7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928700" y="6090050"/>
            <a:ext cx="760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Lato"/>
                <a:ea typeface="Lato"/>
                <a:cs typeface="Lato"/>
                <a:sym typeface="Lato"/>
              </a:rPr>
              <a:t>p-value è circa al 2.5% (molto migliorato ma non pienamente soddisfacente)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7822400" y="6127125"/>
            <a:ext cx="714300" cy="28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7572350" y="640950"/>
            <a:ext cx="3946800" cy="165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800"/>
              <a:t>Trasformazione BOX-COX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7643750" y="2294850"/>
            <a:ext cx="3804000" cy="226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400"/>
              <a:t>R calcola il lambda che massimizza la verosimiglianza gaussiana dei residui.</a:t>
            </a:r>
            <a:endParaRPr sz="10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-IT" sz="12400"/>
              <a:t>λ = 0.75</a:t>
            </a:r>
            <a:endParaRPr sz="1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-IT" sz="12000"/>
              <a:t>Y</a:t>
            </a:r>
            <a:r>
              <a:rPr baseline="30000" lang="it-IT" sz="12000"/>
              <a:t>new</a:t>
            </a:r>
            <a:r>
              <a:rPr lang="it-IT" sz="12000"/>
              <a:t>= (Y </a:t>
            </a:r>
            <a:r>
              <a:rPr baseline="30000" lang="it-IT" sz="12000"/>
              <a:t>λ </a:t>
            </a:r>
            <a:r>
              <a:rPr lang="it-IT" sz="12000"/>
              <a:t>- 1) / λ</a:t>
            </a:r>
            <a:br>
              <a:rPr lang="it-IT" sz="12000"/>
            </a:br>
            <a:r>
              <a:rPr lang="it-IT" sz="12000"/>
              <a:t>dato che λ </a:t>
            </a:r>
            <a:r>
              <a:rPr lang="it-IT" sz="13200">
                <a:latin typeface="Arial"/>
                <a:ea typeface="Arial"/>
                <a:cs typeface="Arial"/>
                <a:sym typeface="Arial"/>
              </a:rPr>
              <a:t>≠ 0</a:t>
            </a:r>
            <a:endParaRPr sz="1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29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9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it-IT"/>
            </a:b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5" y="640950"/>
            <a:ext cx="6449975" cy="5626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/>
          <p:nvPr/>
        </p:nvSpPr>
        <p:spPr>
          <a:xfrm>
            <a:off x="7574400" y="4100400"/>
            <a:ext cx="1681200" cy="46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306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interni&#10;&#10;Descrizione generata automaticamente" id="144" name="Google Shape;144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50" y="2623458"/>
            <a:ext cx="11052300" cy="35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965718" y="276541"/>
            <a:ext cx="11052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2400" u="sng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https://www.kaggle.com/camnugent/california-housing-prices</a:t>
            </a:r>
            <a:r>
              <a:rPr b="0" i="1" lang="it-IT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0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1110</a:t>
            </a:r>
            <a:r>
              <a:rPr lang="it-IT"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osservazioni (divise in test set e training set) sul valore medio delle case in California nel 1990: </a:t>
            </a:r>
            <a:r>
              <a:rPr i="1" lang="it-IT"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Median_house_value </a:t>
            </a:r>
            <a:r>
              <a:rPr lang="it-IT"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sarà la nostra variabile risposta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i="1"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50" y="786800"/>
            <a:ext cx="6384125" cy="563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50" y="5429150"/>
            <a:ext cx="4312450" cy="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563125" y="1936725"/>
            <a:ext cx="431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QQline del modello  dopo BOX-COX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p-value sopra al 7% → soddisfacente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1730000" y="525000"/>
            <a:ext cx="9385200" cy="6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-IT" sz="4880"/>
              <a:t>RIEPILOGO</a:t>
            </a:r>
            <a:endParaRPr b="1" sz="4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292" name="Google Shape;292;p33"/>
          <p:cNvSpPr txBox="1"/>
          <p:nvPr/>
        </p:nvSpPr>
        <p:spPr>
          <a:xfrm>
            <a:off x="0" y="1648225"/>
            <a:ext cx="12192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4/3*(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median_house_value</a:t>
            </a:r>
            <a:r>
              <a:rPr baseline="30000" lang="it-I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3/4 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-1) = 2.62 * 10</a:t>
            </a:r>
            <a:r>
              <a:rPr baseline="30000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+ 2.146 * 10</a:t>
            </a:r>
            <a:r>
              <a:rPr baseline="30000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longitude</a:t>
            </a:r>
            <a:r>
              <a:rPr i="1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- 6.947 * 10</a:t>
            </a:r>
            <a:r>
              <a:rPr baseline="30000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latitude</a:t>
            </a:r>
            <a:r>
              <a:rPr i="1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- 5.689 * 10</a:t>
            </a:r>
            <a:r>
              <a:rPr baseline="30000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longitude</a:t>
            </a:r>
            <a:r>
              <a:rPr b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latitude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- 4.347 * 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population</a:t>
            </a:r>
            <a:r>
              <a:rPr i="1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+ 12.66 * 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households</a:t>
            </a:r>
            <a:r>
              <a:rPr i="1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+ 1.896 * 10</a:t>
            </a:r>
            <a:r>
              <a:rPr baseline="30000"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t-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b="1" i="1" lang="it-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median_income</a:t>
            </a:r>
            <a:endParaRPr b="1" i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50" y="3005950"/>
            <a:ext cx="7931249" cy="36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8625400" y="3451525"/>
            <a:ext cx="3155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30000" lang="it-IT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it-IT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adj= </a:t>
            </a:r>
            <a:endParaRPr b="1"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0.8164</a:t>
            </a:r>
            <a:endParaRPr b="1"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1136250" y="630200"/>
            <a:ext cx="35556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INTERVALLO DI PREVISIONE di livello 95%</a:t>
            </a:r>
            <a:endParaRPr b="1"/>
          </a:p>
        </p:txBody>
      </p:sp>
      <p:sp>
        <p:nvSpPr>
          <p:cNvPr id="300" name="Google Shape;300;p34"/>
          <p:cNvSpPr txBox="1"/>
          <p:nvPr/>
        </p:nvSpPr>
        <p:spPr>
          <a:xfrm>
            <a:off x="400000" y="2357625"/>
            <a:ext cx="3555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Verifica della bontà tramite </a:t>
            </a:r>
            <a:r>
              <a:rPr b="1" lang="it-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cross-validazione </a:t>
            </a:r>
            <a:r>
              <a:rPr lang="it-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 110 nuovi dati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Dati evidenziati sono esterni all’intervallo iniziale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25" y="805775"/>
            <a:ext cx="6732650" cy="52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1540475" y="1068625"/>
            <a:ext cx="100713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700"/>
              <a:t>Errore quadratico medio di previsione </a:t>
            </a:r>
            <a:endParaRPr b="1" sz="3700"/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75" y="2287513"/>
            <a:ext cx="11031651" cy="19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580200" y="4428575"/>
            <a:ext cx="1103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deviazione standard è circa 100mila a fronte di una variabilità iniziale tra 60mila e 500mila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</a:t>
            </a:r>
            <a:r>
              <a:rPr lang="it-IT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modello risulta accettabile</a:t>
            </a:r>
            <a:endParaRPr sz="2600"/>
          </a:p>
        </p:txBody>
      </p:sp>
      <p:sp>
        <p:nvSpPr>
          <p:cNvPr id="309" name="Google Shape;309;p35"/>
          <p:cNvSpPr/>
          <p:nvPr/>
        </p:nvSpPr>
        <p:spPr>
          <a:xfrm>
            <a:off x="5899050" y="5442025"/>
            <a:ext cx="393900" cy="59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675" y="340200"/>
            <a:ext cx="7479725" cy="61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8733183" y="900332"/>
            <a:ext cx="2661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Statistica descrittiva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Valore medio 200 mila dollari (da aggiustare con  l’inflazione)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Boxplot soddisfacente: pochi valori fuori dal ‘baffo’ destro </a:t>
            </a:r>
            <a:b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(q</a:t>
            </a:r>
            <a:r>
              <a:rPr baseline="-25000"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+ 1.5*(q</a:t>
            </a:r>
            <a:r>
              <a:rPr baseline="-25000"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-q</a:t>
            </a:r>
            <a:r>
              <a:rPr baseline="-25000"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it-IT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961" y="171671"/>
            <a:ext cx="6514657" cy="651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285875" y="514825"/>
            <a:ext cx="292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Grafico con comando pairs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940895" y="1619205"/>
            <a:ext cx="42009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 covariate (in ordine, dall’alto verso il basso):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Longitude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Latitude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Housing_median_age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Total_rooms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Total_bedrooms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Households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Median_income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861" y="514826"/>
            <a:ext cx="36000" cy="22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85325" y="640050"/>
            <a:ext cx="10421400" cy="560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Immagine che contiene testo, ricevuta&#10;&#10;Descrizione generata automaticamente"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050" y="1234175"/>
            <a:ext cx="8491925" cy="423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7"/>
          <p:cNvSpPr txBox="1"/>
          <p:nvPr/>
        </p:nvSpPr>
        <p:spPr>
          <a:xfrm>
            <a:off x="1649165" y="737029"/>
            <a:ext cx="94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Primo modello contenente 8 covariate</a:t>
            </a:r>
            <a:endParaRPr b="1"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203" y="5751494"/>
            <a:ext cx="4068766" cy="40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460" y="1078412"/>
            <a:ext cx="9738440" cy="406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488" y="5904402"/>
            <a:ext cx="4243525" cy="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851175" y="5456025"/>
            <a:ext cx="56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covariate tutte significative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Diminuzione  dell’AIC (smaller is better)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874450" y="196975"/>
            <a:ext cx="978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Riduzione del modello tramite la </a:t>
            </a:r>
            <a:r>
              <a:rPr b="1" lang="it-IT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tecnica STEPWISE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75" y="523875"/>
            <a:ext cx="6324600" cy="58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08800" y="2574275"/>
            <a:ext cx="4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56775" y="2574275"/>
            <a:ext cx="4924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Forte correlazione tra: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➢"/>
            </a:pPr>
            <a:r>
              <a:rPr lang="it-IT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latitude e longitude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➢"/>
            </a:pPr>
            <a:r>
              <a:rPr lang="it-IT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households e population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790600" y="662525"/>
            <a:ext cx="3276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Studio della collinearità</a:t>
            </a:r>
            <a:endParaRPr b="1" sz="4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184525" y="4082975"/>
            <a:ext cx="680400" cy="71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532600" y="4951475"/>
            <a:ext cx="404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Aggiunta delle </a:t>
            </a:r>
            <a:r>
              <a:rPr b="1" lang="it-IT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interazioni </a:t>
            </a:r>
            <a:r>
              <a:rPr lang="it-IT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 covariate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Modello con entrambe le interazioni </a:t>
            </a:r>
            <a:endParaRPr b="1"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0" y="1416380"/>
            <a:ext cx="9385200" cy="44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-125" y="470125"/>
            <a:ext cx="12192000" cy="69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>
                <a:solidFill>
                  <a:schemeClr val="dk1"/>
                </a:solidFill>
              </a:rPr>
              <a:t>Modello finale con soltanto longitude*latitude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26" y="1459950"/>
            <a:ext cx="9858299" cy="44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