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099300" cy="1022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021294" y="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9377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9929" y="4856162"/>
            <a:ext cx="5679439" cy="460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71055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1294" y="971055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99377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09929" y="4856162"/>
            <a:ext cx="5679439" cy="4600574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rIns="98975" tIns="494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/>
              <a:t>  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021294" y="971055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9475" lIns="98975" rIns="98975" tIns="49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dal team C, con fabio abbiamo pensato a cosa si poteva fare per fare un paper sull’argomento Penetrators on Mars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993775" y="766762"/>
            <a:ext cx="5111699" cy="3833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tito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904875" y="3648075"/>
            <a:ext cx="7315200" cy="1279499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14400" y="5048250"/>
            <a:ext cx="7315200" cy="685799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04875" y="3648075"/>
            <a:ext cx="228600" cy="127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14400" y="5048250"/>
            <a:ext cx="2286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1219200" y="38862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/>
            </a:lvl1pPr>
            <a:lvl2pPr indent="0" lvl="1" marL="4572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/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None/>
              <a:defRPr/>
            </a:lvl4pPr>
            <a:lvl5pPr indent="0" lvl="4" marL="1828800" marR="0" rtl="0" algn="ctr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/>
            </a:lvl5pPr>
            <a:lvl6pPr indent="0" lvl="5" marL="2286000" marR="0" rtl="0" algn="ctr">
              <a:spcBef>
                <a:spcPts val="300"/>
              </a:spcBef>
              <a:buClr>
                <a:srgbClr val="8CA2B4"/>
              </a:buClr>
              <a:buFont typeface="Calibri"/>
              <a:buNone/>
              <a:defRPr/>
            </a:lvl6pPr>
            <a:lvl7pPr indent="0" lvl="6" marL="2743200" marR="0" rtl="0" algn="ctr">
              <a:spcBef>
                <a:spcPts val="300"/>
              </a:spcBef>
              <a:buClr>
                <a:srgbClr val="646D8F"/>
              </a:buClr>
              <a:buFont typeface="Calibri"/>
              <a:buNone/>
              <a:defRPr/>
            </a:lvl7pPr>
            <a:lvl8pPr indent="0" lvl="7" marL="3200400" marR="0" rtl="0" algn="ctr">
              <a:spcBef>
                <a:spcPts val="300"/>
              </a:spcBef>
              <a:buClr>
                <a:srgbClr val="BBBBBB"/>
              </a:buClr>
              <a:buFont typeface="Calibri"/>
              <a:buNone/>
              <a:defRPr/>
            </a:lvl8pPr>
            <a:lvl9pPr indent="0" lvl="8" marL="3657600" marR="0" rtl="0" algn="ctr">
              <a:spcBef>
                <a:spcPts val="300"/>
              </a:spcBef>
              <a:buClr>
                <a:srgbClr val="9FB8CD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400800" y="6354762"/>
            <a:ext cx="22860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8775" y="6354762"/>
            <a:ext cx="34749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216025" y="6354762"/>
            <a:ext cx="12191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olo e contenu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1_Titolo e testo vertica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Shape 98"/>
          <p:cNvCxnSpPr/>
          <p:nvPr/>
        </p:nvCxnSpPr>
        <p:spPr>
          <a:xfrm rot="5400000">
            <a:off x="3630624" y="3201975"/>
            <a:ext cx="5851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" name="Shape 99"/>
          <p:cNvSpPr txBox="1"/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olo titol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95536" y="1916113"/>
            <a:ext cx="83529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898775" y="6356350"/>
            <a:ext cx="577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Intestazione sezion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4400" y="2819400"/>
            <a:ext cx="7315200" cy="1279499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914400" y="2819400"/>
            <a:ext cx="228600" cy="127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lvl="3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lvl="4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400800" y="6354762"/>
            <a:ext cx="22860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8775" y="6354762"/>
            <a:ext cx="34749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69975" y="6354762"/>
            <a:ext cx="15207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e contenuti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32198" y="1216151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nfront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85875"/>
            <a:ext cx="40400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accen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Font typeface="Calibri"/>
              <a:buNone/>
              <a:defRPr/>
            </a:lvl2pPr>
            <a:lvl3pPr lvl="2" rtl="0">
              <a:spcBef>
                <a:spcPts val="0"/>
              </a:spcBef>
              <a:buFont typeface="Calibri"/>
              <a:buNone/>
              <a:defRPr/>
            </a:lvl3pPr>
            <a:lvl4pPr lvl="3" rtl="0">
              <a:spcBef>
                <a:spcPts val="0"/>
              </a:spcBef>
              <a:buFont typeface="Calibri"/>
              <a:buNone/>
              <a:defRPr/>
            </a:lvl4pPr>
            <a:lvl5pPr lvl="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8200" y="1295400"/>
            <a:ext cx="40419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accen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Font typeface="Calibri"/>
              <a:buNone/>
              <a:defRPr/>
            </a:lvl2pPr>
            <a:lvl3pPr lvl="2" rtl="0">
              <a:spcBef>
                <a:spcPts val="0"/>
              </a:spcBef>
              <a:buFont typeface="Calibri"/>
              <a:buNone/>
              <a:defRPr/>
            </a:lvl3pPr>
            <a:lvl4pPr lvl="3" rtl="0">
              <a:spcBef>
                <a:spcPts val="0"/>
              </a:spcBef>
              <a:buFont typeface="Calibri"/>
              <a:buNone/>
              <a:defRPr/>
            </a:lvl4pPr>
            <a:lvl5pPr lvl="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57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48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olo tito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95536" y="1916113"/>
            <a:ext cx="83529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898775" y="6356350"/>
            <a:ext cx="577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uot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to con didascali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Shape 71"/>
          <p:cNvCxnSpPr/>
          <p:nvPr/>
        </p:nvCxnSpPr>
        <p:spPr>
          <a:xfrm rot="5400000">
            <a:off x="3160699" y="3324238"/>
            <a:ext cx="603569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6324600" y="304800"/>
            <a:ext cx="2514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324600" y="1219200"/>
            <a:ext cx="2514599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375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Font typeface="Calibri"/>
              <a:buNone/>
              <a:defRPr/>
            </a:lvl2pPr>
            <a:lvl3pPr lvl="2" rtl="0">
              <a:spcBef>
                <a:spcPts val="0"/>
              </a:spcBef>
              <a:buFont typeface="Calibri"/>
              <a:buNone/>
              <a:defRPr/>
            </a:lvl3pPr>
            <a:lvl4pPr lvl="3" rtl="0">
              <a:spcBef>
                <a:spcPts val="0"/>
              </a:spcBef>
              <a:buFont typeface="Calibri"/>
              <a:buNone/>
              <a:defRPr/>
            </a:lvl4pPr>
            <a:lvl5pPr lvl="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304800" y="304800"/>
            <a:ext cx="5714999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magine con didascali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57200" y="500062"/>
            <a:ext cx="1826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BBBBB"/>
          </a:solidFill>
          <a:ln>
            <a:noFill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19200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olo e testo vertica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116799" y="-440400"/>
            <a:ext cx="4910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4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indent="-169989" lvl="1" marL="547687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indent="-141605" lvl="2" marL="822325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indent="-153352" lvl="3" marL="1096962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indent="-157480" lvl="4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indent="-109220" lvl="5" marL="1645920" rtl="0" algn="l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indent="-123825" lvl="6" marL="1828800" rtl="0" algn="l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indent="-116204" lvl="7" marL="2011679" rtl="0" algn="l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indent="-130810" lvl="8" marL="2194560" rtl="0" algn="l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.xml"/><Relationship Id="rId1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hyperlink" Target="mailto:lorenzo.feruglio@polito.it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2.jpg"/><Relationship Id="rId6" Type="http://schemas.openxmlformats.org/officeDocument/2006/relationships/image" Target="../media/image03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691680" y="4149080"/>
            <a:ext cx="6408192" cy="478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two months at MIT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 did, thoughts and future plans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1242391" y="5373216"/>
            <a:ext cx="6858000" cy="32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PhD Student: Lorenzo Feruglio, </a:t>
            </a:r>
            <a:r>
              <a:rPr b="0" i="0" lang="en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lorenzo.feruglio@polito.it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655" y="3933055"/>
            <a:ext cx="1779197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023" y="476672"/>
            <a:ext cx="3583379" cy="273630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11187" y="6237287"/>
            <a:ext cx="79930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Dottorato di ricerca in Ingegneria Aerospaziale XXIX ciclo –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aseline="30000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2014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200" y="476649"/>
            <a:ext cx="3648409" cy="27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What I did: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Project work paper study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Seminaries and meetings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CubeSat Team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Thoughts: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The research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Our way Vs their way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Future plans: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My path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First year (second semestre)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Second year and beyond!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Collaborations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Future plans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My intended path?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had multiple occasions, speaking with different people, to record the following sentences (which made me happy!)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one of the limiting factors we were finding is the lack of autonomy (speaking both for a Mars CubeSat mission and for LunarCube)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 which way do we want to taylor my research?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would like to keep gaining experience in the system design/development phase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am interested in the mission analysis, not really from 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First year (second semester)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have already collected a good number of papers concerning all the topics I presented here.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need to proceed with literature review phase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By the end of the year, and after increasing the knowledge on the subject, a few options might have already been removed thanks to the new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Parallel way? (hoping to have time)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Performance analysis, studies and similar on my research topic, in order to gain knowledge from the system engineer point of view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Design and development, in order to gain specific and specialistic knowledge on the subsystem and the related technologies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This could fit well in the idea of developing 3STAR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29337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Second year and beyond..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Collaborations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Fabio said, multiple chances of collaboration might rise thanks to this PoliTo - MIT joint effort.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During the end of the first year: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will try to keep the new connections made during my stay there, strengthening the bonds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will try to search new connections, as soon as I progress through my literature review and I will have more things to say related to my research topic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During my second year: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will activate (hopefully during the second semester) to organize - get fundings if needed, to perform a 3-6 months period abroad, which I will try to spend during my 3rd year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C9DAF8"/>
                </a:solidFill>
              </a:rPr>
              <a:t>What I did during my two months there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257300" y="3698125"/>
            <a:ext cx="6781800" cy="114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</a:rPr>
              <a:t>(and what I can say I have done during my first six months of PhD)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Project work paper study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61825"/>
            <a:ext cx="8686801" cy="444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66975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Seminaries and meetings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 followed a good number of seminaries, thesis dissertations and meetings during our stay there.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a recap, here are a few interesting ones we’ve listened to: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C. Pong thesis on ADCS for ExoplanetSat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J. De Wit thesis on estimating exoplanet properties from observations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Exploring Mars with the Curiosity Rover: The Search for Ancient Habitable Environments by Curiosity Rover Chief Scientist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Weekly meeting with the Asteroid Drilling Team: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drilling asteroids: where, how and why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presentations by the various team members on different topics, all (possibly) related to the main research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Twice per month, we were presenting our progresses on the paper study to Sara and the rest of the team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positive feedback almost from everyone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negative feedback from one post doc, which has and will prove to be very useful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CubeSat Team</a:t>
            </a:r>
            <a:r>
              <a:rPr lang="en"/>
              <a:t>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slide recaps the work done during the first six months of PhD (most of which is still on-going)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ADCS software: from simulations to the flight code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re-check and review of the simulations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flight code complete overhaul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OBC software e-st@r-II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flight code debugging and rewriting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...and 3STAR</a:t>
            </a:r>
          </a:p>
          <a:p>
            <a:pPr indent="-2286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on the way to the design of the scheduler</a:t>
            </a:r>
          </a:p>
          <a:p>
            <a:pPr indent="-2286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and the main code structure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GCS software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re-design of all the software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partial (funcitonal) implementation in order to guide the students (due to the tight schedule)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more?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My thoughts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Comparing our way to MIT’s way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During my stay at MIT (and later, talking with Mary) I had the chance to notice the following: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They tend to buy everything which is not related to the research a team is performing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brings drawbacks: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Hard to get developer skills on the satellite in general - they get specific knowledge on the research they are carrying 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Very bad understanding of the general status of a project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Not used to flexibility?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But also positive things: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Many things which are usually an obstacle can be seen as trivial, as someone else will do them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Time and freeness to concentrate on the research topic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do I like more?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→ OUR WAY.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gives better international visibility, as a team / university?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→ Probably their way.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The research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8288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want to do something that nobody has done before in Italy, and possibly to get close, if not improving, what other teams are starting to do in a few other universities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Which are the topics i would like to research?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Autonomous operations, AI, ADCS, OBC, formation flying, more?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More.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All these fields are really interesting to me, and I would love to increase my knowledge on those.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But: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aim to finish my PhD and to become an expert in a certain field, which could be anything related to satellite design / development or mission design (from the system point of view thought!)   ← does it make any sense? It should!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Here are a few ideas that are floating in my mind, and that I will explore in the following months: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Artificial intelligence 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what can be done on small satellites?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how can it  help in a small satellite mission?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LEO Vs interplanetary: examine the differences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Normal CD&amp;H vs AI: differences?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Autonomous operations (satellite) 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define a set of tasks that we can automate and implement/test for 3STAR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performance comparison, analysis of operations?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Autonomous operations (constellations) 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same thing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Neural networks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Learn the theory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Can we implement them for the CD&amp;H, for the ADCS, or for both (3STAR)? Explore.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The research (II)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TAR team">
  <a:themeElements>
    <a:clrScheme name="Satellite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