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77" r:id="rId4"/>
    <p:sldId id="278" r:id="rId5"/>
    <p:sldId id="272" r:id="rId6"/>
    <p:sldId id="281" r:id="rId7"/>
    <p:sldId id="279" r:id="rId8"/>
    <p:sldId id="280" r:id="rId9"/>
    <p:sldId id="301" r:id="rId10"/>
    <p:sldId id="274" r:id="rId11"/>
    <p:sldId id="286" r:id="rId12"/>
    <p:sldId id="302" r:id="rId13"/>
    <p:sldId id="303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1" r:id="rId22"/>
    <p:sldId id="297" r:id="rId23"/>
    <p:sldId id="298" r:id="rId24"/>
    <p:sldId id="299" r:id="rId25"/>
    <p:sldId id="300" r:id="rId26"/>
    <p:sldId id="270" r:id="rId27"/>
  </p:sldIdLst>
  <p:sldSz cx="9144000" cy="6858000" type="screen4x3"/>
  <p:notesSz cx="6797675" cy="992663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FAFF"/>
    <a:srgbClr val="57AC18"/>
    <a:srgbClr val="76B531"/>
    <a:srgbClr val="20904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25" autoAdjust="0"/>
  </p:normalViewPr>
  <p:slideViewPr>
    <p:cSldViewPr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88276" tIns="44138" rIns="88276" bIns="441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21B37B-7FCA-49D1-ABBB-695E6B8BEEA9}" type="datetime1">
              <a:rPr lang="en-US" altLang="it-IT"/>
              <a:pPr>
                <a:defRPr/>
              </a:pPr>
              <a:t>10/14/2014</a:t>
            </a:fld>
            <a:endParaRPr lang="en-US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88276" tIns="44138" rIns="88276" bIns="441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55D8B5-9560-4F69-A998-6ED8481690AB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3161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5559" tIns="47780" rIns="95559" bIns="4778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DCE2E1E9-2936-494B-8813-02203FAAC908}" type="datetime1">
              <a:rPr lang="en-US" altLang="it-IT"/>
              <a:pPr>
                <a:defRPr/>
              </a:pPr>
              <a:t>10/14/2014</a:t>
            </a:fld>
            <a:endParaRPr lang="en-GB" alt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9" tIns="47780" rIns="95559" bIns="47780" rtlCol="0" anchor="ctr"/>
          <a:lstStyle/>
          <a:p>
            <a:pPr lvl="0"/>
            <a:endParaRPr lang="en-GB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59" tIns="47780" rIns="95559" bIns="47780" rtlCol="0">
            <a:normAutofit/>
          </a:bodyPr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en-GB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5559" tIns="47780" rIns="95559" bIns="4778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81375654-8D1A-46C3-90A2-5C3CA939E239}" type="slidenum">
              <a:rPr lang="en-GB" altLang="it-IT"/>
              <a:pPr>
                <a:defRPr/>
              </a:pPr>
              <a:t>‹#›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7799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 smtClean="0">
              <a:ea typeface="ＭＳ Ｐゴシック" pitchFamily="34" charset="-128"/>
            </a:endParaRPr>
          </a:p>
        </p:txBody>
      </p:sp>
      <p:sp>
        <p:nvSpPr>
          <p:cNvPr id="1638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F0015B9-8894-402D-A232-282CBE0A5CD4}" type="slidenum">
              <a:rPr lang="en-GB" altLang="it-IT" sz="1300" smtClean="0"/>
              <a:pPr eaLnBrk="1" hangingPunct="1">
                <a:spcBef>
                  <a:spcPct val="0"/>
                </a:spcBef>
              </a:pPr>
              <a:t>0</a:t>
            </a:fld>
            <a:endParaRPr lang="en-GB" altLang="it-IT" sz="1300" smtClean="0"/>
          </a:p>
        </p:txBody>
      </p:sp>
    </p:spTree>
    <p:extLst>
      <p:ext uri="{BB962C8B-B14F-4D97-AF65-F5344CB8AC3E}">
        <p14:creationId xmlns:p14="http://schemas.microsoft.com/office/powerpoint/2010/main" val="39747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6949913-D474-4E5B-97D6-3BFA87D3B1C9}" type="slidenum">
              <a:rPr lang="en-GB" altLang="it-IT" sz="1300" smtClean="0"/>
              <a:pPr eaLnBrk="1" hangingPunct="1">
                <a:spcBef>
                  <a:spcPct val="0"/>
                </a:spcBef>
              </a:pPr>
              <a:t>1</a:t>
            </a:fld>
            <a:endParaRPr lang="en-GB" altLang="it-IT" sz="1300" smtClean="0"/>
          </a:p>
        </p:txBody>
      </p:sp>
    </p:spTree>
    <p:extLst>
      <p:ext uri="{BB962C8B-B14F-4D97-AF65-F5344CB8AC3E}">
        <p14:creationId xmlns:p14="http://schemas.microsoft.com/office/powerpoint/2010/main" val="103097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 smtClean="0">
              <a:ea typeface="ＭＳ Ｐゴシック" pitchFamily="34" charset="-128"/>
            </a:endParaRPr>
          </a:p>
        </p:txBody>
      </p:sp>
      <p:sp>
        <p:nvSpPr>
          <p:cNvPr id="1843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11EA7-5E00-44DF-8B8C-223A805645C1}" type="slidenum">
              <a:rPr lang="en-GB" altLang="it-IT" sz="1300" smtClean="0"/>
              <a:pPr eaLnBrk="1" hangingPunct="1">
                <a:spcBef>
                  <a:spcPct val="0"/>
                </a:spcBef>
              </a:pPr>
              <a:t>25</a:t>
            </a:fld>
            <a:endParaRPr lang="en-GB" altLang="it-IT" sz="1300" smtClean="0"/>
          </a:p>
        </p:txBody>
      </p:sp>
    </p:spTree>
    <p:extLst>
      <p:ext uri="{BB962C8B-B14F-4D97-AF65-F5344CB8AC3E}">
        <p14:creationId xmlns:p14="http://schemas.microsoft.com/office/powerpoint/2010/main" val="302852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20"/>
          <p:cNvSpPr/>
          <p:nvPr/>
        </p:nvSpPr>
        <p:spPr>
          <a:xfrm>
            <a:off x="904875" y="3068638"/>
            <a:ext cx="7315200" cy="165576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32"/>
          <p:cNvSpPr/>
          <p:nvPr/>
        </p:nvSpPr>
        <p:spPr>
          <a:xfrm>
            <a:off x="914400" y="4797425"/>
            <a:ext cx="7315200" cy="93662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21"/>
          <p:cNvSpPr/>
          <p:nvPr/>
        </p:nvSpPr>
        <p:spPr>
          <a:xfrm>
            <a:off x="904875" y="3068638"/>
            <a:ext cx="211138" cy="165576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31"/>
          <p:cNvSpPr/>
          <p:nvPr/>
        </p:nvSpPr>
        <p:spPr>
          <a:xfrm>
            <a:off x="914400" y="4797425"/>
            <a:ext cx="201613" cy="93662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187624" y="3212976"/>
            <a:ext cx="6889576" cy="1440160"/>
          </a:xfrm>
        </p:spPr>
        <p:txBody>
          <a:bodyPr anchor="t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4869160"/>
            <a:ext cx="6858000" cy="78869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10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11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1816100" y="6570663"/>
            <a:ext cx="5203825" cy="2428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4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405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421120"/>
            <a:ext cx="8229600" cy="50322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7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405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421120"/>
            <a:ext cx="4041648" cy="50322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421120"/>
            <a:ext cx="4041648" cy="5029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6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0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405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02915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412776"/>
            <a:ext cx="4041775" cy="71244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204864"/>
            <a:ext cx="4038600" cy="424847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204864"/>
            <a:ext cx="4038600" cy="424847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8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59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" name="CasellaDiTesto 2"/>
          <p:cNvSpPr txBox="1">
            <a:spLocks noChangeArrowheads="1"/>
          </p:cNvSpPr>
          <p:nvPr userDrawn="1"/>
        </p:nvSpPr>
        <p:spPr bwMode="auto">
          <a:xfrm>
            <a:off x="539750" y="6567488"/>
            <a:ext cx="792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81E6B28-58A0-45AD-BB54-5C973060EC15}" type="slidenum">
              <a:rPr lang="en-US" altLang="it-IT" sz="1000" smtClean="0">
                <a:solidFill>
                  <a:schemeClr val="tx2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en-US" altLang="it-IT" sz="1000" smtClean="0">
                <a:solidFill>
                  <a:schemeClr val="tx2"/>
                </a:solidFill>
                <a:latin typeface="Calibri" pitchFamily="34" charset="0"/>
              </a:rPr>
              <a:t> / 15</a:t>
            </a:r>
          </a:p>
        </p:txBody>
      </p:sp>
      <p:sp>
        <p:nvSpPr>
          <p:cNvPr id="4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6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Connettore 1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CasellaDiTesto 6"/>
          <p:cNvSpPr txBox="1">
            <a:spLocks noChangeArrowheads="1"/>
          </p:cNvSpPr>
          <p:nvPr userDrawn="1"/>
        </p:nvSpPr>
        <p:spPr bwMode="auto">
          <a:xfrm>
            <a:off x="539750" y="6567488"/>
            <a:ext cx="792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9194E42-0646-4AA9-A5C5-BE3CF82F34A1}" type="slidenum">
              <a:rPr lang="en-US" altLang="it-IT" sz="1000" smtClean="0">
                <a:solidFill>
                  <a:schemeClr val="tx2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en-US" altLang="it-IT" sz="1000" smtClean="0">
                <a:solidFill>
                  <a:schemeClr val="tx2"/>
                </a:solidFill>
                <a:latin typeface="Calibri" pitchFamily="34" charset="0"/>
              </a:rPr>
              <a:t> / 15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21"/>
          <p:cNvSpPr>
            <a:spLocks noGrp="1"/>
          </p:cNvSpPr>
          <p:nvPr>
            <p:ph type="title"/>
          </p:nvPr>
        </p:nvSpPr>
        <p:spPr bwMode="auto">
          <a:xfrm>
            <a:off x="468313" y="7651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  <a:endParaRPr lang="en-US" altLang="it-IT" smtClean="0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7359650" y="6572250"/>
            <a:ext cx="1330325" cy="312738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1816100" y="6497638"/>
            <a:ext cx="5203825" cy="360362"/>
          </a:xfrm>
          <a:prstGeom prst="rect">
            <a:avLst/>
          </a:prstGeom>
        </p:spPr>
        <p:txBody>
          <a:bodyPr vert="horz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029" name="Connettore 1 27"/>
          <p:cNvSpPr>
            <a:spLocks noChangeShapeType="1"/>
          </p:cNvSpPr>
          <p:nvPr/>
        </p:nvSpPr>
        <p:spPr bwMode="auto">
          <a:xfrm>
            <a:off x="457200" y="652462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0" name="Connettore 1 28"/>
          <p:cNvSpPr>
            <a:spLocks noChangeShapeType="1"/>
          </p:cNvSpPr>
          <p:nvPr/>
        </p:nvSpPr>
        <p:spPr bwMode="auto">
          <a:xfrm>
            <a:off x="457200" y="69215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1031" name="Immagine 10" descr="POLITO_bianco_tras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627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CasellaDiTesto 3"/>
          <p:cNvSpPr txBox="1">
            <a:spLocks noChangeArrowheads="1"/>
          </p:cNvSpPr>
          <p:nvPr/>
        </p:nvSpPr>
        <p:spPr bwMode="auto">
          <a:xfrm>
            <a:off x="539750" y="6567488"/>
            <a:ext cx="792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D70A08D-6E76-4891-A10D-7ED1DD082BA7}" type="slidenum">
              <a:rPr lang="en-US" altLang="it-IT" sz="1000" smtClean="0">
                <a:solidFill>
                  <a:schemeClr val="tx2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en-US" altLang="it-IT" sz="1000" smtClean="0">
                <a:solidFill>
                  <a:schemeClr val="tx2"/>
                </a:solidFill>
                <a:latin typeface="Calibri" pitchFamily="34" charset="0"/>
              </a:rPr>
              <a:t> / 12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2" r:id="rId2"/>
    <p:sldLayoutId id="2147483843" r:id="rId3"/>
    <p:sldLayoutId id="2147483844" r:id="rId4"/>
    <p:sldLayoutId id="2147483846" r:id="rId5"/>
    <p:sldLayoutId id="2147483847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6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to.it/cubesat-te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rard.obiols@polito.it" TargetMode="External"/><Relationship Id="rId4" Type="http://schemas.openxmlformats.org/officeDocument/2006/relationships/hyperlink" Target="mailto:cubesat.team@polito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5"/>
          <p:cNvSpPr>
            <a:spLocks noGrp="1"/>
          </p:cNvSpPr>
          <p:nvPr>
            <p:ph type="ctrTitle"/>
          </p:nvPr>
        </p:nvSpPr>
        <p:spPr>
          <a:xfrm>
            <a:off x="1187450" y="3213100"/>
            <a:ext cx="6889750" cy="1439863"/>
          </a:xfrm>
        </p:spPr>
        <p:txBody>
          <a:bodyPr/>
          <a:lstStyle/>
          <a:p>
            <a:r>
              <a:rPr lang="it-IT" altLang="it-IT" dirty="0" smtClean="0">
                <a:ea typeface="ＭＳ Ｐゴシック" pitchFamily="34" charset="-128"/>
                <a:sym typeface="Calibri" pitchFamily="34" charset="0"/>
              </a:rPr>
              <a:t>A tool for nano­satellite functional verification:</a:t>
            </a:r>
            <a:br>
              <a:rPr lang="it-IT" altLang="it-IT" dirty="0" smtClean="0">
                <a:ea typeface="ＭＳ Ｐゴシック" pitchFamily="34" charset="-128"/>
                <a:sym typeface="Calibri" pitchFamily="34" charset="0"/>
              </a:rPr>
            </a:br>
            <a:r>
              <a:rPr lang="it-IT" altLang="it-IT" dirty="0" smtClean="0">
                <a:ea typeface="ＭＳ Ｐゴシック" pitchFamily="34" charset="-128"/>
                <a:sym typeface="Calibri" pitchFamily="34" charset="0"/>
              </a:rPr>
              <a:t>comparison between different in­-the-­loop simulation configurations </a:t>
            </a:r>
            <a:endParaRPr lang="en-US" altLang="it-IT" dirty="0" smtClean="0">
              <a:ea typeface="ＭＳ Ｐゴシック" pitchFamily="34" charset="-128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1219200" y="4868863"/>
            <a:ext cx="6858000" cy="7889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L. </a:t>
            </a:r>
            <a:r>
              <a:rPr lang="en-US" dirty="0" err="1" smtClean="0"/>
              <a:t>Feruglio</a:t>
            </a:r>
            <a:r>
              <a:rPr lang="en-US" dirty="0" smtClean="0"/>
              <a:t> (speaker), </a:t>
            </a:r>
            <a:r>
              <a:rPr lang="en-US" dirty="0"/>
              <a:t>R. </a:t>
            </a:r>
            <a:r>
              <a:rPr lang="en-US" dirty="0" err="1"/>
              <a:t>Mozzillo</a:t>
            </a:r>
            <a:r>
              <a:rPr lang="en-US" dirty="0" smtClean="0"/>
              <a:t>, S. </a:t>
            </a:r>
            <a:r>
              <a:rPr lang="en-US" dirty="0" err="1" smtClean="0"/>
              <a:t>Corpino</a:t>
            </a:r>
            <a:r>
              <a:rPr lang="en-US" dirty="0" smtClean="0"/>
              <a:t>, F. </a:t>
            </a:r>
            <a:r>
              <a:rPr lang="en-US" dirty="0" err="1" smtClean="0"/>
              <a:t>Stesina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Department of Mechanical and Aerospace Engineering</a:t>
            </a:r>
            <a:endParaRPr lang="en-GB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35696" y="6570489"/>
            <a:ext cx="5203825" cy="2428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6th European CubeSat Symposium – </a:t>
            </a:r>
            <a:r>
              <a:rPr lang="en-US" dirty="0" err="1" smtClean="0"/>
              <a:t>Estavayer</a:t>
            </a:r>
            <a:r>
              <a:rPr lang="en-US" dirty="0" smtClean="0"/>
              <a:t> le Lac 2014</a:t>
            </a:r>
          </a:p>
        </p:txBody>
      </p:sp>
      <p:pic>
        <p:nvPicPr>
          <p:cNvPr id="5126" name="Immagine 10" descr="POLITO_bianco_tra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7501"/>
            <a:ext cx="373538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0" descr="C:\Users\lawrence\AppData\Roaming\Skype\killergoa\media_messaging\media_cache\u0-neu-d1-e9e7a600176b4aa6a8250b3a30cc90e8^pimgpsh_fullsize_dist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77" y="398018"/>
            <a:ext cx="332581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1" y="2081071"/>
            <a:ext cx="773791" cy="587171"/>
          </a:xfrm>
          <a:prstGeom prst="rect">
            <a:avLst/>
          </a:prstGeom>
        </p:spPr>
      </p:pic>
      <p:sp>
        <p:nvSpPr>
          <p:cNvPr id="9" name="Titolo 5"/>
          <p:cNvSpPr txBox="1">
            <a:spLocks/>
          </p:cNvSpPr>
          <p:nvPr/>
        </p:nvSpPr>
        <p:spPr bwMode="auto">
          <a:xfrm>
            <a:off x="1187450" y="2221509"/>
            <a:ext cx="6019800" cy="4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it-IT" altLang="it-IT" sz="1600" dirty="0" smtClean="0">
                <a:ea typeface="ＭＳ Ｐゴシック" pitchFamily="34" charset="-128"/>
                <a:sym typeface="Calibri" pitchFamily="34" charset="0"/>
              </a:rPr>
              <a:t>sponsored by</a:t>
            </a:r>
            <a:endParaRPr lang="en-US" altLang="it-IT" sz="16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10244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0245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10247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10248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10249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Rettangolo 12"/>
          <p:cNvSpPr/>
          <p:nvPr/>
        </p:nvSpPr>
        <p:spPr>
          <a:xfrm>
            <a:off x="2051720" y="777478"/>
            <a:ext cx="4968552" cy="92333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cs typeface="Times New Roman" pitchFamily="18" charset="0"/>
              </a:rPr>
              <a:t>Need of a single “infrastructure” independent of the complexity of the test and from the development stage of the project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342871" y="2119329"/>
            <a:ext cx="8261577" cy="4380281"/>
            <a:chOff x="342871" y="2119329"/>
            <a:chExt cx="8261577" cy="4380281"/>
          </a:xfrm>
        </p:grpSpPr>
        <p:sp>
          <p:nvSpPr>
            <p:cNvPr id="15" name="CasellaDiTesto 14"/>
            <p:cNvSpPr txBox="1"/>
            <p:nvPr/>
          </p:nvSpPr>
          <p:spPr>
            <a:xfrm>
              <a:off x="1251774" y="2424419"/>
              <a:ext cx="195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cs typeface="Times New Roman" pitchFamily="18" charset="0"/>
                </a:rPr>
                <a:t>Natively supports</a:t>
              </a:r>
            </a:p>
            <a:p>
              <a:pPr algn="ctr"/>
              <a:r>
                <a:rPr lang="en-US" dirty="0" smtClean="0">
                  <a:cs typeface="Times New Roman" pitchFamily="18" charset="0"/>
                </a:rPr>
                <a:t>C, C++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773782" y="2566645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Times New Roman" pitchFamily="18" charset="0"/>
                </a:rPr>
                <a:t>Flexibility </a:t>
              </a:r>
            </a:p>
            <a:p>
              <a:r>
                <a:rPr lang="en-US" dirty="0" smtClean="0">
                  <a:cs typeface="Times New Roman" pitchFamily="18" charset="0"/>
                </a:rPr>
                <a:t>&amp; modularity 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42871" y="3889398"/>
              <a:ext cx="1886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Times New Roman" pitchFamily="18" charset="0"/>
                </a:rPr>
                <a:t>Adaptable to</a:t>
              </a:r>
            </a:p>
            <a:p>
              <a:r>
                <a:rPr lang="en-US" dirty="0" smtClean="0">
                  <a:cs typeface="Times New Roman" pitchFamily="18" charset="0"/>
                </a:rPr>
                <a:t>different projects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630029" y="2119329"/>
              <a:ext cx="201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Times New Roman" pitchFamily="18" charset="0"/>
                </a:rPr>
                <a:t>Real time and </a:t>
              </a:r>
            </a:p>
            <a:p>
              <a:r>
                <a:rPr lang="en-US" dirty="0" smtClean="0">
                  <a:cs typeface="Times New Roman" pitchFamily="18" charset="0"/>
                </a:rPr>
                <a:t>accelerated mode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611560" y="5373216"/>
              <a:ext cx="2916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Times New Roman" pitchFamily="18" charset="0"/>
                </a:rPr>
                <a:t>Same functionality through</a:t>
              </a:r>
            </a:p>
            <a:p>
              <a:r>
                <a:rPr lang="en-US" dirty="0" smtClean="0">
                  <a:cs typeface="Times New Roman" pitchFamily="18" charset="0"/>
                </a:rPr>
                <a:t>all tests phases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6997918" y="3843232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Times New Roman" pitchFamily="18" charset="0"/>
                </a:rPr>
                <a:t>Multi-sessions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490636" y="5576280"/>
              <a:ext cx="2236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cs typeface="Times New Roman" pitchFamily="18" charset="0"/>
                </a:rPr>
                <a:t>Automatic</a:t>
              </a:r>
            </a:p>
            <a:p>
              <a:pPr algn="ctr"/>
              <a:r>
                <a:rPr lang="en-US" dirty="0" smtClean="0">
                  <a:cs typeface="Times New Roman" pitchFamily="18" charset="0"/>
                </a:rPr>
                <a:t>code generation</a:t>
              </a:r>
            </a:p>
            <a:p>
              <a:pPr algn="ctr"/>
              <a:r>
                <a:rPr lang="en-US" dirty="0" smtClean="0">
                  <a:cs typeface="Times New Roman" pitchFamily="18" charset="0"/>
                </a:rPr>
                <a:t>and cross-compiling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23" name="Connettore 2 22"/>
            <p:cNvCxnSpPr/>
            <p:nvPr/>
          </p:nvCxnSpPr>
          <p:spPr>
            <a:xfrm flipH="1" flipV="1">
              <a:off x="2627086" y="3120571"/>
              <a:ext cx="863552" cy="542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/>
            <p:nvPr/>
          </p:nvCxnSpPr>
          <p:spPr>
            <a:xfrm flipV="1">
              <a:off x="4602696" y="2889810"/>
              <a:ext cx="0" cy="773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/>
            <p:nvPr/>
          </p:nvCxnSpPr>
          <p:spPr>
            <a:xfrm flipH="1" flipV="1">
              <a:off x="2123728" y="4221088"/>
              <a:ext cx="1227657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/>
            <p:nvPr/>
          </p:nvCxnSpPr>
          <p:spPr>
            <a:xfrm flipH="1">
              <a:off x="2483768" y="4673600"/>
              <a:ext cx="1043203" cy="5448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endCxn id="22" idx="0"/>
            </p:cNvCxnSpPr>
            <p:nvPr/>
          </p:nvCxnSpPr>
          <p:spPr>
            <a:xfrm>
              <a:off x="4596502" y="4796409"/>
              <a:ext cx="12390" cy="7798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/>
            <p:nvPr/>
          </p:nvCxnSpPr>
          <p:spPr>
            <a:xfrm>
              <a:off x="5471883" y="4673600"/>
              <a:ext cx="756301" cy="5448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34" idx="3"/>
            </p:cNvCxnSpPr>
            <p:nvPr/>
          </p:nvCxnSpPr>
          <p:spPr>
            <a:xfrm flipV="1">
              <a:off x="5748219" y="4077072"/>
              <a:ext cx="1249699" cy="11265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/>
            <p:nvPr/>
          </p:nvCxnSpPr>
          <p:spPr>
            <a:xfrm flipV="1">
              <a:off x="5280918" y="3212976"/>
              <a:ext cx="854152" cy="40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Rettangolo 33"/>
          <p:cNvSpPr/>
          <p:nvPr/>
        </p:nvSpPr>
        <p:spPr>
          <a:xfrm>
            <a:off x="3323773" y="3835787"/>
            <a:ext cx="24244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STARSIM</a:t>
            </a:r>
            <a:endParaRPr lang="it-IT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362271" y="4900339"/>
            <a:ext cx="166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User coding limited to models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9/25</a:t>
            </a:r>
            <a:endParaRPr lang="it-IT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2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2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05" y="1060004"/>
            <a:ext cx="4966733" cy="5280248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10/25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084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2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2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3188171"/>
            <a:ext cx="6686550" cy="290512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5822509" y="1182308"/>
            <a:ext cx="1322829" cy="1391816"/>
            <a:chOff x="347753" y="1628800"/>
            <a:chExt cx="1322829" cy="1391816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05" y="1628800"/>
              <a:ext cx="1309177" cy="1391816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347753" y="1700808"/>
              <a:ext cx="66824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785367" y="908720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Simulation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setup</a:t>
            </a:r>
          </a:p>
          <a:p>
            <a:endParaRPr lang="it-IT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 smtClean="0"/>
              <a:t>Scheduling</a:t>
            </a:r>
            <a:r>
              <a:rPr lang="it-IT" sz="1400" dirty="0" smtClean="0"/>
              <a:t> and </a:t>
            </a:r>
            <a:r>
              <a:rPr lang="it-IT" sz="1400" dirty="0" err="1" smtClean="0"/>
              <a:t>priorities</a:t>
            </a:r>
            <a:r>
              <a:rPr lang="it-IT" sz="1400" dirty="0" smtClean="0"/>
              <a:t> </a:t>
            </a:r>
            <a:r>
              <a:rPr lang="it-IT" sz="1400" dirty="0" err="1" smtClean="0"/>
              <a:t>definition</a:t>
            </a:r>
            <a:endParaRPr lang="it-IT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 smtClean="0"/>
              <a:t>Interfaces</a:t>
            </a:r>
            <a:r>
              <a:rPr lang="it-IT" sz="1400" dirty="0" smtClean="0"/>
              <a:t> for </a:t>
            </a:r>
            <a:r>
              <a:rPr lang="it-IT" sz="1400" dirty="0" err="1" smtClean="0"/>
              <a:t>each</a:t>
            </a:r>
            <a:r>
              <a:rPr lang="it-IT" sz="1400" dirty="0"/>
              <a:t>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with connection </a:t>
            </a:r>
            <a:r>
              <a:rPr lang="it-IT" sz="1400" dirty="0" err="1" smtClean="0"/>
              <a:t>parameters</a:t>
            </a:r>
            <a:r>
              <a:rPr lang="it-IT" sz="1400" dirty="0" smtClean="0"/>
              <a:t>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Cross-compile </a:t>
            </a:r>
            <a:r>
              <a:rPr lang="it-IT" sz="1400" dirty="0" err="1" smtClean="0"/>
              <a:t>flag</a:t>
            </a:r>
            <a:endParaRPr lang="it-IT" sz="1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8589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2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2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04" y="1772816"/>
            <a:ext cx="5491460" cy="4511277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1043608" y="3712279"/>
            <a:ext cx="1309177" cy="1391816"/>
            <a:chOff x="361405" y="1628800"/>
            <a:chExt cx="1309177" cy="1391816"/>
          </a:xfrm>
        </p:grpSpPr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05" y="1628800"/>
              <a:ext cx="1309177" cy="1391816"/>
            </a:xfrm>
            <a:prstGeom prst="rect">
              <a:avLst/>
            </a:prstGeom>
          </p:spPr>
        </p:pic>
        <p:sp>
          <p:nvSpPr>
            <p:cNvPr id="13" name="Rettangolo 12"/>
            <p:cNvSpPr/>
            <p:nvPr/>
          </p:nvSpPr>
          <p:spPr>
            <a:xfrm>
              <a:off x="1015993" y="1700808"/>
              <a:ext cx="645167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6671490" y="5229200"/>
            <a:ext cx="947695" cy="6463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Models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flow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93931" y="3065948"/>
            <a:ext cx="1172116" cy="6463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Database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39552" y="1201976"/>
            <a:ext cx="517515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Simulation</a:t>
            </a:r>
            <a:r>
              <a:rPr lang="it-IT" dirty="0" smtClean="0"/>
              <a:t> flow setup – model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Database </a:t>
            </a:r>
            <a:r>
              <a:rPr lang="it-IT" sz="1400" dirty="0" err="1" smtClean="0"/>
              <a:t>explorer</a:t>
            </a:r>
            <a:endParaRPr lang="it-IT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Drag &amp; </a:t>
            </a:r>
            <a:r>
              <a:rPr lang="it-IT" sz="1400" dirty="0" err="1" smtClean="0"/>
              <a:t>drop</a:t>
            </a:r>
            <a:r>
              <a:rPr lang="it-IT" sz="1400" dirty="0" smtClean="0"/>
              <a:t> </a:t>
            </a:r>
            <a:r>
              <a:rPr lang="it-IT" sz="1400" dirty="0" err="1" smtClean="0"/>
              <a:t>action</a:t>
            </a:r>
            <a:r>
              <a:rPr lang="it-IT" sz="1400" dirty="0" smtClean="0"/>
              <a:t>, or</a:t>
            </a:r>
            <a:br>
              <a:rPr lang="it-IT" sz="1400" dirty="0" smtClean="0"/>
            </a:br>
            <a:r>
              <a:rPr lang="it-IT" sz="1400" dirty="0" err="1" smtClean="0"/>
              <a:t>command</a:t>
            </a:r>
            <a:r>
              <a:rPr lang="it-IT" sz="1400" dirty="0" smtClean="0"/>
              <a:t> </a:t>
            </a:r>
            <a:r>
              <a:rPr lang="it-IT" sz="1400" dirty="0" err="1" smtClean="0"/>
              <a:t>buttons</a:t>
            </a:r>
            <a:endParaRPr lang="it-IT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 smtClean="0"/>
              <a:t>Simulation</a:t>
            </a:r>
            <a:r>
              <a:rPr lang="it-IT" sz="1400" dirty="0" smtClean="0"/>
              <a:t> flow </a:t>
            </a:r>
            <a:r>
              <a:rPr lang="it-IT" sz="1400" dirty="0" err="1" smtClean="0"/>
              <a:t>definition</a:t>
            </a:r>
            <a:endParaRPr lang="it-IT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Open/Save </a:t>
            </a:r>
            <a:r>
              <a:rPr lang="it-IT" sz="1400" dirty="0" err="1" smtClean="0"/>
              <a:t>functions</a:t>
            </a:r>
            <a:endParaRPr lang="it-IT" sz="1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01016" y="6525344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12/25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8589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987824" y="2492896"/>
            <a:ext cx="3325242" cy="3528392"/>
            <a:chOff x="2987824" y="1700808"/>
            <a:chExt cx="3325242" cy="3528392"/>
          </a:xfrm>
        </p:grpSpPr>
        <p:pic>
          <p:nvPicPr>
            <p:cNvPr id="11" name="Immagine 10" descr="starsi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824" y="1700808"/>
              <a:ext cx="3325242" cy="3528392"/>
            </a:xfrm>
            <a:prstGeom prst="rect">
              <a:avLst/>
            </a:prstGeom>
          </p:spPr>
        </p:pic>
        <p:sp>
          <p:nvSpPr>
            <p:cNvPr id="12" name="Rettangolo 11"/>
            <p:cNvSpPr/>
            <p:nvPr/>
          </p:nvSpPr>
          <p:spPr>
            <a:xfrm>
              <a:off x="3059832" y="2996952"/>
              <a:ext cx="1584176" cy="100811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4716016" y="2996952"/>
              <a:ext cx="1512168" cy="1008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3059832" y="4077072"/>
              <a:ext cx="1584176" cy="1080120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716016" y="4077072"/>
              <a:ext cx="1512168" cy="108012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7" name="Immagine 16" descr="SimParamet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8" y="1268760"/>
            <a:ext cx="4427984" cy="216024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8" name="Freccia circolare in su 17"/>
          <p:cNvSpPr/>
          <p:nvPr/>
        </p:nvSpPr>
        <p:spPr>
          <a:xfrm rot="1625871" flipH="1">
            <a:off x="1012520" y="3661431"/>
            <a:ext cx="1992320" cy="721561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Immagine 18" descr="outp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2322" y="764704"/>
            <a:ext cx="4094174" cy="288032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</p:pic>
      <p:sp>
        <p:nvSpPr>
          <p:cNvPr id="20" name="Freccia circolare in su 19"/>
          <p:cNvSpPr/>
          <p:nvPr/>
        </p:nvSpPr>
        <p:spPr>
          <a:xfrm rot="19610598">
            <a:off x="6188723" y="3606024"/>
            <a:ext cx="1876642" cy="581234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755576" y="5610944"/>
            <a:ext cx="1872208" cy="914400"/>
          </a:xfrm>
          <a:prstGeom prst="round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Start/Stop the </a:t>
            </a:r>
            <a:r>
              <a:rPr lang="it-IT" dirty="0" err="1" smtClean="0"/>
              <a:t>simulation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6624736" y="4797152"/>
            <a:ext cx="2555776" cy="16561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Link </a:t>
            </a:r>
            <a:r>
              <a:rPr lang="it-IT" dirty="0" err="1" smtClean="0"/>
              <a:t>to</a:t>
            </a:r>
            <a:r>
              <a:rPr lang="it-IT" dirty="0" smtClean="0"/>
              <a:t> data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the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the </a:t>
            </a:r>
            <a:r>
              <a:rPr lang="it-IT" dirty="0" err="1" smtClean="0"/>
              <a:t>results</a:t>
            </a:r>
            <a:r>
              <a:rPr lang="it-IT" dirty="0" smtClean="0"/>
              <a:t>/ data/ </a:t>
            </a:r>
            <a:r>
              <a:rPr lang="it-IT" dirty="0" err="1" smtClean="0"/>
              <a:t>configurations</a:t>
            </a:r>
            <a:r>
              <a:rPr lang="it-IT" dirty="0" smtClean="0"/>
              <a:t> are </a:t>
            </a:r>
            <a:r>
              <a:rPr lang="it-IT" dirty="0" err="1" smtClean="0"/>
              <a:t>saved</a:t>
            </a:r>
            <a:endParaRPr lang="it-IT" dirty="0"/>
          </a:p>
        </p:txBody>
      </p:sp>
      <p:sp>
        <p:nvSpPr>
          <p:cNvPr id="23" name="Freccia circolare in su 22"/>
          <p:cNvSpPr/>
          <p:nvPr/>
        </p:nvSpPr>
        <p:spPr>
          <a:xfrm rot="20000970" flipH="1" flipV="1">
            <a:off x="1331859" y="4698977"/>
            <a:ext cx="1597795" cy="637808"/>
          </a:xfrm>
          <a:prstGeom prst="curvedUp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circolare in su 23"/>
          <p:cNvSpPr/>
          <p:nvPr/>
        </p:nvSpPr>
        <p:spPr>
          <a:xfrm rot="20733302" flipV="1">
            <a:off x="6230904" y="4369536"/>
            <a:ext cx="854056" cy="550523"/>
          </a:xfrm>
          <a:prstGeom prst="curvedUpArrow">
            <a:avLst>
              <a:gd name="adj1" fmla="val 25000"/>
              <a:gd name="adj2" fmla="val 50000"/>
              <a:gd name="adj3" fmla="val 47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5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6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7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28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9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13/25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084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36104"/>
          </a:xfrm>
        </p:spPr>
        <p:txBody>
          <a:bodyPr>
            <a:noAutofit/>
          </a:bodyPr>
          <a:lstStyle/>
          <a:p>
            <a:r>
              <a:rPr lang="it-IT" dirty="0" smtClean="0"/>
              <a:t>AIL </a:t>
            </a:r>
            <a:r>
              <a:rPr lang="it-IT" dirty="0" err="1" smtClean="0"/>
              <a:t>simulations</a:t>
            </a:r>
            <a:r>
              <a:rPr lang="it-IT" dirty="0" smtClean="0"/>
              <a:t> (ADCS)</a:t>
            </a:r>
            <a:endParaRPr lang="it-IT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692696"/>
            <a:ext cx="3900258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62000" y="2492896"/>
          <a:ext cx="2209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Visio" r:id="rId4" imgW="1654738" imgH="1114556" progId="Visio.Drawing.11">
                  <p:embed/>
                </p:oleObj>
              </mc:Choice>
              <mc:Fallback>
                <p:oleObj name="Visio" r:id="rId4" imgW="1654738" imgH="11145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00" y="2492896"/>
                        <a:ext cx="220980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ccia a destra 13"/>
          <p:cNvSpPr/>
          <p:nvPr/>
        </p:nvSpPr>
        <p:spPr>
          <a:xfrm>
            <a:off x="3131840" y="2924944"/>
            <a:ext cx="978408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481551" y="4005064"/>
            <a:ext cx="387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 on the </a:t>
            </a:r>
            <a:r>
              <a:rPr lang="it-IT" dirty="0" err="1" smtClean="0"/>
              <a:t>Simulation</a:t>
            </a:r>
            <a:r>
              <a:rPr lang="it-IT" dirty="0" smtClean="0"/>
              <a:t> Unit;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err="1" smtClean="0"/>
              <a:t>Neither</a:t>
            </a:r>
            <a:r>
              <a:rPr lang="it-IT" dirty="0" smtClean="0"/>
              <a:t> SW </a:t>
            </a:r>
            <a:r>
              <a:rPr lang="it-IT" dirty="0" err="1" smtClean="0"/>
              <a:t>nor</a:t>
            </a:r>
            <a:r>
              <a:rPr lang="it-IT" dirty="0" smtClean="0"/>
              <a:t> HW </a:t>
            </a:r>
            <a:r>
              <a:rPr lang="it-IT" dirty="0" err="1" smtClean="0"/>
              <a:t>interfaces</a:t>
            </a:r>
            <a:r>
              <a:rPr lang="it-IT" dirty="0" smtClean="0"/>
              <a:t> are </a:t>
            </a:r>
            <a:r>
              <a:rPr lang="it-IT" dirty="0" err="1" smtClean="0"/>
              <a:t>required</a:t>
            </a:r>
            <a:r>
              <a:rPr lang="it-IT" dirty="0" smtClean="0"/>
              <a:t>.</a:t>
            </a:r>
          </a:p>
        </p:txBody>
      </p:sp>
      <p:grpSp>
        <p:nvGrpSpPr>
          <p:cNvPr id="32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33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34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 err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AIL, SIL, CIL, HIL</a:t>
              </a:r>
            </a:p>
          </p:txBody>
        </p:sp>
        <p:sp>
          <p:nvSpPr>
            <p:cNvPr id="36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14/25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2012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3394720" cy="536104"/>
          </a:xfrm>
        </p:spPr>
        <p:txBody>
          <a:bodyPr>
            <a:noAutofit/>
          </a:bodyPr>
          <a:lstStyle/>
          <a:p>
            <a:r>
              <a:rPr lang="it-IT" dirty="0" smtClean="0"/>
              <a:t>SIL </a:t>
            </a:r>
            <a:r>
              <a:rPr lang="it-IT" dirty="0" err="1" smtClean="0"/>
              <a:t>simulations</a:t>
            </a:r>
            <a:r>
              <a:rPr lang="it-IT" dirty="0" smtClean="0"/>
              <a:t> (ADCS)</a:t>
            </a:r>
            <a:endParaRPr lang="it-IT" dirty="0"/>
          </a:p>
        </p:txBody>
      </p:sp>
      <p:pic>
        <p:nvPicPr>
          <p:cNvPr id="11" name="Picture 240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5400600" cy="12961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087017"/>
              </p:ext>
            </p:extLst>
          </p:nvPr>
        </p:nvGraphicFramePr>
        <p:xfrm>
          <a:off x="3995936" y="1196752"/>
          <a:ext cx="453650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Visio" r:id="rId4" imgW="4174636" imgH="934780" progId="Visio.Drawing.11">
                  <p:embed/>
                </p:oleObj>
              </mc:Choice>
              <mc:Fallback>
                <p:oleObj name="Visio" r:id="rId4" imgW="4174636" imgH="9347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196752"/>
                        <a:ext cx="4536504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843808" y="4869160"/>
          <a:ext cx="619268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Visio" r:id="rId6" imgW="6417844" imgH="934780" progId="Visio.Drawing.11">
                  <p:embed/>
                </p:oleObj>
              </mc:Choice>
              <mc:Fallback>
                <p:oleObj name="Visio" r:id="rId6" imgW="6417844" imgH="9347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869160"/>
                        <a:ext cx="6192688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1547664" y="1558825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IMU </a:t>
            </a:r>
            <a:r>
              <a:rPr lang="it-IT" b="1" dirty="0" err="1" smtClean="0"/>
              <a:t>communication</a:t>
            </a:r>
            <a:endParaRPr lang="it-IT" b="1" dirty="0"/>
          </a:p>
          <a:p>
            <a:r>
              <a:rPr lang="it-IT" sz="1600" dirty="0" smtClean="0"/>
              <a:t>2 </a:t>
            </a:r>
            <a:r>
              <a:rPr lang="it-IT" sz="1600" dirty="0" err="1" smtClean="0"/>
              <a:t>processes</a:t>
            </a:r>
            <a:r>
              <a:rPr lang="it-IT" sz="1600" dirty="0" smtClean="0"/>
              <a:t>, 2 </a:t>
            </a:r>
            <a:r>
              <a:rPr lang="it-IT" sz="1600" dirty="0" err="1" smtClean="0"/>
              <a:t>pipes</a:t>
            </a:r>
            <a:endParaRPr lang="it-IT" sz="16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652120" y="3173487"/>
            <a:ext cx="3419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OBC/ADCS </a:t>
            </a:r>
            <a:r>
              <a:rPr lang="it-IT" b="1" dirty="0" err="1" smtClean="0"/>
              <a:t>communication</a:t>
            </a:r>
            <a:r>
              <a:rPr lang="it-IT" b="1" dirty="0" smtClean="0"/>
              <a:t>: </a:t>
            </a:r>
          </a:p>
          <a:p>
            <a:r>
              <a:rPr lang="it-IT" sz="1600" dirty="0" smtClean="0"/>
              <a:t>3 </a:t>
            </a:r>
            <a:r>
              <a:rPr lang="it-IT" sz="1600" dirty="0" err="1" smtClean="0"/>
              <a:t>processes</a:t>
            </a:r>
            <a:r>
              <a:rPr lang="it-IT" sz="1600" dirty="0" smtClean="0"/>
              <a:t>, 2 </a:t>
            </a:r>
            <a:r>
              <a:rPr lang="it-IT" sz="1600" dirty="0" err="1" smtClean="0"/>
              <a:t>pipes</a:t>
            </a:r>
            <a:endParaRPr lang="it-IT" sz="16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51520" y="50131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Integrated</a:t>
            </a:r>
            <a:r>
              <a:rPr lang="it-IT" b="1" dirty="0" smtClean="0"/>
              <a:t> </a:t>
            </a:r>
            <a:r>
              <a:rPr lang="it-IT" b="1" dirty="0" err="1" smtClean="0"/>
              <a:t>subsystem</a:t>
            </a:r>
            <a:r>
              <a:rPr lang="it-IT" b="1" dirty="0" smtClean="0"/>
              <a:t> </a:t>
            </a:r>
            <a:r>
              <a:rPr lang="it-IT" b="1" dirty="0" err="1" smtClean="0"/>
              <a:t>verification</a:t>
            </a:r>
            <a:r>
              <a:rPr lang="it-IT" b="1" dirty="0" smtClean="0"/>
              <a:t>: </a:t>
            </a:r>
          </a:p>
          <a:p>
            <a:r>
              <a:rPr lang="it-IT" sz="1600" dirty="0" smtClean="0"/>
              <a:t>3 </a:t>
            </a:r>
            <a:r>
              <a:rPr lang="it-IT" sz="1600" dirty="0" err="1" smtClean="0"/>
              <a:t>processes</a:t>
            </a:r>
            <a:r>
              <a:rPr lang="it-IT" sz="1600" dirty="0" smtClean="0"/>
              <a:t>, 3 </a:t>
            </a:r>
            <a:r>
              <a:rPr lang="it-IT" sz="1600" dirty="0" err="1" smtClean="0"/>
              <a:t>pipes</a:t>
            </a:r>
            <a:endParaRPr lang="it-IT" sz="1600" dirty="0"/>
          </a:p>
        </p:txBody>
      </p:sp>
      <p:grpSp>
        <p:nvGrpSpPr>
          <p:cNvPr id="19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0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1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AIL, SIL, CIL, HIL</a:t>
              </a:r>
            </a:p>
          </p:txBody>
        </p:sp>
        <p:sp>
          <p:nvSpPr>
            <p:cNvPr id="23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15/25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2012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aphicFrame>
        <p:nvGraphicFramePr>
          <p:cNvPr id="10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692696"/>
          <a:ext cx="5112568" cy="59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Visio" r:id="rId3" imgW="9007117" imgH="10474773" progId="Visio.Drawing.11">
                  <p:embed/>
                </p:oleObj>
              </mc:Choice>
              <mc:Fallback>
                <p:oleObj name="Visio" r:id="rId3" imgW="9007117" imgH="104747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692696"/>
                        <a:ext cx="5112568" cy="594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539552" y="126876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Simulation</a:t>
            </a:r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it-I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process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Freccia circolare in su 11"/>
          <p:cNvSpPr/>
          <p:nvPr/>
        </p:nvSpPr>
        <p:spPr>
          <a:xfrm rot="2889743">
            <a:off x="1205158" y="2311369"/>
            <a:ext cx="1136173" cy="60494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13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4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15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AIL, SIL, CIL, HIL</a:t>
              </a:r>
            </a:p>
          </p:txBody>
        </p:sp>
        <p:sp>
          <p:nvSpPr>
            <p:cNvPr id="17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asellaDiTesto 17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16/25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2012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536104"/>
          </a:xfrm>
        </p:spPr>
        <p:txBody>
          <a:bodyPr>
            <a:normAutofit/>
          </a:bodyPr>
          <a:lstStyle/>
          <a:p>
            <a:r>
              <a:rPr lang="it-IT" dirty="0" smtClean="0"/>
              <a:t>CIL </a:t>
            </a:r>
            <a:r>
              <a:rPr lang="it-IT" dirty="0" err="1" smtClean="0"/>
              <a:t>simulations</a:t>
            </a:r>
            <a:endParaRPr lang="it-IT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84545"/>
              </p:ext>
            </p:extLst>
          </p:nvPr>
        </p:nvGraphicFramePr>
        <p:xfrm>
          <a:off x="3923928" y="914983"/>
          <a:ext cx="5220072" cy="172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Visio" r:id="rId3" imgW="6604643" imgH="1834739" progId="Visio.Drawing.11">
                  <p:embed/>
                </p:oleObj>
              </mc:Choice>
              <mc:Fallback>
                <p:oleObj name="Visio" r:id="rId3" imgW="6604643" imgH="1834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914983"/>
                        <a:ext cx="5220072" cy="17219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5076056" y="314096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/>
              <a:t>IMU </a:t>
            </a:r>
            <a:r>
              <a:rPr lang="it-IT" b="1" u="sng" dirty="0" err="1" smtClean="0"/>
              <a:t>communication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verification</a:t>
            </a:r>
            <a:r>
              <a:rPr lang="it-IT" b="1" u="sng" dirty="0" smtClean="0"/>
              <a:t>:</a:t>
            </a:r>
          </a:p>
          <a:p>
            <a:r>
              <a:rPr lang="it-IT" dirty="0" smtClean="0"/>
              <a:t>1 </a:t>
            </a:r>
            <a:r>
              <a:rPr lang="it-IT" dirty="0" err="1" smtClean="0"/>
              <a:t>process</a:t>
            </a:r>
            <a:r>
              <a:rPr lang="it-IT" dirty="0" smtClean="0"/>
              <a:t>, 1 serial </a:t>
            </a:r>
            <a:r>
              <a:rPr lang="it-IT" dirty="0" err="1" smtClean="0"/>
              <a:t>communication</a:t>
            </a:r>
            <a:r>
              <a:rPr lang="it-IT" dirty="0" smtClean="0"/>
              <a:t>, 1 </a:t>
            </a:r>
            <a:r>
              <a:rPr lang="it-IT" dirty="0" err="1" smtClean="0"/>
              <a:t>process</a:t>
            </a:r>
            <a:r>
              <a:rPr lang="it-IT" dirty="0" smtClean="0"/>
              <a:t> on </a:t>
            </a:r>
            <a:r>
              <a:rPr lang="it-IT" dirty="0" err="1" smtClean="0"/>
              <a:t>embedded</a:t>
            </a:r>
            <a:r>
              <a:rPr lang="it-IT" dirty="0" smtClean="0"/>
              <a:t> system,  2 GSE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04057" y="1220559"/>
            <a:ext cx="3131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/>
              <a:t>OBC/ADCS  </a:t>
            </a:r>
            <a:r>
              <a:rPr lang="it-IT" b="1" u="sng" dirty="0" err="1" smtClean="0"/>
              <a:t>verification</a:t>
            </a:r>
            <a:r>
              <a:rPr lang="it-IT" b="1" u="sng" dirty="0" smtClean="0"/>
              <a:t>:</a:t>
            </a:r>
          </a:p>
          <a:p>
            <a:r>
              <a:rPr lang="it-IT" dirty="0" smtClean="0"/>
              <a:t>2 </a:t>
            </a:r>
            <a:r>
              <a:rPr lang="it-IT" dirty="0" err="1" smtClean="0"/>
              <a:t>processes</a:t>
            </a:r>
            <a:r>
              <a:rPr lang="it-IT" dirty="0" smtClean="0"/>
              <a:t>, 2 serial </a:t>
            </a:r>
            <a:r>
              <a:rPr lang="it-IT" dirty="0" err="1" smtClean="0"/>
              <a:t>communications</a:t>
            </a:r>
            <a:r>
              <a:rPr lang="it-IT" dirty="0" smtClean="0"/>
              <a:t>, 1 </a:t>
            </a:r>
            <a:r>
              <a:rPr lang="it-IT" dirty="0" err="1" smtClean="0"/>
              <a:t>process</a:t>
            </a:r>
            <a:r>
              <a:rPr lang="it-IT" dirty="0" smtClean="0"/>
              <a:t> on </a:t>
            </a:r>
            <a:r>
              <a:rPr lang="it-IT" dirty="0" err="1" smtClean="0"/>
              <a:t>embedded</a:t>
            </a:r>
            <a:r>
              <a:rPr lang="it-IT" dirty="0" smtClean="0"/>
              <a:t> system, 2 GSE</a:t>
            </a:r>
            <a:endParaRPr lang="it-IT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3876"/>
              </p:ext>
            </p:extLst>
          </p:nvPr>
        </p:nvGraphicFramePr>
        <p:xfrm>
          <a:off x="323528" y="2708920"/>
          <a:ext cx="465801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Visio" r:id="rId5" imgW="5146693" imgH="1830150" progId="Visio.Drawing.11">
                  <p:embed/>
                </p:oleObj>
              </mc:Choice>
              <mc:Fallback>
                <p:oleObj name="Visio" r:id="rId5" imgW="5146693" imgH="18301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08920"/>
                        <a:ext cx="4658018" cy="16561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09391"/>
              </p:ext>
            </p:extLst>
          </p:nvPr>
        </p:nvGraphicFramePr>
        <p:xfrm>
          <a:off x="2921446" y="4685878"/>
          <a:ext cx="61150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Visio" r:id="rId7" imgW="6604643" imgH="1834739" progId="Visio.Drawing.11">
                  <p:embed/>
                </p:oleObj>
              </mc:Choice>
              <mc:Fallback>
                <p:oleObj name="Visio" r:id="rId7" imgW="6604643" imgH="1834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446" y="4685878"/>
                        <a:ext cx="6115050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72009" y="4627002"/>
            <a:ext cx="2843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/>
              <a:t>RT and </a:t>
            </a:r>
            <a:r>
              <a:rPr lang="it-IT" b="1" u="sng" dirty="0" err="1" smtClean="0"/>
              <a:t>synchronization</a:t>
            </a:r>
            <a:r>
              <a:rPr lang="it-IT" b="1" u="sng" dirty="0" smtClean="0"/>
              <a:t>  </a:t>
            </a:r>
            <a:r>
              <a:rPr lang="it-IT" b="1" u="sng" dirty="0" err="1" smtClean="0"/>
              <a:t>verification</a:t>
            </a:r>
            <a:r>
              <a:rPr lang="it-IT" b="1" u="sng" dirty="0" smtClean="0"/>
              <a:t>:</a:t>
            </a:r>
          </a:p>
          <a:p>
            <a:r>
              <a:rPr lang="it-IT" dirty="0" smtClean="0"/>
              <a:t>2 </a:t>
            </a:r>
            <a:r>
              <a:rPr lang="it-IT" dirty="0" err="1" smtClean="0"/>
              <a:t>processes</a:t>
            </a:r>
            <a:r>
              <a:rPr lang="it-IT" dirty="0" smtClean="0"/>
              <a:t>, 3 serial </a:t>
            </a:r>
            <a:r>
              <a:rPr lang="it-IT" dirty="0" err="1" smtClean="0"/>
              <a:t>communications</a:t>
            </a:r>
            <a:r>
              <a:rPr lang="it-IT" dirty="0" smtClean="0"/>
              <a:t>, 1 </a:t>
            </a:r>
            <a:r>
              <a:rPr lang="it-IT" dirty="0" err="1" smtClean="0"/>
              <a:t>process</a:t>
            </a:r>
            <a:r>
              <a:rPr lang="it-IT" dirty="0" smtClean="0"/>
              <a:t> on </a:t>
            </a:r>
            <a:r>
              <a:rPr lang="it-IT" dirty="0" err="1" smtClean="0"/>
              <a:t>embedded</a:t>
            </a:r>
            <a:r>
              <a:rPr lang="it-IT" dirty="0" smtClean="0"/>
              <a:t> system,  2 GSE</a:t>
            </a:r>
            <a:endParaRPr lang="it-IT" dirty="0"/>
          </a:p>
        </p:txBody>
      </p:sp>
      <p:grpSp>
        <p:nvGrpSpPr>
          <p:cNvPr id="20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1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2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AIL, SIL, CIL, HIL</a:t>
              </a:r>
            </a:p>
          </p:txBody>
        </p:sp>
        <p:sp>
          <p:nvSpPr>
            <p:cNvPr id="24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CasellaDiTesto 24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17/25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2012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82918"/>
              </p:ext>
            </p:extLst>
          </p:nvPr>
        </p:nvGraphicFramePr>
        <p:xfrm>
          <a:off x="3481377" y="764704"/>
          <a:ext cx="5195079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Visio" r:id="rId3" imgW="9286776" imgH="10299046" progId="Visio.Drawing.11">
                  <p:embed/>
                </p:oleObj>
              </mc:Choice>
              <mc:Fallback>
                <p:oleObj name="Visio" r:id="rId3" imgW="9286776" imgH="102990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77" y="764704"/>
                        <a:ext cx="5195079" cy="576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1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AIL, SIL, CIL, HIL</a:t>
              </a:r>
            </a:p>
          </p:txBody>
        </p:sp>
        <p:sp>
          <p:nvSpPr>
            <p:cNvPr id="1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CasellaDiTesto 9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18/25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2012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95288" y="188913"/>
            <a:ext cx="21955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rgbClr val="FFFFFF"/>
                </a:solidFill>
                <a:ea typeface="+mn-ea"/>
                <a:cs typeface="Arial" charset="0"/>
              </a:rPr>
              <a:t>OUTLINE</a:t>
            </a:r>
          </a:p>
        </p:txBody>
      </p:sp>
      <p:sp>
        <p:nvSpPr>
          <p:cNvPr id="6149" name="Segnaposto contenuto 2"/>
          <p:cNvSpPr>
            <a:spLocks noGrp="1"/>
          </p:cNvSpPr>
          <p:nvPr>
            <p:ph sz="quarter" idx="1"/>
          </p:nvPr>
        </p:nvSpPr>
        <p:spPr bwMode="auto">
          <a:xfrm>
            <a:off x="395288" y="1125538"/>
            <a:ext cx="8229600" cy="453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>
                <a:ea typeface="ＭＳ Ｐゴシック" pitchFamily="34" charset="-128"/>
              </a:rPr>
              <a:t>e-st@r-II CubeSat</a:t>
            </a:r>
          </a:p>
          <a:p>
            <a:r>
              <a:rPr lang="en-US" altLang="it-IT" dirty="0" err="1" smtClean="0">
                <a:ea typeface="ＭＳ Ｐゴシック" pitchFamily="34" charset="-128"/>
              </a:rPr>
              <a:t>StarSim</a:t>
            </a:r>
            <a:endParaRPr lang="en-US" altLang="it-IT" dirty="0">
              <a:ea typeface="ＭＳ Ｐゴシック" pitchFamily="34" charset="-128"/>
            </a:endParaRPr>
          </a:p>
          <a:p>
            <a:pPr lvl="1"/>
            <a:r>
              <a:rPr lang="en-US" altLang="it-IT" dirty="0" smtClean="0">
                <a:ea typeface="ＭＳ Ｐゴシック" pitchFamily="34" charset="-128"/>
              </a:rPr>
              <a:t>Key features</a:t>
            </a:r>
          </a:p>
          <a:p>
            <a:pPr lvl="1"/>
            <a:r>
              <a:rPr lang="en-US" altLang="it-IT" dirty="0" smtClean="0">
                <a:ea typeface="ＭＳ Ｐゴシック" pitchFamily="34" charset="-128"/>
              </a:rPr>
              <a:t>GUI brief description</a:t>
            </a:r>
          </a:p>
          <a:p>
            <a:r>
              <a:rPr lang="en-US" altLang="it-IT" dirty="0" smtClean="0">
                <a:ea typeface="ＭＳ Ｐゴシック" pitchFamily="34" charset="-128"/>
              </a:rPr>
              <a:t>AIL, SIL, CIL, HIL</a:t>
            </a:r>
          </a:p>
          <a:p>
            <a:pPr lvl="1"/>
            <a:r>
              <a:rPr lang="en-US" altLang="it-IT" dirty="0" smtClean="0">
                <a:ea typeface="ＭＳ Ｐゴシック" pitchFamily="34" charset="-128"/>
              </a:rPr>
              <a:t>Presentation of a few key examples</a:t>
            </a:r>
          </a:p>
          <a:p>
            <a:r>
              <a:rPr lang="en-US" altLang="it-IT" dirty="0" smtClean="0">
                <a:ea typeface="ＭＳ Ｐゴシック" pitchFamily="34" charset="-128"/>
              </a:rPr>
              <a:t>Comparison</a:t>
            </a:r>
          </a:p>
          <a:p>
            <a:pPr lvl="1"/>
            <a:r>
              <a:rPr lang="en-US" altLang="it-IT" dirty="0" smtClean="0">
                <a:ea typeface="ＭＳ Ｐゴシック" pitchFamily="34" charset="-128"/>
              </a:rPr>
              <a:t>Results of intermediate simulation sessions</a:t>
            </a:r>
          </a:p>
          <a:p>
            <a:pPr lvl="1"/>
            <a:r>
              <a:rPr lang="en-US" altLang="it-IT" dirty="0" smtClean="0">
                <a:ea typeface="ＭＳ Ｐゴシック" pitchFamily="34" charset="-128"/>
              </a:rPr>
              <a:t>Results on Hardware-in-the-Loop simulations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01016" y="658100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1/25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7" name="Titolo 1"/>
          <p:cNvSpPr>
            <a:spLocks noGrp="1"/>
          </p:cNvSpPr>
          <p:nvPr>
            <p:ph type="title"/>
          </p:nvPr>
        </p:nvSpPr>
        <p:spPr>
          <a:xfrm>
            <a:off x="457200" y="764706"/>
            <a:ext cx="8229600" cy="536104"/>
          </a:xfrm>
        </p:spPr>
        <p:txBody>
          <a:bodyPr>
            <a:noAutofit/>
          </a:bodyPr>
          <a:lstStyle/>
          <a:p>
            <a:r>
              <a:rPr lang="it-IT" dirty="0" smtClean="0"/>
              <a:t>ADCS full </a:t>
            </a:r>
            <a:r>
              <a:rPr lang="it-IT" dirty="0" err="1" smtClean="0"/>
              <a:t>verification</a:t>
            </a:r>
            <a:endParaRPr lang="it-IT" dirty="0"/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51235"/>
              </p:ext>
            </p:extLst>
          </p:nvPr>
        </p:nvGraphicFramePr>
        <p:xfrm>
          <a:off x="1625600" y="3332607"/>
          <a:ext cx="5892800" cy="192786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Palatino Linotype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Palatino Linotype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45088"/>
              </p:ext>
            </p:extLst>
          </p:nvPr>
        </p:nvGraphicFramePr>
        <p:xfrm>
          <a:off x="1625600" y="3332607"/>
          <a:ext cx="5892800" cy="192786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Palatino Linotype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Palatino Linotype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magine 756" descr="IMG_7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952" y="764706"/>
            <a:ext cx="3960000" cy="2973245"/>
          </a:xfrm>
          <a:prstGeom prst="rect">
            <a:avLst/>
          </a:prstGeom>
          <a:noFill/>
        </p:spPr>
      </p:pic>
      <p:pic>
        <p:nvPicPr>
          <p:cNvPr id="21" name="Immagine 34" descr="IMG_7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7203" y="3357352"/>
            <a:ext cx="3931695" cy="2952000"/>
          </a:xfrm>
          <a:prstGeom prst="rect">
            <a:avLst/>
          </a:prstGeom>
          <a:noFill/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99226"/>
              </p:ext>
            </p:extLst>
          </p:nvPr>
        </p:nvGraphicFramePr>
        <p:xfrm>
          <a:off x="539551" y="1484784"/>
          <a:ext cx="8080849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Visio" r:id="rId5" imgW="7342662" imgH="3076703" progId="Visio.Drawing.11">
                  <p:embed/>
                </p:oleObj>
              </mc:Choice>
              <mc:Fallback>
                <p:oleObj name="Visio" r:id="rId5" imgW="7342662" imgH="30767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1484784"/>
                        <a:ext cx="8080849" cy="3384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87861"/>
              </p:ext>
            </p:extLst>
          </p:nvPr>
        </p:nvGraphicFramePr>
        <p:xfrm>
          <a:off x="4392488" y="693190"/>
          <a:ext cx="4283968" cy="586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Visio" r:id="rId7" imgW="9754583" imgH="10353302" progId="Visio.Drawing.11">
                  <p:embed/>
                </p:oleObj>
              </mc:Choice>
              <mc:Fallback>
                <p:oleObj name="Visio" r:id="rId7" imgW="9754583" imgH="10353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488" y="693190"/>
                        <a:ext cx="4283968" cy="58688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33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34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 err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AIL, SIL, CIL, HIL</a:t>
              </a:r>
            </a:p>
          </p:txBody>
        </p:sp>
        <p:sp>
          <p:nvSpPr>
            <p:cNvPr id="36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19/25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7519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18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9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0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2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Comparison</a:t>
              </a:r>
              <a:endParaRPr lang="it-IT" altLang="it-IT" sz="1200" dirty="0"/>
            </a:p>
          </p:txBody>
        </p:sp>
      </p:grpSp>
      <p:sp>
        <p:nvSpPr>
          <p:cNvPr id="2" name="Rettangolo 1"/>
          <p:cNvSpPr/>
          <p:nvPr/>
        </p:nvSpPr>
        <p:spPr>
          <a:xfrm>
            <a:off x="501016" y="980728"/>
            <a:ext cx="759937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in the Loop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errors in IMU-ADCS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board communications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errors in OBC-ADCS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 in the Loop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packet is lost in ADCS-OBC but about 1.2% of packets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corrupted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packet is lost  in IMU-ADCS board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about  2% of packets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corrupted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of  IMU packets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lost. No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arises after the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extraction, thanks to IMU sampling of high enough frequency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20/25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179512" y="2348880"/>
            <a:ext cx="8784496" cy="3240000"/>
            <a:chOff x="179512" y="2492896"/>
            <a:chExt cx="8784496" cy="3240000"/>
          </a:xfrm>
        </p:grpSpPr>
        <p:pic>
          <p:nvPicPr>
            <p:cNvPr id="11" name="Immagine 10" descr="wib_adcs_hil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12" y="2492896"/>
              <a:ext cx="4320000" cy="3240000"/>
            </a:xfrm>
            <a:prstGeom prst="rect">
              <a:avLst/>
            </a:prstGeom>
          </p:spPr>
        </p:pic>
        <p:pic>
          <p:nvPicPr>
            <p:cNvPr id="12" name="Immagine 11" descr="q_hil_adcs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4008" y="2492896"/>
              <a:ext cx="4320000" cy="3240000"/>
            </a:xfrm>
            <a:prstGeom prst="rect">
              <a:avLst/>
            </a:prstGeom>
          </p:spPr>
        </p:pic>
        <p:sp>
          <p:nvSpPr>
            <p:cNvPr id="13" name="CasellaDiTesto 12"/>
            <p:cNvSpPr txBox="1"/>
            <p:nvPr/>
          </p:nvSpPr>
          <p:spPr>
            <a:xfrm>
              <a:off x="1619672" y="2996952"/>
              <a:ext cx="179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bg1"/>
                  </a:solidFill>
                </a:rPr>
                <a:t>Angular</a:t>
              </a:r>
              <a:r>
                <a:rPr lang="it-IT" dirty="0" smtClean="0">
                  <a:solidFill>
                    <a:schemeClr val="bg1"/>
                  </a:solidFill>
                </a:rPr>
                <a:t> </a:t>
              </a:r>
              <a:r>
                <a:rPr lang="it-IT" dirty="0" err="1" smtClean="0">
                  <a:solidFill>
                    <a:schemeClr val="bg1"/>
                  </a:solidFill>
                </a:rPr>
                <a:t>velocity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6444208" y="4293096"/>
              <a:ext cx="993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bg1"/>
                  </a:solidFill>
                </a:rPr>
                <a:t>Attitude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8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19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1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Comparison</a:t>
              </a:r>
              <a:endParaRPr lang="it-IT" altLang="it-IT" sz="1200" dirty="0"/>
            </a:p>
          </p:txBody>
        </p:sp>
      </p:grpSp>
      <p:sp>
        <p:nvSpPr>
          <p:cNvPr id="22" name="CasellaDiTesto 21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21/25</a:t>
            </a:r>
            <a:endParaRPr lang="it-IT"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01016" y="980728"/>
            <a:ext cx="3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Controller in the </a:t>
            </a:r>
            <a:r>
              <a:rPr lang="it-IT" dirty="0" err="1" smtClean="0"/>
              <a:t>Loop</a:t>
            </a:r>
            <a:r>
              <a:rPr lang="it-IT" dirty="0" smtClean="0"/>
              <a:t> </a:t>
            </a:r>
            <a:r>
              <a:rPr lang="it-IT" dirty="0" err="1" smtClean="0"/>
              <a:t>early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1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73568" y="555625"/>
            <a:ext cx="5040560" cy="680120"/>
          </a:xfrm>
        </p:spPr>
        <p:txBody>
          <a:bodyPr>
            <a:normAutofit/>
          </a:bodyPr>
          <a:lstStyle/>
          <a:p>
            <a:r>
              <a:rPr lang="it-IT" dirty="0" err="1" smtClean="0"/>
              <a:t>Comparison</a:t>
            </a:r>
            <a:r>
              <a:rPr lang="it-IT" dirty="0" smtClean="0"/>
              <a:t> HIL vs AIL</a:t>
            </a:r>
            <a:endParaRPr lang="it-IT" dirty="0"/>
          </a:p>
        </p:txBody>
      </p:sp>
      <p:pic>
        <p:nvPicPr>
          <p:cNvPr id="12" name="Immagine 11" descr="wiby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18" y="1709019"/>
            <a:ext cx="3887952" cy="2483936"/>
          </a:xfrm>
          <a:prstGeom prst="rect">
            <a:avLst/>
          </a:prstGeom>
        </p:spPr>
      </p:pic>
      <p:pic>
        <p:nvPicPr>
          <p:cNvPr id="13" name="Immagine 12" descr="compare_q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0274" y="1599924"/>
            <a:ext cx="4320000" cy="306000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72400" y="182566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002060"/>
                </a:solidFill>
              </a:rPr>
              <a:t>AIL</a:t>
            </a:r>
          </a:p>
          <a:p>
            <a:r>
              <a:rPr lang="it-IT" sz="1400" dirty="0" smtClean="0">
                <a:solidFill>
                  <a:srgbClr val="FF0000"/>
                </a:solidFill>
              </a:rPr>
              <a:t>HIL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758489" y="321744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Angular</a:t>
            </a:r>
            <a:r>
              <a:rPr lang="it-I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lang="it-I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t-I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it-I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95536" y="4725144"/>
            <a:ext cx="410445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Power consumption for </a:t>
            </a:r>
            <a:r>
              <a:rPr lang="en-US" dirty="0" err="1" smtClean="0">
                <a:cs typeface="Times New Roman" pitchFamily="18" charset="0"/>
              </a:rPr>
              <a:t>detumbling</a:t>
            </a:r>
            <a:r>
              <a:rPr lang="en-US" dirty="0" smtClean="0">
                <a:cs typeface="Times New Roman" pitchFamily="18" charset="0"/>
              </a:rPr>
              <a:t> and acquisition phases:  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AIL: 1750 </a:t>
            </a:r>
            <a:r>
              <a:rPr lang="en-US" dirty="0" err="1" smtClean="0">
                <a:cs typeface="Times New Roman" pitchFamily="18" charset="0"/>
              </a:rPr>
              <a:t>mW</a:t>
            </a:r>
            <a:endParaRPr lang="en-US" dirty="0" smtClean="0">
              <a:cs typeface="Times New Roman" pitchFamily="18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HIL:  2540 </a:t>
            </a:r>
            <a:r>
              <a:rPr lang="en-US" dirty="0" err="1" smtClean="0">
                <a:cs typeface="Times New Roman" pitchFamily="18" charset="0"/>
              </a:rPr>
              <a:t>mW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236296" y="364676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q1 </a:t>
            </a:r>
          </a:p>
          <a:p>
            <a:pPr algn="ctr"/>
            <a:r>
              <a:rPr lang="it-I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it-I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491880" y="18448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002060"/>
                </a:solidFill>
              </a:rPr>
              <a:t>AIL</a:t>
            </a:r>
          </a:p>
          <a:p>
            <a:r>
              <a:rPr lang="it-IT" sz="1400" dirty="0" smtClean="0">
                <a:solidFill>
                  <a:srgbClr val="FF0000"/>
                </a:solidFill>
              </a:rPr>
              <a:t>HIL</a:t>
            </a:r>
            <a:endParaRPr lang="it-IT" sz="1400" dirty="0">
              <a:solidFill>
                <a:srgbClr val="FF0000"/>
              </a:solidFill>
            </a:endParaRPr>
          </a:p>
        </p:txBody>
      </p:sp>
      <p:grpSp>
        <p:nvGrpSpPr>
          <p:cNvPr id="20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1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2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4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Comparison</a:t>
              </a:r>
              <a:endParaRPr lang="it-IT" altLang="it-IT" sz="1200" dirty="0"/>
            </a:p>
          </p:txBody>
        </p:sp>
      </p:grpSp>
      <p:sp>
        <p:nvSpPr>
          <p:cNvPr id="25" name="CasellaDiTesto 24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7811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56720" y="732656"/>
            <a:ext cx="8229600" cy="536104"/>
          </a:xfrm>
        </p:spPr>
        <p:txBody>
          <a:bodyPr>
            <a:noAutofit/>
          </a:bodyPr>
          <a:lstStyle/>
          <a:p>
            <a:r>
              <a:rPr lang="it-IT" dirty="0" smtClean="0"/>
              <a:t>HIL </a:t>
            </a:r>
            <a:r>
              <a:rPr lang="it-IT" dirty="0" err="1" smtClean="0"/>
              <a:t>simulation</a:t>
            </a:r>
            <a:r>
              <a:rPr lang="it-IT" dirty="0" smtClean="0"/>
              <a:t> for </a:t>
            </a:r>
            <a:r>
              <a:rPr lang="it-IT" dirty="0" err="1" smtClean="0"/>
              <a:t>integrated</a:t>
            </a:r>
            <a:r>
              <a:rPr lang="it-IT" dirty="0" smtClean="0"/>
              <a:t> system: </a:t>
            </a:r>
            <a:r>
              <a:rPr lang="it-IT" dirty="0" err="1" smtClean="0"/>
              <a:t>results</a:t>
            </a:r>
            <a:r>
              <a:rPr lang="it-IT" dirty="0" smtClean="0"/>
              <a:t> (I)</a:t>
            </a:r>
            <a:endParaRPr lang="it-IT" dirty="0"/>
          </a:p>
        </p:txBody>
      </p:sp>
      <p:pic>
        <p:nvPicPr>
          <p:cNvPr id="12" name="Immagine 11" descr="angvel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640000" cy="3089444"/>
          </a:xfrm>
          <a:prstGeom prst="rect">
            <a:avLst/>
          </a:prstGeom>
        </p:spPr>
      </p:pic>
      <p:pic>
        <p:nvPicPr>
          <p:cNvPr id="13" name="Immagine 12" descr="quaternion_p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268760"/>
            <a:ext cx="8640000" cy="4244607"/>
          </a:xfrm>
          <a:prstGeom prst="rect">
            <a:avLst/>
          </a:prstGeom>
        </p:spPr>
      </p:pic>
      <p:grpSp>
        <p:nvGrpSpPr>
          <p:cNvPr id="14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5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16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18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Comparison</a:t>
              </a:r>
              <a:endParaRPr lang="it-IT" altLang="it-IT" sz="1200" dirty="0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7811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144016" y="1772816"/>
            <a:ext cx="7956376" cy="4536504"/>
            <a:chOff x="144016" y="836712"/>
            <a:chExt cx="8892480" cy="5472608"/>
          </a:xfrm>
        </p:grpSpPr>
        <p:pic>
          <p:nvPicPr>
            <p:cNvPr id="11" name="Immagine 10" descr="Vpane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16" y="836712"/>
              <a:ext cx="8892480" cy="5472608"/>
            </a:xfrm>
            <a:prstGeom prst="rect">
              <a:avLst/>
            </a:prstGeom>
          </p:spPr>
        </p:pic>
        <p:sp>
          <p:nvSpPr>
            <p:cNvPr id="12" name="CasellaDiTesto 11"/>
            <p:cNvSpPr txBox="1"/>
            <p:nvPr/>
          </p:nvSpPr>
          <p:spPr>
            <a:xfrm>
              <a:off x="2467798" y="836712"/>
              <a:ext cx="3496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 smtClean="0">
                  <a:solidFill>
                    <a:schemeClr val="bg1"/>
                  </a:solidFill>
                </a:rPr>
                <a:t>Solar</a:t>
              </a:r>
              <a:r>
                <a:rPr lang="it-IT" sz="1600" dirty="0" smtClean="0">
                  <a:solidFill>
                    <a:schemeClr val="bg1"/>
                  </a:solidFill>
                </a:rPr>
                <a:t>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panels</a:t>
              </a:r>
              <a:r>
                <a:rPr lang="it-IT" sz="1600" dirty="0" smtClean="0">
                  <a:solidFill>
                    <a:schemeClr val="bg1"/>
                  </a:solidFill>
                </a:rPr>
                <a:t>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behavior</a:t>
              </a:r>
              <a:r>
                <a:rPr lang="it-IT" sz="1600" dirty="0" smtClean="0">
                  <a:solidFill>
                    <a:schemeClr val="bg1"/>
                  </a:solidFill>
                </a:rPr>
                <a:t>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along</a:t>
              </a:r>
              <a:r>
                <a:rPr lang="it-IT" sz="1600" dirty="0" smtClean="0">
                  <a:solidFill>
                    <a:schemeClr val="bg1"/>
                  </a:solidFill>
                </a:rPr>
                <a:t> the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orbits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475456" y="804664"/>
            <a:ext cx="8229600" cy="536104"/>
          </a:xfrm>
        </p:spPr>
        <p:txBody>
          <a:bodyPr>
            <a:noAutofit/>
          </a:bodyPr>
          <a:lstStyle/>
          <a:p>
            <a:r>
              <a:rPr lang="it-IT" dirty="0" smtClean="0"/>
              <a:t>HIL </a:t>
            </a:r>
            <a:r>
              <a:rPr lang="it-IT" dirty="0" err="1" smtClean="0"/>
              <a:t>simulation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 system: </a:t>
            </a:r>
            <a:r>
              <a:rPr lang="it-IT" dirty="0" err="1" smtClean="0"/>
              <a:t>results</a:t>
            </a:r>
            <a:r>
              <a:rPr lang="it-IT" dirty="0" smtClean="0"/>
              <a:t> (II)</a:t>
            </a:r>
            <a:endParaRPr lang="it-IT" dirty="0"/>
          </a:p>
        </p:txBody>
      </p:sp>
      <p:pic>
        <p:nvPicPr>
          <p:cNvPr id="15" name="Immagine 14" descr="recharge_p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1390504"/>
            <a:ext cx="7164288" cy="2295764"/>
          </a:xfrm>
          <a:prstGeom prst="rect">
            <a:avLst/>
          </a:prstGeom>
        </p:spPr>
      </p:pic>
      <p:grpSp>
        <p:nvGrpSpPr>
          <p:cNvPr id="16" name="Gruppo 15"/>
          <p:cNvGrpSpPr/>
          <p:nvPr/>
        </p:nvGrpSpPr>
        <p:grpSpPr>
          <a:xfrm>
            <a:off x="144016" y="3356992"/>
            <a:ext cx="8892480" cy="3003406"/>
            <a:chOff x="144016" y="3737962"/>
            <a:chExt cx="8892480" cy="3003406"/>
          </a:xfrm>
        </p:grpSpPr>
        <p:pic>
          <p:nvPicPr>
            <p:cNvPr id="17" name="Immagine 16" descr="consumption_pre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16" y="3737962"/>
              <a:ext cx="8892480" cy="3003406"/>
            </a:xfrm>
            <a:prstGeom prst="rect">
              <a:avLst/>
            </a:prstGeom>
          </p:spPr>
        </p:pic>
        <p:sp>
          <p:nvSpPr>
            <p:cNvPr id="18" name="CasellaDiTesto 17"/>
            <p:cNvSpPr txBox="1"/>
            <p:nvPr/>
          </p:nvSpPr>
          <p:spPr>
            <a:xfrm>
              <a:off x="3787138" y="3933056"/>
              <a:ext cx="28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chemeClr val="bg1"/>
                  </a:solidFill>
                </a:rPr>
                <a:t>3.3 V bus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current</a:t>
              </a:r>
              <a:r>
                <a:rPr lang="it-IT" sz="1600" dirty="0" smtClean="0">
                  <a:solidFill>
                    <a:schemeClr val="bg1"/>
                  </a:solidFill>
                </a:rPr>
                <a:t>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consumption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798613" y="4797152"/>
              <a:ext cx="2717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chemeClr val="bg1"/>
                  </a:solidFill>
                </a:rPr>
                <a:t>5 V bus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current</a:t>
              </a:r>
              <a:r>
                <a:rPr lang="it-IT" sz="1600" dirty="0" smtClean="0">
                  <a:solidFill>
                    <a:schemeClr val="bg1"/>
                  </a:solidFill>
                </a:rPr>
                <a:t>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consumption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794969" y="5723964"/>
              <a:ext cx="3073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 smtClean="0">
                  <a:solidFill>
                    <a:schemeClr val="bg1"/>
                  </a:solidFill>
                </a:rPr>
                <a:t>battery</a:t>
              </a:r>
              <a:r>
                <a:rPr lang="it-IT" sz="1600" dirty="0" smtClean="0">
                  <a:solidFill>
                    <a:schemeClr val="bg1"/>
                  </a:solidFill>
                </a:rPr>
                <a:t> bus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current</a:t>
              </a:r>
              <a:r>
                <a:rPr lang="it-IT" sz="1600" dirty="0" smtClean="0">
                  <a:solidFill>
                    <a:schemeClr val="bg1"/>
                  </a:solidFill>
                </a:rPr>
                <a:t> </a:t>
              </a:r>
              <a:r>
                <a:rPr lang="it-IT" sz="1600" dirty="0" err="1" smtClean="0">
                  <a:solidFill>
                    <a:schemeClr val="bg1"/>
                  </a:solidFill>
                </a:rPr>
                <a:t>consumption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2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2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2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24/25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7811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 dirty="0"/>
          </a:p>
        </p:txBody>
      </p:sp>
      <p:sp>
        <p:nvSpPr>
          <p:cNvPr id="14340" name="Titolo 1"/>
          <p:cNvSpPr>
            <a:spLocks noGrp="1"/>
          </p:cNvSpPr>
          <p:nvPr>
            <p:ph type="title"/>
          </p:nvPr>
        </p:nvSpPr>
        <p:spPr>
          <a:xfrm>
            <a:off x="468313" y="2060575"/>
            <a:ext cx="8229600" cy="1512888"/>
          </a:xfrm>
        </p:spPr>
        <p:txBody>
          <a:bodyPr/>
          <a:lstStyle/>
          <a:p>
            <a:pPr algn="ctr" eaLnBrk="1" hangingPunct="1"/>
            <a:r>
              <a:rPr lang="en-GB" altLang="it-IT" smtClean="0">
                <a:ea typeface="ＭＳ Ｐゴシック" pitchFamily="34" charset="-128"/>
              </a:rPr>
              <a:t>THANK YOU FOR YOUR ATTENTION</a:t>
            </a:r>
            <a:br>
              <a:rPr lang="en-GB" altLang="it-IT" smtClean="0">
                <a:ea typeface="ＭＳ Ｐゴシック" pitchFamily="34" charset="-128"/>
              </a:rPr>
            </a:br>
            <a:r>
              <a:rPr lang="en-GB" altLang="it-IT" smtClean="0">
                <a:ea typeface="ＭＳ Ｐゴシック" pitchFamily="34" charset="-128"/>
              </a:rPr>
              <a:t/>
            </a:r>
            <a:br>
              <a:rPr lang="en-GB" altLang="it-IT" smtClean="0">
                <a:ea typeface="ＭＳ Ｐゴシック" pitchFamily="34" charset="-128"/>
              </a:rPr>
            </a:br>
            <a:r>
              <a:rPr lang="en-GB" altLang="it-IT" smtClean="0">
                <a:ea typeface="ＭＳ Ｐゴシック" pitchFamily="34" charset="-128"/>
              </a:rPr>
              <a:t>QUESTIONS AND COMMENTS ARE WELCOME!</a:t>
            </a:r>
          </a:p>
        </p:txBody>
      </p:sp>
      <p:sp>
        <p:nvSpPr>
          <p:cNvPr id="14341" name="Segnaposto contenuto 2"/>
          <p:cNvSpPr txBox="1">
            <a:spLocks/>
          </p:cNvSpPr>
          <p:nvPr/>
        </p:nvSpPr>
        <p:spPr bwMode="auto">
          <a:xfrm>
            <a:off x="4787900" y="5300663"/>
            <a:ext cx="41767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altLang="it-IT" sz="2000">
                <a:latin typeface="Calibri" pitchFamily="34" charset="0"/>
              </a:rPr>
              <a:t>CubeSat Team at Politecnico di Torino: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altLang="it-IT">
                <a:latin typeface="Calibri" pitchFamily="34" charset="0"/>
                <a:hlinkClick r:id="rId3"/>
              </a:rPr>
              <a:t>www.polito.it/cubesat-team</a:t>
            </a:r>
            <a:endParaRPr lang="en-GB" altLang="it-IT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altLang="it-IT">
                <a:latin typeface="Calibri" pitchFamily="34" charset="0"/>
                <a:hlinkClick r:id="rId4"/>
              </a:rPr>
              <a:t>cubesat.team@polito.it</a:t>
            </a:r>
            <a:endParaRPr lang="en-GB" altLang="it-IT">
              <a:latin typeface="Calibri" pitchFamily="34" charset="0"/>
            </a:endParaRPr>
          </a:p>
        </p:txBody>
      </p:sp>
      <p:sp>
        <p:nvSpPr>
          <p:cNvPr id="14342" name="Segnaposto contenuto 2"/>
          <p:cNvSpPr txBox="1">
            <a:spLocks/>
          </p:cNvSpPr>
          <p:nvPr/>
        </p:nvSpPr>
        <p:spPr bwMode="auto">
          <a:xfrm>
            <a:off x="395288" y="5300663"/>
            <a:ext cx="41767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altLang="it-IT" sz="2000">
                <a:latin typeface="Calibri" pitchFamily="34" charset="0"/>
              </a:rPr>
              <a:t>Lorenzo Feruglio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altLang="it-IT">
                <a:latin typeface="Calibri" pitchFamily="34" charset="0"/>
                <a:hlinkClick r:id="rId5"/>
              </a:rPr>
              <a:t>lorenzo.feruglio@polito.it</a:t>
            </a:r>
            <a:endParaRPr lang="en-GB" altLang="it-IT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GB" altLang="it-IT">
                <a:latin typeface="Calibri" pitchFamily="34" charset="0"/>
              </a:rPr>
              <a:t>+39 011 090 8657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01016" y="6570571"/>
            <a:ext cx="686608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25/25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pic>
        <p:nvPicPr>
          <p:cNvPr id="7173" name="Picture 3" descr="C:\Users\lawrence\Desktop\IMG_20140218_1108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1060450"/>
            <a:ext cx="457835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e-st@r-II CubeSat</a:t>
              </a:r>
            </a:p>
          </p:txBody>
        </p:sp>
        <p:sp>
          <p:nvSpPr>
            <p:cNvPr id="1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 err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1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2/25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pic>
        <p:nvPicPr>
          <p:cNvPr id="8197" name="Picture 3" descr="C:\Users\lawrence\Desktop\e-st@r-II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960438"/>
            <a:ext cx="6578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sellaDiTesto 15"/>
          <p:cNvSpPr txBox="1"/>
          <p:nvPr/>
        </p:nvSpPr>
        <p:spPr>
          <a:xfrm>
            <a:off x="1795463" y="1268413"/>
            <a:ext cx="688975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EPS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9700" y="2735263"/>
            <a:ext cx="1208088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COMSYS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661150" y="4424363"/>
            <a:ext cx="865188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C&amp;DH</a:t>
            </a:r>
          </a:p>
        </p:txBody>
      </p:sp>
      <p:cxnSp>
        <p:nvCxnSpPr>
          <p:cNvPr id="22" name="Connettore 4 21"/>
          <p:cNvCxnSpPr>
            <a:stCxn id="17" idx="2"/>
          </p:cNvCxnSpPr>
          <p:nvPr/>
        </p:nvCxnSpPr>
        <p:spPr>
          <a:xfrm rot="5400000">
            <a:off x="6113463" y="2376488"/>
            <a:ext cx="254000" cy="1708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18" idx="1"/>
          </p:cNvCxnSpPr>
          <p:nvPr/>
        </p:nvCxnSpPr>
        <p:spPr>
          <a:xfrm rot="10800000">
            <a:off x="5292725" y="3798888"/>
            <a:ext cx="1368425" cy="811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4" name="Connettore 4 7183"/>
          <p:cNvCxnSpPr>
            <a:stCxn id="16" idx="2"/>
          </p:cNvCxnSpPr>
          <p:nvPr/>
        </p:nvCxnSpPr>
        <p:spPr>
          <a:xfrm rot="16200000" flipH="1">
            <a:off x="2784475" y="993775"/>
            <a:ext cx="134938" cy="1423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/>
          <p:nvPr/>
        </p:nvCxnSpPr>
        <p:spPr>
          <a:xfrm rot="5400000" flipH="1" flipV="1">
            <a:off x="2137569" y="2867819"/>
            <a:ext cx="1198562" cy="933450"/>
          </a:xfrm>
          <a:prstGeom prst="bentConnector3">
            <a:avLst>
              <a:gd name="adj1" fmla="val 998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475655" y="3933825"/>
            <a:ext cx="14921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A-ADCS</a:t>
            </a:r>
          </a:p>
        </p:txBody>
      </p:sp>
      <p:grpSp>
        <p:nvGrpSpPr>
          <p:cNvPr id="26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27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e-st@r-II CubeSat</a:t>
              </a:r>
            </a:p>
          </p:txBody>
        </p:sp>
        <p:sp>
          <p:nvSpPr>
            <p:cNvPr id="28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30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3/25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874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pic>
        <p:nvPicPr>
          <p:cNvPr id="8197" name="Picture 3" descr="C:\Users\lawrence\Desktop\e-st@r-II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960438"/>
            <a:ext cx="6578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1475655" y="3861048"/>
            <a:ext cx="1727920" cy="20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A-ADCS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Payload</a:t>
            </a:r>
            <a:endParaRPr lang="it-I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In-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house</a:t>
            </a: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3 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magnetic</a:t>
            </a: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torquers</a:t>
            </a:r>
            <a:endParaRPr lang="it-I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ARM v7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IMU with magnetometers</a:t>
            </a:r>
            <a:endParaRPr lang="it-IT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795463" y="1268413"/>
            <a:ext cx="688975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EPS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9700" y="2735263"/>
            <a:ext cx="1208088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COMSYS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661150" y="4424363"/>
            <a:ext cx="865188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C&amp;DH</a:t>
            </a:r>
          </a:p>
        </p:txBody>
      </p:sp>
      <p:cxnSp>
        <p:nvCxnSpPr>
          <p:cNvPr id="22" name="Connettore 4 21"/>
          <p:cNvCxnSpPr>
            <a:stCxn id="17" idx="2"/>
          </p:cNvCxnSpPr>
          <p:nvPr/>
        </p:nvCxnSpPr>
        <p:spPr>
          <a:xfrm rot="5400000">
            <a:off x="6113463" y="2376488"/>
            <a:ext cx="254000" cy="1708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18" idx="1"/>
          </p:cNvCxnSpPr>
          <p:nvPr/>
        </p:nvCxnSpPr>
        <p:spPr>
          <a:xfrm rot="10800000">
            <a:off x="5292725" y="3798888"/>
            <a:ext cx="1368425" cy="811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4" name="Connettore 4 7183"/>
          <p:cNvCxnSpPr>
            <a:stCxn id="16" idx="2"/>
          </p:cNvCxnSpPr>
          <p:nvPr/>
        </p:nvCxnSpPr>
        <p:spPr>
          <a:xfrm rot="16200000" flipH="1">
            <a:off x="2784475" y="993775"/>
            <a:ext cx="134938" cy="1423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/>
          <p:nvPr/>
        </p:nvCxnSpPr>
        <p:spPr>
          <a:xfrm rot="5400000" flipH="1" flipV="1">
            <a:off x="2137569" y="2867819"/>
            <a:ext cx="1198562" cy="933450"/>
          </a:xfrm>
          <a:prstGeom prst="bentConnector3">
            <a:avLst>
              <a:gd name="adj1" fmla="val 998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30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e-st@r-II CubeSat</a:t>
              </a:r>
            </a:p>
          </p:txBody>
        </p:sp>
        <p:sp>
          <p:nvSpPr>
            <p:cNvPr id="31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33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4/25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pic>
        <p:nvPicPr>
          <p:cNvPr id="8197" name="Picture 3" descr="C:\Users\lawrence\Desktop\e-st@r-II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960438"/>
            <a:ext cx="6578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sellaDiTesto 15"/>
          <p:cNvSpPr txBox="1"/>
          <p:nvPr/>
        </p:nvSpPr>
        <p:spPr>
          <a:xfrm>
            <a:off x="1795463" y="1268413"/>
            <a:ext cx="688975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EPS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9700" y="2735263"/>
            <a:ext cx="1208088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COMSYS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240464" y="4022925"/>
            <a:ext cx="155370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C&amp;DH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Commercial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MSP430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Salvo RTOS</a:t>
            </a:r>
          </a:p>
        </p:txBody>
      </p:sp>
      <p:cxnSp>
        <p:nvCxnSpPr>
          <p:cNvPr id="22" name="Connettore 4 21"/>
          <p:cNvCxnSpPr>
            <a:stCxn id="17" idx="2"/>
          </p:cNvCxnSpPr>
          <p:nvPr/>
        </p:nvCxnSpPr>
        <p:spPr>
          <a:xfrm rot="5400000">
            <a:off x="6113463" y="2376488"/>
            <a:ext cx="254000" cy="1708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18" idx="1"/>
          </p:cNvCxnSpPr>
          <p:nvPr/>
        </p:nvCxnSpPr>
        <p:spPr>
          <a:xfrm rot="10800000">
            <a:off x="5292738" y="3933825"/>
            <a:ext cx="947727" cy="596932"/>
          </a:xfrm>
          <a:prstGeom prst="bentConnector3">
            <a:avLst>
              <a:gd name="adj1" fmla="val 990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4" name="Connettore 4 7183"/>
          <p:cNvCxnSpPr>
            <a:stCxn id="16" idx="2"/>
          </p:cNvCxnSpPr>
          <p:nvPr/>
        </p:nvCxnSpPr>
        <p:spPr>
          <a:xfrm rot="16200000" flipH="1">
            <a:off x="2784475" y="993775"/>
            <a:ext cx="134938" cy="1423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/>
          <p:nvPr/>
        </p:nvCxnSpPr>
        <p:spPr>
          <a:xfrm rot="5400000" flipH="1" flipV="1">
            <a:off x="2137569" y="2867819"/>
            <a:ext cx="1198562" cy="933450"/>
          </a:xfrm>
          <a:prstGeom prst="bentConnector3">
            <a:avLst>
              <a:gd name="adj1" fmla="val 998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475655" y="3933825"/>
            <a:ext cx="14921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A-ADCS</a:t>
            </a:r>
          </a:p>
        </p:txBody>
      </p:sp>
      <p:grpSp>
        <p:nvGrpSpPr>
          <p:cNvPr id="3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3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e-st@r-II CubeSat</a:t>
              </a:r>
            </a:p>
          </p:txBody>
        </p:sp>
        <p:sp>
          <p:nvSpPr>
            <p:cNvPr id="3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3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5/25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774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pic>
        <p:nvPicPr>
          <p:cNvPr id="8197" name="Picture 3" descr="C:\Users\lawrence\Desktop\e-st@r-II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960438"/>
            <a:ext cx="6578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1475655" y="3933825"/>
            <a:ext cx="14921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A-ADCS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795463" y="1268413"/>
            <a:ext cx="688975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EPS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261990" y="1124089"/>
            <a:ext cx="1541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COMSYS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In-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house</a:t>
            </a: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1200 bit/s data rate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437.485 MHz transmission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CW in case of 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loss</a:t>
            </a: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 of C&amp;DH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661150" y="4424363"/>
            <a:ext cx="865188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C&amp;DH</a:t>
            </a:r>
          </a:p>
        </p:txBody>
      </p:sp>
      <p:cxnSp>
        <p:nvCxnSpPr>
          <p:cNvPr id="22" name="Connettore 4 21"/>
          <p:cNvCxnSpPr>
            <a:stCxn id="17" idx="2"/>
          </p:cNvCxnSpPr>
          <p:nvPr/>
        </p:nvCxnSpPr>
        <p:spPr>
          <a:xfrm rot="5400000">
            <a:off x="6158776" y="2595222"/>
            <a:ext cx="36650" cy="1711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18" idx="1"/>
          </p:cNvCxnSpPr>
          <p:nvPr/>
        </p:nvCxnSpPr>
        <p:spPr>
          <a:xfrm rot="10800000">
            <a:off x="5292725" y="3798888"/>
            <a:ext cx="1368425" cy="811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9" name="Connettore 4 7178"/>
          <p:cNvCxnSpPr>
            <a:stCxn id="10" idx="0"/>
          </p:cNvCxnSpPr>
          <p:nvPr/>
        </p:nvCxnSpPr>
        <p:spPr>
          <a:xfrm rot="5400000" flipH="1" flipV="1">
            <a:off x="2113378" y="2843628"/>
            <a:ext cx="1198562" cy="981832"/>
          </a:xfrm>
          <a:prstGeom prst="bentConnector3">
            <a:avLst>
              <a:gd name="adj1" fmla="val 996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4" name="Connettore 4 7183"/>
          <p:cNvCxnSpPr>
            <a:stCxn id="16" idx="2"/>
          </p:cNvCxnSpPr>
          <p:nvPr/>
        </p:nvCxnSpPr>
        <p:spPr>
          <a:xfrm rot="16200000" flipH="1">
            <a:off x="2784475" y="993775"/>
            <a:ext cx="134938" cy="1423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33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e-st@r-II CubeSat</a:t>
              </a:r>
            </a:p>
          </p:txBody>
        </p:sp>
        <p:sp>
          <p:nvSpPr>
            <p:cNvPr id="34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36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6/25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874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pic>
        <p:nvPicPr>
          <p:cNvPr id="8197" name="Picture 3" descr="C:\Users\lawrence\Desktop\e-st@r-II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960438"/>
            <a:ext cx="6578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1475656" y="3933825"/>
            <a:ext cx="145045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A-ADCS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9700" y="2735263"/>
            <a:ext cx="1208088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COMSYS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661150" y="4424363"/>
            <a:ext cx="865188" cy="369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C&amp;DH</a:t>
            </a:r>
          </a:p>
        </p:txBody>
      </p:sp>
      <p:cxnSp>
        <p:nvCxnSpPr>
          <p:cNvPr id="22" name="Connettore 4 21"/>
          <p:cNvCxnSpPr>
            <a:stCxn id="17" idx="2"/>
          </p:cNvCxnSpPr>
          <p:nvPr/>
        </p:nvCxnSpPr>
        <p:spPr>
          <a:xfrm rot="5400000">
            <a:off x="6113463" y="2376488"/>
            <a:ext cx="254000" cy="1708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18" idx="1"/>
          </p:cNvCxnSpPr>
          <p:nvPr/>
        </p:nvCxnSpPr>
        <p:spPr>
          <a:xfrm rot="10800000">
            <a:off x="5292725" y="3798888"/>
            <a:ext cx="1368425" cy="811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9" name="Connettore 4 7178"/>
          <p:cNvCxnSpPr>
            <a:stCxn id="10" idx="0"/>
          </p:cNvCxnSpPr>
          <p:nvPr/>
        </p:nvCxnSpPr>
        <p:spPr>
          <a:xfrm rot="5400000" flipH="1" flipV="1">
            <a:off x="2102947" y="2833197"/>
            <a:ext cx="1198562" cy="1002694"/>
          </a:xfrm>
          <a:prstGeom prst="bentConnector3">
            <a:avLst>
              <a:gd name="adj1" fmla="val 996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4" name="Connettore 4 7183"/>
          <p:cNvCxnSpPr>
            <a:stCxn id="16" idx="0"/>
          </p:cNvCxnSpPr>
          <p:nvPr/>
        </p:nvCxnSpPr>
        <p:spPr>
          <a:xfrm rot="16200000" flipH="1">
            <a:off x="2709909" y="702814"/>
            <a:ext cx="432395" cy="1563593"/>
          </a:xfrm>
          <a:prstGeom prst="bentConnector4">
            <a:avLst>
              <a:gd name="adj1" fmla="val -52868"/>
              <a:gd name="adj2" fmla="val 763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320791" y="1268413"/>
            <a:ext cx="1647040" cy="16619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EPS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Commercial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20Wh 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battery</a:t>
            </a: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capacity</a:t>
            </a:r>
            <a:endParaRPr lang="it-I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5V, 3.3V, </a:t>
            </a:r>
            <a:r>
              <a:rPr lang="it-IT" sz="1400" dirty="0" err="1" smtClean="0">
                <a:solidFill>
                  <a:schemeClr val="bg2">
                    <a:lumMod val="75000"/>
                  </a:schemeClr>
                </a:solidFill>
              </a:rPr>
              <a:t>Unregulated</a:t>
            </a:r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 Bus</a:t>
            </a:r>
            <a:endParaRPr lang="it-IT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1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32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/>
                <a:t>e-st@r-II CubeSat</a:t>
              </a:r>
            </a:p>
          </p:txBody>
        </p:sp>
        <p:sp>
          <p:nvSpPr>
            <p:cNvPr id="33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StarSim</a:t>
              </a:r>
              <a:endParaRPr lang="it-IT" altLang="it-IT" sz="12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35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7/25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874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15/10/2014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6th European CubeSat Symposium – Estavayer le Lac 2014 A tool for nanosallite functional verification: comparison between different in-the-loop simulation configurations</a:t>
            </a:r>
            <a:endParaRPr lang="it-IT"/>
          </a:p>
        </p:txBody>
      </p:sp>
      <p:grpSp>
        <p:nvGrpSpPr>
          <p:cNvPr id="10244" name="Gruppo 8"/>
          <p:cNvGrpSpPr>
            <a:grpSpLocks/>
          </p:cNvGrpSpPr>
          <p:nvPr/>
        </p:nvGrpSpPr>
        <p:grpSpPr bwMode="auto">
          <a:xfrm>
            <a:off x="611188" y="277813"/>
            <a:ext cx="6534150" cy="277812"/>
            <a:chOff x="200545" y="278339"/>
            <a:chExt cx="6533795" cy="276999"/>
          </a:xfrm>
        </p:grpSpPr>
        <p:sp>
          <p:nvSpPr>
            <p:cNvPr id="10245" name="Rettangolo 1"/>
            <p:cNvSpPr>
              <a:spLocks noChangeArrowheads="1"/>
            </p:cNvSpPr>
            <p:nvPr/>
          </p:nvSpPr>
          <p:spPr bwMode="auto">
            <a:xfrm>
              <a:off x="200545" y="278339"/>
              <a:ext cx="14191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e-st@r-II CubeSat</a:t>
              </a:r>
            </a:p>
          </p:txBody>
        </p:sp>
        <p:sp>
          <p:nvSpPr>
            <p:cNvPr id="10247" name="Rettangolo 5"/>
            <p:cNvSpPr>
              <a:spLocks noChangeArrowheads="1"/>
            </p:cNvSpPr>
            <p:nvPr/>
          </p:nvSpPr>
          <p:spPr bwMode="auto">
            <a:xfrm>
              <a:off x="2282823" y="278339"/>
              <a:ext cx="731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/>
                <a:t>StarSim</a:t>
              </a:r>
              <a:endParaRPr lang="it-IT" altLang="it-IT" sz="1200"/>
            </a:p>
          </p:txBody>
        </p:sp>
        <p:sp>
          <p:nvSpPr>
            <p:cNvPr id="10248" name="Rettangolo 6"/>
            <p:cNvSpPr>
              <a:spLocks noChangeArrowheads="1"/>
            </p:cNvSpPr>
            <p:nvPr/>
          </p:nvSpPr>
          <p:spPr bwMode="auto">
            <a:xfrm>
              <a:off x="3677264" y="278339"/>
              <a:ext cx="1383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AIL, SIL, CIL, HIL</a:t>
              </a:r>
            </a:p>
          </p:txBody>
        </p:sp>
        <p:sp>
          <p:nvSpPr>
            <p:cNvPr id="10249" name="Rettangolo 7"/>
            <p:cNvSpPr>
              <a:spLocks noChangeArrowheads="1"/>
            </p:cNvSpPr>
            <p:nvPr/>
          </p:nvSpPr>
          <p:spPr bwMode="auto">
            <a:xfrm>
              <a:off x="5724127" y="278339"/>
              <a:ext cx="10102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it-IT" sz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Comparison</a:t>
              </a:r>
              <a:endParaRPr lang="it-IT" altLang="it-IT" sz="1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435320" y="1070988"/>
            <a:ext cx="8313143" cy="5166324"/>
            <a:chOff x="839800" y="357500"/>
            <a:chExt cx="3583500" cy="2052300"/>
          </a:xfrm>
        </p:grpSpPr>
        <p:pic>
          <p:nvPicPr>
            <p:cNvPr id="32" name="Shape 1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9800" y="357500"/>
              <a:ext cx="3583500" cy="205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Shape 131"/>
            <p:cNvSpPr/>
            <p:nvPr/>
          </p:nvSpPr>
          <p:spPr>
            <a:xfrm>
              <a:off x="1598298" y="509288"/>
              <a:ext cx="2066399" cy="1748699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3810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32"/>
            <p:cNvSpPr txBox="1"/>
            <p:nvPr/>
          </p:nvSpPr>
          <p:spPr>
            <a:xfrm>
              <a:off x="1178800" y="859250"/>
              <a:ext cx="2905500" cy="1048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6000" dirty="0">
                  <a:solidFill>
                    <a:srgbClr val="F3F3F3"/>
                  </a:solidFill>
                </a:rPr>
                <a:t>StarSim</a:t>
              </a:r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501016" y="6570571"/>
            <a:ext cx="50405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8/25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6017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C14-D.1.5.3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IAC14-D.1.5.3</Template>
  <TotalTime>1788</TotalTime>
  <Words>1389</Words>
  <Application>Microsoft Office PowerPoint</Application>
  <PresentationFormat>On-screen Show (4:3)</PresentationFormat>
  <Paragraphs>310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Cambria</vt:lpstr>
      <vt:lpstr>Palatino Linotype</vt:lpstr>
      <vt:lpstr>Times New Roman</vt:lpstr>
      <vt:lpstr>Wingdings</vt:lpstr>
      <vt:lpstr>Wingdings 3</vt:lpstr>
      <vt:lpstr>IAC14-D.1.5.3</vt:lpstr>
      <vt:lpstr>Visio</vt:lpstr>
      <vt:lpstr>A tool for nano­satellite functional verification: comparison between different in­-the-­loop simulation configurations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AIL simulations (ADCS)</vt:lpstr>
      <vt:lpstr>SIL simulations (ADCS)</vt:lpstr>
      <vt:lpstr>PowerPoint Presentation</vt:lpstr>
      <vt:lpstr>CIL simulations</vt:lpstr>
      <vt:lpstr>PowerPoint Presentation</vt:lpstr>
      <vt:lpstr>ADCS full verification</vt:lpstr>
      <vt:lpstr>PowerPoint Presentation</vt:lpstr>
      <vt:lpstr>PowerPoint Presentation</vt:lpstr>
      <vt:lpstr>Comparison HIL vs AIL</vt:lpstr>
      <vt:lpstr>HIL simulation for integrated system: results (I)</vt:lpstr>
      <vt:lpstr>HIL simulation for integrated system: results (II)</vt:lpstr>
      <vt:lpstr>THANK YOU FOR YOUR ATTENTION  QUESTIONS AND COMMENTS ARE WELCOME!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e-st@r-I experience: valuable knowledge for the e-st@r-II design</dc:title>
  <dc:creator>Utente</dc:creator>
  <cp:lastModifiedBy>dimeas</cp:lastModifiedBy>
  <cp:revision>153</cp:revision>
  <cp:lastPrinted>2014-09-25T09:20:02Z</cp:lastPrinted>
  <dcterms:created xsi:type="dcterms:W3CDTF">2014-09-19T13:10:01Z</dcterms:created>
  <dcterms:modified xsi:type="dcterms:W3CDTF">2014-10-14T15:22:06Z</dcterms:modified>
</cp:coreProperties>
</file>