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5143500" cx="9144000"/>
  <p:notesSz cx="6858000" cy="9144000"/>
  <p:embeddedFontLst>
    <p:embeddedFont>
      <p:font typeface="Play"/>
      <p:regular r:id="rId54"/>
      <p:bold r:id="rId55"/>
    </p:embeddedFont>
    <p:embeddedFont>
      <p:font typeface="Open Sans"/>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60" roundtripDataSignature="AMtx7mix97iozzZ4rQxyVRZbiJl1fYF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customschemas.google.com/relationships/presentationmetadata" Target="meta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Play-bold.fntdata"/><Relationship Id="rId10" Type="http://schemas.openxmlformats.org/officeDocument/2006/relationships/slide" Target="slides/slide5.xml"/><Relationship Id="rId54" Type="http://schemas.openxmlformats.org/officeDocument/2006/relationships/font" Target="fonts/Play-regular.fntdata"/><Relationship Id="rId13" Type="http://schemas.openxmlformats.org/officeDocument/2006/relationships/slide" Target="slides/slide8.xml"/><Relationship Id="rId57" Type="http://schemas.openxmlformats.org/officeDocument/2006/relationships/font" Target="fonts/OpenSans-bold.fntdata"/><Relationship Id="rId12" Type="http://schemas.openxmlformats.org/officeDocument/2006/relationships/slide" Target="slides/slide7.xml"/><Relationship Id="rId56" Type="http://schemas.openxmlformats.org/officeDocument/2006/relationships/font" Target="fonts/OpenSans-regular.fntdata"/><Relationship Id="rId15" Type="http://schemas.openxmlformats.org/officeDocument/2006/relationships/slide" Target="slides/slide10.xml"/><Relationship Id="rId59" Type="http://schemas.openxmlformats.org/officeDocument/2006/relationships/font" Target="fonts/OpenSans-boldItalic.fntdata"/><Relationship Id="rId14" Type="http://schemas.openxmlformats.org/officeDocument/2006/relationships/slide" Target="slides/slide9.xml"/><Relationship Id="rId58" Type="http://schemas.openxmlformats.org/officeDocument/2006/relationships/font" Target="fonts/Open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024bd1fa42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3024bd1fa42_1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ec0fd1145f_1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2ec0fd1145f_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c0fd1145f_1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2ec0fd1145f_1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ec0fd1145f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2ec0fd1145f_1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ec0fd1145f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2ec0fd1145f_1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ec0fd1145f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2ec0fd1145f_1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ec0fd1145f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2ec0fd1145f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ec0fd1145f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2ec0fd1145f_1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ec0fd1145f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2ec0fd1145f_1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ec0fd1145f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2ec0fd1145f_1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024bd1fa4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3024bd1fa42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ec0fd1145f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2ec0fd1145f_1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ec0fd1145f_1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2ec0fd1145f_1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ec0fd1145f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2ec0fd1145f_1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ec0fd1145f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2ec0fd1145f_1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ec0fd1145f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2ec0fd1145f_1_1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ec0fd1145f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2ec0fd1145f_1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ec0fd1145f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2ec0fd1145f_1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ec0fd1145f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g2ec0fd1145f_1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ec0fd1145f_1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2ec0fd1145f_1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it-IT" sz="1800"/>
              <a:t>To answer the thesis of a threshold in the GDP above which the GDP does not influence the CO2 production we start by putting a </a:t>
            </a:r>
            <a:r>
              <a:rPr b="1" lang="it-IT" sz="1800"/>
              <a:t>uniform prior </a:t>
            </a:r>
            <a:r>
              <a:rPr lang="it-IT" sz="1800"/>
              <a:t>on the threshold.</a:t>
            </a:r>
            <a:r>
              <a:rPr b="0" i="0" lang="it-IT" sz="1800" u="none" strike="noStrike">
                <a:solidFill>
                  <a:srgbClr val="000000"/>
                </a:solidFill>
                <a:latin typeface="Arial"/>
                <a:ea typeface="Arial"/>
                <a:cs typeface="Arial"/>
                <a:sym typeface="Arial"/>
              </a:rPr>
              <a:t> Several trials have shown that putting a prior on the threshold creates </a:t>
            </a:r>
            <a:r>
              <a:rPr b="1" i="0" lang="it-IT" sz="1800" u="none" strike="noStrike">
                <a:solidFill>
                  <a:srgbClr val="000000"/>
                </a:solidFill>
                <a:latin typeface="Arial"/>
                <a:ea typeface="Arial"/>
                <a:cs typeface="Arial"/>
                <a:sym typeface="Arial"/>
              </a:rPr>
              <a:t>oscillating results if we keep all covariates</a:t>
            </a:r>
            <a:r>
              <a:rPr b="0" i="0" lang="it-IT" sz="1800" u="none" strike="noStrike">
                <a:solidFill>
                  <a:srgbClr val="000000"/>
                </a:solidFill>
                <a:latin typeface="Arial"/>
                <a:ea typeface="Arial"/>
                <a:cs typeface="Arial"/>
                <a:sym typeface="Arial"/>
              </a:rPr>
              <a:t>, therefore a simple normal model using just the GDP covariate and an intercept for both the group above and under the threshold has been created, with a uniform prior between 25000 and 35000 on the threshold and uninformative prior for the covariates, to </a:t>
            </a:r>
            <a:r>
              <a:rPr b="1" i="0" lang="it-IT" sz="1800" u="none" strike="noStrike">
                <a:solidFill>
                  <a:srgbClr val="000000"/>
                </a:solidFill>
                <a:latin typeface="Arial"/>
                <a:ea typeface="Arial"/>
                <a:cs typeface="Arial"/>
                <a:sym typeface="Arial"/>
              </a:rPr>
              <a:t>fix the threshold</a:t>
            </a:r>
            <a:r>
              <a:rPr b="0" i="0" lang="it-IT" sz="1800" u="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Clr>
                <a:srgbClr val="000000"/>
              </a:buClr>
              <a:buSzPts val="1100"/>
              <a:buFont typeface="Arial"/>
              <a:buNone/>
            </a:pPr>
            <a:r>
              <a:t/>
            </a:r>
            <a:endParaRPr b="0" i="0" sz="1800" u="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it-IT" sz="1800" u="none" strike="noStrike">
                <a:solidFill>
                  <a:srgbClr val="000000"/>
                </a:solidFill>
              </a:rPr>
              <a:t>The threshold has been found around </a:t>
            </a:r>
            <a:r>
              <a:rPr b="1" i="0" lang="it-IT" sz="1800" u="none" strike="noStrike">
                <a:solidFill>
                  <a:srgbClr val="000000"/>
                </a:solidFill>
              </a:rPr>
              <a:t>27000</a:t>
            </a:r>
            <a:r>
              <a:rPr b="0" i="0" lang="it-IT" sz="1800" u="none" strike="noStrike">
                <a:solidFill>
                  <a:srgbClr val="000000"/>
                </a:solidFill>
              </a:rPr>
              <a:t>.</a:t>
            </a:r>
            <a:endParaRPr/>
          </a:p>
          <a:p>
            <a:pPr indent="0" lvl="0" marL="0" marR="0" rtl="0" algn="l">
              <a:lnSpc>
                <a:spcPct val="100000"/>
              </a:lnSpc>
              <a:spcBef>
                <a:spcPts val="0"/>
              </a:spcBef>
              <a:spcAft>
                <a:spcPts val="0"/>
              </a:spcAft>
              <a:buClr>
                <a:srgbClr val="000000"/>
              </a:buClr>
              <a:buSzPts val="1100"/>
              <a:buFont typeface="Arial"/>
              <a:buNone/>
            </a:pPr>
            <a:r>
              <a:t/>
            </a:r>
            <a:endParaRPr/>
          </a:p>
          <a:p>
            <a:pPr indent="0" lvl="0" marL="0" marR="0" rtl="0" algn="l">
              <a:lnSpc>
                <a:spcPct val="100000"/>
              </a:lnSpc>
              <a:spcBef>
                <a:spcPts val="0"/>
              </a:spcBef>
              <a:spcAft>
                <a:spcPts val="0"/>
              </a:spcAft>
              <a:buClr>
                <a:srgbClr val="000000"/>
              </a:buClr>
              <a:buSzPts val="1100"/>
              <a:buFont typeface="Arial"/>
              <a:buNone/>
            </a:pPr>
            <a:r>
              <a:rPr lang="it-IT"/>
              <a:t>It is noticeable how the two groups have a number of elements that is </a:t>
            </a:r>
            <a:r>
              <a:rPr b="1" lang="it-IT"/>
              <a:t>comparable</a:t>
            </a:r>
            <a:r>
              <a:rPr lang="it-IT"/>
              <a:t>, this is needed if we want to have a certain degree of accuracy in the analysis of both groups.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it-IT" sz="1100" u="none" strike="noStrike">
                <a:solidFill>
                  <a:srgbClr val="000000"/>
                </a:solidFill>
              </a:rPr>
              <a:t>This simplified model is the one where our thesis seems to be more confirmed, with a posterior distribution average of the parameter related to GDP for Low-GDP countries of around </a:t>
            </a:r>
            <a:r>
              <a:rPr b="1" i="0" lang="it-IT" sz="1100" u="none" strike="noStrike">
                <a:solidFill>
                  <a:srgbClr val="000000"/>
                </a:solidFill>
              </a:rPr>
              <a:t>20</a:t>
            </a:r>
            <a:r>
              <a:rPr b="0" i="0" lang="it-IT" sz="1100" u="none" strike="noStrike">
                <a:solidFill>
                  <a:srgbClr val="000000"/>
                </a:solidFill>
              </a:rPr>
              <a:t>, which drops to around</a:t>
            </a:r>
            <a:r>
              <a:rPr b="1" i="0" lang="it-IT" sz="1100" u="none" strike="noStrike">
                <a:solidFill>
                  <a:srgbClr val="000000"/>
                </a:solidFill>
              </a:rPr>
              <a:t> 1</a:t>
            </a:r>
            <a:r>
              <a:rPr b="0" i="0" lang="it-IT" sz="1100" u="none" strike="noStrike">
                <a:solidFill>
                  <a:srgbClr val="000000"/>
                </a:solidFill>
              </a:rPr>
              <a:t> for High-GDP countries. The intercept in turn </a:t>
            </a:r>
            <a:r>
              <a:rPr lang="it-IT" sz="1100">
                <a:solidFill>
                  <a:srgbClr val="000000"/>
                </a:solidFill>
              </a:rPr>
              <a:t>gets from around 2 to 10 to incorporate the saturated GDP-related production.</a:t>
            </a:r>
            <a:endParaRPr/>
          </a:p>
          <a:p>
            <a:pPr indent="0" lvl="0" marL="0" marR="0" rtl="0" algn="l">
              <a:lnSpc>
                <a:spcPct val="100000"/>
              </a:lnSpc>
              <a:spcBef>
                <a:spcPts val="0"/>
              </a:spcBef>
              <a:spcAft>
                <a:spcPts val="0"/>
              </a:spcAft>
              <a:buClr>
                <a:srgbClr val="000000"/>
              </a:buClr>
              <a:buSzPts val="1100"/>
              <a:buFont typeface="Arial"/>
              <a:buNone/>
            </a:pPr>
            <a:r>
              <a:t/>
            </a:r>
            <a:endParaRPr sz="1100">
              <a:solidFill>
                <a:srgbClr val="000000"/>
              </a:solidFill>
            </a:endParaRPr>
          </a:p>
          <a:p>
            <a:pPr indent="0" lvl="0" marL="0" marR="0" rtl="0" algn="l">
              <a:lnSpc>
                <a:spcPct val="100000"/>
              </a:lnSpc>
              <a:spcBef>
                <a:spcPts val="0"/>
              </a:spcBef>
              <a:spcAft>
                <a:spcPts val="0"/>
              </a:spcAft>
              <a:buClr>
                <a:srgbClr val="000000"/>
              </a:buClr>
              <a:buSzPts val="1100"/>
              <a:buFont typeface="Arial"/>
              <a:buNone/>
            </a:pPr>
            <a:r>
              <a:rPr lang="it-IT" sz="1100">
                <a:solidFill>
                  <a:srgbClr val="000000"/>
                </a:solidFill>
              </a:rPr>
              <a:t>We can also notice the distribution of the </a:t>
            </a:r>
            <a:r>
              <a:rPr b="1" lang="it-IT" sz="1100">
                <a:solidFill>
                  <a:srgbClr val="000000"/>
                </a:solidFill>
              </a:rPr>
              <a:t>threshold,</a:t>
            </a:r>
            <a:r>
              <a:rPr b="0" lang="it-IT" sz="1100">
                <a:solidFill>
                  <a:srgbClr val="000000"/>
                </a:solidFill>
              </a:rPr>
              <a:t> which is peaked near 27000, it has not a bell shape, but we don’t have to forget we have </a:t>
            </a:r>
            <a:r>
              <a:rPr b="1" lang="it-IT" sz="1100">
                <a:solidFill>
                  <a:srgbClr val="000000"/>
                </a:solidFill>
              </a:rPr>
              <a:t>few points </a:t>
            </a:r>
            <a:r>
              <a:rPr b="0" lang="it-IT" sz="1100">
                <a:solidFill>
                  <a:srgbClr val="000000"/>
                </a:solidFill>
              </a:rPr>
              <a:t>around the threshold in our dataset, therefore it could be fluctuating around those. Anyway, there is no point in not fixing the threshold, since it would change group to few points adding more complexity.</a:t>
            </a:r>
            <a:endParaRPr/>
          </a:p>
          <a:p>
            <a:pPr indent="0" lvl="0" marL="0" marR="0" rtl="0" algn="l">
              <a:lnSpc>
                <a:spcPct val="100000"/>
              </a:lnSpc>
              <a:spcBef>
                <a:spcPts val="0"/>
              </a:spcBef>
              <a:spcAft>
                <a:spcPts val="0"/>
              </a:spcAft>
              <a:buClr>
                <a:srgbClr val="000000"/>
              </a:buClr>
              <a:buSzPts val="1100"/>
              <a:buFont typeface="Arial"/>
              <a:buNone/>
            </a:pPr>
            <a:r>
              <a:t/>
            </a:r>
            <a:endParaRPr b="0" sz="1100">
              <a:solidFill>
                <a:srgbClr val="000000"/>
              </a:solidFill>
            </a:endParaRPr>
          </a:p>
          <a:p>
            <a:pPr indent="0" lvl="0" marL="0" marR="0" rtl="0" algn="l">
              <a:lnSpc>
                <a:spcPct val="100000"/>
              </a:lnSpc>
              <a:spcBef>
                <a:spcPts val="0"/>
              </a:spcBef>
              <a:spcAft>
                <a:spcPts val="0"/>
              </a:spcAft>
              <a:buClr>
                <a:srgbClr val="000000"/>
              </a:buClr>
              <a:buSzPts val="1100"/>
              <a:buFont typeface="Arial"/>
              <a:buNone/>
            </a:pPr>
            <a:r>
              <a:rPr b="0" i="0" lang="it-IT" sz="1100" u="none" strike="noStrike">
                <a:solidFill>
                  <a:srgbClr val="000000"/>
                </a:solidFill>
              </a:rPr>
              <a:t>This will have to be confirmed by a </a:t>
            </a:r>
            <a:r>
              <a:rPr b="1" i="0" lang="it-IT" sz="1100" u="none" strike="noStrike">
                <a:solidFill>
                  <a:srgbClr val="000000"/>
                </a:solidFill>
              </a:rPr>
              <a:t>broader</a:t>
            </a:r>
            <a:r>
              <a:rPr b="0" i="0" lang="it-IT" sz="1100" u="none" strike="noStrike">
                <a:solidFill>
                  <a:srgbClr val="000000"/>
                </a:solidFill>
              </a:rPr>
              <a:t> model.</a:t>
            </a:r>
            <a:endParaRPr sz="1100"/>
          </a:p>
          <a:p>
            <a:pPr indent="0" lvl="0" marL="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IT"/>
              <a:t>It should be noticed we </a:t>
            </a:r>
            <a:r>
              <a:rPr b="1" lang="it-IT"/>
              <a:t>separated</a:t>
            </a:r>
            <a:r>
              <a:rPr lang="it-IT"/>
              <a:t> the two dataset completely, without assuming that the other covariates would have remained the same below and above the threshold. We did this since we noticed how in our more general model </a:t>
            </a:r>
            <a:r>
              <a:rPr b="1" lang="it-IT"/>
              <a:t>this was already the case</a:t>
            </a:r>
            <a:r>
              <a:rPr lang="it-IT"/>
              <a:t>, without the need of assuming it. This is a stronger way of demonstrating our thesis, since we don’t need to leave out a level of complexity to let emerge the difference in the GDP parameter below and above.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Indeed if we used the assumption of a single parameter for the remaining covariate in the two groups, we could have </a:t>
            </a:r>
            <a:r>
              <a:rPr b="1" lang="it-IT"/>
              <a:t>missed</a:t>
            </a:r>
            <a:r>
              <a:rPr lang="it-IT"/>
              <a:t> how </a:t>
            </a:r>
            <a:r>
              <a:rPr b="1" lang="it-IT"/>
              <a:t>another</a:t>
            </a:r>
            <a:r>
              <a:rPr lang="it-IT"/>
              <a:t> </a:t>
            </a:r>
            <a:r>
              <a:rPr b="1" lang="it-IT"/>
              <a:t>covariate</a:t>
            </a:r>
            <a:r>
              <a:rPr lang="it-IT"/>
              <a:t> was explaining </a:t>
            </a:r>
            <a:r>
              <a:rPr b="0" lang="it-IT"/>
              <a:t>better</a:t>
            </a:r>
            <a:r>
              <a:rPr lang="it-IT"/>
              <a:t> the variance in the observation with respect to the GDP parameter, making the difference in the GDP parameter near zero.</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it-IT" sz="1800" u="none" strike="noStrike">
                <a:solidFill>
                  <a:srgbClr val="000000"/>
                </a:solidFill>
                <a:latin typeface="Arial"/>
                <a:ea typeface="Arial"/>
                <a:cs typeface="Arial"/>
                <a:sym typeface="Arial"/>
              </a:rPr>
              <a:t>This model is built with uninformative </a:t>
            </a:r>
            <a:r>
              <a:rPr b="1" i="0" lang="it-IT" sz="1800" u="none" strike="noStrike">
                <a:solidFill>
                  <a:srgbClr val="000000"/>
                </a:solidFill>
                <a:latin typeface="Arial"/>
                <a:ea typeface="Arial"/>
                <a:cs typeface="Arial"/>
                <a:sym typeface="Arial"/>
              </a:rPr>
              <a:t>flat priors</a:t>
            </a:r>
            <a:r>
              <a:rPr b="0" i="0" lang="it-IT" sz="1800" u="none" strike="noStrike">
                <a:solidFill>
                  <a:srgbClr val="000000"/>
                </a:solidFill>
                <a:latin typeface="Arial"/>
                <a:ea typeface="Arial"/>
                <a:cs typeface="Arial"/>
                <a:sym typeface="Arial"/>
              </a:rPr>
              <a:t>, using the </a:t>
            </a:r>
            <a:r>
              <a:rPr b="1" i="0" lang="it-IT" sz="1800" u="none" strike="noStrike">
                <a:solidFill>
                  <a:srgbClr val="000000"/>
                </a:solidFill>
                <a:latin typeface="Arial"/>
                <a:ea typeface="Arial"/>
                <a:cs typeface="Arial"/>
                <a:sym typeface="Arial"/>
              </a:rPr>
              <a:t>threshold</a:t>
            </a:r>
            <a:r>
              <a:rPr b="0" i="0" lang="it-IT" sz="1800" u="none" strike="noStrike">
                <a:solidFill>
                  <a:srgbClr val="000000"/>
                </a:solidFill>
                <a:latin typeface="Arial"/>
                <a:ea typeface="Arial"/>
                <a:cs typeface="Arial"/>
                <a:sym typeface="Arial"/>
              </a:rPr>
              <a:t> of 27000 to separate in two groups the high-GDP and low-GDP countries. The observations are modelled using a simple </a:t>
            </a:r>
            <a:r>
              <a:rPr b="1" i="0" lang="it-IT" sz="1800" u="none" strike="noStrike">
                <a:solidFill>
                  <a:srgbClr val="000000"/>
                </a:solidFill>
                <a:latin typeface="Arial"/>
                <a:ea typeface="Arial"/>
                <a:cs typeface="Arial"/>
                <a:sym typeface="Arial"/>
              </a:rPr>
              <a:t>normal</a:t>
            </a:r>
            <a:r>
              <a:rPr b="0" i="0" lang="it-IT" sz="1800" u="none" strike="noStrike">
                <a:solidFill>
                  <a:srgbClr val="000000"/>
                </a:solidFill>
                <a:latin typeface="Arial"/>
                <a:ea typeface="Arial"/>
                <a:cs typeface="Arial"/>
                <a:sym typeface="Arial"/>
              </a:rPr>
              <a:t> </a:t>
            </a:r>
            <a:r>
              <a:rPr b="1" i="0" lang="it-IT" sz="1800" u="none" strike="noStrike">
                <a:solidFill>
                  <a:srgbClr val="000000"/>
                </a:solidFill>
                <a:latin typeface="Arial"/>
                <a:ea typeface="Arial"/>
                <a:cs typeface="Arial"/>
                <a:sym typeface="Arial"/>
              </a:rPr>
              <a:t>model</a:t>
            </a:r>
            <a:r>
              <a:rPr b="0" i="0" lang="it-IT" sz="1800" u="none" strike="noStrike">
                <a:solidFill>
                  <a:srgbClr val="000000"/>
                </a:solidFill>
                <a:latin typeface="Arial"/>
                <a:ea typeface="Arial"/>
                <a:cs typeface="Arial"/>
                <a:sym typeface="Arial"/>
              </a:rPr>
              <a:t>, where only the mean is influenced by the 4 covariates (even though urbanization and internet level did not belong to the best selected model, we tried several options and we included them in the model, to show how their results differ from the covariates that are mode useful).</a:t>
            </a:r>
            <a:endParaRPr/>
          </a:p>
          <a:p>
            <a:pPr indent="0" lvl="0" marL="0" marR="0" rtl="0" algn="l">
              <a:lnSpc>
                <a:spcPct val="100000"/>
              </a:lnSpc>
              <a:spcBef>
                <a:spcPts val="0"/>
              </a:spcBef>
              <a:spcAft>
                <a:spcPts val="0"/>
              </a:spcAft>
              <a:buClr>
                <a:srgbClr val="000000"/>
              </a:buClr>
              <a:buSzPts val="1100"/>
              <a:buFont typeface="Arial"/>
              <a:buNone/>
            </a:pPr>
            <a:r>
              <a:t/>
            </a:r>
            <a:endParaRPr b="0" i="0" sz="1800" u="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it-IT" sz="1800" u="none" strike="noStrike">
                <a:solidFill>
                  <a:srgbClr val="000000"/>
                </a:solidFill>
                <a:latin typeface="Arial"/>
                <a:ea typeface="Arial"/>
                <a:cs typeface="Arial"/>
                <a:sym typeface="Arial"/>
              </a:rPr>
              <a:t>The results partially confirm our initial thesis: the parameter associated to the </a:t>
            </a:r>
            <a:r>
              <a:rPr b="1" i="0" lang="it-IT" sz="1800" u="none" strike="noStrike">
                <a:solidFill>
                  <a:srgbClr val="000000"/>
                </a:solidFill>
                <a:latin typeface="Arial"/>
                <a:ea typeface="Arial"/>
                <a:cs typeface="Arial"/>
                <a:sym typeface="Arial"/>
              </a:rPr>
              <a:t>GDP</a:t>
            </a:r>
            <a:r>
              <a:rPr b="0" i="0" lang="it-IT" sz="1800" u="none" strike="noStrike">
                <a:solidFill>
                  <a:srgbClr val="000000"/>
                </a:solidFill>
                <a:latin typeface="Arial"/>
                <a:ea typeface="Arial"/>
                <a:cs typeface="Arial"/>
                <a:sym typeface="Arial"/>
              </a:rPr>
              <a:t> of low-GDP countries shows a direct proportionality to the CO2 per capita, while the relation is near zero for the high-GDP group, even though the zero value is included also in the 95% credible region of the parameter associated to the GDP of low-GDP countries (in the picture the 80% credible region is used, to keep outside the zero axis and show that it is still improbable that the covariate is irrelevant). </a:t>
            </a:r>
            <a:endParaRPr/>
          </a:p>
          <a:p>
            <a:pPr indent="0" lvl="0" marL="0" marR="0" rtl="0" algn="l">
              <a:lnSpc>
                <a:spcPct val="100000"/>
              </a:lnSpc>
              <a:spcBef>
                <a:spcPts val="0"/>
              </a:spcBef>
              <a:spcAft>
                <a:spcPts val="0"/>
              </a:spcAft>
              <a:buClr>
                <a:srgbClr val="000000"/>
              </a:buClr>
              <a:buSzPts val="1100"/>
              <a:buFont typeface="Arial"/>
              <a:buNone/>
            </a:pPr>
            <a:r>
              <a:t/>
            </a:r>
            <a:endParaRPr b="0" i="0" sz="1800" u="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it-IT" sz="1800" u="none" strike="noStrike">
                <a:solidFill>
                  <a:srgbClr val="000000"/>
                </a:solidFill>
                <a:latin typeface="Arial"/>
                <a:ea typeface="Arial"/>
                <a:cs typeface="Arial"/>
                <a:sym typeface="Arial"/>
              </a:rPr>
              <a:t>It is also visible how </a:t>
            </a:r>
            <a:r>
              <a:rPr b="1" i="0" lang="it-IT" sz="1800" u="none" strike="noStrike">
                <a:solidFill>
                  <a:srgbClr val="000000"/>
                </a:solidFill>
                <a:latin typeface="Arial"/>
                <a:ea typeface="Arial"/>
                <a:cs typeface="Arial"/>
                <a:sym typeface="Arial"/>
              </a:rPr>
              <a:t>EnergyUse</a:t>
            </a:r>
            <a:r>
              <a:rPr b="0" i="0" lang="it-IT" sz="1800" u="none" strike="noStrike">
                <a:solidFill>
                  <a:srgbClr val="000000"/>
                </a:solidFill>
                <a:latin typeface="Arial"/>
                <a:ea typeface="Arial"/>
                <a:cs typeface="Arial"/>
                <a:sym typeface="Arial"/>
              </a:rPr>
              <a:t> is by far the covariate that explains the largest part of the variability in the dataset, indeed it is more than an order of magnitude bigger than the others (this is relevant since here we used MINMAX normalization) both over and under the threshold (this can be a sign of relevance since all covariates have been normalized).</a:t>
            </a:r>
            <a:endParaRPr b="0" i="0" sz="1100" u="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it-IT" sz="1800" u="none" strike="noStrike">
                <a:solidFill>
                  <a:srgbClr val="000000"/>
                </a:solidFill>
                <a:latin typeface="Arial"/>
                <a:ea typeface="Arial"/>
                <a:cs typeface="Arial"/>
                <a:sym typeface="Arial"/>
              </a:rPr>
              <a:t>Regarding the </a:t>
            </a:r>
            <a:r>
              <a:rPr b="1" i="0" lang="it-IT" sz="1800" u="none" strike="noStrike">
                <a:solidFill>
                  <a:srgbClr val="000000"/>
                </a:solidFill>
                <a:latin typeface="Arial"/>
                <a:ea typeface="Arial"/>
                <a:cs typeface="Arial"/>
                <a:sym typeface="Arial"/>
              </a:rPr>
              <a:t>Urbanization</a:t>
            </a:r>
            <a:r>
              <a:rPr b="0" i="0" lang="it-IT" sz="1800" u="none" strike="noStrike">
                <a:solidFill>
                  <a:srgbClr val="000000"/>
                </a:solidFill>
                <a:latin typeface="Arial"/>
                <a:ea typeface="Arial"/>
                <a:cs typeface="Arial"/>
                <a:sym typeface="Arial"/>
              </a:rPr>
              <a:t> and </a:t>
            </a:r>
            <a:r>
              <a:rPr b="1" i="0" lang="it-IT" sz="1800" u="none" strike="noStrike">
                <a:solidFill>
                  <a:srgbClr val="000000"/>
                </a:solidFill>
                <a:latin typeface="Arial"/>
                <a:ea typeface="Arial"/>
                <a:cs typeface="Arial"/>
                <a:sym typeface="Arial"/>
              </a:rPr>
              <a:t>Internet</a:t>
            </a:r>
            <a:r>
              <a:rPr b="0" i="0" lang="it-IT" sz="1800" u="none" strike="noStrike">
                <a:solidFill>
                  <a:srgbClr val="000000"/>
                </a:solidFill>
                <a:latin typeface="Arial"/>
                <a:ea typeface="Arial"/>
                <a:cs typeface="Arial"/>
                <a:sym typeface="Arial"/>
              </a:rPr>
              <a:t> covariate, they are as expected near zero, with the exception of Urbanization over the GDP threshold: this should inversely relate the Urbanization of a high-GDP country with its pollution, this could mean that living in a city could be more efficient from the pollution point of view. </a:t>
            </a:r>
            <a:endParaRPr/>
          </a:p>
          <a:p>
            <a:pPr indent="0" lvl="0" marL="0" marR="0" rtl="0" algn="l">
              <a:lnSpc>
                <a:spcPct val="100000"/>
              </a:lnSpc>
              <a:spcBef>
                <a:spcPts val="0"/>
              </a:spcBef>
              <a:spcAft>
                <a:spcPts val="0"/>
              </a:spcAft>
              <a:buClr>
                <a:srgbClr val="000000"/>
              </a:buClr>
              <a:buSzPts val="1100"/>
              <a:buFont typeface="Arial"/>
              <a:buNone/>
            </a:pPr>
            <a:r>
              <a:t/>
            </a:r>
            <a:endParaRPr b="0" i="0" sz="1800" u="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it-IT" sz="1800" u="none" strike="noStrike">
                <a:solidFill>
                  <a:srgbClr val="000000"/>
                </a:solidFill>
                <a:latin typeface="Arial"/>
                <a:ea typeface="Arial"/>
                <a:cs typeface="Arial"/>
                <a:sym typeface="Arial"/>
              </a:rPr>
              <a:t>Finally, the </a:t>
            </a:r>
            <a:r>
              <a:rPr b="1" i="0" lang="it-IT" sz="1800" u="none" strike="noStrike">
                <a:solidFill>
                  <a:srgbClr val="000000"/>
                </a:solidFill>
                <a:latin typeface="Arial"/>
                <a:ea typeface="Arial"/>
                <a:cs typeface="Arial"/>
                <a:sym typeface="Arial"/>
              </a:rPr>
              <a:t>Intercept</a:t>
            </a:r>
            <a:r>
              <a:rPr b="0" i="0" lang="it-IT" sz="1800" u="none" strike="noStrike">
                <a:solidFill>
                  <a:srgbClr val="000000"/>
                </a:solidFill>
                <a:latin typeface="Arial"/>
                <a:ea typeface="Arial"/>
                <a:cs typeface="Arial"/>
                <a:sym typeface="Arial"/>
              </a:rPr>
              <a:t> parameter is higher for the countries over the GDP threshold, this was expected by our thesis since it takes on itself the CO2 per capita portion that was explained by the GDP covariate in the data points under the threshold.</a:t>
            </a:r>
            <a:endParaRPr b="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lang="it-IT"/>
              <a:t>This slide is just in case he asks. It should not be brought up if he doesn’t.</a:t>
            </a:r>
            <a:endParaRPr b="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lang="it-IT"/>
              <a:t>The only difference between the normal model and this one is that the covariates are used to predict the parameter</a:t>
            </a:r>
            <a:r>
              <a:rPr b="1" lang="it-IT"/>
              <a:t> Shape </a:t>
            </a:r>
            <a:r>
              <a:rPr b="0" lang="it-IT"/>
              <a:t>of a Gamma distribution and not the </a:t>
            </a:r>
            <a:r>
              <a:rPr b="1" lang="it-IT"/>
              <a:t>Mean</a:t>
            </a:r>
            <a:r>
              <a:rPr b="0" lang="it-IT"/>
              <a:t> of a Normal distribution. This model will not be deeply commented, since we just created it to show that the result are the same in considering the Normal model. Indeed even if the Normal and Gamma distribtutions are different, the behaviour of the distribution </a:t>
            </a:r>
            <a:r>
              <a:rPr b="1" lang="it-IT"/>
              <a:t>changes similarly </a:t>
            </a:r>
            <a:r>
              <a:rPr b="0" lang="it-IT"/>
              <a:t>if we change the first parameter of the two, at least in the needed range.</a:t>
            </a:r>
            <a:endParaRPr/>
          </a:p>
          <a:p>
            <a:pPr indent="0" lvl="0" marL="0" marR="0" rtl="0" algn="l">
              <a:lnSpc>
                <a:spcPct val="100000"/>
              </a:lnSpc>
              <a:spcBef>
                <a:spcPts val="0"/>
              </a:spcBef>
              <a:spcAft>
                <a:spcPts val="0"/>
              </a:spcAft>
              <a:buClr>
                <a:srgbClr val="000000"/>
              </a:buClr>
              <a:buSzPts val="1100"/>
              <a:buFont typeface="Arial"/>
              <a:buNone/>
            </a:pPr>
            <a:r>
              <a:t/>
            </a:r>
            <a:endParaRPr b="0"/>
          </a:p>
          <a:p>
            <a:pPr indent="0" lvl="0" marL="0" marR="0" rtl="0" algn="l">
              <a:lnSpc>
                <a:spcPct val="100000"/>
              </a:lnSpc>
              <a:spcBef>
                <a:spcPts val="0"/>
              </a:spcBef>
              <a:spcAft>
                <a:spcPts val="0"/>
              </a:spcAft>
              <a:buClr>
                <a:srgbClr val="000000"/>
              </a:buClr>
              <a:buSzPts val="1100"/>
              <a:buFont typeface="Arial"/>
              <a:buNone/>
            </a:pPr>
            <a:r>
              <a:rPr b="0" lang="it-IT"/>
              <a:t>We therefore just see how the parameters regarding the Intercept, the EnergyUse and the GDP have a clearly similar behaviour, with the Intercept going up in magnitude, the GDP losing relevance and the EnergyUse keeping an elevated value in both cases.</a:t>
            </a:r>
            <a:endParaRPr b="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it-IT"/>
              <a:t>Let’s consider a Bayesian AR(1) model, where the current observation in the series is based on the </a:t>
            </a:r>
            <a:r>
              <a:rPr b="1" lang="it-IT"/>
              <a:t>immediately preceding observation</a:t>
            </a:r>
            <a:r>
              <a:rPr lang="it-IT"/>
              <a:t>, adjusted by a stochastic term.</a:t>
            </a:r>
            <a:r>
              <a:rPr b="1" lang="it-IT"/>
              <a:t> </a:t>
            </a:r>
            <a:r>
              <a:rPr lang="it-IT"/>
              <a:t>We insert also the </a:t>
            </a:r>
            <a:r>
              <a:rPr b="1" lang="it-IT"/>
              <a:t>main covariates</a:t>
            </a:r>
            <a:r>
              <a:rPr lang="it-IT"/>
              <a:t>. We insert the main covariates to check their relevance against the AutoRegressive term, to find out what the final model gives more importance with the parameters to get an accurate prediction.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We stop at AR(1) since we have series of only 5 data points, where only 3 of them refer to a non-crisis period.</a:t>
            </a:r>
            <a:endParaRPr/>
          </a:p>
          <a:p>
            <a:pPr indent="0" lvl="0" marL="0" rtl="0" algn="l">
              <a:lnSpc>
                <a:spcPct val="100000"/>
              </a:lnSpc>
              <a:spcBef>
                <a:spcPts val="0"/>
              </a:spcBef>
              <a:spcAft>
                <a:spcPts val="0"/>
              </a:spcAft>
              <a:buSzPts val="1100"/>
              <a:buNone/>
            </a:pPr>
            <a:r>
              <a:t/>
            </a:r>
            <a:endParaRPr/>
          </a:p>
          <a:p>
            <a:pPr indent="0" lvl="0" marL="0" marR="0" rtl="0" algn="l">
              <a:lnSpc>
                <a:spcPct val="100000"/>
              </a:lnSpc>
              <a:spcBef>
                <a:spcPts val="0"/>
              </a:spcBef>
              <a:spcAft>
                <a:spcPts val="0"/>
              </a:spcAft>
              <a:buClr>
                <a:srgbClr val="000000"/>
              </a:buClr>
              <a:buSzPts val="1100"/>
              <a:buFont typeface="Arial"/>
              <a:buNone/>
            </a:pPr>
            <a:r>
              <a:rPr lang="it-IT"/>
              <a:t>The resulting time series we obtain separating the dataset in the temporal series for each country have </a:t>
            </a:r>
            <a:r>
              <a:rPr b="1" lang="it-IT"/>
              <a:t>much more</a:t>
            </a:r>
            <a:r>
              <a:rPr lang="it-IT"/>
              <a:t> </a:t>
            </a:r>
            <a:r>
              <a:rPr b="1" lang="it-IT"/>
              <a:t>stable</a:t>
            </a:r>
            <a:r>
              <a:rPr lang="it-IT"/>
              <a:t> trajectory, demonstrating the potentially great effectiveness of this data organization in the case of this dataset. It’s noticeable how these lines have lower slopes and no peaks, they are definitely easier to explain than the initial group of observations.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The AR(1) model advantage is that these time series seems to have a baseline each, probably influenced by many complex factors, but by having the last observation we can have an idea of what the baseline is with no further data.</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it-IT"/>
              <a:t>Let’s consider a Bayesian AR(1) model, where the current observation in the series is based on the </a:t>
            </a:r>
            <a:r>
              <a:rPr b="1" lang="it-IT"/>
              <a:t>immediately preceding observation</a:t>
            </a:r>
            <a:r>
              <a:rPr lang="it-IT"/>
              <a:t>, adjusted by a stochastic term.</a:t>
            </a:r>
            <a:r>
              <a:rPr b="1" lang="it-IT"/>
              <a:t> </a:t>
            </a:r>
            <a:r>
              <a:rPr lang="it-IT"/>
              <a:t>We insert also the </a:t>
            </a:r>
            <a:r>
              <a:rPr b="1" lang="it-IT"/>
              <a:t>main covariates</a:t>
            </a:r>
            <a:r>
              <a:rPr lang="it-IT"/>
              <a:t>. We insert the main covariates to check their relevance against the AutoRegressive term, to find out what the final model gives more importance with the parameters to get an accurate prediction.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We stop at AR(1) since we have series of only 5 data points, where only 3 of them refer to a non-crisis period.</a:t>
            </a:r>
            <a:endParaRPr/>
          </a:p>
          <a:p>
            <a:pPr indent="0" lvl="0" marL="0" rtl="0" algn="l">
              <a:lnSpc>
                <a:spcPct val="100000"/>
              </a:lnSpc>
              <a:spcBef>
                <a:spcPts val="0"/>
              </a:spcBef>
              <a:spcAft>
                <a:spcPts val="0"/>
              </a:spcAft>
              <a:buSzPts val="1100"/>
              <a:buNone/>
            </a:pPr>
            <a:r>
              <a:t/>
            </a:r>
            <a:endParaRPr/>
          </a:p>
          <a:p>
            <a:pPr indent="0" lvl="0" marL="0" marR="0" rtl="0" algn="l">
              <a:lnSpc>
                <a:spcPct val="100000"/>
              </a:lnSpc>
              <a:spcBef>
                <a:spcPts val="0"/>
              </a:spcBef>
              <a:spcAft>
                <a:spcPts val="0"/>
              </a:spcAft>
              <a:buClr>
                <a:srgbClr val="000000"/>
              </a:buClr>
              <a:buSzPts val="1100"/>
              <a:buFont typeface="Arial"/>
              <a:buNone/>
            </a:pPr>
            <a:r>
              <a:rPr lang="it-IT"/>
              <a:t>The resulting time series we obtain separating the dataset in the temporal series for each country have </a:t>
            </a:r>
            <a:r>
              <a:rPr b="1" lang="it-IT"/>
              <a:t>much more</a:t>
            </a:r>
            <a:r>
              <a:rPr lang="it-IT"/>
              <a:t> </a:t>
            </a:r>
            <a:r>
              <a:rPr b="1" lang="it-IT"/>
              <a:t>stable</a:t>
            </a:r>
            <a:r>
              <a:rPr lang="it-IT"/>
              <a:t> trajectory, demonstrating the potentially great effectiveness of this data organization in the case of this dataset. It’s noticeable how these lines have lower slopes and no peaks, they are definitely easier to explain than the initial group of observations.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IT"/>
              <a:t>The AR(1) model advantage is that these time series seems to have a baseline each, probably influenced by many complex factors, but by having the last observation we can have an idea of what the baseline is with no further data.</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025d1ac2a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g3025d1ac2a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it-IT"/>
              <a:t>Using the </a:t>
            </a:r>
            <a:r>
              <a:rPr b="1" lang="it-IT"/>
              <a:t>difference</a:t>
            </a:r>
            <a:r>
              <a:rPr lang="it-IT"/>
              <a:t> is the same as using the current year covariate alone, since the model is linear, but for </a:t>
            </a:r>
            <a:r>
              <a:rPr b="1" lang="it-IT"/>
              <a:t>interpretability</a:t>
            </a:r>
            <a:r>
              <a:rPr lang="it-IT"/>
              <a:t> reason we favour this structure.</a:t>
            </a:r>
            <a:endParaRPr/>
          </a:p>
          <a:p>
            <a:pPr indent="0" lvl="0" marL="158750" rtl="0" algn="l">
              <a:lnSpc>
                <a:spcPct val="100000"/>
              </a:lnSpc>
              <a:spcBef>
                <a:spcPts val="0"/>
              </a:spcBef>
              <a:spcAft>
                <a:spcPts val="0"/>
              </a:spcAft>
              <a:buSzPts val="1100"/>
              <a:buNone/>
            </a:pPr>
            <a:r>
              <a:t/>
            </a:r>
            <a:endParaRPr/>
          </a:p>
          <a:p>
            <a:pPr indent="0" lvl="0" marL="158750" rtl="0" algn="just">
              <a:lnSpc>
                <a:spcPct val="100000"/>
              </a:lnSpc>
              <a:spcBef>
                <a:spcPts val="0"/>
              </a:spcBef>
              <a:spcAft>
                <a:spcPts val="0"/>
              </a:spcAft>
              <a:buSzPts val="1100"/>
              <a:buNone/>
            </a:pPr>
            <a:r>
              <a:rPr b="0" i="0" lang="it-IT" u="none" strike="noStrike">
                <a:solidFill>
                  <a:srgbClr val="000000"/>
                </a:solidFill>
                <a:latin typeface="Arial"/>
                <a:ea typeface="Arial"/>
                <a:cs typeface="Arial"/>
                <a:sym typeface="Arial"/>
              </a:rPr>
              <a:t>The model shows how the last </a:t>
            </a:r>
            <a:r>
              <a:rPr b="1" i="0" lang="it-IT" u="none" strike="noStrike">
                <a:solidFill>
                  <a:srgbClr val="000000"/>
                </a:solidFill>
                <a:latin typeface="Arial"/>
                <a:ea typeface="Arial"/>
                <a:cs typeface="Arial"/>
                <a:sym typeface="Arial"/>
              </a:rPr>
              <a:t>observation</a:t>
            </a:r>
            <a:r>
              <a:rPr b="0" i="0" lang="it-IT" u="none" strike="noStrike">
                <a:solidFill>
                  <a:srgbClr val="000000"/>
                </a:solidFill>
                <a:latin typeface="Arial"/>
                <a:ea typeface="Arial"/>
                <a:cs typeface="Arial"/>
                <a:sym typeface="Arial"/>
              </a:rPr>
              <a:t> contributes with more than 90% of its original value to the prediction, with the covariate representing the difference between the EnergyUse of the current and the past year, called </a:t>
            </a:r>
            <a:r>
              <a:rPr b="1" i="0" lang="it-IT" u="none" strike="noStrike">
                <a:solidFill>
                  <a:srgbClr val="000000"/>
                </a:solidFill>
                <a:latin typeface="Arial"/>
                <a:ea typeface="Arial"/>
                <a:cs typeface="Arial"/>
                <a:sym typeface="Arial"/>
              </a:rPr>
              <a:t>m6</a:t>
            </a:r>
            <a:r>
              <a:rPr b="0" i="0" lang="it-IT" u="none" strike="noStrike">
                <a:solidFill>
                  <a:srgbClr val="000000"/>
                </a:solidFill>
                <a:latin typeface="Arial"/>
                <a:ea typeface="Arial"/>
                <a:cs typeface="Arial"/>
                <a:sym typeface="Arial"/>
              </a:rPr>
              <a:t>, which is the only one that has not the zero axis in its 95% credible interval.</a:t>
            </a:r>
            <a:endParaRPr b="0" sz="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024bd1fa42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3024bd1fa42_1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025d1ac2ab_0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g3025d1ac2ab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b="0" lang="it-IT"/>
              <a:t>We </a:t>
            </a:r>
            <a:r>
              <a:rPr b="0" i="0" lang="it-IT" u="none" strike="noStrike">
                <a:solidFill>
                  <a:srgbClr val="000000"/>
                </a:solidFill>
                <a:latin typeface="Arial"/>
                <a:ea typeface="Arial"/>
                <a:cs typeface="Arial"/>
                <a:sym typeface="Arial"/>
              </a:rPr>
              <a:t>assumed that </a:t>
            </a:r>
            <a:r>
              <a:rPr b="1" i="0" lang="it-IT" u="none" strike="noStrike">
                <a:solidFill>
                  <a:srgbClr val="000000"/>
                </a:solidFill>
                <a:latin typeface="Arial"/>
                <a:ea typeface="Arial"/>
                <a:cs typeface="Arial"/>
                <a:sym typeface="Arial"/>
              </a:rPr>
              <a:t>more variability </a:t>
            </a:r>
            <a:r>
              <a:rPr b="0" i="0" lang="it-IT" u="none" strike="noStrike">
                <a:solidFill>
                  <a:srgbClr val="000000"/>
                </a:solidFill>
                <a:latin typeface="Arial"/>
                <a:ea typeface="Arial"/>
                <a:cs typeface="Arial"/>
                <a:sym typeface="Arial"/>
              </a:rPr>
              <a:t>could be present when the economic crisis happened. The first model uses period 2005-2006 to predict 2006-2007, while the second uses 2007-2008 to predict 2008-2009. </a:t>
            </a:r>
            <a:endParaRPr/>
          </a:p>
          <a:p>
            <a:pPr indent="0" lvl="0" marL="158750" rtl="0" algn="l">
              <a:lnSpc>
                <a:spcPct val="100000"/>
              </a:lnSpc>
              <a:spcBef>
                <a:spcPts val="0"/>
              </a:spcBef>
              <a:spcAft>
                <a:spcPts val="0"/>
              </a:spcAft>
              <a:buSzPts val="1100"/>
              <a:buNone/>
            </a:pPr>
            <a:r>
              <a:t/>
            </a:r>
            <a:endParaRPr b="0" i="0" u="none" strike="noStrike">
              <a:solidFill>
                <a:srgbClr val="000000"/>
              </a:solidFill>
              <a:latin typeface="Arial"/>
              <a:ea typeface="Arial"/>
              <a:cs typeface="Arial"/>
              <a:sym typeface="Arial"/>
            </a:endParaRPr>
          </a:p>
          <a:p>
            <a:pPr indent="-298450" lvl="0" marL="457200" rtl="0" algn="just">
              <a:lnSpc>
                <a:spcPct val="100000"/>
              </a:lnSpc>
              <a:spcBef>
                <a:spcPts val="0"/>
              </a:spcBef>
              <a:spcAft>
                <a:spcPts val="0"/>
              </a:spcAft>
              <a:buSzPts val="1100"/>
              <a:buFont typeface="Arial"/>
              <a:buChar char="•"/>
            </a:pPr>
            <a:r>
              <a:rPr b="1" i="0" lang="it-IT" u="none" strike="noStrike">
                <a:solidFill>
                  <a:srgbClr val="000000"/>
                </a:solidFill>
                <a:latin typeface="Arial"/>
                <a:ea typeface="Arial"/>
                <a:cs typeface="Arial"/>
                <a:sym typeface="Arial"/>
              </a:rPr>
              <a:t>Alpha</a:t>
            </a:r>
            <a:r>
              <a:rPr b="0" i="0" lang="it-IT" u="none" strike="noStrike">
                <a:solidFill>
                  <a:srgbClr val="000000"/>
                </a:solidFill>
                <a:latin typeface="Arial"/>
                <a:ea typeface="Arial"/>
                <a:cs typeface="Arial"/>
                <a:sym typeface="Arial"/>
              </a:rPr>
              <a:t> has a lower standard deviation in the first period, since it sees data from a period where the situation was more stable and the prediction of the year before was more useful.</a:t>
            </a:r>
            <a:endParaRPr/>
          </a:p>
          <a:p>
            <a:pPr indent="-298450" lvl="0" marL="457200" rtl="0" algn="just">
              <a:lnSpc>
                <a:spcPct val="100000"/>
              </a:lnSpc>
              <a:spcBef>
                <a:spcPts val="0"/>
              </a:spcBef>
              <a:spcAft>
                <a:spcPts val="0"/>
              </a:spcAft>
              <a:buSzPts val="1100"/>
              <a:buFont typeface="Arial"/>
              <a:buChar char="•"/>
            </a:pPr>
            <a:r>
              <a:rPr b="1" i="0" lang="it-IT" u="none" strike="noStrike">
                <a:solidFill>
                  <a:srgbClr val="000000"/>
                </a:solidFill>
                <a:latin typeface="Arial"/>
                <a:ea typeface="Arial"/>
                <a:cs typeface="Arial"/>
                <a:sym typeface="Arial"/>
              </a:rPr>
              <a:t>Sigma2</a:t>
            </a:r>
            <a:r>
              <a:rPr b="0" i="0" lang="it-IT" u="none" strike="noStrike">
                <a:solidFill>
                  <a:srgbClr val="000000"/>
                </a:solidFill>
                <a:latin typeface="Arial"/>
                <a:ea typeface="Arial"/>
                <a:cs typeface="Arial"/>
                <a:sym typeface="Arial"/>
              </a:rPr>
              <a:t> is lower in the first period, since the mean of the predicted observation is predicted in a more accurate way when the crisis is not present.</a:t>
            </a:r>
            <a:endParaRPr/>
          </a:p>
          <a:p>
            <a:pPr indent="-298450" lvl="0" marL="457200" rtl="0" algn="just">
              <a:lnSpc>
                <a:spcPct val="100000"/>
              </a:lnSpc>
              <a:spcBef>
                <a:spcPts val="0"/>
              </a:spcBef>
              <a:spcAft>
                <a:spcPts val="0"/>
              </a:spcAft>
              <a:buSzPts val="1100"/>
              <a:buFont typeface="Arial"/>
              <a:buChar char="•"/>
            </a:pPr>
            <a:r>
              <a:rPr b="0" i="0" lang="it-IT" u="none" strike="noStrike">
                <a:solidFill>
                  <a:srgbClr val="000000"/>
                </a:solidFill>
                <a:latin typeface="Arial"/>
                <a:ea typeface="Arial"/>
                <a:cs typeface="Arial"/>
                <a:sym typeface="Arial"/>
              </a:rPr>
              <a:t>Both </a:t>
            </a:r>
            <a:r>
              <a:rPr b="1" i="0" lang="it-IT" u="none" strike="noStrike">
                <a:solidFill>
                  <a:srgbClr val="000000"/>
                </a:solidFill>
                <a:latin typeface="Arial"/>
                <a:ea typeface="Arial"/>
                <a:cs typeface="Arial"/>
                <a:sym typeface="Arial"/>
              </a:rPr>
              <a:t>m1</a:t>
            </a:r>
            <a:r>
              <a:rPr b="0" i="0" lang="it-IT" u="none" strike="noStrike">
                <a:solidFill>
                  <a:srgbClr val="000000"/>
                </a:solidFill>
                <a:latin typeface="Arial"/>
                <a:ea typeface="Arial"/>
                <a:cs typeface="Arial"/>
                <a:sym typeface="Arial"/>
              </a:rPr>
              <a:t>, </a:t>
            </a:r>
            <a:r>
              <a:rPr b="1" i="0" lang="it-IT" u="none" strike="noStrike">
                <a:solidFill>
                  <a:srgbClr val="000000"/>
                </a:solidFill>
                <a:latin typeface="Arial"/>
                <a:ea typeface="Arial"/>
                <a:cs typeface="Arial"/>
                <a:sym typeface="Arial"/>
              </a:rPr>
              <a:t>m6</a:t>
            </a:r>
            <a:r>
              <a:rPr b="0" i="0" lang="it-IT" u="none" strike="noStrike">
                <a:solidFill>
                  <a:srgbClr val="000000"/>
                </a:solidFill>
                <a:latin typeface="Arial"/>
                <a:ea typeface="Arial"/>
                <a:cs typeface="Arial"/>
                <a:sym typeface="Arial"/>
              </a:rPr>
              <a:t> (which are the parameters related to the energy use) have a higher variance in the "crisis period" and the importance of the difference in energy use decreases a lot.</a:t>
            </a:r>
            <a:endParaRPr/>
          </a:p>
          <a:p>
            <a:pPr indent="-298450" lvl="0" marL="457200" rtl="0" algn="just">
              <a:lnSpc>
                <a:spcPct val="100000"/>
              </a:lnSpc>
              <a:spcBef>
                <a:spcPts val="0"/>
              </a:spcBef>
              <a:spcAft>
                <a:spcPts val="0"/>
              </a:spcAft>
              <a:buSzPts val="1100"/>
              <a:buFont typeface="Arial"/>
              <a:buChar char="•"/>
            </a:pPr>
            <a:r>
              <a:rPr b="0" i="0" lang="it-IT" u="none" strike="noStrike">
                <a:solidFill>
                  <a:srgbClr val="000000"/>
                </a:solidFill>
                <a:latin typeface="Arial"/>
                <a:ea typeface="Arial"/>
                <a:cs typeface="Arial"/>
                <a:sym typeface="Arial"/>
              </a:rPr>
              <a:t>Instead </a:t>
            </a:r>
            <a:r>
              <a:rPr b="1" i="0" lang="it-IT" u="none" strike="noStrike">
                <a:solidFill>
                  <a:srgbClr val="000000"/>
                </a:solidFill>
                <a:latin typeface="Arial"/>
                <a:ea typeface="Arial"/>
                <a:cs typeface="Arial"/>
                <a:sym typeface="Arial"/>
              </a:rPr>
              <a:t>m7</a:t>
            </a:r>
            <a:r>
              <a:rPr b="0" i="0" lang="it-IT" u="none" strike="noStrike">
                <a:solidFill>
                  <a:srgbClr val="000000"/>
                </a:solidFill>
                <a:latin typeface="Arial"/>
                <a:ea typeface="Arial"/>
                <a:cs typeface="Arial"/>
                <a:sym typeface="Arial"/>
              </a:rPr>
              <a:t> increases in relevance during the crisis, but it has a variance which is extremely high, with a credible region which comprehends 0. This possibly derives by the fact that in the crisis period the GDP-difference is somewhat used to understand how much the crisis impacted.</a:t>
            </a:r>
            <a:endParaRPr b="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025d1ac2ab_0_1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g3025d1ac2ab_0_1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just">
              <a:lnSpc>
                <a:spcPct val="100000"/>
              </a:lnSpc>
              <a:spcBef>
                <a:spcPts val="0"/>
              </a:spcBef>
              <a:spcAft>
                <a:spcPts val="0"/>
              </a:spcAft>
              <a:buSzPts val="1100"/>
              <a:buNone/>
            </a:pPr>
            <a:r>
              <a:rPr b="0" i="0" lang="it-IT" sz="1100" u="none" strike="noStrike">
                <a:solidFill>
                  <a:srgbClr val="000000"/>
                </a:solidFill>
                <a:latin typeface="Arial"/>
                <a:ea typeface="Arial"/>
                <a:cs typeface="Arial"/>
                <a:sym typeface="Arial"/>
              </a:rPr>
              <a:t>Even if the data contribute to create 2 somewhat different models with respect to the periods 2005-2007 and 2007-2009, the fact that the time series are long </a:t>
            </a:r>
            <a:r>
              <a:rPr b="1" i="0" lang="it-IT" sz="1100" u="none" strike="noStrike">
                <a:solidFill>
                  <a:srgbClr val="000000"/>
                </a:solidFill>
                <a:latin typeface="Arial"/>
                <a:ea typeface="Arial"/>
                <a:cs typeface="Arial"/>
                <a:sym typeface="Arial"/>
              </a:rPr>
              <a:t>only 5 data points </a:t>
            </a:r>
            <a:r>
              <a:rPr b="0" i="0" lang="it-IT" sz="1100" u="none" strike="noStrike">
                <a:solidFill>
                  <a:srgbClr val="000000"/>
                </a:solidFill>
                <a:latin typeface="Arial"/>
                <a:ea typeface="Arial"/>
                <a:cs typeface="Arial"/>
                <a:sym typeface="Arial"/>
              </a:rPr>
              <a:t>and the fact that the co2percapita of a nation is usually a </a:t>
            </a:r>
            <a:r>
              <a:rPr b="1" i="0" lang="it-IT" sz="1100" u="none" strike="noStrike">
                <a:solidFill>
                  <a:srgbClr val="000000"/>
                </a:solidFill>
                <a:latin typeface="Arial"/>
                <a:ea typeface="Arial"/>
                <a:cs typeface="Arial"/>
                <a:sym typeface="Arial"/>
              </a:rPr>
              <a:t>stable value</a:t>
            </a:r>
            <a:r>
              <a:rPr b="0" i="0" lang="it-IT" sz="1100" u="none" strike="noStrike">
                <a:solidFill>
                  <a:srgbClr val="000000"/>
                </a:solidFill>
                <a:latin typeface="Arial"/>
                <a:ea typeface="Arial"/>
                <a:cs typeface="Arial"/>
                <a:sym typeface="Arial"/>
              </a:rPr>
              <a:t>, means that the prediction results to be satisfactory even with few points, also using just the period 2005-2006 to predict the period 2006-2009.</a:t>
            </a:r>
            <a:endParaRPr b="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3025d1ac2ab_0_2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g3025d1ac2ab_0_2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just">
              <a:lnSpc>
                <a:spcPct val="100000"/>
              </a:lnSpc>
              <a:spcBef>
                <a:spcPts val="0"/>
              </a:spcBef>
              <a:spcAft>
                <a:spcPts val="0"/>
              </a:spcAft>
              <a:buSzPts val="1100"/>
              <a:buNone/>
            </a:pPr>
            <a:r>
              <a:rPr b="0" i="0" lang="it-IT" sz="1800" u="none" strike="noStrike">
                <a:solidFill>
                  <a:srgbClr val="000000"/>
                </a:solidFill>
                <a:latin typeface="Arial"/>
                <a:ea typeface="Arial"/>
                <a:cs typeface="Arial"/>
                <a:sym typeface="Arial"/>
              </a:rPr>
              <a:t>Trying to separate the richest and poorest countries, the results are indeed </a:t>
            </a:r>
            <a:r>
              <a:rPr b="1" i="0" lang="it-IT" sz="1800" u="none" strike="noStrike">
                <a:solidFill>
                  <a:srgbClr val="000000"/>
                </a:solidFill>
                <a:latin typeface="Arial"/>
                <a:ea typeface="Arial"/>
                <a:cs typeface="Arial"/>
                <a:sym typeface="Arial"/>
              </a:rPr>
              <a:t>more accurate </a:t>
            </a:r>
            <a:r>
              <a:rPr b="0" i="0" lang="it-IT" sz="1800" u="none" strike="noStrike">
                <a:solidFill>
                  <a:srgbClr val="000000"/>
                </a:solidFill>
                <a:latin typeface="Arial"/>
                <a:ea typeface="Arial"/>
                <a:cs typeface="Arial"/>
                <a:sym typeface="Arial"/>
              </a:rPr>
              <a:t>than with all data together, it was also visible that the difficulties in predicting the crisis period data are still present. This difficulties could be increased by the small number of data points, unable to explain the variability in a context where a switchpoint, several covariates and a threshold are present.</a:t>
            </a:r>
            <a:endParaRPr/>
          </a:p>
          <a:p>
            <a:pPr indent="0" lvl="0" marL="158750" rtl="0" algn="just">
              <a:lnSpc>
                <a:spcPct val="100000"/>
              </a:lnSpc>
              <a:spcBef>
                <a:spcPts val="0"/>
              </a:spcBef>
              <a:spcAft>
                <a:spcPts val="0"/>
              </a:spcAft>
              <a:buSzPts val="1100"/>
              <a:buNone/>
            </a:pPr>
            <a:r>
              <a:t/>
            </a:r>
            <a:endParaRPr b="0"/>
          </a:p>
          <a:p>
            <a:pPr indent="0" lvl="0" marL="158750" rtl="0" algn="just">
              <a:lnSpc>
                <a:spcPct val="100000"/>
              </a:lnSpc>
              <a:spcBef>
                <a:spcPts val="0"/>
              </a:spcBef>
              <a:spcAft>
                <a:spcPts val="0"/>
              </a:spcAft>
              <a:buSzPts val="1100"/>
              <a:buNone/>
            </a:pPr>
            <a:r>
              <a:rPr b="0" i="0" lang="it-IT" sz="1800" u="none" strike="noStrike">
                <a:solidFill>
                  <a:srgbClr val="000000"/>
                </a:solidFill>
                <a:latin typeface="Arial"/>
                <a:ea typeface="Arial"/>
                <a:cs typeface="Arial"/>
                <a:sym typeface="Arial"/>
              </a:rPr>
              <a:t>Both accuracy found trying to predict only a portion of the countries is actually higher than the accuracy we had using all datapoints, even if this happens without any parameter changing its sign or its magnitude. This could mean that the two groups present different characteristics and in particular since the High-GDP groups present the highest accuracy, we could think there is less variability in the general CO2 per capita value once the threshold is reached (even if the GDP and GDP-difference parameter by themselves are not far from zero).</a:t>
            </a:r>
            <a:endParaRPr b="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3025d1ac2ab_0_3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g3025d1ac2ab_0_3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3025d1ac2ab_0_3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g3025d1ac2ab_0_3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it-IT"/>
              <a:t>Clustering can be an effective way to find some hidden regularities and correlation in the data. We carried out </a:t>
            </a:r>
            <a:r>
              <a:rPr b="1" lang="it-IT"/>
              <a:t>three levels of analysis</a:t>
            </a:r>
            <a:r>
              <a:rPr lang="it-IT"/>
              <a:t>, with 1, 2, 3 different covariates at the same time, but the only significant results came out in the first two levels.</a:t>
            </a:r>
            <a:endParaRPr/>
          </a:p>
          <a:p>
            <a:pPr indent="0" lvl="0" marL="0" marR="0" rtl="0" algn="l">
              <a:lnSpc>
                <a:spcPct val="100000"/>
              </a:lnSpc>
              <a:spcBef>
                <a:spcPts val="0"/>
              </a:spcBef>
              <a:spcAft>
                <a:spcPts val="0"/>
              </a:spcAft>
              <a:buClr>
                <a:srgbClr val="000000"/>
              </a:buClr>
              <a:buSzPts val="1100"/>
              <a:buFont typeface="Arial"/>
              <a:buNone/>
            </a:pPr>
            <a:r>
              <a:t/>
            </a:r>
            <a:endParaRPr/>
          </a:p>
          <a:p>
            <a:pPr indent="0" lvl="0" marL="0" marR="0" rtl="0" algn="l">
              <a:lnSpc>
                <a:spcPct val="100000"/>
              </a:lnSpc>
              <a:spcBef>
                <a:spcPts val="0"/>
              </a:spcBef>
              <a:spcAft>
                <a:spcPts val="0"/>
              </a:spcAft>
              <a:buClr>
                <a:srgbClr val="000000"/>
              </a:buClr>
              <a:buSzPts val="1100"/>
              <a:buFont typeface="Arial"/>
              <a:buNone/>
            </a:pPr>
            <a:r>
              <a:rPr lang="it-IT"/>
              <a:t>At first we considered a </a:t>
            </a:r>
            <a:r>
              <a:rPr b="1" lang="it-IT"/>
              <a:t>1-dimension model</a:t>
            </a:r>
            <a:r>
              <a:rPr lang="it-IT"/>
              <a:t>, looking at the covariates separately, we were able to obtain some results, but they were </a:t>
            </a:r>
            <a:r>
              <a:rPr b="1" lang="it-IT"/>
              <a:t>already visible </a:t>
            </a:r>
            <a:r>
              <a:rPr lang="it-IT"/>
              <a:t>in a way from the plot. In particular the CO2 per capita values were best separated in 3 clusters</a:t>
            </a:r>
            <a:r>
              <a:rPr b="0" i="0" lang="it-IT" u="none" strike="noStrike">
                <a:solidFill>
                  <a:srgbClr val="000000"/>
                </a:solidFill>
                <a:latin typeface="Arial"/>
                <a:ea typeface="Arial"/>
                <a:cs typeface="Arial"/>
                <a:sym typeface="Arial"/>
              </a:rPr>
              <a:t>, of different value and number of points: the first group contained the most variability, it accounted for almost one seventh of the data points and contained the group of lowest polluting countries, with a mean of 1.25. The middle-polluting countries group was instead way more concentrated at a mean level of 7.24 and it contained more than four countries out of fifth. The remaining group was the heaviest-polluting, containing only around 5% of the countries, with a mean of 18.87, almost three times the middle group. The large difference in the values observed between the top polluters (like Canada, Australia and the USA) and the average group confirms the idea that a small percentage of the world population is responsible for a more relevant percentage of the pollution.</a:t>
            </a:r>
            <a:endParaRPr sz="400"/>
          </a:p>
          <a:p>
            <a:pPr indent="0" lvl="0" marL="0" marR="0" rtl="0" algn="l">
              <a:lnSpc>
                <a:spcPct val="100000"/>
              </a:lnSpc>
              <a:spcBef>
                <a:spcPts val="0"/>
              </a:spcBef>
              <a:spcAft>
                <a:spcPts val="0"/>
              </a:spcAft>
              <a:buClr>
                <a:srgbClr val="000000"/>
              </a:buClr>
              <a:buSzPts val="1100"/>
              <a:buFont typeface="Arial"/>
              <a:buNone/>
            </a:pPr>
            <a:r>
              <a:t/>
            </a:r>
            <a:endParaRPr/>
          </a:p>
          <a:p>
            <a:pPr indent="0" lvl="0" marL="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3025d1ac2ab_0_3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g3025d1ac2ab_0_3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it-IT"/>
              <a:t>Clustering can be an effective way to find some hidden regularities and correlation in the data. We carried out </a:t>
            </a:r>
            <a:r>
              <a:rPr b="1" lang="it-IT"/>
              <a:t>three levels of analysis</a:t>
            </a:r>
            <a:r>
              <a:rPr lang="it-IT"/>
              <a:t>, with 1, 2, 3 different covariates at the same time, but the only significant results came out in the first two levels.</a:t>
            </a:r>
            <a:endParaRPr/>
          </a:p>
          <a:p>
            <a:pPr indent="0" lvl="0" marL="0" marR="0" rtl="0" algn="l">
              <a:lnSpc>
                <a:spcPct val="100000"/>
              </a:lnSpc>
              <a:spcBef>
                <a:spcPts val="0"/>
              </a:spcBef>
              <a:spcAft>
                <a:spcPts val="0"/>
              </a:spcAft>
              <a:buClr>
                <a:srgbClr val="000000"/>
              </a:buClr>
              <a:buSzPts val="1100"/>
              <a:buFont typeface="Arial"/>
              <a:buNone/>
            </a:pPr>
            <a:r>
              <a:t/>
            </a:r>
            <a:endParaRPr/>
          </a:p>
          <a:p>
            <a:pPr indent="0" lvl="0" marL="0" marR="0" rtl="0" algn="l">
              <a:lnSpc>
                <a:spcPct val="100000"/>
              </a:lnSpc>
              <a:spcBef>
                <a:spcPts val="0"/>
              </a:spcBef>
              <a:spcAft>
                <a:spcPts val="0"/>
              </a:spcAft>
              <a:buClr>
                <a:srgbClr val="000000"/>
              </a:buClr>
              <a:buSzPts val="1100"/>
              <a:buFont typeface="Arial"/>
              <a:buNone/>
            </a:pPr>
            <a:r>
              <a:rPr lang="it-IT"/>
              <a:t>At first we considered a </a:t>
            </a:r>
            <a:r>
              <a:rPr b="1" lang="it-IT"/>
              <a:t>1-dimension model</a:t>
            </a:r>
            <a:r>
              <a:rPr lang="it-IT"/>
              <a:t>, looking at the covariates separately, we were able to obtain some results, but they were </a:t>
            </a:r>
            <a:r>
              <a:rPr b="1" lang="it-IT"/>
              <a:t>already visible </a:t>
            </a:r>
            <a:r>
              <a:rPr lang="it-IT"/>
              <a:t>in a way from the plot. In particular the CO2 per capita values were best separated in 3 clusters</a:t>
            </a:r>
            <a:r>
              <a:rPr b="0" i="0" lang="it-IT" sz="1500" u="none" strike="noStrike">
                <a:solidFill>
                  <a:srgbClr val="000000"/>
                </a:solidFill>
                <a:latin typeface="Arial"/>
                <a:ea typeface="Arial"/>
                <a:cs typeface="Arial"/>
                <a:sym typeface="Arial"/>
              </a:rPr>
              <a:t>, </a:t>
            </a:r>
            <a:r>
              <a:rPr b="0" i="0" lang="it-IT" u="none" strike="noStrike">
                <a:solidFill>
                  <a:srgbClr val="000000"/>
                </a:solidFill>
                <a:latin typeface="Arial"/>
                <a:ea typeface="Arial"/>
                <a:cs typeface="Arial"/>
                <a:sym typeface="Arial"/>
              </a:rPr>
              <a:t>of different value and number of points: the first group contained the most variability, it accounted for almost one seventh of the data points and contained the group of lowest polluting countries, with a mean of 1.25. The middle-polluting countries group was instead way more concentrated at a mean level of 7.24 and it contained more than four countries out of fifth. The remaining group was the heaviest-polluting, containing only around 5% of the countries, with a mean of 18.87, almost three times the middle group. The large difference in the values observed between the top polluters (like Canada, Australia and the USA) and the average group confirms the idea that a small percentage of the world population is responsible for a more relevant percentage of the pollution.</a:t>
            </a:r>
            <a:endParaRPr sz="400"/>
          </a:p>
          <a:p>
            <a:pPr indent="0" lvl="0" marL="0" marR="0" rtl="0" algn="l">
              <a:lnSpc>
                <a:spcPct val="100000"/>
              </a:lnSpc>
              <a:spcBef>
                <a:spcPts val="0"/>
              </a:spcBef>
              <a:spcAft>
                <a:spcPts val="0"/>
              </a:spcAft>
              <a:buClr>
                <a:srgbClr val="000000"/>
              </a:buClr>
              <a:buSzPts val="1100"/>
              <a:buFont typeface="Arial"/>
              <a:buNone/>
            </a:pPr>
            <a:r>
              <a:t/>
            </a:r>
            <a:endParaRPr/>
          </a:p>
          <a:p>
            <a:pPr indent="0" lvl="0" marL="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3025d1ac2ab_0_4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g3025d1ac2ab_0_4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it-IT">
                <a:solidFill>
                  <a:schemeClr val="dk1"/>
                </a:solidFill>
              </a:rPr>
              <a:t>The </a:t>
            </a:r>
            <a:r>
              <a:rPr b="1" lang="it-IT">
                <a:solidFill>
                  <a:schemeClr val="dk1"/>
                </a:solidFill>
              </a:rPr>
              <a:t>2-dimensional</a:t>
            </a:r>
            <a:r>
              <a:rPr lang="it-IT">
                <a:solidFill>
                  <a:schemeClr val="dk1"/>
                </a:solidFill>
              </a:rPr>
              <a:t> model correlating CO2 per capita and GDP is more meaningful, in particular the two groups found have average GDP around 23000 and 40000, with the first group accounting for more than three times the point in the second group. The second group is also responsible for an average CO2 per capita production of 12.5, way higher than the 5.5 of the first group.</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3025d1ac2ab_0_4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g3025d1ac2ab_0_4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it-IT">
                <a:solidFill>
                  <a:schemeClr val="dk1"/>
                </a:solidFill>
              </a:rPr>
              <a:t>The </a:t>
            </a:r>
            <a:r>
              <a:rPr b="1" lang="it-IT">
                <a:solidFill>
                  <a:schemeClr val="dk1"/>
                </a:solidFill>
              </a:rPr>
              <a:t>2-dimensional</a:t>
            </a:r>
            <a:r>
              <a:rPr lang="it-IT">
                <a:solidFill>
                  <a:schemeClr val="dk1"/>
                </a:solidFill>
              </a:rPr>
              <a:t> model correlating CO2 per capita and GDP is more meaningful, in particular the two groups found have average GDP around 23000 and 40000, with the first group accounting for more than three times the point in the second group. The second group is also responsible for an average CO2 per capita production of 12.5, way higher than the 5.5 of the first group.</a:t>
            </a:r>
            <a:endParaRPr b="1"/>
          </a:p>
          <a:p>
            <a:pPr indent="0" lvl="0" marL="0" marR="0" rtl="0" algn="l">
              <a:lnSpc>
                <a:spcPct val="100000"/>
              </a:lnSpc>
              <a:spcBef>
                <a:spcPts val="0"/>
              </a:spcBef>
              <a:spcAft>
                <a:spcPts val="0"/>
              </a:spcAft>
              <a:buClr>
                <a:srgbClr val="000000"/>
              </a:buClr>
              <a:buSzPts val="1100"/>
              <a:buFont typeface="Arial"/>
              <a:buNone/>
            </a:pPr>
            <a:r>
              <a:t/>
            </a:r>
            <a:endParaRPr/>
          </a:p>
          <a:p>
            <a:pPr indent="0" lvl="0" marL="0" marR="0" rtl="0" algn="l">
              <a:lnSpc>
                <a:spcPct val="100000"/>
              </a:lnSpc>
              <a:spcBef>
                <a:spcPts val="0"/>
              </a:spcBef>
              <a:spcAft>
                <a:spcPts val="0"/>
              </a:spcAft>
              <a:buClr>
                <a:srgbClr val="000000"/>
              </a:buClr>
              <a:buSzPts val="1100"/>
              <a:buFont typeface="Arial"/>
              <a:buNone/>
            </a:pPr>
            <a:r>
              <a:rPr lang="it-IT"/>
              <a:t>This part actually was done initially as a study of the dataset, we put it here since the actual analysis was more succesfull in findint relationship in our case.</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3025d1ac2ab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g3025d1ac2ab_0_4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24bd1fa42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3024bd1fa42_1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ec0fd1145f_1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2ec0fd1145f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024bd1fa42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3024bd1fa42_1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024bd1fa42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3024bd1fa42_1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024bd1fa42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3024bd1fa42_1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7"/>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Play"/>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7"/>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4" name="Google Shape;14;p2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36"/>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Play"/>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6"/>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5" name="Google Shape;65;p36"/>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6" name="Google Shape;66;p3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37"/>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Play"/>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7"/>
          <p:cNvSpPr/>
          <p:nvPr>
            <p:ph idx="2" type="pic"/>
          </p:nvPr>
        </p:nvSpPr>
        <p:spPr>
          <a:xfrm>
            <a:off x="3887391" y="740569"/>
            <a:ext cx="4629150" cy="3655219"/>
          </a:xfrm>
          <a:prstGeom prst="rect">
            <a:avLst/>
          </a:prstGeom>
          <a:noFill/>
          <a:ln>
            <a:noFill/>
          </a:ln>
        </p:spPr>
      </p:sp>
      <p:sp>
        <p:nvSpPr>
          <p:cNvPr id="72" name="Google Shape;72;p37"/>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73" name="Google Shape;73;p3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38"/>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8"/>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9" name="Google Shape;79;p3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39"/>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9"/>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5" name="Google Shape;85;p3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17" name="Shape 17"/>
        <p:cNvGrpSpPr/>
        <p:nvPr/>
      </p:nvGrpSpPr>
      <p:grpSpPr>
        <a:xfrm>
          <a:off x="0" y="0"/>
          <a:ext cx="0" cy="0"/>
          <a:chOff x="0" y="0"/>
          <a:chExt cx="0" cy="0"/>
        </a:xfrm>
      </p:grpSpPr>
      <p:sp>
        <p:nvSpPr>
          <p:cNvPr id="18" name="Google Shape;18;p29"/>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90000"/>
              </a:lnSpc>
              <a:spcBef>
                <a:spcPts val="0"/>
              </a:spcBef>
              <a:spcAft>
                <a:spcPts val="0"/>
              </a:spcAft>
              <a:buClr>
                <a:schemeClr val="dk1"/>
              </a:buClr>
              <a:buSzPts val="12000"/>
              <a:buFont typeface="Play"/>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9" name="Google Shape;19;p2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90000"/>
              </a:lnSpc>
              <a:spcBef>
                <a:spcPts val="0"/>
              </a:spcBef>
              <a:spcAft>
                <a:spcPts val="0"/>
              </a:spcAft>
              <a:buClr>
                <a:schemeClr val="dk1"/>
              </a:buClr>
              <a:buSzPts val="1800"/>
              <a:buChar char="●"/>
              <a:defRPr/>
            </a:lvl1pPr>
            <a:lvl2pPr indent="-317500" lvl="1" marL="914400" algn="ctr">
              <a:lnSpc>
                <a:spcPct val="90000"/>
              </a:lnSpc>
              <a:spcBef>
                <a:spcPts val="0"/>
              </a:spcBef>
              <a:spcAft>
                <a:spcPts val="0"/>
              </a:spcAft>
              <a:buClr>
                <a:schemeClr val="dk1"/>
              </a:buClr>
              <a:buSzPts val="1400"/>
              <a:buChar char="○"/>
              <a:defRPr/>
            </a:lvl2pPr>
            <a:lvl3pPr indent="-317500" lvl="2" marL="1371600" algn="ctr">
              <a:lnSpc>
                <a:spcPct val="90000"/>
              </a:lnSpc>
              <a:spcBef>
                <a:spcPts val="0"/>
              </a:spcBef>
              <a:spcAft>
                <a:spcPts val="0"/>
              </a:spcAft>
              <a:buClr>
                <a:schemeClr val="dk1"/>
              </a:buClr>
              <a:buSzPts val="1400"/>
              <a:buChar char="■"/>
              <a:defRPr/>
            </a:lvl3pPr>
            <a:lvl4pPr indent="-317500" lvl="3" marL="1828800" algn="ctr">
              <a:lnSpc>
                <a:spcPct val="90000"/>
              </a:lnSpc>
              <a:spcBef>
                <a:spcPts val="0"/>
              </a:spcBef>
              <a:spcAft>
                <a:spcPts val="0"/>
              </a:spcAft>
              <a:buClr>
                <a:schemeClr val="dk1"/>
              </a:buClr>
              <a:buSzPts val="1400"/>
              <a:buChar char="●"/>
              <a:defRPr/>
            </a:lvl4pPr>
            <a:lvl5pPr indent="-317500" lvl="4" marL="2286000" algn="ctr">
              <a:lnSpc>
                <a:spcPct val="90000"/>
              </a:lnSpc>
              <a:spcBef>
                <a:spcPts val="0"/>
              </a:spcBef>
              <a:spcAft>
                <a:spcPts val="0"/>
              </a:spcAft>
              <a:buClr>
                <a:schemeClr val="dk1"/>
              </a:buClr>
              <a:buSzPts val="1400"/>
              <a:buChar char="○"/>
              <a:defRPr/>
            </a:lvl5pPr>
            <a:lvl6pPr indent="-317500" lvl="5" marL="2743200" algn="ctr">
              <a:lnSpc>
                <a:spcPct val="90000"/>
              </a:lnSpc>
              <a:spcBef>
                <a:spcPts val="0"/>
              </a:spcBef>
              <a:spcAft>
                <a:spcPts val="0"/>
              </a:spcAft>
              <a:buClr>
                <a:schemeClr val="dk1"/>
              </a:buClr>
              <a:buSzPts val="1400"/>
              <a:buChar char="■"/>
              <a:defRPr/>
            </a:lvl6pPr>
            <a:lvl7pPr indent="-317500" lvl="6" marL="3200400" algn="ctr">
              <a:lnSpc>
                <a:spcPct val="90000"/>
              </a:lnSpc>
              <a:spcBef>
                <a:spcPts val="0"/>
              </a:spcBef>
              <a:spcAft>
                <a:spcPts val="0"/>
              </a:spcAft>
              <a:buClr>
                <a:schemeClr val="dk1"/>
              </a:buClr>
              <a:buSzPts val="1400"/>
              <a:buChar char="●"/>
              <a:defRPr/>
            </a:lvl7pPr>
            <a:lvl8pPr indent="-317500" lvl="7" marL="3657600" algn="ctr">
              <a:lnSpc>
                <a:spcPct val="90000"/>
              </a:lnSpc>
              <a:spcBef>
                <a:spcPts val="0"/>
              </a:spcBef>
              <a:spcAft>
                <a:spcPts val="0"/>
              </a:spcAft>
              <a:buClr>
                <a:schemeClr val="dk1"/>
              </a:buClr>
              <a:buSzPts val="1400"/>
              <a:buChar char="○"/>
              <a:defRPr/>
            </a:lvl8pPr>
            <a:lvl9pPr indent="-317500" lvl="8" marL="4114800" algn="ctr">
              <a:lnSpc>
                <a:spcPct val="90000"/>
              </a:lnSpc>
              <a:spcBef>
                <a:spcPts val="0"/>
              </a:spcBef>
              <a:spcAft>
                <a:spcPts val="0"/>
              </a:spcAft>
              <a:buClr>
                <a:schemeClr val="dk1"/>
              </a:buClr>
              <a:buSzPts val="1400"/>
              <a:buChar char="■"/>
              <a:defRPr/>
            </a:lvl9pPr>
          </a:lstStyle>
          <a:p/>
        </p:txBody>
      </p:sp>
      <p:sp>
        <p:nvSpPr>
          <p:cNvPr id="20" name="Google Shape;20;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90000"/>
              </a:lnSpc>
              <a:spcBef>
                <a:spcPts val="0"/>
              </a:spcBef>
              <a:spcAft>
                <a:spcPts val="0"/>
              </a:spcAft>
              <a:buClr>
                <a:schemeClr val="dk1"/>
              </a:buClr>
              <a:buSzPts val="2800"/>
              <a:buFont typeface="Play"/>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0"/>
              </a:spcBef>
              <a:spcAft>
                <a:spcPts val="0"/>
              </a:spcAft>
              <a:buClr>
                <a:schemeClr val="dk1"/>
              </a:buClr>
              <a:buSzPts val="1400"/>
              <a:buChar char="○"/>
              <a:defRPr/>
            </a:lvl2pPr>
            <a:lvl3pPr indent="-317500" lvl="2" marL="1371600" algn="l">
              <a:lnSpc>
                <a:spcPct val="90000"/>
              </a:lnSpc>
              <a:spcBef>
                <a:spcPts val="0"/>
              </a:spcBef>
              <a:spcAft>
                <a:spcPts val="0"/>
              </a:spcAft>
              <a:buClr>
                <a:schemeClr val="dk1"/>
              </a:buClr>
              <a:buSzPts val="1400"/>
              <a:buChar char="■"/>
              <a:defRPr/>
            </a:lvl3pPr>
            <a:lvl4pPr indent="-317500" lvl="3" marL="1828800" algn="l">
              <a:lnSpc>
                <a:spcPct val="90000"/>
              </a:lnSpc>
              <a:spcBef>
                <a:spcPts val="0"/>
              </a:spcBef>
              <a:spcAft>
                <a:spcPts val="0"/>
              </a:spcAft>
              <a:buClr>
                <a:schemeClr val="dk1"/>
              </a:buClr>
              <a:buSzPts val="1400"/>
              <a:buChar char="●"/>
              <a:defRPr/>
            </a:lvl4pPr>
            <a:lvl5pPr indent="-317500" lvl="4" marL="2286000" algn="l">
              <a:lnSpc>
                <a:spcPct val="90000"/>
              </a:lnSpc>
              <a:spcBef>
                <a:spcPts val="0"/>
              </a:spcBef>
              <a:spcAft>
                <a:spcPts val="0"/>
              </a:spcAft>
              <a:buClr>
                <a:schemeClr val="dk1"/>
              </a:buClr>
              <a:buSzPts val="1400"/>
              <a:buChar char="○"/>
              <a:defRPr/>
            </a:lvl5pPr>
            <a:lvl6pPr indent="-317500" lvl="5" marL="2743200" algn="l">
              <a:lnSpc>
                <a:spcPct val="90000"/>
              </a:lnSpc>
              <a:spcBef>
                <a:spcPts val="0"/>
              </a:spcBef>
              <a:spcAft>
                <a:spcPts val="0"/>
              </a:spcAft>
              <a:buClr>
                <a:schemeClr val="dk1"/>
              </a:buClr>
              <a:buSzPts val="1400"/>
              <a:buChar char="■"/>
              <a:defRPr/>
            </a:lvl6pPr>
            <a:lvl7pPr indent="-317500" lvl="6" marL="3200400" algn="l">
              <a:lnSpc>
                <a:spcPct val="90000"/>
              </a:lnSpc>
              <a:spcBef>
                <a:spcPts val="0"/>
              </a:spcBef>
              <a:spcAft>
                <a:spcPts val="0"/>
              </a:spcAft>
              <a:buClr>
                <a:schemeClr val="dk1"/>
              </a:buClr>
              <a:buSzPts val="1400"/>
              <a:buChar char="●"/>
              <a:defRPr/>
            </a:lvl7pPr>
            <a:lvl8pPr indent="-317500" lvl="7" marL="3657600" algn="l">
              <a:lnSpc>
                <a:spcPct val="90000"/>
              </a:lnSpc>
              <a:spcBef>
                <a:spcPts val="0"/>
              </a:spcBef>
              <a:spcAft>
                <a:spcPts val="0"/>
              </a:spcAft>
              <a:buClr>
                <a:schemeClr val="dk1"/>
              </a:buClr>
              <a:buSzPts val="1400"/>
              <a:buChar char="○"/>
              <a:defRPr/>
            </a:lvl8pPr>
            <a:lvl9pPr indent="-317500" lvl="8" marL="4114800" algn="l">
              <a:lnSpc>
                <a:spcPct val="90000"/>
              </a:lnSpc>
              <a:spcBef>
                <a:spcPts val="0"/>
              </a:spcBef>
              <a:spcAft>
                <a:spcPts val="0"/>
              </a:spcAft>
              <a:buClr>
                <a:schemeClr val="dk1"/>
              </a:buClr>
              <a:buSzPts val="1400"/>
              <a:buChar char="■"/>
              <a:defRPr/>
            </a:lvl9pPr>
          </a:lstStyle>
          <a:p/>
        </p:txBody>
      </p:sp>
      <p:sp>
        <p:nvSpPr>
          <p:cNvPr id="24" name="Google Shape;2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0"/>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0"/>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 name="Google Shape;28;p3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1"/>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Play"/>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1"/>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757575"/>
              </a:buClr>
              <a:buSzPts val="1800"/>
              <a:buNone/>
              <a:defRPr sz="1800">
                <a:solidFill>
                  <a:srgbClr val="757575"/>
                </a:solidFill>
              </a:defRPr>
            </a:lvl1pPr>
            <a:lvl2pPr indent="-228600" lvl="1" marL="914400" algn="l">
              <a:lnSpc>
                <a:spcPct val="90000"/>
              </a:lnSpc>
              <a:spcBef>
                <a:spcPts val="375"/>
              </a:spcBef>
              <a:spcAft>
                <a:spcPts val="0"/>
              </a:spcAft>
              <a:buClr>
                <a:srgbClr val="757575"/>
              </a:buClr>
              <a:buSzPts val="1500"/>
              <a:buNone/>
              <a:defRPr sz="1500">
                <a:solidFill>
                  <a:srgbClr val="757575"/>
                </a:solidFill>
              </a:defRPr>
            </a:lvl2pPr>
            <a:lvl3pPr indent="-228600" lvl="2" marL="1371600" algn="l">
              <a:lnSpc>
                <a:spcPct val="90000"/>
              </a:lnSpc>
              <a:spcBef>
                <a:spcPts val="375"/>
              </a:spcBef>
              <a:spcAft>
                <a:spcPts val="0"/>
              </a:spcAft>
              <a:buClr>
                <a:srgbClr val="757575"/>
              </a:buClr>
              <a:buSzPts val="1350"/>
              <a:buNone/>
              <a:defRPr sz="1350">
                <a:solidFill>
                  <a:srgbClr val="757575"/>
                </a:solidFill>
              </a:defRPr>
            </a:lvl3pPr>
            <a:lvl4pPr indent="-228600" lvl="3" marL="1828800" algn="l">
              <a:lnSpc>
                <a:spcPct val="90000"/>
              </a:lnSpc>
              <a:spcBef>
                <a:spcPts val="375"/>
              </a:spcBef>
              <a:spcAft>
                <a:spcPts val="0"/>
              </a:spcAft>
              <a:buClr>
                <a:srgbClr val="757575"/>
              </a:buClr>
              <a:buSzPts val="1200"/>
              <a:buNone/>
              <a:defRPr sz="1200">
                <a:solidFill>
                  <a:srgbClr val="757575"/>
                </a:solidFill>
              </a:defRPr>
            </a:lvl4pPr>
            <a:lvl5pPr indent="-228600" lvl="4" marL="2286000" algn="l">
              <a:lnSpc>
                <a:spcPct val="90000"/>
              </a:lnSpc>
              <a:spcBef>
                <a:spcPts val="375"/>
              </a:spcBef>
              <a:spcAft>
                <a:spcPts val="0"/>
              </a:spcAft>
              <a:buClr>
                <a:srgbClr val="757575"/>
              </a:buClr>
              <a:buSzPts val="1200"/>
              <a:buNone/>
              <a:defRPr sz="1200">
                <a:solidFill>
                  <a:srgbClr val="757575"/>
                </a:solidFill>
              </a:defRPr>
            </a:lvl5pPr>
            <a:lvl6pPr indent="-228600" lvl="5" marL="2743200" algn="l">
              <a:lnSpc>
                <a:spcPct val="90000"/>
              </a:lnSpc>
              <a:spcBef>
                <a:spcPts val="375"/>
              </a:spcBef>
              <a:spcAft>
                <a:spcPts val="0"/>
              </a:spcAft>
              <a:buClr>
                <a:srgbClr val="757575"/>
              </a:buClr>
              <a:buSzPts val="1200"/>
              <a:buNone/>
              <a:defRPr sz="1200">
                <a:solidFill>
                  <a:srgbClr val="757575"/>
                </a:solidFill>
              </a:defRPr>
            </a:lvl6pPr>
            <a:lvl7pPr indent="-228600" lvl="6" marL="3200400" algn="l">
              <a:lnSpc>
                <a:spcPct val="90000"/>
              </a:lnSpc>
              <a:spcBef>
                <a:spcPts val="375"/>
              </a:spcBef>
              <a:spcAft>
                <a:spcPts val="0"/>
              </a:spcAft>
              <a:buClr>
                <a:srgbClr val="757575"/>
              </a:buClr>
              <a:buSzPts val="1200"/>
              <a:buNone/>
              <a:defRPr sz="1200">
                <a:solidFill>
                  <a:srgbClr val="757575"/>
                </a:solidFill>
              </a:defRPr>
            </a:lvl7pPr>
            <a:lvl8pPr indent="-228600" lvl="7" marL="3657600" algn="l">
              <a:lnSpc>
                <a:spcPct val="90000"/>
              </a:lnSpc>
              <a:spcBef>
                <a:spcPts val="375"/>
              </a:spcBef>
              <a:spcAft>
                <a:spcPts val="0"/>
              </a:spcAft>
              <a:buClr>
                <a:srgbClr val="757575"/>
              </a:buClr>
              <a:buSzPts val="1200"/>
              <a:buNone/>
              <a:defRPr sz="1200">
                <a:solidFill>
                  <a:srgbClr val="757575"/>
                </a:solidFill>
              </a:defRPr>
            </a:lvl8pPr>
            <a:lvl9pPr indent="-228600" lvl="8" marL="4114800" algn="l">
              <a:lnSpc>
                <a:spcPct val="90000"/>
              </a:lnSpc>
              <a:spcBef>
                <a:spcPts val="375"/>
              </a:spcBef>
              <a:spcAft>
                <a:spcPts val="0"/>
              </a:spcAft>
              <a:buClr>
                <a:srgbClr val="757575"/>
              </a:buClr>
              <a:buSzPts val="1200"/>
              <a:buNone/>
              <a:defRPr sz="1200">
                <a:solidFill>
                  <a:srgbClr val="757575"/>
                </a:solidFill>
              </a:defRPr>
            </a:lvl9pPr>
          </a:lstStyle>
          <a:p/>
        </p:txBody>
      </p:sp>
      <p:sp>
        <p:nvSpPr>
          <p:cNvPr id="34" name="Google Shape;34;p3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2"/>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2"/>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0" name="Google Shape;40;p32"/>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1" name="Google Shape;41;p3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3"/>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3"/>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7" name="Google Shape;47;p33"/>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8" name="Google Shape;48;p33"/>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9" name="Google Shape;49;p33"/>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0" name="Google Shape;50;p3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4"/>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3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Play"/>
              <a:buNone/>
              <a:defRPr b="0" i="0" sz="33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6"/>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8" name="Google Shape;8;p2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2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2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757575"/>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I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28.png"/><Relationship Id="rId5"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6.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9.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6.png"/><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0.png"/><Relationship Id="rId4" Type="http://schemas.openxmlformats.org/officeDocument/2006/relationships/image" Target="../media/image27.png"/><Relationship Id="rId5" Type="http://schemas.openxmlformats.org/officeDocument/2006/relationships/image" Target="../media/image20.png"/><Relationship Id="rId6"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3.png"/><Relationship Id="rId4" Type="http://schemas.openxmlformats.org/officeDocument/2006/relationships/image" Target="../media/image49.png"/><Relationship Id="rId5"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png"/><Relationship Id="rId4" Type="http://schemas.openxmlformats.org/officeDocument/2006/relationships/image" Target="../media/image34.png"/><Relationship Id="rId5"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5.png"/><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6.png"/><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6.png"/><Relationship Id="rId4" Type="http://schemas.openxmlformats.org/officeDocument/2006/relationships/image" Target="../media/image53.png"/><Relationship Id="rId9" Type="http://schemas.openxmlformats.org/officeDocument/2006/relationships/image" Target="../media/image57.png"/><Relationship Id="rId5" Type="http://schemas.openxmlformats.org/officeDocument/2006/relationships/image" Target="../media/image60.png"/><Relationship Id="rId6" Type="http://schemas.openxmlformats.org/officeDocument/2006/relationships/image" Target="../media/image42.png"/><Relationship Id="rId7" Type="http://schemas.openxmlformats.org/officeDocument/2006/relationships/image" Target="../media/image48.png"/><Relationship Id="rId8" Type="http://schemas.openxmlformats.org/officeDocument/2006/relationships/image" Target="../media/image5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0.png"/><Relationship Id="rId4" Type="http://schemas.openxmlformats.org/officeDocument/2006/relationships/image" Target="../media/image70.png"/></Relationships>
</file>

<file path=ppt/slides/_rels/slide40.xml.rels><?xml version="1.0" encoding="UTF-8" standalone="yes"?><Relationships xmlns="http://schemas.openxmlformats.org/package/2006/relationships"><Relationship Id="rId11" Type="http://schemas.openxmlformats.org/officeDocument/2006/relationships/image" Target="../media/image72.png"/><Relationship Id="rId10" Type="http://schemas.openxmlformats.org/officeDocument/2006/relationships/image" Target="../media/image52.png"/><Relationship Id="rId13" Type="http://schemas.openxmlformats.org/officeDocument/2006/relationships/image" Target="../media/image71.png"/><Relationship Id="rId12" Type="http://schemas.openxmlformats.org/officeDocument/2006/relationships/image" Target="../media/image64.png"/><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1.png"/><Relationship Id="rId4" Type="http://schemas.openxmlformats.org/officeDocument/2006/relationships/image" Target="../media/image61.png"/><Relationship Id="rId9" Type="http://schemas.openxmlformats.org/officeDocument/2006/relationships/image" Target="../media/image66.png"/><Relationship Id="rId14" Type="http://schemas.openxmlformats.org/officeDocument/2006/relationships/image" Target="../media/image54.png"/><Relationship Id="rId5" Type="http://schemas.openxmlformats.org/officeDocument/2006/relationships/image" Target="../media/image58.png"/><Relationship Id="rId6" Type="http://schemas.openxmlformats.org/officeDocument/2006/relationships/image" Target="../media/image67.png"/><Relationship Id="rId7" Type="http://schemas.openxmlformats.org/officeDocument/2006/relationships/image" Target="../media/image47.png"/><Relationship Id="rId8" Type="http://schemas.openxmlformats.org/officeDocument/2006/relationships/image" Target="../media/image5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62.png"/><Relationship Id="rId4" Type="http://schemas.openxmlformats.org/officeDocument/2006/relationships/image" Target="../media/image65.png"/><Relationship Id="rId5" Type="http://schemas.openxmlformats.org/officeDocument/2006/relationships/image" Target="../media/image6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76.png"/><Relationship Id="rId4" Type="http://schemas.openxmlformats.org/officeDocument/2006/relationships/image" Target="../media/image59.png"/><Relationship Id="rId5" Type="http://schemas.openxmlformats.org/officeDocument/2006/relationships/image" Target="../media/image6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69.png"/><Relationship Id="rId4" Type="http://schemas.openxmlformats.org/officeDocument/2006/relationships/image" Target="../media/image7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75.png"/><Relationship Id="rId4" Type="http://schemas.openxmlformats.org/officeDocument/2006/relationships/image" Target="../media/image6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78.png"/><Relationship Id="rId4" Type="http://schemas.openxmlformats.org/officeDocument/2006/relationships/image" Target="../media/image7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77.png"/><Relationship Id="rId4" Type="http://schemas.openxmlformats.org/officeDocument/2006/relationships/image" Target="../media/image7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1143000" y="841772"/>
            <a:ext cx="6858000" cy="1790700"/>
          </a:xfrm>
          <a:prstGeom prst="rect">
            <a:avLst/>
          </a:prstGeom>
          <a:noFill/>
          <a:ln>
            <a:noFill/>
          </a:ln>
        </p:spPr>
        <p:txBody>
          <a:bodyPr anchorCtr="0" anchor="b" bIns="91425" lIns="91425" spcFirstLastPara="1" rIns="91425" wrap="square" tIns="91425">
            <a:normAutofit/>
          </a:bodyPr>
          <a:lstStyle/>
          <a:p>
            <a:pPr indent="0" lvl="0" marL="0" rtl="0" algn="ctr">
              <a:lnSpc>
                <a:spcPct val="90000"/>
              </a:lnSpc>
              <a:spcBef>
                <a:spcPts val="0"/>
              </a:spcBef>
              <a:spcAft>
                <a:spcPts val="0"/>
              </a:spcAft>
              <a:buClr>
                <a:schemeClr val="dk1"/>
              </a:buClr>
              <a:buSzPts val="4500"/>
              <a:buFont typeface="Play"/>
              <a:buNone/>
            </a:pPr>
            <a:r>
              <a:rPr lang="it-IT"/>
              <a:t>CO-2 data analysis</a:t>
            </a:r>
            <a:endParaRPr/>
          </a:p>
        </p:txBody>
      </p:sp>
      <p:sp>
        <p:nvSpPr>
          <p:cNvPr id="93" name="Google Shape;93;p1"/>
          <p:cNvSpPr txBox="1"/>
          <p:nvPr>
            <p:ph idx="1" type="subTitle"/>
          </p:nvPr>
        </p:nvSpPr>
        <p:spPr>
          <a:xfrm>
            <a:off x="1143000" y="2701528"/>
            <a:ext cx="6858000" cy="1241822"/>
          </a:xfrm>
          <a:prstGeom prst="rect">
            <a:avLst/>
          </a:prstGeom>
          <a:noFill/>
          <a:ln>
            <a:noFill/>
          </a:ln>
        </p:spPr>
        <p:txBody>
          <a:bodyPr anchorCtr="0" anchor="t" bIns="91425" lIns="91425" spcFirstLastPara="1" rIns="91425" wrap="square" tIns="91425">
            <a:normAutofit/>
          </a:bodyPr>
          <a:lstStyle/>
          <a:p>
            <a:pPr indent="0" lvl="0" marL="0" rtl="0" algn="ctr">
              <a:lnSpc>
                <a:spcPct val="90000"/>
              </a:lnSpc>
              <a:spcBef>
                <a:spcPts val="0"/>
              </a:spcBef>
              <a:spcAft>
                <a:spcPts val="0"/>
              </a:spcAft>
              <a:buClr>
                <a:schemeClr val="dk1"/>
              </a:buClr>
              <a:buSzPts val="1800"/>
              <a:buNone/>
            </a:pPr>
            <a:r>
              <a:rPr lang="it-IT"/>
              <a:t>Bortolotti Simone, Franzè Lorenzo, Stancioi Ioana-Ruxandra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g3024bd1fa42_1_52"/>
          <p:cNvPicPr preferRelativeResize="0"/>
          <p:nvPr/>
        </p:nvPicPr>
        <p:blipFill rotWithShape="1">
          <a:blip r:embed="rId3">
            <a:alphaModFix/>
          </a:blip>
          <a:srcRect b="0" l="0" r="0" t="0"/>
          <a:stretch/>
        </p:blipFill>
        <p:spPr>
          <a:xfrm>
            <a:off x="152400" y="1299625"/>
            <a:ext cx="8839200" cy="2769658"/>
          </a:xfrm>
          <a:prstGeom prst="rect">
            <a:avLst/>
          </a:prstGeom>
          <a:noFill/>
          <a:ln>
            <a:noFill/>
          </a:ln>
        </p:spPr>
      </p:pic>
      <p:sp>
        <p:nvSpPr>
          <p:cNvPr id="162" name="Google Shape;162;g3024bd1fa42_1_52"/>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it-IT"/>
              <a:t>Preliminary analysis - GDP &amp; EnergyUse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ec0fd1145f_1_11"/>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90000"/>
              </a:lnSpc>
              <a:spcBef>
                <a:spcPts val="0"/>
              </a:spcBef>
              <a:spcAft>
                <a:spcPts val="0"/>
              </a:spcAft>
              <a:buClr>
                <a:schemeClr val="dk1"/>
              </a:buClr>
              <a:buSzPct val="160000"/>
              <a:buFont typeface="Play"/>
              <a:buNone/>
            </a:pPr>
            <a:r>
              <a:rPr lang="it-IT" sz="7500"/>
              <a:t>BAS analysis and feature selection</a:t>
            </a:r>
            <a:endParaRPr/>
          </a:p>
        </p:txBody>
      </p:sp>
      <p:sp>
        <p:nvSpPr>
          <p:cNvPr id="168" name="Google Shape;168;g2ec0fd1145f_1_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p>
            <a:pPr indent="0" lvl="0" marL="114300" rtl="0" algn="ctr">
              <a:lnSpc>
                <a:spcPct val="90000"/>
              </a:lnSpc>
              <a:spcBef>
                <a:spcPts val="0"/>
              </a:spcBef>
              <a:spcAft>
                <a:spcPts val="600"/>
              </a:spcAft>
              <a:buClr>
                <a:schemeClr val="dk1"/>
              </a:buClr>
              <a:buSzPts val="1800"/>
              <a:buNone/>
            </a:pPr>
            <a:r>
              <a:rPr lang="it-IT"/>
              <a:t>Section 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ec0fd1145f_1_17"/>
          <p:cNvSpPr txBox="1"/>
          <p:nvPr>
            <p:ph idx="1" type="body"/>
          </p:nvPr>
        </p:nvSpPr>
        <p:spPr>
          <a:xfrm>
            <a:off x="623400" y="545800"/>
            <a:ext cx="8520600" cy="1300800"/>
          </a:xfrm>
          <a:prstGeom prst="rect">
            <a:avLst/>
          </a:prstGeom>
          <a:noFill/>
          <a:ln>
            <a:noFill/>
          </a:ln>
        </p:spPr>
        <p:txBody>
          <a:bodyPr anchorCtr="0" anchor="t" bIns="91425" lIns="91425" spcFirstLastPara="1" rIns="91425" wrap="square" tIns="91425">
            <a:normAutofit/>
          </a:bodyPr>
          <a:lstStyle/>
          <a:p>
            <a:pPr indent="-298450" lvl="0" marL="457200" rtl="0" algn="l">
              <a:lnSpc>
                <a:spcPct val="90000"/>
              </a:lnSpc>
              <a:spcBef>
                <a:spcPts val="0"/>
              </a:spcBef>
              <a:spcAft>
                <a:spcPts val="0"/>
              </a:spcAft>
              <a:buSzPts val="1100"/>
              <a:buChar char="●"/>
            </a:pPr>
            <a:r>
              <a:rPr lang="it-IT" sz="1400"/>
              <a:t>Before considering more complex models</a:t>
            </a:r>
            <a:endParaRPr sz="1400"/>
          </a:p>
          <a:p>
            <a:pPr indent="-317500" lvl="0" marL="457200" rtl="0" algn="l">
              <a:lnSpc>
                <a:spcPct val="90000"/>
              </a:lnSpc>
              <a:spcBef>
                <a:spcPts val="0"/>
              </a:spcBef>
              <a:spcAft>
                <a:spcPts val="0"/>
              </a:spcAft>
              <a:buSzPts val="1400"/>
              <a:buChar char="●"/>
            </a:pPr>
            <a:r>
              <a:rPr lang="it-IT" sz="1400"/>
              <a:t>Split in train and test</a:t>
            </a:r>
            <a:endParaRPr sz="1400"/>
          </a:p>
        </p:txBody>
      </p:sp>
      <p:sp>
        <p:nvSpPr>
          <p:cNvPr id="174" name="Google Shape;174;g2ec0fd1145f_1_17"/>
          <p:cNvSpPr txBox="1"/>
          <p:nvPr/>
        </p:nvSpPr>
        <p:spPr>
          <a:xfrm>
            <a:off x="398400" y="1195200"/>
            <a:ext cx="3102000" cy="1228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400"/>
              </a:spcBef>
              <a:spcAft>
                <a:spcPts val="0"/>
              </a:spcAft>
              <a:buClr>
                <a:schemeClr val="dk1"/>
              </a:buClr>
              <a:buSzPts val="1100"/>
              <a:buFont typeface="Arial"/>
              <a:buNone/>
            </a:pPr>
            <a:r>
              <a:rPr b="1" i="0" lang="it-IT" sz="1300" u="none" cap="none" strike="noStrike">
                <a:solidFill>
                  <a:schemeClr val="dk1"/>
                </a:solidFill>
                <a:latin typeface="Arial"/>
                <a:ea typeface="Arial"/>
                <a:cs typeface="Arial"/>
                <a:sym typeface="Arial"/>
              </a:rPr>
              <a:t>prediction using only energyUse</a:t>
            </a:r>
            <a:endParaRPr b="1" i="0" sz="1300" u="none" cap="none" strike="noStrike">
              <a:solidFill>
                <a:schemeClr val="dk1"/>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g-prior | alpha = n</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[1] "Train Mean sum of squared error is: 0.0666247331734019"</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20000"/>
              </a:lnSpc>
              <a:spcBef>
                <a:spcPts val="0"/>
              </a:spcBef>
              <a:spcAft>
                <a:spcPts val="0"/>
              </a:spcAft>
              <a:buClr>
                <a:schemeClr val="dk1"/>
              </a:buClr>
              <a:buSzPts val="11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[1] "Test Mean sum of squared error is: 0.0591558419947747"</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p:txBody>
      </p:sp>
      <p:sp>
        <p:nvSpPr>
          <p:cNvPr id="175" name="Google Shape;175;g2ec0fd1145f_1_17"/>
          <p:cNvSpPr txBox="1"/>
          <p:nvPr/>
        </p:nvSpPr>
        <p:spPr>
          <a:xfrm>
            <a:off x="4707425" y="1195200"/>
            <a:ext cx="3000000" cy="1605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400"/>
              </a:spcBef>
              <a:spcAft>
                <a:spcPts val="0"/>
              </a:spcAft>
              <a:buClr>
                <a:srgbClr val="000000"/>
              </a:buClr>
              <a:buSzPts val="1300"/>
              <a:buFont typeface="Arial"/>
              <a:buNone/>
            </a:pPr>
            <a:r>
              <a:rPr b="1" i="0" lang="it-IT" sz="1300" u="none" cap="none" strike="noStrike">
                <a:solidFill>
                  <a:schemeClr val="dk1"/>
                </a:solidFill>
                <a:latin typeface="Arial"/>
                <a:ea typeface="Arial"/>
                <a:cs typeface="Arial"/>
                <a:sym typeface="Arial"/>
              </a:rPr>
              <a:t>prediction using all the covariates</a:t>
            </a:r>
            <a:endParaRPr b="1" i="0" sz="1300" u="none" cap="none" strike="noStrike">
              <a:solidFill>
                <a:schemeClr val="dk1"/>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g-prior | alpha = n</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[1] "Train Mean sum of squared error is: 0.0576266600005661"</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2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[1] "Test Mean sum of squared error is: 0.0543753086310353"</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highlight>
                <a:srgbClr val="FFFFFF"/>
              </a:highlight>
              <a:latin typeface="Courier New"/>
              <a:ea typeface="Courier New"/>
              <a:cs typeface="Courier New"/>
              <a:sym typeface="Courier New"/>
            </a:endParaRPr>
          </a:p>
        </p:txBody>
      </p:sp>
      <p:pic>
        <p:nvPicPr>
          <p:cNvPr id="176" name="Google Shape;176;g2ec0fd1145f_1_17"/>
          <p:cNvPicPr preferRelativeResize="0"/>
          <p:nvPr/>
        </p:nvPicPr>
        <p:blipFill rotWithShape="1">
          <a:blip r:embed="rId3">
            <a:alphaModFix/>
          </a:blip>
          <a:srcRect b="0" l="0" r="0" t="0"/>
          <a:stretch/>
        </p:blipFill>
        <p:spPr>
          <a:xfrm>
            <a:off x="239825" y="2606753"/>
            <a:ext cx="3706475" cy="2288496"/>
          </a:xfrm>
          <a:prstGeom prst="rect">
            <a:avLst/>
          </a:prstGeom>
          <a:noFill/>
          <a:ln>
            <a:noFill/>
          </a:ln>
        </p:spPr>
      </p:pic>
      <p:pic>
        <p:nvPicPr>
          <p:cNvPr id="177" name="Google Shape;177;g2ec0fd1145f_1_17"/>
          <p:cNvPicPr preferRelativeResize="0"/>
          <p:nvPr/>
        </p:nvPicPr>
        <p:blipFill rotWithShape="1">
          <a:blip r:embed="rId4">
            <a:alphaModFix/>
          </a:blip>
          <a:srcRect b="0" l="0" r="0" t="0"/>
          <a:stretch/>
        </p:blipFill>
        <p:spPr>
          <a:xfrm>
            <a:off x="4104875" y="2471650"/>
            <a:ext cx="4144100" cy="2558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2ec0fd1145f_1_34"/>
          <p:cNvSpPr txBox="1"/>
          <p:nvPr>
            <p:ph idx="1" type="body"/>
          </p:nvPr>
        </p:nvSpPr>
        <p:spPr>
          <a:xfrm>
            <a:off x="311700" y="667950"/>
            <a:ext cx="3773400" cy="24183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1400"/>
              </a:spcBef>
              <a:spcAft>
                <a:spcPts val="0"/>
              </a:spcAft>
              <a:buSzPts val="1800"/>
              <a:buNone/>
            </a:pPr>
            <a:r>
              <a:rPr b="1" lang="it-IT" sz="1300"/>
              <a:t>Jeffreys-Zellner-Siow (JZS) priors</a:t>
            </a:r>
            <a:endParaRPr b="1" sz="1300"/>
          </a:p>
          <a:p>
            <a:pPr indent="0" lvl="0" marL="0" rtl="0" algn="l">
              <a:lnSpc>
                <a:spcPct val="115000"/>
              </a:lnSpc>
              <a:spcBef>
                <a:spcPts val="1400"/>
              </a:spcBef>
              <a:spcAft>
                <a:spcPts val="0"/>
              </a:spcAft>
              <a:buSzPts val="1800"/>
              <a:buNone/>
            </a:pPr>
            <a:r>
              <a:rPr lang="it-IT" sz="1000">
                <a:highlight>
                  <a:srgbClr val="FFFFFF"/>
                </a:highlight>
                <a:latin typeface="Courier New"/>
                <a:ea typeface="Courier New"/>
                <a:cs typeface="Courier New"/>
                <a:sym typeface="Courier New"/>
              </a:rPr>
              <a:t>prior="JZS" | alpha=1</a:t>
            </a:r>
            <a:endParaRPr sz="1000">
              <a:highlight>
                <a:srgbClr val="FFFFFF"/>
              </a:highlight>
              <a:latin typeface="Courier New"/>
              <a:ea typeface="Courier New"/>
              <a:cs typeface="Courier New"/>
              <a:sym typeface="Courier New"/>
            </a:endParaRPr>
          </a:p>
          <a:p>
            <a:pPr indent="0" lvl="0" marL="0" rtl="0" algn="l">
              <a:lnSpc>
                <a:spcPct val="115000"/>
              </a:lnSpc>
              <a:spcBef>
                <a:spcPts val="1400"/>
              </a:spcBef>
              <a:spcAft>
                <a:spcPts val="0"/>
              </a:spcAft>
              <a:buSzPts val="1800"/>
              <a:buNone/>
            </a:pPr>
            <a:r>
              <a:rPr lang="it-IT" sz="1000">
                <a:highlight>
                  <a:srgbClr val="FFFFFF"/>
                </a:highlight>
                <a:latin typeface="Courier New"/>
                <a:ea typeface="Courier New"/>
                <a:cs typeface="Courier New"/>
                <a:sym typeface="Courier New"/>
              </a:rPr>
              <a:t>Showing results only for HPM</a:t>
            </a:r>
            <a:endParaRPr sz="1000">
              <a:highlight>
                <a:srgbClr val="FFFFFF"/>
              </a:highlight>
              <a:latin typeface="Courier New"/>
              <a:ea typeface="Courier New"/>
              <a:cs typeface="Courier New"/>
              <a:sym typeface="Courier New"/>
            </a:endParaRPr>
          </a:p>
          <a:p>
            <a:pPr indent="0" lvl="0" marL="0" rtl="0" algn="l">
              <a:lnSpc>
                <a:spcPct val="115000"/>
              </a:lnSpc>
              <a:spcBef>
                <a:spcPts val="1400"/>
              </a:spcBef>
              <a:spcAft>
                <a:spcPts val="0"/>
              </a:spcAft>
              <a:buSzPts val="1800"/>
              <a:buNone/>
            </a:pPr>
            <a:r>
              <a:rPr lang="it-IT" sz="1000">
                <a:highlight>
                  <a:srgbClr val="FFFFFF"/>
                </a:highlight>
                <a:latin typeface="Courier New"/>
                <a:ea typeface="Courier New"/>
                <a:cs typeface="Courier New"/>
                <a:sym typeface="Courier New"/>
              </a:rPr>
              <a:t>[1] "Intercept" "energyUse" "GDP"      </a:t>
            </a:r>
            <a:endParaRPr sz="1000">
              <a:highlight>
                <a:srgbClr val="FFFFFF"/>
              </a:highlight>
              <a:latin typeface="Courier New"/>
              <a:ea typeface="Courier New"/>
              <a:cs typeface="Courier New"/>
              <a:sym typeface="Courier New"/>
            </a:endParaRPr>
          </a:p>
          <a:p>
            <a:pPr indent="0" lvl="0" marL="0" rtl="0" algn="l">
              <a:lnSpc>
                <a:spcPct val="115000"/>
              </a:lnSpc>
              <a:spcBef>
                <a:spcPts val="1400"/>
              </a:spcBef>
              <a:spcAft>
                <a:spcPts val="0"/>
              </a:spcAft>
              <a:buSzPts val="1800"/>
              <a:buNone/>
            </a:pPr>
            <a:r>
              <a:rPr lang="it-IT" sz="1000">
                <a:highlight>
                  <a:srgbClr val="FFFFFF"/>
                </a:highlight>
                <a:latin typeface="Courier New"/>
                <a:ea typeface="Courier New"/>
                <a:cs typeface="Courier New"/>
                <a:sym typeface="Courier New"/>
              </a:rPr>
              <a:t>[1] "Train Mean sum of squared error is: 0.0577376077419626"</a:t>
            </a:r>
            <a:endParaRPr sz="1000">
              <a:highlight>
                <a:srgbClr val="FFFFFF"/>
              </a:highlight>
              <a:latin typeface="Courier New"/>
              <a:ea typeface="Courier New"/>
              <a:cs typeface="Courier New"/>
              <a:sym typeface="Courier New"/>
            </a:endParaRPr>
          </a:p>
          <a:p>
            <a:pPr indent="0" lvl="0" marL="0" rtl="0" algn="l">
              <a:lnSpc>
                <a:spcPct val="120000"/>
              </a:lnSpc>
              <a:spcBef>
                <a:spcPts val="400"/>
              </a:spcBef>
              <a:spcAft>
                <a:spcPts val="0"/>
              </a:spcAft>
              <a:buSzPts val="1800"/>
              <a:buNone/>
            </a:pPr>
            <a:r>
              <a:rPr lang="it-IT" sz="1000">
                <a:highlight>
                  <a:srgbClr val="FFFFFF"/>
                </a:highlight>
                <a:latin typeface="Courier New"/>
                <a:ea typeface="Courier New"/>
                <a:cs typeface="Courier New"/>
                <a:sym typeface="Courier New"/>
              </a:rPr>
              <a:t>[1] "Test Mean sum of squared error is: 0.0541967365249909"</a:t>
            </a:r>
            <a:endParaRPr/>
          </a:p>
        </p:txBody>
      </p:sp>
      <p:sp>
        <p:nvSpPr>
          <p:cNvPr id="183" name="Google Shape;183;g2ec0fd1145f_1_34"/>
          <p:cNvSpPr txBox="1"/>
          <p:nvPr/>
        </p:nvSpPr>
        <p:spPr>
          <a:xfrm>
            <a:off x="4263450" y="241800"/>
            <a:ext cx="4529100" cy="349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it-IT" sz="900" u="none" cap="none" strike="noStrike">
                <a:solidFill>
                  <a:schemeClr val="dk1"/>
                </a:solidFill>
                <a:highlight>
                  <a:srgbClr val="FFFFFF"/>
                </a:highlight>
                <a:latin typeface="Courier New"/>
                <a:ea typeface="Courier New"/>
                <a:cs typeface="Courier New"/>
                <a:sym typeface="Courier New"/>
              </a:rPr>
              <a:t>         P(B != 0 | Y) model 1 model 2 model 3 model 4 model 5</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it-IT" sz="900" u="none" cap="none" strike="noStrike">
                <a:solidFill>
                  <a:schemeClr val="dk1"/>
                </a:solidFill>
                <a:highlight>
                  <a:srgbClr val="FFFFFF"/>
                </a:highlight>
                <a:latin typeface="Courier New"/>
                <a:ea typeface="Courier New"/>
                <a:cs typeface="Courier New"/>
                <a:sym typeface="Courier New"/>
              </a:rPr>
              <a:t>Intercept         1.000   1.000   1.000   1.000   1.000   1.000</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it-IT" sz="900" u="none" cap="none" strike="noStrike">
                <a:solidFill>
                  <a:schemeClr val="dk1"/>
                </a:solidFill>
                <a:highlight>
                  <a:srgbClr val="FFFFFF"/>
                </a:highlight>
                <a:latin typeface="Courier New"/>
                <a:ea typeface="Courier New"/>
                <a:cs typeface="Courier New"/>
                <a:sym typeface="Courier New"/>
              </a:rPr>
              <a:t>energyUse         1.000   1.000   1.000   1.000   1.000   1.000</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it-IT" sz="900" u="none" cap="none" strike="noStrike">
                <a:solidFill>
                  <a:schemeClr val="dk1"/>
                </a:solidFill>
                <a:highlight>
                  <a:srgbClr val="FFFFFF"/>
                </a:highlight>
                <a:latin typeface="Courier New"/>
                <a:ea typeface="Courier New"/>
                <a:cs typeface="Courier New"/>
                <a:sym typeface="Courier New"/>
              </a:rPr>
              <a:t>GDP               0.998   1.000   1.000   1.000   0.000   1.000</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it-IT" sz="900" u="none" cap="none" strike="noStrike">
                <a:solidFill>
                  <a:schemeClr val="dk1"/>
                </a:solidFill>
                <a:highlight>
                  <a:srgbClr val="FFFFFF"/>
                </a:highlight>
                <a:latin typeface="Courier New"/>
                <a:ea typeface="Courier New"/>
                <a:cs typeface="Courier New"/>
                <a:sym typeface="Courier New"/>
              </a:rPr>
              <a:t>internet          0.029   0.000   1.000   0.000   1.000   1.000</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it-IT" sz="900" u="none" cap="none" strike="noStrike">
                <a:solidFill>
                  <a:schemeClr val="dk1"/>
                </a:solidFill>
                <a:highlight>
                  <a:srgbClr val="FFFFFF"/>
                </a:highlight>
                <a:latin typeface="Courier New"/>
                <a:ea typeface="Courier New"/>
                <a:cs typeface="Courier New"/>
                <a:sym typeface="Courier New"/>
              </a:rPr>
              <a:t>urb               0.026   0.000   0.000   1.000   0.000   1.000</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it-IT" sz="900" u="none" cap="none" strike="noStrike">
                <a:solidFill>
                  <a:schemeClr val="dk1"/>
                </a:solidFill>
                <a:highlight>
                  <a:srgbClr val="FFFFFF"/>
                </a:highlight>
                <a:latin typeface="Courier New"/>
                <a:ea typeface="Courier New"/>
                <a:cs typeface="Courier New"/>
                <a:sym typeface="Courier New"/>
              </a:rPr>
              <a:t>BF                   NA   1.000   0.028   0.027   0.002   0.001</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it-IT" sz="900" u="none" cap="none" strike="noStrike">
                <a:solidFill>
                  <a:schemeClr val="dk1"/>
                </a:solidFill>
                <a:highlight>
                  <a:srgbClr val="FFFFFF"/>
                </a:highlight>
                <a:latin typeface="Courier New"/>
                <a:ea typeface="Courier New"/>
                <a:cs typeface="Courier New"/>
                <a:sym typeface="Courier New"/>
              </a:rPr>
              <a:t>PostProbs            NA   0.946   0.026   0.025   0.002   0.001</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it-IT" sz="900" u="none" cap="none" strike="noStrike">
                <a:solidFill>
                  <a:schemeClr val="dk1"/>
                </a:solidFill>
                <a:highlight>
                  <a:srgbClr val="FFFFFF"/>
                </a:highlight>
                <a:latin typeface="Courier New"/>
                <a:ea typeface="Courier New"/>
                <a:cs typeface="Courier New"/>
                <a:sym typeface="Courier New"/>
              </a:rPr>
              <a:t>R2                   NA   0.943   0.943   0.943   0.940   0.943</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it-IT" sz="900" u="none" cap="none" strike="noStrike">
                <a:solidFill>
                  <a:schemeClr val="dk1"/>
                </a:solidFill>
                <a:highlight>
                  <a:srgbClr val="FFFFFF"/>
                </a:highlight>
                <a:latin typeface="Courier New"/>
                <a:ea typeface="Courier New"/>
                <a:cs typeface="Courier New"/>
                <a:sym typeface="Courier New"/>
              </a:rPr>
              <a:t>dim                  NA   3.000   4.000   4.000   3.000   5.000</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it-IT" sz="900" u="none" cap="none" strike="noStrike">
                <a:solidFill>
                  <a:schemeClr val="dk1"/>
                </a:solidFill>
                <a:highlight>
                  <a:srgbClr val="FFFFFF"/>
                </a:highlight>
                <a:latin typeface="Courier New"/>
                <a:ea typeface="Courier New"/>
                <a:cs typeface="Courier New"/>
                <a:sym typeface="Courier New"/>
              </a:rPr>
              <a:t>logmarg              NA 405.047 401.471 401.423 398.607 397.930</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it-IT" sz="900" u="none" cap="none" strike="noStrike">
                <a:solidFill>
                  <a:schemeClr val="dk1"/>
                </a:solidFill>
                <a:highlight>
                  <a:srgbClr val="FFFFFF"/>
                </a:highlight>
                <a:latin typeface="Courier New"/>
                <a:ea typeface="Courier New"/>
                <a:cs typeface="Courier New"/>
                <a:sym typeface="Courier New"/>
              </a:rPr>
              <a:t> Marginal Posterior Summaries of Coefficients: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it-IT" sz="900" u="none" cap="none" strike="noStrike">
                <a:solidFill>
                  <a:schemeClr val="dk1"/>
                </a:solidFill>
                <a:highlight>
                  <a:srgbClr val="FFFFFF"/>
                </a:highlight>
                <a:latin typeface="Courier New"/>
                <a:ea typeface="Courier New"/>
                <a:cs typeface="Courier New"/>
                <a:sym typeface="Courier New"/>
              </a:rPr>
              <a:t> Using  HPM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it-IT" sz="900" u="none" cap="none" strike="noStrike">
                <a:solidFill>
                  <a:schemeClr val="dk1"/>
                </a:solidFill>
                <a:highlight>
                  <a:srgbClr val="FFFFFF"/>
                </a:highlight>
                <a:latin typeface="Courier New"/>
                <a:ea typeface="Courier New"/>
                <a:cs typeface="Courier New"/>
                <a:sym typeface="Courier New"/>
              </a:rPr>
              <a:t> Based on the top  1 models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it-IT" sz="900" u="none" cap="none" strike="noStrike">
                <a:solidFill>
                  <a:schemeClr val="dk1"/>
                </a:solidFill>
                <a:highlight>
                  <a:srgbClr val="FFFFFF"/>
                </a:highlight>
                <a:latin typeface="Courier New"/>
                <a:ea typeface="Courier New"/>
                <a:cs typeface="Courier New"/>
                <a:sym typeface="Courier New"/>
              </a:rPr>
              <a:t>           post mean  post SD  post p(B != 0)</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it-IT" sz="900" u="none" cap="none" strike="noStrike">
                <a:solidFill>
                  <a:schemeClr val="dk1"/>
                </a:solidFill>
                <a:highlight>
                  <a:srgbClr val="FFFFFF"/>
                </a:highlight>
                <a:latin typeface="Courier New"/>
                <a:ea typeface="Courier New"/>
                <a:cs typeface="Courier New"/>
                <a:sym typeface="Courier New"/>
              </a:rPr>
              <a:t>Intercept  0.02865    0.01416  1.00000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it-IT" sz="900" u="none" cap="none" strike="noStrike">
                <a:solidFill>
                  <a:schemeClr val="dk1"/>
                </a:solidFill>
                <a:highlight>
                  <a:srgbClr val="FFFFFF"/>
                </a:highlight>
                <a:latin typeface="Courier New"/>
                <a:ea typeface="Courier New"/>
                <a:cs typeface="Courier New"/>
                <a:sym typeface="Courier New"/>
              </a:rPr>
              <a:t>energyUse  0.88544    0.01624  1.00000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it-IT" sz="900" u="none" cap="none" strike="noStrike">
                <a:solidFill>
                  <a:schemeClr val="dk1"/>
                </a:solidFill>
                <a:highlight>
                  <a:srgbClr val="FFFFFF"/>
                </a:highlight>
                <a:latin typeface="Courier New"/>
                <a:ea typeface="Courier New"/>
                <a:cs typeface="Courier New"/>
                <a:sym typeface="Courier New"/>
              </a:rPr>
              <a:t>GDP        0.11161    0.01678  0.99841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it-IT" sz="900" u="none" cap="none" strike="noStrike">
                <a:solidFill>
                  <a:schemeClr val="dk1"/>
                </a:solidFill>
                <a:highlight>
                  <a:srgbClr val="FFFFFF"/>
                </a:highlight>
                <a:latin typeface="Courier New"/>
                <a:ea typeface="Courier New"/>
                <a:cs typeface="Courier New"/>
                <a:sym typeface="Courier New"/>
              </a:rPr>
              <a:t>internet   0.00000    0.00000  0.02884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it-IT" sz="900" u="none" cap="none" strike="noStrike">
                <a:solidFill>
                  <a:schemeClr val="dk1"/>
                </a:solidFill>
                <a:highlight>
                  <a:srgbClr val="FFFFFF"/>
                </a:highlight>
                <a:latin typeface="Courier New"/>
                <a:ea typeface="Courier New"/>
                <a:cs typeface="Courier New"/>
                <a:sym typeface="Courier New"/>
              </a:rPr>
              <a:t>urb        0.00000    0.00000  0.02607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p:txBody>
      </p:sp>
      <p:sp>
        <p:nvSpPr>
          <p:cNvPr id="184" name="Google Shape;184;g2ec0fd1145f_1_34"/>
          <p:cNvSpPr txBox="1"/>
          <p:nvPr/>
        </p:nvSpPr>
        <p:spPr>
          <a:xfrm>
            <a:off x="428125" y="3145550"/>
            <a:ext cx="3597600" cy="1169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1400"/>
              </a:spcBef>
              <a:spcAft>
                <a:spcPts val="0"/>
              </a:spcAft>
              <a:buClr>
                <a:schemeClr val="dk1"/>
              </a:buClr>
              <a:buSzPts val="1400"/>
              <a:buFont typeface="Arial"/>
              <a:buChar char="●"/>
            </a:pPr>
            <a:r>
              <a:rPr b="0" i="0" lang="it-IT" sz="1000" u="none" cap="none" strike="noStrike">
                <a:solidFill>
                  <a:schemeClr val="dk1"/>
                </a:solidFill>
                <a:highlight>
                  <a:srgbClr val="FFFFFF"/>
                </a:highlight>
                <a:latin typeface="Arial"/>
                <a:ea typeface="Arial"/>
                <a:cs typeface="Arial"/>
                <a:sym typeface="Arial"/>
              </a:rPr>
              <a:t>Features selection</a:t>
            </a:r>
            <a:endParaRPr b="0" i="0" sz="1000" u="none" cap="none" strike="noStrike">
              <a:solidFill>
                <a:schemeClr val="dk1"/>
              </a:solidFill>
              <a:highlight>
                <a:srgbClr val="FFFFFF"/>
              </a:highlight>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0" i="0" lang="it-IT" sz="1000" u="none" cap="none" strike="noStrike">
                <a:solidFill>
                  <a:schemeClr val="dk1"/>
                </a:solidFill>
                <a:highlight>
                  <a:srgbClr val="FFFFFF"/>
                </a:highlight>
                <a:latin typeface="Arial"/>
                <a:ea typeface="Arial"/>
                <a:cs typeface="Arial"/>
                <a:sym typeface="Arial"/>
              </a:rPr>
              <a:t>Showing results only for HPM</a:t>
            </a:r>
            <a:endParaRPr b="0" i="0" sz="1000" u="none" cap="none" strike="noStrike">
              <a:solidFill>
                <a:schemeClr val="dk1"/>
              </a:solidFill>
              <a:highlight>
                <a:srgbClr val="FFFFFF"/>
              </a:highlight>
              <a:latin typeface="Arial"/>
              <a:ea typeface="Arial"/>
              <a:cs typeface="Arial"/>
              <a:sym typeface="Arial"/>
            </a:endParaRPr>
          </a:p>
          <a:p>
            <a:pPr indent="-292100" lvl="0" marL="457200" marR="0" rtl="0" algn="l">
              <a:lnSpc>
                <a:spcPct val="115000"/>
              </a:lnSpc>
              <a:spcBef>
                <a:spcPts val="0"/>
              </a:spcBef>
              <a:spcAft>
                <a:spcPts val="0"/>
              </a:spcAft>
              <a:buClr>
                <a:schemeClr val="dk1"/>
              </a:buClr>
              <a:buSzPts val="1000"/>
              <a:buFont typeface="Arial"/>
              <a:buChar char="●"/>
            </a:pPr>
            <a:r>
              <a:rPr b="0" i="0" lang="it-IT" sz="1000" u="none" cap="none" strike="noStrike">
                <a:solidFill>
                  <a:schemeClr val="dk1"/>
                </a:solidFill>
                <a:highlight>
                  <a:srgbClr val="FFFFFF"/>
                </a:highlight>
                <a:latin typeface="Arial"/>
                <a:ea typeface="Arial"/>
                <a:cs typeface="Arial"/>
                <a:sym typeface="Arial"/>
              </a:rPr>
              <a:t>we decided not to use a BMA since we are interested in the best model and not in the average of the models</a:t>
            </a:r>
            <a:endParaRPr b="0" i="0" sz="1000" u="none" cap="none" strike="noStrike">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2ec0fd1145f_1_47"/>
          <p:cNvSpPr txBox="1"/>
          <p:nvPr>
            <p:ph idx="1" type="body"/>
          </p:nvPr>
        </p:nvSpPr>
        <p:spPr>
          <a:xfrm>
            <a:off x="272050" y="281450"/>
            <a:ext cx="8520600" cy="10239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1400"/>
              </a:spcBef>
              <a:spcAft>
                <a:spcPts val="0"/>
              </a:spcAft>
              <a:buSzPct val="162895"/>
              <a:buNone/>
            </a:pPr>
            <a:r>
              <a:rPr b="1" lang="it-IT" sz="1300"/>
              <a:t>Adding more covariates</a:t>
            </a:r>
            <a:endParaRPr b="1" sz="1300"/>
          </a:p>
          <a:p>
            <a:pPr indent="-298767" lvl="0" marL="457200" rtl="0" algn="l">
              <a:lnSpc>
                <a:spcPct val="115000"/>
              </a:lnSpc>
              <a:spcBef>
                <a:spcPts val="1200"/>
              </a:spcBef>
              <a:spcAft>
                <a:spcPts val="0"/>
              </a:spcAft>
              <a:buSzPct val="100000"/>
              <a:buChar char="●"/>
            </a:pPr>
            <a:r>
              <a:rPr lang="it-IT" sz="1300"/>
              <a:t>non-linear relationships</a:t>
            </a:r>
            <a:endParaRPr sz="1300"/>
          </a:p>
          <a:p>
            <a:pPr indent="-298767" lvl="0" marL="457200" rtl="0" algn="l">
              <a:lnSpc>
                <a:spcPct val="115000"/>
              </a:lnSpc>
              <a:spcBef>
                <a:spcPts val="0"/>
              </a:spcBef>
              <a:spcAft>
                <a:spcPts val="0"/>
              </a:spcAft>
              <a:buSzPct val="100000"/>
              <a:buChar char="●"/>
            </a:pPr>
            <a:r>
              <a:rPr lang="it-IT" sz="1300"/>
              <a:t>GDP^2 and energyUse^2</a:t>
            </a:r>
            <a:endParaRPr sz="1300"/>
          </a:p>
          <a:p>
            <a:pPr indent="-298767" lvl="0" marL="457200" rtl="0" algn="l">
              <a:lnSpc>
                <a:spcPct val="115000"/>
              </a:lnSpc>
              <a:spcBef>
                <a:spcPts val="0"/>
              </a:spcBef>
              <a:spcAft>
                <a:spcPts val="0"/>
              </a:spcAft>
              <a:buSzPct val="100000"/>
              <a:buChar char="●"/>
            </a:pPr>
            <a:r>
              <a:rPr lang="it-IT" sz="1300"/>
              <a:t>Feature selection</a:t>
            </a:r>
            <a:endParaRPr sz="1300"/>
          </a:p>
        </p:txBody>
      </p:sp>
      <p:sp>
        <p:nvSpPr>
          <p:cNvPr id="190" name="Google Shape;190;g2ec0fd1145f_1_47"/>
          <p:cNvSpPr txBox="1"/>
          <p:nvPr/>
        </p:nvSpPr>
        <p:spPr>
          <a:xfrm>
            <a:off x="319175" y="1833425"/>
            <a:ext cx="3201000" cy="2586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400"/>
              </a:spcBef>
              <a:spcAft>
                <a:spcPts val="0"/>
              </a:spcAft>
              <a:buClr>
                <a:srgbClr val="000000"/>
              </a:buClr>
              <a:buSzPts val="1300"/>
              <a:buFont typeface="Arial"/>
              <a:buNone/>
            </a:pPr>
            <a:r>
              <a:rPr b="1" i="0" lang="it-IT" sz="1300" u="none" cap="none" strike="noStrike">
                <a:solidFill>
                  <a:srgbClr val="000000"/>
                </a:solidFill>
                <a:latin typeface="Arial"/>
                <a:ea typeface="Arial"/>
                <a:cs typeface="Arial"/>
                <a:sym typeface="Arial"/>
              </a:rPr>
              <a:t>Jeffreys-Zellner-Siow (JZS) priors</a:t>
            </a:r>
            <a:endParaRPr b="1" i="0" sz="1300" u="none" cap="none" strike="noStrike">
              <a:solidFill>
                <a:srgbClr val="000000"/>
              </a:solidFill>
              <a:latin typeface="Arial"/>
              <a:ea typeface="Arial"/>
              <a:cs typeface="Arial"/>
              <a:sym typeface="Arial"/>
            </a:endParaRPr>
          </a:p>
          <a:p>
            <a:pPr indent="0" lvl="0" marL="0" marR="0" rtl="0" algn="l">
              <a:lnSpc>
                <a:spcPct val="115000"/>
              </a:lnSpc>
              <a:spcBef>
                <a:spcPts val="1400"/>
              </a:spcBef>
              <a:spcAft>
                <a:spcPts val="0"/>
              </a:spcAft>
              <a:buClr>
                <a:srgbClr val="000000"/>
              </a:buClr>
              <a:buSzPts val="1000"/>
              <a:buFont typeface="Arial"/>
              <a:buNone/>
            </a:pPr>
            <a:r>
              <a:rPr b="0" i="0" lang="it-IT" sz="1000" u="none" cap="none" strike="noStrike">
                <a:solidFill>
                  <a:srgbClr val="000000"/>
                </a:solidFill>
                <a:highlight>
                  <a:srgbClr val="FFFFFF"/>
                </a:highlight>
                <a:latin typeface="Courier New"/>
                <a:ea typeface="Courier New"/>
                <a:cs typeface="Courier New"/>
                <a:sym typeface="Courier New"/>
              </a:rPr>
              <a:t>prior="JZS" | alpha=1</a:t>
            </a:r>
            <a:endParaRPr b="0" i="0" sz="100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15000"/>
              </a:lnSpc>
              <a:spcBef>
                <a:spcPts val="1400"/>
              </a:spcBef>
              <a:spcAft>
                <a:spcPts val="0"/>
              </a:spcAft>
              <a:buClr>
                <a:srgbClr val="000000"/>
              </a:buClr>
              <a:buSzPts val="1000"/>
              <a:buFont typeface="Arial"/>
              <a:buNone/>
            </a:pPr>
            <a:r>
              <a:rPr b="0" i="0" lang="it-IT" sz="1000" u="none" cap="none" strike="noStrike">
                <a:solidFill>
                  <a:srgbClr val="000000"/>
                </a:solidFill>
                <a:highlight>
                  <a:srgbClr val="FFFFFF"/>
                </a:highlight>
                <a:latin typeface="Courier New"/>
                <a:ea typeface="Courier New"/>
                <a:cs typeface="Courier New"/>
                <a:sym typeface="Courier New"/>
              </a:rPr>
              <a:t>Showing results only for HPM</a:t>
            </a:r>
            <a:endParaRPr b="0" i="0" sz="100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15000"/>
              </a:lnSpc>
              <a:spcBef>
                <a:spcPts val="1400"/>
              </a:spcBef>
              <a:spcAft>
                <a:spcPts val="0"/>
              </a:spcAft>
              <a:buClr>
                <a:srgbClr val="000000"/>
              </a:buClr>
              <a:buSzPts val="1000"/>
              <a:buFont typeface="Arial"/>
              <a:buNone/>
            </a:pPr>
            <a:r>
              <a:rPr b="0" i="0" lang="it-IT" sz="1000" u="none" cap="none" strike="noStrike">
                <a:solidFill>
                  <a:srgbClr val="000000"/>
                </a:solidFill>
                <a:highlight>
                  <a:srgbClr val="FFFFFF"/>
                </a:highlight>
                <a:latin typeface="Courier New"/>
                <a:ea typeface="Courier New"/>
                <a:cs typeface="Courier New"/>
                <a:sym typeface="Courier New"/>
              </a:rPr>
              <a:t>[1] "Intercept" "energyUse" "GDP"      </a:t>
            </a:r>
            <a:endParaRPr b="0" i="0" sz="100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15000"/>
              </a:lnSpc>
              <a:spcBef>
                <a:spcPts val="1400"/>
              </a:spcBef>
              <a:spcAft>
                <a:spcPts val="0"/>
              </a:spcAft>
              <a:buClr>
                <a:srgbClr val="000000"/>
              </a:buClr>
              <a:buSzPts val="1000"/>
              <a:buFont typeface="Arial"/>
              <a:buNone/>
            </a:pPr>
            <a:r>
              <a:rPr b="0" i="0" lang="it-IT" sz="1000" u="none" cap="none" strike="noStrike">
                <a:solidFill>
                  <a:srgbClr val="000000"/>
                </a:solidFill>
                <a:highlight>
                  <a:srgbClr val="FFFFFF"/>
                </a:highlight>
                <a:latin typeface="Courier New"/>
                <a:ea typeface="Courier New"/>
                <a:cs typeface="Courier New"/>
                <a:sym typeface="Courier New"/>
              </a:rPr>
              <a:t>[1] "Train Mean sum of squared error is: 0.0577376077419626"</a:t>
            </a:r>
            <a:endParaRPr b="0" i="0" sz="100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20000"/>
              </a:lnSpc>
              <a:spcBef>
                <a:spcPts val="400"/>
              </a:spcBef>
              <a:spcAft>
                <a:spcPts val="0"/>
              </a:spcAft>
              <a:buClr>
                <a:srgbClr val="000000"/>
              </a:buClr>
              <a:buSzPts val="1000"/>
              <a:buFont typeface="Arial"/>
              <a:buNone/>
            </a:pPr>
            <a:r>
              <a:rPr b="0" i="0" lang="it-IT" sz="1000" u="none" cap="none" strike="noStrike">
                <a:solidFill>
                  <a:srgbClr val="000000"/>
                </a:solidFill>
                <a:highlight>
                  <a:srgbClr val="FFFFFF"/>
                </a:highlight>
                <a:latin typeface="Courier New"/>
                <a:ea typeface="Courier New"/>
                <a:cs typeface="Courier New"/>
                <a:sym typeface="Courier New"/>
              </a:rPr>
              <a:t>[1] "Test Mean sum of squared error is: 0.0541967365249909"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p:txBody>
      </p:sp>
      <p:sp>
        <p:nvSpPr>
          <p:cNvPr id="191" name="Google Shape;191;g2ec0fd1145f_1_47"/>
          <p:cNvSpPr txBox="1"/>
          <p:nvPr/>
        </p:nvSpPr>
        <p:spPr>
          <a:xfrm>
            <a:off x="3520175" y="203100"/>
            <a:ext cx="5470500" cy="473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          P(B != 0 | Y) model 1 model 2 model 3 model 4 model 5</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Intercept          1.000   1.000   1.000   1.000   1.000   1.000</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energyUse          1.000   1.000   1.000   1.000   1.000   1.000</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GDP                0.438   0.000   1.000   0.000   1.000   0.000</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internet           0.045   0.000   0.000   1.000   0.000   0.000</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urb                0.037   0.000   0.000   0.000   1.000   0.000</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energyUse2         1.000   1.000   1.000   1.000   1.000   1.000</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GDP2               0.035   0.000   0.000   0.000   0.000   1.000</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BF                    NA   1.000   0.781   0.060   0.045   0.040</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PostProbs             NA   0.499   0.390   0.030   0.022   0.020</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R2                    NA   0.948   0.949   0.948   0.949   0.948</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dim                   NA   3.000   4.000   4.000   5.000   4.000</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logmarg               NA 417.241 416.993 414.426 414.138 414.021</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 Marginal Posterior Summaries of Coefficients: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 Using  HPM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 Based on the top  1 models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            post mean  post SD    post p(B != 0)</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Intercept    0.028655   0.013570   1.000000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energyUse    1.078736   0.020586   1.000000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GDP          0.000000   0.000000   0.437515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internet     0.000000   0.000000   0.044818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urb          0.000000   0.000000   0.036636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energyUse2  -0.046170   0.005378   0.999997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GDP2         0.000000   0.000000   0.035117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[1] "Intercept"  "energyUse"  "energyUse2"</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[1] "Train Mean sum of squared error is: 0.0530340808788469"</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20000"/>
              </a:lnSpc>
              <a:spcBef>
                <a:spcPts val="0"/>
              </a:spcBef>
              <a:spcAft>
                <a:spcPts val="0"/>
              </a:spcAft>
              <a:buClr>
                <a:schemeClr val="dk1"/>
              </a:buClr>
              <a:buSzPts val="11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[1] "Test Mean sum of squared error is: 0.0431591495882435"</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2ec0fd1145f_1_61"/>
          <p:cNvSpPr txBox="1"/>
          <p:nvPr>
            <p:ph idx="1" type="body"/>
          </p:nvPr>
        </p:nvSpPr>
        <p:spPr>
          <a:xfrm>
            <a:off x="252250" y="813350"/>
            <a:ext cx="8520600" cy="3531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400"/>
              </a:spcBef>
              <a:spcAft>
                <a:spcPts val="0"/>
              </a:spcAft>
              <a:buClr>
                <a:schemeClr val="dk1"/>
              </a:buClr>
              <a:buSzPts val="1100"/>
              <a:buFont typeface="Arial"/>
              <a:buNone/>
            </a:pPr>
            <a:r>
              <a:rPr b="1" lang="it-IT" sz="1400"/>
              <a:t>Conclusion of regression with BAS</a:t>
            </a:r>
            <a:endParaRPr b="1" sz="1400"/>
          </a:p>
          <a:p>
            <a:pPr indent="-319135" lvl="0" marL="457200" rtl="0" algn="l">
              <a:lnSpc>
                <a:spcPct val="115000"/>
              </a:lnSpc>
              <a:spcBef>
                <a:spcPts val="1200"/>
              </a:spcBef>
              <a:spcAft>
                <a:spcPts val="0"/>
              </a:spcAft>
              <a:buSzPts val="1426"/>
              <a:buChar char="●"/>
            </a:pPr>
            <a:r>
              <a:rPr lang="it-IT" sz="1425"/>
              <a:t>If we avoid adding more covariates, the model with the JZS prior has the best performance and among the selected the one with only energyUse and GDP as covariates is the best. It has a lower BIC compared to the other subset of models. The model doesn't overfit on the test set and has a good performance. Lastly it shows a strong relashionship between co2 and GDP since the posterior probability is close to 1.</a:t>
            </a:r>
            <a:endParaRPr sz="1425"/>
          </a:p>
          <a:p>
            <a:pPr indent="-319135" lvl="0" marL="457200" rtl="0" algn="l">
              <a:lnSpc>
                <a:spcPct val="115000"/>
              </a:lnSpc>
              <a:spcBef>
                <a:spcPts val="0"/>
              </a:spcBef>
              <a:spcAft>
                <a:spcPts val="0"/>
              </a:spcAft>
              <a:buSzPts val="1426"/>
              <a:buChar char="●"/>
            </a:pPr>
            <a:r>
              <a:rPr lang="it-IT" sz="1425"/>
              <a:t>If instead we add more covariates we can see that the model with the squared of energyUse and energy has a lower BIC compared to the other subset of models and get better overall performances. In this case the importance of GDP with co2 decays.</a:t>
            </a:r>
            <a:endParaRPr sz="1425"/>
          </a:p>
          <a:p>
            <a:pPr indent="0" lvl="0" marL="0" rtl="0" algn="ctr">
              <a:lnSpc>
                <a:spcPct val="90000"/>
              </a:lnSpc>
              <a:spcBef>
                <a:spcPts val="1200"/>
              </a:spcBef>
              <a:spcAft>
                <a:spcPts val="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ec0fd1145f_1_1"/>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p>
            <a:pPr indent="0" lvl="0" marL="0" rtl="0" algn="ctr">
              <a:lnSpc>
                <a:spcPct val="90000"/>
              </a:lnSpc>
              <a:spcBef>
                <a:spcPts val="0"/>
              </a:spcBef>
              <a:spcAft>
                <a:spcPts val="0"/>
              </a:spcAft>
              <a:buClr>
                <a:schemeClr val="dk1"/>
              </a:buClr>
              <a:buSzPts val="12000"/>
              <a:buFont typeface="Play"/>
              <a:buNone/>
            </a:pPr>
            <a:r>
              <a:rPr lang="it-IT" sz="7500"/>
              <a:t>Models (JAGS)</a:t>
            </a:r>
            <a:endParaRPr/>
          </a:p>
        </p:txBody>
      </p:sp>
      <p:sp>
        <p:nvSpPr>
          <p:cNvPr id="202" name="Google Shape;202;g2ec0fd1145f_1_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p>
            <a:pPr indent="0" lvl="0" marL="114300" rtl="0" algn="ctr">
              <a:lnSpc>
                <a:spcPct val="90000"/>
              </a:lnSpc>
              <a:spcBef>
                <a:spcPts val="0"/>
              </a:spcBef>
              <a:spcAft>
                <a:spcPts val="600"/>
              </a:spcAft>
              <a:buClr>
                <a:schemeClr val="dk1"/>
              </a:buClr>
              <a:buSzPts val="1800"/>
              <a:buNone/>
            </a:pPr>
            <a:r>
              <a:rPr lang="it-IT"/>
              <a:t>Section 4.0 - 4.1</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ec0fd1145f_1_78"/>
          <p:cNvSpPr txBox="1"/>
          <p:nvPr>
            <p:ph idx="1" type="body"/>
          </p:nvPr>
        </p:nvSpPr>
        <p:spPr>
          <a:xfrm>
            <a:off x="311700" y="360750"/>
            <a:ext cx="8520600" cy="1495800"/>
          </a:xfrm>
          <a:prstGeom prst="rect">
            <a:avLst/>
          </a:prstGeom>
          <a:noFill/>
          <a:ln>
            <a:noFill/>
          </a:ln>
        </p:spPr>
        <p:txBody>
          <a:bodyPr anchorCtr="0" anchor="t" bIns="91425" lIns="91425" spcFirstLastPara="1" rIns="91425" wrap="square" tIns="91425">
            <a:normAutofit lnSpcReduction="10000"/>
          </a:bodyPr>
          <a:lstStyle/>
          <a:p>
            <a:pPr indent="-317500" lvl="0" marL="457200" rtl="0" algn="l">
              <a:lnSpc>
                <a:spcPct val="90000"/>
              </a:lnSpc>
              <a:spcBef>
                <a:spcPts val="0"/>
              </a:spcBef>
              <a:spcAft>
                <a:spcPts val="0"/>
              </a:spcAft>
              <a:buSzPts val="1400"/>
              <a:buChar char="●"/>
            </a:pPr>
            <a:r>
              <a:rPr lang="it-IT" sz="1400"/>
              <a:t>This part was only a trial</a:t>
            </a:r>
            <a:endParaRPr sz="1400"/>
          </a:p>
          <a:p>
            <a:pPr indent="-317500" lvl="0" marL="457200" rtl="0" algn="l">
              <a:lnSpc>
                <a:spcPct val="90000"/>
              </a:lnSpc>
              <a:spcBef>
                <a:spcPts val="0"/>
              </a:spcBef>
              <a:spcAft>
                <a:spcPts val="0"/>
              </a:spcAft>
              <a:buSzPts val="1400"/>
              <a:buChar char="●"/>
            </a:pPr>
            <a:r>
              <a:rPr lang="it-IT" sz="1400"/>
              <a:t>Study in deep the distribution of the covariates</a:t>
            </a:r>
            <a:endParaRPr sz="1400"/>
          </a:p>
          <a:p>
            <a:pPr indent="-317500" lvl="0" marL="457200" rtl="0" algn="l">
              <a:lnSpc>
                <a:spcPct val="90000"/>
              </a:lnSpc>
              <a:spcBef>
                <a:spcPts val="0"/>
              </a:spcBef>
              <a:spcAft>
                <a:spcPts val="0"/>
              </a:spcAft>
              <a:buSzPts val="1400"/>
              <a:buChar char="●"/>
            </a:pPr>
            <a:r>
              <a:rPr lang="it-IT" sz="1400"/>
              <a:t>Add  this information into the model to see if the prediction improves</a:t>
            </a:r>
            <a:endParaRPr sz="1400"/>
          </a:p>
          <a:p>
            <a:pPr indent="-317500" lvl="0" marL="457200" rtl="0" algn="l">
              <a:lnSpc>
                <a:spcPct val="90000"/>
              </a:lnSpc>
              <a:spcBef>
                <a:spcPts val="0"/>
              </a:spcBef>
              <a:spcAft>
                <a:spcPts val="0"/>
              </a:spcAft>
              <a:buSzPts val="1400"/>
              <a:buChar char="●"/>
            </a:pPr>
            <a:r>
              <a:rPr lang="it-IT" sz="1400"/>
              <a:t>Get the distribution shape (keeping in mind variables have been standardized and it doesn’t reflect the true distribution)</a:t>
            </a:r>
            <a:endParaRPr sz="1400"/>
          </a:p>
          <a:p>
            <a:pPr indent="0" lvl="0" marL="457200" rtl="0" algn="l">
              <a:lnSpc>
                <a:spcPct val="90000"/>
              </a:lnSpc>
              <a:spcBef>
                <a:spcPts val="0"/>
              </a:spcBef>
              <a:spcAft>
                <a:spcPts val="0"/>
              </a:spcAft>
              <a:buSzPts val="1800"/>
              <a:buNone/>
            </a:pPr>
            <a:r>
              <a:t/>
            </a:r>
            <a:endParaRPr sz="1400"/>
          </a:p>
          <a:p>
            <a:pPr indent="0" lvl="0" marL="457200" rtl="0" algn="l">
              <a:lnSpc>
                <a:spcPct val="90000"/>
              </a:lnSpc>
              <a:spcBef>
                <a:spcPts val="0"/>
              </a:spcBef>
              <a:spcAft>
                <a:spcPts val="0"/>
              </a:spcAft>
              <a:buSzPts val="1800"/>
              <a:buNone/>
            </a:pPr>
            <a:r>
              <a:rPr b="1" lang="it-IT" sz="1400"/>
              <a:t>EnergyUse                                                                                              GDP</a:t>
            </a:r>
            <a:endParaRPr b="1" sz="1400"/>
          </a:p>
        </p:txBody>
      </p:sp>
      <p:pic>
        <p:nvPicPr>
          <p:cNvPr id="208" name="Google Shape;208;g2ec0fd1145f_1_78"/>
          <p:cNvPicPr preferRelativeResize="0"/>
          <p:nvPr/>
        </p:nvPicPr>
        <p:blipFill rotWithShape="1">
          <a:blip r:embed="rId3">
            <a:alphaModFix/>
          </a:blip>
          <a:srcRect b="0" l="0" r="0" t="0"/>
          <a:stretch/>
        </p:blipFill>
        <p:spPr>
          <a:xfrm>
            <a:off x="63200" y="1856500"/>
            <a:ext cx="4829994" cy="2982199"/>
          </a:xfrm>
          <a:prstGeom prst="rect">
            <a:avLst/>
          </a:prstGeom>
          <a:noFill/>
          <a:ln>
            <a:noFill/>
          </a:ln>
        </p:spPr>
      </p:pic>
      <p:pic>
        <p:nvPicPr>
          <p:cNvPr id="209" name="Google Shape;209;g2ec0fd1145f_1_78"/>
          <p:cNvPicPr preferRelativeResize="0"/>
          <p:nvPr/>
        </p:nvPicPr>
        <p:blipFill rotWithShape="1">
          <a:blip r:embed="rId4">
            <a:alphaModFix/>
          </a:blip>
          <a:srcRect b="0" l="0" r="0" t="0"/>
          <a:stretch/>
        </p:blipFill>
        <p:spPr>
          <a:xfrm>
            <a:off x="5176350" y="2008900"/>
            <a:ext cx="3815251" cy="2355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2ec0fd1145f_1_107"/>
          <p:cNvSpPr txBox="1"/>
          <p:nvPr>
            <p:ph idx="1" type="body"/>
          </p:nvPr>
        </p:nvSpPr>
        <p:spPr>
          <a:xfrm>
            <a:off x="114350" y="2319000"/>
            <a:ext cx="4215000" cy="28245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lnSpc>
                <a:spcPct val="90000"/>
              </a:lnSpc>
              <a:spcBef>
                <a:spcPts val="0"/>
              </a:spcBef>
              <a:spcAft>
                <a:spcPts val="0"/>
              </a:spcAft>
              <a:buSzPct val="194594"/>
              <a:buNone/>
            </a:pPr>
            <a:r>
              <a:rPr lang="it-IT" sz="1000">
                <a:highlight>
                  <a:srgbClr val="FFFFFF"/>
                </a:highlight>
                <a:latin typeface="Courier New"/>
                <a:ea typeface="Courier New"/>
                <a:cs typeface="Courier New"/>
                <a:sym typeface="Courier New"/>
              </a:rPr>
              <a:t>               Mean       SD  Naive SE Time-series SE</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ct val="194594"/>
              <a:buNone/>
            </a:pPr>
            <a:r>
              <a:rPr lang="it-IT" sz="1000">
                <a:highlight>
                  <a:srgbClr val="FFFFFF"/>
                </a:highlight>
                <a:latin typeface="Courier New"/>
                <a:ea typeface="Courier New"/>
                <a:cs typeface="Courier New"/>
                <a:sym typeface="Courier New"/>
              </a:rPr>
              <a:t>alphaEnergy  1.35769 0.091352 1.055e-03      2.081e-03</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ct val="194594"/>
              <a:buNone/>
            </a:pPr>
            <a:r>
              <a:rPr lang="it-IT" sz="1000">
                <a:highlight>
                  <a:srgbClr val="FFFFFF"/>
                </a:highlight>
                <a:latin typeface="Courier New"/>
                <a:ea typeface="Courier New"/>
                <a:cs typeface="Courier New"/>
                <a:sym typeface="Courier New"/>
              </a:rPr>
              <a:t>beta[1]      0.90722 0.015266 1.763e-04      2.942e-04</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ct val="194594"/>
              <a:buNone/>
            </a:pPr>
            <a:r>
              <a:rPr lang="it-IT" sz="1000">
                <a:highlight>
                  <a:srgbClr val="FFFFFF"/>
                </a:highlight>
                <a:latin typeface="Courier New"/>
                <a:ea typeface="Courier New"/>
                <a:cs typeface="Courier New"/>
                <a:sym typeface="Courier New"/>
              </a:rPr>
              <a:t>beta[2]      0.08923 0.024638 2.845e-04      5.072e-04</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ct val="194594"/>
              <a:buNone/>
            </a:pPr>
            <a:r>
              <a:rPr lang="it-IT" sz="1000">
                <a:highlight>
                  <a:srgbClr val="FFFFFF"/>
                </a:highlight>
                <a:latin typeface="Courier New"/>
                <a:ea typeface="Courier New"/>
                <a:cs typeface="Courier New"/>
                <a:sym typeface="Courier New"/>
              </a:rPr>
              <a:t>beta[3]      0.01262 0.023156 2.674e-04      4.540e-04</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ct val="194594"/>
              <a:buNone/>
            </a:pPr>
            <a:r>
              <a:rPr lang="it-IT" sz="1000">
                <a:highlight>
                  <a:srgbClr val="FFFFFF"/>
                </a:highlight>
                <a:latin typeface="Courier New"/>
                <a:ea typeface="Courier New"/>
                <a:cs typeface="Courier New"/>
                <a:sym typeface="Courier New"/>
              </a:rPr>
              <a:t>beta[4]      0.01061 0.017120 1.977e-04      2.286e-04</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ct val="194594"/>
              <a:buNone/>
            </a:pPr>
            <a:r>
              <a:rPr lang="it-IT" sz="1000">
                <a:highlight>
                  <a:srgbClr val="FFFFFF"/>
                </a:highlight>
                <a:latin typeface="Courier New"/>
                <a:ea typeface="Courier New"/>
                <a:cs typeface="Courier New"/>
                <a:sym typeface="Courier New"/>
              </a:rPr>
              <a:t>beta0       -1.05792 0.021904 2.529e-04      4.091e-04</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ct val="194594"/>
              <a:buNone/>
            </a:pPr>
            <a:r>
              <a:rPr lang="it-IT" sz="1000">
                <a:highlight>
                  <a:srgbClr val="FFFFFF"/>
                </a:highlight>
                <a:latin typeface="Courier New"/>
                <a:ea typeface="Courier New"/>
                <a:cs typeface="Courier New"/>
                <a:sym typeface="Courier New"/>
              </a:rPr>
              <a:t>betaEnergy   1.16403 0.093768 1.083e-03      2.114e-03</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ct val="194594"/>
              <a:buNone/>
            </a:pPr>
            <a:r>
              <a:rPr lang="it-IT" sz="1000">
                <a:highlight>
                  <a:srgbClr val="FFFFFF"/>
                </a:highlight>
                <a:latin typeface="Courier New"/>
                <a:ea typeface="Courier New"/>
                <a:cs typeface="Courier New"/>
                <a:sym typeface="Courier New"/>
              </a:rPr>
              <a:t>var.y        0.05773 0.004384 5.062e-05      5.093e-05</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ct val="194594"/>
              <a:buNone/>
            </a:pPr>
            <a:r>
              <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ct val="194594"/>
              <a:buNone/>
            </a:pPr>
            <a:r>
              <a:rPr lang="it-IT" sz="1000">
                <a:highlight>
                  <a:srgbClr val="FFFFFF"/>
                </a:highlight>
                <a:latin typeface="Courier New"/>
                <a:ea typeface="Courier New"/>
                <a:cs typeface="Courier New"/>
                <a:sym typeface="Courier New"/>
              </a:rPr>
              <a:t>2. Quantiles for each variable:</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ct val="194594"/>
              <a:buNone/>
            </a:pPr>
            <a:r>
              <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ct val="194594"/>
              <a:buNone/>
            </a:pPr>
            <a:r>
              <a:rPr lang="it-IT" sz="1000">
                <a:highlight>
                  <a:srgbClr val="FFFFFF"/>
                </a:highlight>
                <a:latin typeface="Courier New"/>
                <a:ea typeface="Courier New"/>
                <a:cs typeface="Courier New"/>
                <a:sym typeface="Courier New"/>
              </a:rPr>
              <a:t>                2.5%       25%      50%      75%    97.5%</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ct val="194594"/>
              <a:buNone/>
            </a:pPr>
            <a:r>
              <a:rPr lang="it-IT" sz="1000">
                <a:highlight>
                  <a:srgbClr val="FFFFFF"/>
                </a:highlight>
                <a:latin typeface="Courier New"/>
                <a:ea typeface="Courier New"/>
                <a:cs typeface="Courier New"/>
                <a:sym typeface="Courier New"/>
              </a:rPr>
              <a:t>alphaEnergy  1.18667  1.293468  1.35418  1.41789  1.54281</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ct val="194594"/>
              <a:buNone/>
            </a:pPr>
            <a:r>
              <a:rPr lang="it-IT" sz="1000">
                <a:highlight>
                  <a:srgbClr val="FFFFFF"/>
                </a:highlight>
                <a:latin typeface="Courier New"/>
                <a:ea typeface="Courier New"/>
                <a:cs typeface="Courier New"/>
                <a:sym typeface="Courier New"/>
              </a:rPr>
              <a:t>beta[1]      0.87681  0.897028  0.90730  0.91765  0.93662</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ct val="194594"/>
              <a:buNone/>
            </a:pPr>
            <a:r>
              <a:rPr lang="it-IT" sz="1000">
                <a:highlight>
                  <a:srgbClr val="FFFFFF"/>
                </a:highlight>
                <a:latin typeface="Courier New"/>
                <a:ea typeface="Courier New"/>
                <a:cs typeface="Courier New"/>
                <a:sym typeface="Courier New"/>
              </a:rPr>
              <a:t>beta[2]      0.04128  0.072276  0.08916  0.10571  0.13721</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ct val="194594"/>
              <a:buNone/>
            </a:pPr>
            <a:r>
              <a:rPr lang="it-IT" sz="1000">
                <a:highlight>
                  <a:srgbClr val="FFFFFF"/>
                </a:highlight>
                <a:latin typeface="Courier New"/>
                <a:ea typeface="Courier New"/>
                <a:cs typeface="Courier New"/>
                <a:sym typeface="Courier New"/>
              </a:rPr>
              <a:t>beta[3]     -0.03205 -0.002955  0.01253  0.02858  0.05688</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ct val="194594"/>
              <a:buNone/>
            </a:pPr>
            <a:r>
              <a:rPr lang="it-IT" sz="1000">
                <a:highlight>
                  <a:srgbClr val="FFFFFF"/>
                </a:highlight>
                <a:latin typeface="Courier New"/>
                <a:ea typeface="Courier New"/>
                <a:cs typeface="Courier New"/>
                <a:sym typeface="Courier New"/>
              </a:rPr>
              <a:t>beta[4]     -0.02246 -0.001153  0.01080  0.02199  0.04451</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ct val="194594"/>
              <a:buNone/>
            </a:pPr>
            <a:r>
              <a:rPr lang="it-IT" sz="1000">
                <a:highlight>
                  <a:srgbClr val="FFFFFF"/>
                </a:highlight>
                <a:latin typeface="Courier New"/>
                <a:ea typeface="Courier New"/>
                <a:cs typeface="Courier New"/>
                <a:sym typeface="Courier New"/>
              </a:rPr>
              <a:t>beta0       -1.10080 -1.072313 -1.05802 -1.04332 -1.01375</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ct val="194594"/>
              <a:buNone/>
            </a:pPr>
            <a:r>
              <a:rPr lang="it-IT" sz="1000">
                <a:highlight>
                  <a:srgbClr val="FFFFFF"/>
                </a:highlight>
                <a:latin typeface="Courier New"/>
                <a:ea typeface="Courier New"/>
                <a:cs typeface="Courier New"/>
                <a:sym typeface="Courier New"/>
              </a:rPr>
              <a:t>betaEnergy   0.98633  1.100396  1.15981  1.22482  1.35676</a:t>
            </a:r>
            <a:endParaRPr sz="1000">
              <a:highlight>
                <a:srgbClr val="FFFFFF"/>
              </a:highlight>
              <a:latin typeface="Courier New"/>
              <a:ea typeface="Courier New"/>
              <a:cs typeface="Courier New"/>
              <a:sym typeface="Courier New"/>
            </a:endParaRPr>
          </a:p>
          <a:p>
            <a:pPr indent="0" lvl="0" marL="0" rtl="0" algn="l">
              <a:lnSpc>
                <a:spcPct val="120000"/>
              </a:lnSpc>
              <a:spcBef>
                <a:spcPts val="0"/>
              </a:spcBef>
              <a:spcAft>
                <a:spcPts val="0"/>
              </a:spcAft>
              <a:buClr>
                <a:schemeClr val="dk1"/>
              </a:buClr>
              <a:buSzPct val="110000"/>
              <a:buFont typeface="Arial"/>
              <a:buNone/>
            </a:pPr>
            <a:r>
              <a:rPr lang="it-IT" sz="1000">
                <a:highlight>
                  <a:srgbClr val="FFFFFF"/>
                </a:highlight>
                <a:latin typeface="Courier New"/>
                <a:ea typeface="Courier New"/>
                <a:cs typeface="Courier New"/>
                <a:sym typeface="Courier New"/>
              </a:rPr>
              <a:t>var.y        0.04979  0.054642  0.05755  0.06053  0.06698</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ct val="92664"/>
              <a:buNone/>
            </a:pPr>
            <a:r>
              <a:t/>
            </a:r>
            <a:endParaRPr/>
          </a:p>
        </p:txBody>
      </p:sp>
      <p:sp>
        <p:nvSpPr>
          <p:cNvPr id="215" name="Google Shape;215;g2ec0fd1145f_1_107"/>
          <p:cNvSpPr txBox="1"/>
          <p:nvPr/>
        </p:nvSpPr>
        <p:spPr>
          <a:xfrm>
            <a:off x="272925" y="105050"/>
            <a:ext cx="3805500" cy="60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400"/>
              </a:spcBef>
              <a:spcAft>
                <a:spcPts val="0"/>
              </a:spcAft>
              <a:buClr>
                <a:schemeClr val="dk1"/>
              </a:buClr>
              <a:buSzPts val="1100"/>
              <a:buFont typeface="Arial"/>
              <a:buNone/>
            </a:pPr>
            <a:r>
              <a:rPr b="1" i="0" lang="it-IT" sz="1300" u="none" cap="none" strike="noStrike">
                <a:solidFill>
                  <a:schemeClr val="dk1"/>
                </a:solidFill>
                <a:latin typeface="Arial"/>
                <a:ea typeface="Arial"/>
                <a:cs typeface="Arial"/>
                <a:sym typeface="Arial"/>
              </a:rPr>
              <a:t>JAGS model considering covariate distribution energyUse</a:t>
            </a:r>
            <a:endParaRPr b="1" i="0" sz="1300" u="none" cap="none" strike="noStrike">
              <a:solidFill>
                <a:schemeClr val="dk1"/>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p:txBody>
      </p:sp>
      <p:pic>
        <p:nvPicPr>
          <p:cNvPr id="216" name="Google Shape;216;g2ec0fd1145f_1_107"/>
          <p:cNvPicPr preferRelativeResize="0"/>
          <p:nvPr/>
        </p:nvPicPr>
        <p:blipFill rotWithShape="1">
          <a:blip r:embed="rId3">
            <a:alphaModFix/>
          </a:blip>
          <a:srcRect b="0" l="0" r="0" t="0"/>
          <a:stretch/>
        </p:blipFill>
        <p:spPr>
          <a:xfrm>
            <a:off x="626625" y="709550"/>
            <a:ext cx="2784549" cy="1453025"/>
          </a:xfrm>
          <a:prstGeom prst="rect">
            <a:avLst/>
          </a:prstGeom>
          <a:noFill/>
          <a:ln>
            <a:noFill/>
          </a:ln>
        </p:spPr>
      </p:pic>
      <p:sp>
        <p:nvSpPr>
          <p:cNvPr id="217" name="Google Shape;217;g2ec0fd1145f_1_107"/>
          <p:cNvSpPr txBox="1"/>
          <p:nvPr/>
        </p:nvSpPr>
        <p:spPr>
          <a:xfrm>
            <a:off x="4572000" y="0"/>
            <a:ext cx="3855300" cy="60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400"/>
              </a:spcBef>
              <a:spcAft>
                <a:spcPts val="0"/>
              </a:spcAft>
              <a:buClr>
                <a:schemeClr val="dk1"/>
              </a:buClr>
              <a:buSzPts val="1100"/>
              <a:buFont typeface="Arial"/>
              <a:buNone/>
            </a:pPr>
            <a:r>
              <a:rPr b="1" i="0" lang="it-IT" sz="1300" u="none" cap="none" strike="noStrike">
                <a:solidFill>
                  <a:schemeClr val="dk1"/>
                </a:solidFill>
                <a:latin typeface="Arial"/>
                <a:ea typeface="Arial"/>
                <a:cs typeface="Arial"/>
                <a:sym typeface="Arial"/>
              </a:rPr>
              <a:t>JAGS model considering covariate distribution energyUse and GDP</a:t>
            </a:r>
            <a:endParaRPr b="1" i="0" sz="1300" u="none" cap="none" strike="noStrike">
              <a:solidFill>
                <a:schemeClr val="dk1"/>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p:txBody>
      </p:sp>
      <p:sp>
        <p:nvSpPr>
          <p:cNvPr id="218" name="Google Shape;218;g2ec0fd1145f_1_107"/>
          <p:cNvSpPr txBox="1"/>
          <p:nvPr/>
        </p:nvSpPr>
        <p:spPr>
          <a:xfrm>
            <a:off x="4572000" y="2100975"/>
            <a:ext cx="3696600" cy="292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it-IT" sz="800" u="none" cap="none" strike="noStrike">
                <a:solidFill>
                  <a:schemeClr val="dk1"/>
                </a:solidFill>
                <a:highlight>
                  <a:srgbClr val="FFFFFF"/>
                </a:highlight>
                <a:latin typeface="Courier New"/>
                <a:ea typeface="Courier New"/>
                <a:cs typeface="Courier New"/>
                <a:sym typeface="Courier New"/>
              </a:rPr>
              <a:t>           Mean       SD  Naive SE Time-series SE</a:t>
            </a:r>
            <a:endParaRPr b="0" i="0" sz="8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it-IT" sz="800" u="none" cap="none" strike="noStrike">
                <a:solidFill>
                  <a:schemeClr val="dk1"/>
                </a:solidFill>
                <a:highlight>
                  <a:srgbClr val="FFFFFF"/>
                </a:highlight>
                <a:latin typeface="Courier New"/>
                <a:ea typeface="Courier New"/>
                <a:cs typeface="Courier New"/>
                <a:sym typeface="Courier New"/>
              </a:rPr>
              <a:t>beta[1]  0.90737 0.015500 0.0001790      0.0003201</a:t>
            </a:r>
            <a:endParaRPr b="0" i="0" sz="8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it-IT" sz="800" u="none" cap="none" strike="noStrike">
                <a:solidFill>
                  <a:schemeClr val="dk1"/>
                </a:solidFill>
                <a:highlight>
                  <a:srgbClr val="FFFFFF"/>
                </a:highlight>
                <a:latin typeface="Courier New"/>
                <a:ea typeface="Courier New"/>
                <a:cs typeface="Courier New"/>
                <a:sym typeface="Courier New"/>
              </a:rPr>
              <a:t>beta[2]  0.08868 0.024702 0.0002852      0.0005059</a:t>
            </a:r>
            <a:endParaRPr b="0" i="0" sz="8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it-IT" sz="800" u="none" cap="none" strike="noStrike">
                <a:solidFill>
                  <a:schemeClr val="dk1"/>
                </a:solidFill>
                <a:highlight>
                  <a:srgbClr val="FFFFFF"/>
                </a:highlight>
                <a:latin typeface="Courier New"/>
                <a:ea typeface="Courier New"/>
                <a:cs typeface="Courier New"/>
                <a:sym typeface="Courier New"/>
              </a:rPr>
              <a:t>beta[3]  0.01345 0.023294 0.0002690      0.0004602</a:t>
            </a:r>
            <a:endParaRPr b="0" i="0" sz="8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it-IT" sz="800" u="none" cap="none" strike="noStrike">
                <a:solidFill>
                  <a:schemeClr val="dk1"/>
                </a:solidFill>
                <a:highlight>
                  <a:srgbClr val="FFFFFF"/>
                </a:highlight>
                <a:latin typeface="Courier New"/>
                <a:ea typeface="Courier New"/>
                <a:cs typeface="Courier New"/>
                <a:sym typeface="Courier New"/>
              </a:rPr>
              <a:t>beta[4]  0.01030 0.017080 0.0001972      0.0002306</a:t>
            </a:r>
            <a:endParaRPr b="0" i="0" sz="8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it-IT" sz="800" u="none" cap="none" strike="noStrike">
                <a:solidFill>
                  <a:schemeClr val="dk1"/>
                </a:solidFill>
                <a:highlight>
                  <a:srgbClr val="FFFFFF"/>
                </a:highlight>
                <a:latin typeface="Courier New"/>
                <a:ea typeface="Courier New"/>
                <a:cs typeface="Courier New"/>
                <a:sym typeface="Courier New"/>
              </a:rPr>
              <a:t>beta0   -1.05835 0.022125 0.0002555      0.0004334</a:t>
            </a:r>
            <a:endParaRPr b="0" i="0" sz="8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it-IT" sz="800" u="none" cap="none" strike="noStrike">
                <a:solidFill>
                  <a:schemeClr val="dk1"/>
                </a:solidFill>
                <a:highlight>
                  <a:srgbClr val="FFFFFF"/>
                </a:highlight>
                <a:latin typeface="Courier New"/>
                <a:ea typeface="Courier New"/>
                <a:cs typeface="Courier New"/>
                <a:sym typeface="Courier New"/>
              </a:rPr>
              <a:t>mu1     -0.83426 0.051364 0.0005931      0.0019826</a:t>
            </a:r>
            <a:endParaRPr b="0" i="0" sz="8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it-IT" sz="800" u="none" cap="none" strike="noStrike">
                <a:solidFill>
                  <a:schemeClr val="dk1"/>
                </a:solidFill>
                <a:highlight>
                  <a:srgbClr val="FFFFFF"/>
                </a:highlight>
                <a:latin typeface="Courier New"/>
                <a:ea typeface="Courier New"/>
                <a:cs typeface="Courier New"/>
                <a:sym typeface="Courier New"/>
              </a:rPr>
              <a:t>mu2      0.51722 0.101250 0.0011691      0.0031127</a:t>
            </a:r>
            <a:endParaRPr b="0" i="0" sz="8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it-IT" sz="800" u="none" cap="none" strike="noStrike">
                <a:solidFill>
                  <a:schemeClr val="dk1"/>
                </a:solidFill>
                <a:highlight>
                  <a:srgbClr val="FFFFFF"/>
                </a:highlight>
                <a:latin typeface="Courier New"/>
                <a:ea typeface="Courier New"/>
                <a:cs typeface="Courier New"/>
                <a:sym typeface="Courier New"/>
              </a:rPr>
              <a:t>pGDP     0.38227 0.052767 0.0006093      0.0019452</a:t>
            </a:r>
            <a:endParaRPr b="0" i="0" sz="8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it-IT" sz="800" u="none" cap="none" strike="noStrike">
                <a:solidFill>
                  <a:schemeClr val="dk1"/>
                </a:solidFill>
                <a:highlight>
                  <a:srgbClr val="FFFFFF"/>
                </a:highlight>
                <a:latin typeface="Courier New"/>
                <a:ea typeface="Courier New"/>
                <a:cs typeface="Courier New"/>
                <a:sym typeface="Courier New"/>
              </a:rPr>
              <a:t>var.y    0.05769 0.004278 0.0000494      0.0000493</a:t>
            </a:r>
            <a:endParaRPr b="0" i="0" sz="8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it-IT" sz="800" u="none" cap="none" strike="noStrike">
                <a:solidFill>
                  <a:schemeClr val="dk1"/>
                </a:solidFill>
                <a:highlight>
                  <a:srgbClr val="FFFFFF"/>
                </a:highlight>
                <a:latin typeface="Courier New"/>
                <a:ea typeface="Courier New"/>
                <a:cs typeface="Courier New"/>
                <a:sym typeface="Courier New"/>
              </a:rPr>
              <a:t>2. Quantiles for each variable:</a:t>
            </a:r>
            <a:endParaRPr b="0" i="0" sz="8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it-IT" sz="800" u="none" cap="none" strike="noStrike">
                <a:solidFill>
                  <a:schemeClr val="dk1"/>
                </a:solidFill>
                <a:highlight>
                  <a:srgbClr val="FFFFFF"/>
                </a:highlight>
                <a:latin typeface="Courier New"/>
                <a:ea typeface="Courier New"/>
                <a:cs typeface="Courier New"/>
                <a:sym typeface="Courier New"/>
              </a:rPr>
              <a:t>            2.5%       25%      50%      75%    97.5%</a:t>
            </a:r>
            <a:endParaRPr b="0" i="0" sz="8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it-IT" sz="800" u="none" cap="none" strike="noStrike">
                <a:solidFill>
                  <a:schemeClr val="dk1"/>
                </a:solidFill>
                <a:highlight>
                  <a:srgbClr val="FFFFFF"/>
                </a:highlight>
                <a:latin typeface="Courier New"/>
                <a:ea typeface="Courier New"/>
                <a:cs typeface="Courier New"/>
                <a:sym typeface="Courier New"/>
              </a:rPr>
              <a:t>beta[1]  0.87672  0.896838  0.90732  0.91766  0.93752</a:t>
            </a:r>
            <a:endParaRPr b="0" i="0" sz="8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it-IT" sz="800" u="none" cap="none" strike="noStrike">
                <a:solidFill>
                  <a:schemeClr val="dk1"/>
                </a:solidFill>
                <a:highlight>
                  <a:srgbClr val="FFFFFF"/>
                </a:highlight>
                <a:latin typeface="Courier New"/>
                <a:ea typeface="Courier New"/>
                <a:cs typeface="Courier New"/>
                <a:sym typeface="Courier New"/>
              </a:rPr>
              <a:t>beta[2]  0.04132  0.071764  0.08839  0.10520  0.13775</a:t>
            </a:r>
            <a:endParaRPr b="0" i="0" sz="8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it-IT" sz="800" u="none" cap="none" strike="noStrike">
                <a:solidFill>
                  <a:schemeClr val="dk1"/>
                </a:solidFill>
                <a:highlight>
                  <a:srgbClr val="FFFFFF"/>
                </a:highlight>
                <a:latin typeface="Courier New"/>
                <a:ea typeface="Courier New"/>
                <a:cs typeface="Courier New"/>
                <a:sym typeface="Courier New"/>
              </a:rPr>
              <a:t>beta[3] -0.03286 -0.002063  0.01378  0.02894  0.05911</a:t>
            </a:r>
            <a:endParaRPr b="0" i="0" sz="8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it-IT" sz="800" u="none" cap="none" strike="noStrike">
                <a:solidFill>
                  <a:schemeClr val="dk1"/>
                </a:solidFill>
                <a:highlight>
                  <a:srgbClr val="FFFFFF"/>
                </a:highlight>
                <a:latin typeface="Courier New"/>
                <a:ea typeface="Courier New"/>
                <a:cs typeface="Courier New"/>
                <a:sym typeface="Courier New"/>
              </a:rPr>
              <a:t>beta[4] -0.02324 -0.001317  0.01024  0.02186  0.04405</a:t>
            </a:r>
            <a:endParaRPr b="0" i="0" sz="8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it-IT" sz="800" u="none" cap="none" strike="noStrike">
                <a:solidFill>
                  <a:schemeClr val="dk1"/>
                </a:solidFill>
                <a:highlight>
                  <a:srgbClr val="FFFFFF"/>
                </a:highlight>
                <a:latin typeface="Courier New"/>
                <a:ea typeface="Courier New"/>
                <a:cs typeface="Courier New"/>
                <a:sym typeface="Courier New"/>
              </a:rPr>
              <a:t>beta0   -1.10182 -1.073324 -1.05842 -1.04350 -1.01585</a:t>
            </a:r>
            <a:endParaRPr b="0" i="0" sz="8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it-IT" sz="800" u="none" cap="none" strike="noStrike">
                <a:solidFill>
                  <a:schemeClr val="dk1"/>
                </a:solidFill>
                <a:highlight>
                  <a:srgbClr val="FFFFFF"/>
                </a:highlight>
                <a:latin typeface="Courier New"/>
                <a:ea typeface="Courier New"/>
                <a:cs typeface="Courier New"/>
                <a:sym typeface="Courier New"/>
              </a:rPr>
              <a:t>mu1     -0.94126 -0.868485 -0.83167 -0.79826 -0.73958</a:t>
            </a:r>
            <a:endParaRPr b="0" i="0" sz="8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it-IT" sz="800" u="none" cap="none" strike="noStrike">
                <a:solidFill>
                  <a:schemeClr val="dk1"/>
                </a:solidFill>
                <a:highlight>
                  <a:srgbClr val="FFFFFF"/>
                </a:highlight>
                <a:latin typeface="Courier New"/>
                <a:ea typeface="Courier New"/>
                <a:cs typeface="Courier New"/>
                <a:sym typeface="Courier New"/>
              </a:rPr>
              <a:t>mu2      0.32106  0.448521  0.51691  0.58484  0.71749</a:t>
            </a:r>
            <a:endParaRPr b="0" i="0" sz="8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it-IT" sz="800" u="none" cap="none" strike="noStrike">
                <a:solidFill>
                  <a:schemeClr val="dk1"/>
                </a:solidFill>
                <a:highlight>
                  <a:srgbClr val="FFFFFF"/>
                </a:highlight>
                <a:latin typeface="Courier New"/>
                <a:ea typeface="Courier New"/>
                <a:cs typeface="Courier New"/>
                <a:sym typeface="Courier New"/>
              </a:rPr>
              <a:t>pGDP     0.27716  0.345979  0.38372  0.42015  0.48108</a:t>
            </a:r>
            <a:endParaRPr b="0" i="0" sz="8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20000"/>
              </a:lnSpc>
              <a:spcBef>
                <a:spcPts val="0"/>
              </a:spcBef>
              <a:spcAft>
                <a:spcPts val="0"/>
              </a:spcAft>
              <a:buClr>
                <a:schemeClr val="dk1"/>
              </a:buClr>
              <a:buSzPts val="1100"/>
              <a:buFont typeface="Arial"/>
              <a:buNone/>
            </a:pPr>
            <a:r>
              <a:rPr b="0" i="0" lang="it-IT" sz="800" u="none" cap="none" strike="noStrike">
                <a:solidFill>
                  <a:schemeClr val="dk1"/>
                </a:solidFill>
                <a:highlight>
                  <a:srgbClr val="FFFFFF"/>
                </a:highlight>
                <a:latin typeface="Courier New"/>
                <a:ea typeface="Courier New"/>
                <a:cs typeface="Courier New"/>
                <a:sym typeface="Courier New"/>
              </a:rPr>
              <a:t>var.y    0.04990  0.054692  0.05748  0.06043  0.06678</a:t>
            </a:r>
            <a:endParaRPr b="0" i="0" sz="800" u="none" cap="none" strike="noStrike">
              <a:solidFill>
                <a:schemeClr val="dk1"/>
              </a:solidFill>
              <a:highlight>
                <a:srgbClr val="FFFFFF"/>
              </a:highlight>
              <a:latin typeface="Courier New"/>
              <a:ea typeface="Courier New"/>
              <a:cs typeface="Courier New"/>
              <a:sym typeface="Courier New"/>
            </a:endParaRPr>
          </a:p>
        </p:txBody>
      </p:sp>
      <p:pic>
        <p:nvPicPr>
          <p:cNvPr id="219" name="Google Shape;219;g2ec0fd1145f_1_107"/>
          <p:cNvPicPr preferRelativeResize="0"/>
          <p:nvPr/>
        </p:nvPicPr>
        <p:blipFill rotWithShape="1">
          <a:blip r:embed="rId4">
            <a:alphaModFix/>
          </a:blip>
          <a:srcRect b="0" l="0" r="0" t="0"/>
          <a:stretch/>
        </p:blipFill>
        <p:spPr>
          <a:xfrm>
            <a:off x="3649000" y="604500"/>
            <a:ext cx="3210974" cy="1609475"/>
          </a:xfrm>
          <a:prstGeom prst="rect">
            <a:avLst/>
          </a:prstGeom>
          <a:noFill/>
          <a:ln>
            <a:noFill/>
          </a:ln>
        </p:spPr>
      </p:pic>
      <p:pic>
        <p:nvPicPr>
          <p:cNvPr id="220" name="Google Shape;220;g2ec0fd1145f_1_107"/>
          <p:cNvPicPr preferRelativeResize="0"/>
          <p:nvPr/>
        </p:nvPicPr>
        <p:blipFill rotWithShape="1">
          <a:blip r:embed="rId5">
            <a:alphaModFix/>
          </a:blip>
          <a:srcRect b="0" l="0" r="0" t="0"/>
          <a:stretch/>
        </p:blipFill>
        <p:spPr>
          <a:xfrm>
            <a:off x="6607672" y="509425"/>
            <a:ext cx="2536328" cy="1653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2ec0fd1145f_1_85"/>
          <p:cNvSpPr txBox="1"/>
          <p:nvPr>
            <p:ph idx="1" type="body"/>
          </p:nvPr>
        </p:nvSpPr>
        <p:spPr>
          <a:xfrm>
            <a:off x="232425" y="2279725"/>
            <a:ext cx="4486800" cy="2739000"/>
          </a:xfrm>
          <a:prstGeom prst="rect">
            <a:avLst/>
          </a:prstGeom>
          <a:noFill/>
          <a:ln>
            <a:noFill/>
          </a:ln>
        </p:spPr>
        <p:txBody>
          <a:bodyPr anchorCtr="0" anchor="t" bIns="91425" lIns="91425" spcFirstLastPara="1" rIns="91425" wrap="square" tIns="91425">
            <a:normAutofit lnSpcReduction="20000"/>
          </a:bodyPr>
          <a:lstStyle/>
          <a:p>
            <a:pPr indent="0" lvl="0" marL="0" rtl="0" algn="ctr">
              <a:lnSpc>
                <a:spcPct val="90000"/>
              </a:lnSpc>
              <a:spcBef>
                <a:spcPts val="0"/>
              </a:spcBef>
              <a:spcAft>
                <a:spcPts val="0"/>
              </a:spcAft>
              <a:buSzPts val="1800"/>
              <a:buNone/>
            </a:pPr>
            <a:r>
              <a:rPr lang="it-IT" sz="1000">
                <a:highlight>
                  <a:srgbClr val="FFFFFF"/>
                </a:highlight>
                <a:latin typeface="Courier New"/>
                <a:ea typeface="Courier New"/>
                <a:cs typeface="Courier New"/>
                <a:sym typeface="Courier New"/>
              </a:rPr>
              <a:t>           Mean       SD  Naive SE Time-series SE</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ts val="1800"/>
              <a:buNone/>
            </a:pPr>
            <a:r>
              <a:rPr lang="it-IT" sz="1000">
                <a:highlight>
                  <a:srgbClr val="FFFFFF"/>
                </a:highlight>
                <a:latin typeface="Courier New"/>
                <a:ea typeface="Courier New"/>
                <a:cs typeface="Courier New"/>
                <a:sym typeface="Courier New"/>
              </a:rPr>
              <a:t>beta[1]  0.90697 0.015372 1.775e-04      3.116e-04</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ts val="1800"/>
              <a:buNone/>
            </a:pPr>
            <a:r>
              <a:rPr lang="it-IT" sz="1000">
                <a:highlight>
                  <a:srgbClr val="FFFFFF"/>
                </a:highlight>
                <a:latin typeface="Courier New"/>
                <a:ea typeface="Courier New"/>
                <a:cs typeface="Courier New"/>
                <a:sym typeface="Courier New"/>
              </a:rPr>
              <a:t>beta[2]  0.08965 0.024734 2.856e-04      5.249e-04</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ts val="1800"/>
              <a:buNone/>
            </a:pPr>
            <a:r>
              <a:rPr lang="it-IT" sz="1000">
                <a:highlight>
                  <a:srgbClr val="FFFFFF"/>
                </a:highlight>
                <a:latin typeface="Courier New"/>
                <a:ea typeface="Courier New"/>
                <a:cs typeface="Courier New"/>
                <a:sym typeface="Courier New"/>
              </a:rPr>
              <a:t>beta[3]  0.01254 0.023072 2.664e-04      4.495e-04</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ts val="1800"/>
              <a:buNone/>
            </a:pPr>
            <a:r>
              <a:rPr lang="it-IT" sz="1000">
                <a:highlight>
                  <a:srgbClr val="FFFFFF"/>
                </a:highlight>
                <a:latin typeface="Courier New"/>
                <a:ea typeface="Courier New"/>
                <a:cs typeface="Courier New"/>
                <a:sym typeface="Courier New"/>
              </a:rPr>
              <a:t>beta[4]  0.01069 0.016864 1.947e-04      2.284e-04</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ts val="1800"/>
              <a:buNone/>
            </a:pPr>
            <a:r>
              <a:rPr lang="it-IT" sz="1000">
                <a:highlight>
                  <a:srgbClr val="FFFFFF"/>
                </a:highlight>
                <a:latin typeface="Courier New"/>
                <a:ea typeface="Courier New"/>
                <a:cs typeface="Courier New"/>
                <a:sym typeface="Courier New"/>
              </a:rPr>
              <a:t>beta0   -1.05752 0.021857 2.524e-04      4.280e-04</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ts val="1800"/>
              <a:buNone/>
            </a:pPr>
            <a:r>
              <a:rPr lang="it-IT" sz="1000">
                <a:highlight>
                  <a:srgbClr val="FFFFFF"/>
                </a:highlight>
                <a:latin typeface="Courier New"/>
                <a:ea typeface="Courier New"/>
                <a:cs typeface="Courier New"/>
                <a:sym typeface="Courier New"/>
              </a:rPr>
              <a:t>var.y    0.05763 0.004394 5.074e-05      5.074e-05</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ts val="1800"/>
              <a:buNone/>
            </a:pPr>
            <a:r>
              <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ts val="1800"/>
              <a:buNone/>
            </a:pPr>
            <a:r>
              <a:rPr lang="it-IT" sz="1000">
                <a:highlight>
                  <a:srgbClr val="FFFFFF"/>
                </a:highlight>
                <a:latin typeface="Courier New"/>
                <a:ea typeface="Courier New"/>
                <a:cs typeface="Courier New"/>
                <a:sym typeface="Courier New"/>
              </a:rPr>
              <a:t>2. Quantiles for each variable:</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ts val="1800"/>
              <a:buNone/>
            </a:pPr>
            <a:r>
              <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ts val="1800"/>
              <a:buNone/>
            </a:pPr>
            <a:r>
              <a:rPr lang="it-IT" sz="1000">
                <a:highlight>
                  <a:srgbClr val="FFFFFF"/>
                </a:highlight>
                <a:latin typeface="Courier New"/>
                <a:ea typeface="Courier New"/>
                <a:cs typeface="Courier New"/>
                <a:sym typeface="Courier New"/>
              </a:rPr>
              <a:t>            2.5%        25%      50%      75%    97.5%</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ts val="1800"/>
              <a:buNone/>
            </a:pPr>
            <a:r>
              <a:rPr lang="it-IT" sz="1000">
                <a:highlight>
                  <a:srgbClr val="FFFFFF"/>
                </a:highlight>
                <a:latin typeface="Courier New"/>
                <a:ea typeface="Courier New"/>
                <a:cs typeface="Courier New"/>
                <a:sym typeface="Courier New"/>
              </a:rPr>
              <a:t>beta[1]  0.87713  0.8966404  0.90687  0.91714  0.93736</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ts val="1800"/>
              <a:buNone/>
            </a:pPr>
            <a:r>
              <a:rPr lang="it-IT" sz="1000">
                <a:highlight>
                  <a:srgbClr val="FFFFFF"/>
                </a:highlight>
                <a:latin typeface="Courier New"/>
                <a:ea typeface="Courier New"/>
                <a:cs typeface="Courier New"/>
                <a:sym typeface="Courier New"/>
              </a:rPr>
              <a:t>beta[2]  0.04167  0.0729711  0.08969  0.10657  0.13861</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ts val="1800"/>
              <a:buNone/>
            </a:pPr>
            <a:r>
              <a:rPr lang="it-IT" sz="1000">
                <a:highlight>
                  <a:srgbClr val="FFFFFF"/>
                </a:highlight>
                <a:latin typeface="Courier New"/>
                <a:ea typeface="Courier New"/>
                <a:cs typeface="Courier New"/>
                <a:sym typeface="Courier New"/>
              </a:rPr>
              <a:t>beta[3] -0.03235 -0.0029236  0.01244  0.02774  0.05806</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ts val="1800"/>
              <a:buNone/>
            </a:pPr>
            <a:r>
              <a:rPr lang="it-IT" sz="1000">
                <a:highlight>
                  <a:srgbClr val="FFFFFF"/>
                </a:highlight>
                <a:latin typeface="Courier New"/>
                <a:ea typeface="Courier New"/>
                <a:cs typeface="Courier New"/>
                <a:sym typeface="Courier New"/>
              </a:rPr>
              <a:t>beta[4] -0.02303 -0.0006827  0.01049  0.02227  0.04367</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ts val="1800"/>
              <a:buNone/>
            </a:pPr>
            <a:r>
              <a:rPr lang="it-IT" sz="1000">
                <a:highlight>
                  <a:srgbClr val="FFFFFF"/>
                </a:highlight>
                <a:latin typeface="Courier New"/>
                <a:ea typeface="Courier New"/>
                <a:cs typeface="Courier New"/>
                <a:sym typeface="Courier New"/>
              </a:rPr>
              <a:t>beta0   -1.10026 -1.0717167 -1.05756 -1.04309 -1.01424</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ts val="1800"/>
              <a:buNone/>
            </a:pPr>
            <a:r>
              <a:rPr lang="it-IT" sz="1000">
                <a:highlight>
                  <a:srgbClr val="FFFFFF"/>
                </a:highlight>
                <a:latin typeface="Courier New"/>
                <a:ea typeface="Courier New"/>
                <a:cs typeface="Courier New"/>
                <a:sym typeface="Courier New"/>
              </a:rPr>
              <a:t>var.y    0.04962  0.0545871  0.05744  0.06042  0.06692</a:t>
            </a:r>
            <a:endParaRPr sz="1000">
              <a:highlight>
                <a:srgbClr val="FFFFFF"/>
              </a:highlight>
              <a:latin typeface="Courier New"/>
              <a:ea typeface="Courier New"/>
              <a:cs typeface="Courier New"/>
              <a:sym typeface="Courier New"/>
            </a:endParaRPr>
          </a:p>
          <a:p>
            <a:pPr indent="0" lvl="0" marL="0" rtl="0" algn="l">
              <a:lnSpc>
                <a:spcPct val="120000"/>
              </a:lnSpc>
              <a:spcBef>
                <a:spcPts val="0"/>
              </a:spcBef>
              <a:spcAft>
                <a:spcPts val="0"/>
              </a:spcAft>
              <a:buClr>
                <a:schemeClr val="dk1"/>
              </a:buClr>
              <a:buSzPts val="1100"/>
              <a:buFont typeface="Arial"/>
              <a:buNone/>
            </a:pPr>
            <a:r>
              <a:t/>
            </a:r>
            <a:endParaRPr sz="1000">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ctr">
              <a:lnSpc>
                <a:spcPct val="90000"/>
              </a:lnSpc>
              <a:spcBef>
                <a:spcPts val="0"/>
              </a:spcBef>
              <a:spcAft>
                <a:spcPts val="0"/>
              </a:spcAft>
              <a:buSzPts val="1800"/>
              <a:buNone/>
            </a:pPr>
            <a:r>
              <a:t/>
            </a:r>
            <a:endParaRPr/>
          </a:p>
        </p:txBody>
      </p:sp>
      <p:pic>
        <p:nvPicPr>
          <p:cNvPr id="226" name="Google Shape;226;g2ec0fd1145f_1_85"/>
          <p:cNvPicPr preferRelativeResize="0"/>
          <p:nvPr/>
        </p:nvPicPr>
        <p:blipFill rotWithShape="1">
          <a:blip r:embed="rId3">
            <a:alphaModFix/>
          </a:blip>
          <a:srcRect b="0" l="0" r="0" t="0"/>
          <a:stretch/>
        </p:blipFill>
        <p:spPr>
          <a:xfrm>
            <a:off x="5123125" y="2223088"/>
            <a:ext cx="4020873" cy="2084772"/>
          </a:xfrm>
          <a:prstGeom prst="rect">
            <a:avLst/>
          </a:prstGeom>
          <a:noFill/>
          <a:ln>
            <a:noFill/>
          </a:ln>
        </p:spPr>
      </p:pic>
      <p:sp>
        <p:nvSpPr>
          <p:cNvPr id="227" name="Google Shape;227;g2ec0fd1145f_1_85"/>
          <p:cNvSpPr txBox="1"/>
          <p:nvPr/>
        </p:nvSpPr>
        <p:spPr>
          <a:xfrm>
            <a:off x="319125" y="331000"/>
            <a:ext cx="4955100" cy="38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400"/>
              </a:spcBef>
              <a:spcAft>
                <a:spcPts val="0"/>
              </a:spcAft>
              <a:buClr>
                <a:schemeClr val="dk1"/>
              </a:buClr>
              <a:buSzPts val="1100"/>
              <a:buFont typeface="Arial"/>
              <a:buNone/>
            </a:pPr>
            <a:r>
              <a:rPr b="1" i="0" lang="it-IT" sz="1300" u="none" cap="none" strike="noStrike">
                <a:solidFill>
                  <a:schemeClr val="dk1"/>
                </a:solidFill>
                <a:latin typeface="Arial"/>
                <a:ea typeface="Arial"/>
                <a:cs typeface="Arial"/>
                <a:sym typeface="Arial"/>
              </a:rPr>
              <a:t>JAGS model no threshold on GDP</a:t>
            </a:r>
            <a:endParaRPr b="1" i="0" sz="1300" u="none" cap="none" strike="noStrike">
              <a:solidFill>
                <a:schemeClr val="dk1"/>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p:txBody>
      </p:sp>
      <p:pic>
        <p:nvPicPr>
          <p:cNvPr id="228" name="Google Shape;228;g2ec0fd1145f_1_85"/>
          <p:cNvPicPr preferRelativeResize="0"/>
          <p:nvPr/>
        </p:nvPicPr>
        <p:blipFill rotWithShape="1">
          <a:blip r:embed="rId4">
            <a:alphaModFix/>
          </a:blip>
          <a:srcRect b="0" l="0" r="0" t="0"/>
          <a:stretch/>
        </p:blipFill>
        <p:spPr>
          <a:xfrm>
            <a:off x="2390375" y="717397"/>
            <a:ext cx="3270425" cy="1455900"/>
          </a:xfrm>
          <a:prstGeom prst="rect">
            <a:avLst/>
          </a:prstGeom>
          <a:noFill/>
          <a:ln>
            <a:noFill/>
          </a:ln>
        </p:spPr>
      </p:pic>
      <p:sp>
        <p:nvSpPr>
          <p:cNvPr id="229" name="Google Shape;229;g2ec0fd1145f_1_85"/>
          <p:cNvSpPr txBox="1"/>
          <p:nvPr/>
        </p:nvSpPr>
        <p:spPr>
          <a:xfrm>
            <a:off x="388500" y="4433925"/>
            <a:ext cx="7660800" cy="5847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1200"/>
              </a:spcBef>
              <a:spcAft>
                <a:spcPts val="0"/>
              </a:spcAft>
              <a:buClr>
                <a:srgbClr val="000000"/>
              </a:buClr>
              <a:buSzPts val="1200"/>
              <a:buFont typeface="Arial"/>
              <a:buChar char="●"/>
            </a:pPr>
            <a:r>
              <a:rPr b="0" i="0" lang="it-IT" sz="1200" u="none" cap="none" strike="noStrike">
                <a:solidFill>
                  <a:srgbClr val="000000"/>
                </a:solidFill>
                <a:latin typeface="Arial"/>
                <a:ea typeface="Arial"/>
                <a:cs typeface="Arial"/>
                <a:sym typeface="Arial"/>
              </a:rPr>
              <a:t>The prediction of previous models doesn't improve but it allowed us to extract the parameters of GDP and energyUse</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3024bd1fa42_1_7"/>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it-IT"/>
              <a:t>Content</a:t>
            </a:r>
            <a:endParaRPr/>
          </a:p>
        </p:txBody>
      </p:sp>
      <p:sp>
        <p:nvSpPr>
          <p:cNvPr id="99" name="Google Shape;99;g3024bd1fa42_1_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it-IT"/>
              <a:t>Task and dataset</a:t>
            </a:r>
            <a:endParaRPr/>
          </a:p>
          <a:p>
            <a:pPr indent="-342900" lvl="0" marL="457200" rtl="0" algn="l">
              <a:lnSpc>
                <a:spcPct val="115000"/>
              </a:lnSpc>
              <a:spcBef>
                <a:spcPts val="0"/>
              </a:spcBef>
              <a:spcAft>
                <a:spcPts val="0"/>
              </a:spcAft>
              <a:buSzPts val="1800"/>
              <a:buChar char="●"/>
            </a:pPr>
            <a:r>
              <a:rPr lang="it-IT"/>
              <a:t>Preliminary analysis</a:t>
            </a:r>
            <a:endParaRPr/>
          </a:p>
          <a:p>
            <a:pPr indent="-342900" lvl="0" marL="457200" rtl="0" algn="l">
              <a:lnSpc>
                <a:spcPct val="115000"/>
              </a:lnSpc>
              <a:spcBef>
                <a:spcPts val="0"/>
              </a:spcBef>
              <a:spcAft>
                <a:spcPts val="0"/>
              </a:spcAft>
              <a:buSzPts val="1800"/>
              <a:buChar char="●"/>
            </a:pPr>
            <a:r>
              <a:rPr lang="it-IT"/>
              <a:t>BAS analysis and model selection</a:t>
            </a:r>
            <a:endParaRPr/>
          </a:p>
          <a:p>
            <a:pPr indent="-342900" lvl="0" marL="457200" rtl="0" algn="l">
              <a:lnSpc>
                <a:spcPct val="115000"/>
              </a:lnSpc>
              <a:spcBef>
                <a:spcPts val="0"/>
              </a:spcBef>
              <a:spcAft>
                <a:spcPts val="0"/>
              </a:spcAft>
              <a:buSzPts val="1800"/>
              <a:buChar char="●"/>
            </a:pPr>
            <a:r>
              <a:rPr lang="it-IT"/>
              <a:t>Models (JAGS)</a:t>
            </a:r>
            <a:endParaRPr/>
          </a:p>
          <a:p>
            <a:pPr indent="-342900" lvl="0" marL="457200" rtl="0" algn="l">
              <a:lnSpc>
                <a:spcPct val="115000"/>
              </a:lnSpc>
              <a:spcBef>
                <a:spcPts val="0"/>
              </a:spcBef>
              <a:spcAft>
                <a:spcPts val="0"/>
              </a:spcAft>
              <a:buSzPts val="1800"/>
              <a:buChar char="●"/>
            </a:pPr>
            <a:r>
              <a:rPr lang="it-IT"/>
              <a:t>Clustering</a:t>
            </a:r>
            <a:endParaRPr/>
          </a:p>
          <a:p>
            <a:pPr indent="-342900" lvl="0" marL="457200" rtl="0" algn="l">
              <a:lnSpc>
                <a:spcPct val="115000"/>
              </a:lnSpc>
              <a:spcBef>
                <a:spcPts val="0"/>
              </a:spcBef>
              <a:spcAft>
                <a:spcPts val="0"/>
              </a:spcAft>
              <a:buSzPts val="1800"/>
              <a:buChar char="●"/>
            </a:pPr>
            <a:r>
              <a:rPr lang="it-IT"/>
              <a:t>Conclusions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2ec0fd1145f_1_121"/>
          <p:cNvSpPr txBox="1"/>
          <p:nvPr/>
        </p:nvSpPr>
        <p:spPr>
          <a:xfrm>
            <a:off x="152400" y="53500"/>
            <a:ext cx="4895700" cy="505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400"/>
              </a:spcBef>
              <a:spcAft>
                <a:spcPts val="0"/>
              </a:spcAft>
              <a:buClr>
                <a:schemeClr val="dk1"/>
              </a:buClr>
              <a:buSzPts val="1100"/>
              <a:buFont typeface="Arial"/>
              <a:buNone/>
            </a:pPr>
            <a:r>
              <a:rPr b="1" i="0" lang="it-IT" sz="1300" u="none" cap="none" strike="noStrike">
                <a:solidFill>
                  <a:schemeClr val="dk1"/>
                </a:solidFill>
                <a:latin typeface="Arial"/>
                <a:ea typeface="Arial"/>
                <a:cs typeface="Arial"/>
                <a:sym typeface="Arial"/>
              </a:rPr>
              <a:t>Bayesian LASSO prior</a:t>
            </a:r>
            <a:endParaRPr b="1" i="0" sz="1300" u="none" cap="none" strike="noStrike">
              <a:solidFill>
                <a:schemeClr val="dk1"/>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p:txBody>
      </p:sp>
      <p:pic>
        <p:nvPicPr>
          <p:cNvPr id="235" name="Google Shape;235;g2ec0fd1145f_1_121"/>
          <p:cNvPicPr preferRelativeResize="0"/>
          <p:nvPr/>
        </p:nvPicPr>
        <p:blipFill rotWithShape="1">
          <a:blip r:embed="rId3">
            <a:alphaModFix/>
          </a:blip>
          <a:srcRect b="0" l="0" r="0" t="0"/>
          <a:stretch/>
        </p:blipFill>
        <p:spPr>
          <a:xfrm>
            <a:off x="162750" y="443800"/>
            <a:ext cx="4675499" cy="1620625"/>
          </a:xfrm>
          <a:prstGeom prst="rect">
            <a:avLst/>
          </a:prstGeom>
          <a:noFill/>
          <a:ln>
            <a:noFill/>
          </a:ln>
        </p:spPr>
      </p:pic>
      <p:sp>
        <p:nvSpPr>
          <p:cNvPr id="236" name="Google Shape;236;g2ec0fd1145f_1_121"/>
          <p:cNvSpPr txBox="1"/>
          <p:nvPr/>
        </p:nvSpPr>
        <p:spPr>
          <a:xfrm>
            <a:off x="152400" y="2397150"/>
            <a:ext cx="4895700" cy="172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           Mean      SD  Naive SE Time-series SE</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beta[1]  0.90688 0.01543 0.0001782      0.0003694</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beta[2]  0.08862 0.02468 0.0002849      0.0005653</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beta[3]  0.01353 0.02295 0.0002650      0.0005160</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beta[4]  0.01014 0.01694 0.0001956      0.0002715</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beta0   -1.05745 0.02201 0.0002541      0.0004957</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2. Quantiles for each variable:</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            2.5%       25%       50%      75%    97.5%</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beta[1]  0.87623  0.896427  0.906878  0.91717  0.93735</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beta[2]  0.03993  0.072306  0.088606  0.10543  0.13740</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beta[3] -0.03169 -0.001674  0.013657  0.02863  0.05913</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beta[4] -0.02284 -0.001261  0.009799  0.02150  0.04427</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beta0   -1.10094 -1.072499 -1.057443 -1.04231 -1.01483</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20000"/>
              </a:lnSpc>
              <a:spcBef>
                <a:spcPts val="0"/>
              </a:spcBef>
              <a:spcAft>
                <a:spcPts val="0"/>
              </a:spcAft>
              <a:buClr>
                <a:schemeClr val="dk1"/>
              </a:buClr>
              <a:buSzPts val="1100"/>
              <a:buFont typeface="Arial"/>
              <a:buNone/>
            </a:pPr>
            <a:r>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p:txBody>
      </p:sp>
      <p:pic>
        <p:nvPicPr>
          <p:cNvPr id="237" name="Google Shape;237;g2ec0fd1145f_1_121"/>
          <p:cNvPicPr preferRelativeResize="0"/>
          <p:nvPr/>
        </p:nvPicPr>
        <p:blipFill rotWithShape="1">
          <a:blip r:embed="rId4">
            <a:alphaModFix/>
          </a:blip>
          <a:srcRect b="0" l="0" r="0" t="0"/>
          <a:stretch/>
        </p:blipFill>
        <p:spPr>
          <a:xfrm>
            <a:off x="4897725" y="250649"/>
            <a:ext cx="4103800" cy="2534700"/>
          </a:xfrm>
          <a:prstGeom prst="rect">
            <a:avLst/>
          </a:prstGeom>
          <a:noFill/>
          <a:ln>
            <a:noFill/>
          </a:ln>
        </p:spPr>
      </p:pic>
      <p:pic>
        <p:nvPicPr>
          <p:cNvPr id="238" name="Google Shape;238;g2ec0fd1145f_1_121"/>
          <p:cNvPicPr preferRelativeResize="0"/>
          <p:nvPr/>
        </p:nvPicPr>
        <p:blipFill rotWithShape="1">
          <a:blip r:embed="rId5">
            <a:alphaModFix/>
          </a:blip>
          <a:srcRect b="0" l="0" r="0" t="0"/>
          <a:stretch/>
        </p:blipFill>
        <p:spPr>
          <a:xfrm>
            <a:off x="4897718" y="2785350"/>
            <a:ext cx="3791056" cy="23415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2ec0fd1145f_1_72"/>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p>
            <a:pPr indent="0" lvl="0" marL="0" rtl="0" algn="ctr">
              <a:lnSpc>
                <a:spcPct val="90000"/>
              </a:lnSpc>
              <a:spcBef>
                <a:spcPts val="0"/>
              </a:spcBef>
              <a:spcAft>
                <a:spcPts val="0"/>
              </a:spcAft>
              <a:buClr>
                <a:schemeClr val="dk1"/>
              </a:buClr>
              <a:buSzPts val="12000"/>
              <a:buFont typeface="Play"/>
              <a:buNone/>
            </a:pPr>
            <a:r>
              <a:rPr lang="it-IT" sz="7500"/>
              <a:t>Threshold</a:t>
            </a:r>
            <a:endParaRPr/>
          </a:p>
        </p:txBody>
      </p:sp>
      <p:sp>
        <p:nvSpPr>
          <p:cNvPr id="244" name="Google Shape;244;g2ec0fd1145f_1_7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p>
            <a:pPr indent="0" lvl="0" marL="114300" rtl="0" algn="ctr">
              <a:lnSpc>
                <a:spcPct val="90000"/>
              </a:lnSpc>
              <a:spcBef>
                <a:spcPts val="0"/>
              </a:spcBef>
              <a:spcAft>
                <a:spcPts val="600"/>
              </a:spcAft>
              <a:buClr>
                <a:schemeClr val="dk1"/>
              </a:buClr>
              <a:buSzPts val="1800"/>
              <a:buNone/>
            </a:pPr>
            <a:r>
              <a:rPr lang="it-IT"/>
              <a:t>Section 4.2.1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2ec0fd1145f_1_147"/>
          <p:cNvSpPr txBox="1"/>
          <p:nvPr>
            <p:ph idx="1" type="body"/>
          </p:nvPr>
        </p:nvSpPr>
        <p:spPr>
          <a:xfrm>
            <a:off x="251500" y="119625"/>
            <a:ext cx="8520600" cy="657300"/>
          </a:xfrm>
          <a:prstGeom prst="rect">
            <a:avLst/>
          </a:prstGeom>
          <a:noFill/>
          <a:ln>
            <a:noFill/>
          </a:ln>
        </p:spPr>
        <p:txBody>
          <a:bodyPr anchorCtr="0" anchor="t" bIns="91425" lIns="91425" spcFirstLastPara="1" rIns="91425" wrap="square" tIns="91425">
            <a:normAutofit/>
          </a:bodyPr>
          <a:lstStyle/>
          <a:p>
            <a:pPr indent="-342900" lvl="0" marL="457200" rtl="0" algn="l">
              <a:lnSpc>
                <a:spcPct val="90000"/>
              </a:lnSpc>
              <a:spcBef>
                <a:spcPts val="0"/>
              </a:spcBef>
              <a:spcAft>
                <a:spcPts val="0"/>
              </a:spcAft>
              <a:buSzPts val="1800"/>
              <a:buChar char="●"/>
            </a:pPr>
            <a:r>
              <a:rPr lang="it-IT"/>
              <a:t>For this analysis different models have been deployed </a:t>
            </a:r>
            <a:endParaRPr/>
          </a:p>
        </p:txBody>
      </p:sp>
      <p:pic>
        <p:nvPicPr>
          <p:cNvPr id="250" name="Google Shape;250;g2ec0fd1145f_1_147"/>
          <p:cNvPicPr preferRelativeResize="0"/>
          <p:nvPr/>
        </p:nvPicPr>
        <p:blipFill rotWithShape="1">
          <a:blip r:embed="rId3">
            <a:alphaModFix/>
          </a:blip>
          <a:srcRect b="0" l="0" r="0" t="0"/>
          <a:stretch/>
        </p:blipFill>
        <p:spPr>
          <a:xfrm>
            <a:off x="201950" y="1312063"/>
            <a:ext cx="7997910" cy="3130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2ec0fd1145f_1_142"/>
          <p:cNvSpPr txBox="1"/>
          <p:nvPr>
            <p:ph idx="1" type="body"/>
          </p:nvPr>
        </p:nvSpPr>
        <p:spPr>
          <a:xfrm>
            <a:off x="123400" y="119625"/>
            <a:ext cx="3813000" cy="3432300"/>
          </a:xfrm>
          <a:prstGeom prst="rect">
            <a:avLst/>
          </a:prstGeom>
          <a:noFill/>
          <a:ln>
            <a:noFill/>
          </a:ln>
        </p:spPr>
        <p:txBody>
          <a:bodyPr anchorCtr="0" anchor="t" bIns="91425" lIns="91425" spcFirstLastPara="1" rIns="91425" wrap="square" tIns="91425">
            <a:normAutofit fontScale="85000"/>
          </a:bodyPr>
          <a:lstStyle/>
          <a:p>
            <a:pPr indent="0" lvl="0" marL="0" rtl="0" algn="ctr">
              <a:lnSpc>
                <a:spcPct val="90000"/>
              </a:lnSpc>
              <a:spcBef>
                <a:spcPts val="0"/>
              </a:spcBef>
              <a:spcAft>
                <a:spcPts val="0"/>
              </a:spcAft>
              <a:buSzPct val="211764"/>
              <a:buNone/>
            </a:pPr>
            <a:r>
              <a:rPr lang="it-IT" sz="1000">
                <a:highlight>
                  <a:srgbClr val="FFFFFF"/>
                </a:highlight>
                <a:latin typeface="Courier New"/>
                <a:ea typeface="Courier New"/>
                <a:cs typeface="Courier New"/>
                <a:sym typeface="Courier New"/>
              </a:rPr>
              <a:t>             Mean       SD  Naive SE Time-series SE</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ct val="211764"/>
              <a:buNone/>
            </a:pPr>
            <a:r>
              <a:rPr lang="it-IT" sz="1000">
                <a:highlight>
                  <a:srgbClr val="FFFFFF"/>
                </a:highlight>
                <a:latin typeface="Courier New"/>
                <a:ea typeface="Courier New"/>
                <a:cs typeface="Courier New"/>
                <a:sym typeface="Courier New"/>
              </a:rPr>
              <a:t>beta[1]    0.89524 0.015315 1.768e-04      3.484e-04</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ct val="211764"/>
              <a:buNone/>
            </a:pPr>
            <a:r>
              <a:rPr lang="it-IT" sz="1000">
                <a:highlight>
                  <a:srgbClr val="FFFFFF"/>
                </a:highlight>
                <a:latin typeface="Courier New"/>
                <a:ea typeface="Courier New"/>
                <a:cs typeface="Courier New"/>
                <a:sym typeface="Courier New"/>
              </a:rPr>
              <a:t>beta[2]   -0.03050 0.025109 2.899e-04      5.835e-04</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ct val="211764"/>
              <a:buNone/>
            </a:pPr>
            <a:r>
              <a:rPr lang="it-IT" sz="1000">
                <a:highlight>
                  <a:srgbClr val="FFFFFF"/>
                </a:highlight>
                <a:latin typeface="Courier New"/>
                <a:ea typeface="Courier New"/>
                <a:cs typeface="Courier New"/>
                <a:sym typeface="Courier New"/>
              </a:rPr>
              <a:t>beta[3]   -0.00564 0.017090 1.973e-04      2.486e-04</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ct val="211764"/>
              <a:buNone/>
            </a:pPr>
            <a:r>
              <a:rPr lang="it-IT" sz="1000">
                <a:highlight>
                  <a:srgbClr val="FFFFFF"/>
                </a:highlight>
                <a:latin typeface="Courier New"/>
                <a:ea typeface="Courier New"/>
                <a:cs typeface="Courier New"/>
                <a:sym typeface="Courier New"/>
              </a:rPr>
              <a:t>beta0     -0.99153 0.028691 3.313e-04      7.761e-04</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ct val="211764"/>
              <a:buNone/>
            </a:pPr>
            <a:r>
              <a:rPr lang="it-IT" sz="1000">
                <a:highlight>
                  <a:srgbClr val="FFFFFF"/>
                </a:highlight>
                <a:latin typeface="Courier New"/>
                <a:ea typeface="Courier New"/>
                <a:cs typeface="Courier New"/>
                <a:sym typeface="Courier New"/>
              </a:rPr>
              <a:t>beta_poor  0.23855 0.044293 5.114e-04      1.211e-03</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ct val="211764"/>
              <a:buNone/>
            </a:pPr>
            <a:r>
              <a:rPr lang="it-IT" sz="1000">
                <a:highlight>
                  <a:srgbClr val="FFFFFF"/>
                </a:highlight>
                <a:latin typeface="Courier New"/>
                <a:ea typeface="Courier New"/>
                <a:cs typeface="Courier New"/>
                <a:sym typeface="Courier New"/>
              </a:rPr>
              <a:t>beta_rich  0.07283 0.024845 2.869e-04      4.626e-04</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ct val="211764"/>
              <a:buNone/>
            </a:pPr>
            <a:r>
              <a:rPr lang="it-IT" sz="1000">
                <a:highlight>
                  <a:srgbClr val="FFFFFF"/>
                </a:highlight>
                <a:latin typeface="Courier New"/>
                <a:ea typeface="Courier New"/>
                <a:cs typeface="Courier New"/>
                <a:sym typeface="Courier New"/>
              </a:rPr>
              <a:t>threshold  0.80185 0.194603 2.247e-03      5.389e-03</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ct val="211764"/>
              <a:buNone/>
            </a:pPr>
            <a:r>
              <a:rPr lang="it-IT" sz="1000">
                <a:highlight>
                  <a:srgbClr val="FFFFFF"/>
                </a:highlight>
                <a:latin typeface="Courier New"/>
                <a:ea typeface="Courier New"/>
                <a:cs typeface="Courier New"/>
                <a:sym typeface="Courier New"/>
              </a:rPr>
              <a:t>var.y      0.05478 0.004112 4.748e-05      5.029e-05</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ct val="211764"/>
              <a:buNone/>
            </a:pPr>
            <a:r>
              <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ct val="211764"/>
              <a:buNone/>
            </a:pPr>
            <a:r>
              <a:rPr lang="it-IT" sz="1000">
                <a:highlight>
                  <a:srgbClr val="FFFFFF"/>
                </a:highlight>
                <a:latin typeface="Courier New"/>
                <a:ea typeface="Courier New"/>
                <a:cs typeface="Courier New"/>
                <a:sym typeface="Courier New"/>
              </a:rPr>
              <a:t>2. Quantiles for each variable:</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ct val="211764"/>
              <a:buNone/>
            </a:pPr>
            <a:r>
              <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ct val="211764"/>
              <a:buNone/>
            </a:pPr>
            <a:r>
              <a:rPr lang="it-IT" sz="1000">
                <a:highlight>
                  <a:srgbClr val="FFFFFF"/>
                </a:highlight>
                <a:latin typeface="Courier New"/>
                <a:ea typeface="Courier New"/>
                <a:cs typeface="Courier New"/>
                <a:sym typeface="Courier New"/>
              </a:rPr>
              <a:t>              2.5%      25%       50%       75%    97.5%</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ct val="211764"/>
              <a:buNone/>
            </a:pPr>
            <a:r>
              <a:rPr lang="it-IT" sz="1000">
                <a:highlight>
                  <a:srgbClr val="FFFFFF"/>
                </a:highlight>
                <a:latin typeface="Courier New"/>
                <a:ea typeface="Courier New"/>
                <a:cs typeface="Courier New"/>
                <a:sym typeface="Courier New"/>
              </a:rPr>
              <a:t>beta[1]    0.86507  0.88506  0.895469  0.905597  0.92454</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ct val="211764"/>
              <a:buNone/>
            </a:pPr>
            <a:r>
              <a:rPr lang="it-IT" sz="1000">
                <a:highlight>
                  <a:srgbClr val="FFFFFF"/>
                </a:highlight>
                <a:latin typeface="Courier New"/>
                <a:ea typeface="Courier New"/>
                <a:cs typeface="Courier New"/>
                <a:sym typeface="Courier New"/>
              </a:rPr>
              <a:t>beta[2]   -0.07941 -0.04786 -0.030390 -0.013649  0.01849</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ct val="211764"/>
              <a:buNone/>
            </a:pPr>
            <a:r>
              <a:rPr lang="it-IT" sz="1000">
                <a:highlight>
                  <a:srgbClr val="FFFFFF"/>
                </a:highlight>
                <a:latin typeface="Courier New"/>
                <a:ea typeface="Courier New"/>
                <a:cs typeface="Courier New"/>
                <a:sym typeface="Courier New"/>
              </a:rPr>
              <a:t>beta[3]   -0.03925 -0.01729 -0.005745  0.006217  0.02823</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ct val="211764"/>
              <a:buNone/>
            </a:pPr>
            <a:r>
              <a:rPr lang="it-IT" sz="1000">
                <a:highlight>
                  <a:srgbClr val="FFFFFF"/>
                </a:highlight>
                <a:latin typeface="Courier New"/>
                <a:ea typeface="Courier New"/>
                <a:cs typeface="Courier New"/>
                <a:sym typeface="Courier New"/>
              </a:rPr>
              <a:t>beta0     -1.04490 -1.01105 -0.993111 -0.973394 -0.93136</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ct val="211764"/>
              <a:buNone/>
            </a:pPr>
            <a:r>
              <a:rPr lang="it-IT" sz="1000">
                <a:highlight>
                  <a:srgbClr val="FFFFFF"/>
                </a:highlight>
                <a:latin typeface="Courier New"/>
                <a:ea typeface="Courier New"/>
                <a:cs typeface="Courier New"/>
                <a:sym typeface="Courier New"/>
              </a:rPr>
              <a:t>beta_poor  0.15322  0.20885  0.237844  0.267334  0.32775</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ct val="211764"/>
              <a:buNone/>
            </a:pPr>
            <a:r>
              <a:rPr lang="it-IT" sz="1000">
                <a:highlight>
                  <a:srgbClr val="FFFFFF"/>
                </a:highlight>
                <a:latin typeface="Courier New"/>
                <a:ea typeface="Courier New"/>
                <a:cs typeface="Courier New"/>
                <a:sym typeface="Courier New"/>
              </a:rPr>
              <a:t>beta_rich  0.02456  0.05594  0.073168  0.089727  0.12164</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ct val="211764"/>
              <a:buNone/>
            </a:pPr>
            <a:r>
              <a:rPr lang="it-IT" sz="1000">
                <a:highlight>
                  <a:srgbClr val="FFFFFF"/>
                </a:highlight>
                <a:latin typeface="Courier New"/>
                <a:ea typeface="Courier New"/>
                <a:cs typeface="Courier New"/>
                <a:sym typeface="Courier New"/>
              </a:rPr>
              <a:t>threshold  0.32895  0.79624  0.859569  0.910171  0.95570</a:t>
            </a:r>
            <a:endParaRPr sz="1000">
              <a:highlight>
                <a:srgbClr val="FFFFFF"/>
              </a:highlight>
              <a:latin typeface="Courier New"/>
              <a:ea typeface="Courier New"/>
              <a:cs typeface="Courier New"/>
              <a:sym typeface="Courier New"/>
            </a:endParaRPr>
          </a:p>
          <a:p>
            <a:pPr indent="0" lvl="0" marL="0" rtl="0" algn="l">
              <a:lnSpc>
                <a:spcPct val="120000"/>
              </a:lnSpc>
              <a:spcBef>
                <a:spcPts val="0"/>
              </a:spcBef>
              <a:spcAft>
                <a:spcPts val="0"/>
              </a:spcAft>
              <a:buClr>
                <a:schemeClr val="dk1"/>
              </a:buClr>
              <a:buSzPct val="110000"/>
              <a:buFont typeface="Arial"/>
              <a:buNone/>
            </a:pPr>
            <a:r>
              <a:rPr lang="it-IT" sz="1000">
                <a:highlight>
                  <a:srgbClr val="FFFFFF"/>
                </a:highlight>
                <a:latin typeface="Courier New"/>
                <a:ea typeface="Courier New"/>
                <a:cs typeface="Courier New"/>
                <a:sym typeface="Courier New"/>
              </a:rPr>
              <a:t>var.y      0.04734  0.05190  0.054606  0.057402  0.06348</a:t>
            </a:r>
            <a:endParaRPr sz="1000">
              <a:highlight>
                <a:srgbClr val="FFFFFF"/>
              </a:highlight>
              <a:latin typeface="Courier New"/>
              <a:ea typeface="Courier New"/>
              <a:cs typeface="Courier New"/>
              <a:sym typeface="Courier New"/>
            </a:endParaRPr>
          </a:p>
          <a:p>
            <a:pPr indent="0" lvl="0" marL="0" rtl="0" algn="ctr">
              <a:lnSpc>
                <a:spcPct val="90000"/>
              </a:lnSpc>
              <a:spcBef>
                <a:spcPts val="0"/>
              </a:spcBef>
              <a:spcAft>
                <a:spcPts val="0"/>
              </a:spcAft>
              <a:buSzPct val="100840"/>
              <a:buNone/>
            </a:pPr>
            <a:r>
              <a:t/>
            </a:r>
            <a:endParaRPr/>
          </a:p>
        </p:txBody>
      </p:sp>
      <p:pic>
        <p:nvPicPr>
          <p:cNvPr id="256" name="Google Shape;256;g2ec0fd1145f_1_142"/>
          <p:cNvPicPr preferRelativeResize="0"/>
          <p:nvPr/>
        </p:nvPicPr>
        <p:blipFill rotWithShape="1">
          <a:blip r:embed="rId3">
            <a:alphaModFix/>
          </a:blip>
          <a:srcRect b="0" l="0" r="0" t="0"/>
          <a:stretch/>
        </p:blipFill>
        <p:spPr>
          <a:xfrm>
            <a:off x="4109725" y="0"/>
            <a:ext cx="4653050" cy="2873950"/>
          </a:xfrm>
          <a:prstGeom prst="rect">
            <a:avLst/>
          </a:prstGeom>
          <a:noFill/>
          <a:ln>
            <a:noFill/>
          </a:ln>
        </p:spPr>
      </p:pic>
      <p:pic>
        <p:nvPicPr>
          <p:cNvPr id="257" name="Google Shape;257;g2ec0fd1145f_1_142"/>
          <p:cNvPicPr preferRelativeResize="0"/>
          <p:nvPr/>
        </p:nvPicPr>
        <p:blipFill rotWithShape="1">
          <a:blip r:embed="rId4">
            <a:alphaModFix/>
          </a:blip>
          <a:srcRect b="0" l="0" r="0" t="0"/>
          <a:stretch/>
        </p:blipFill>
        <p:spPr>
          <a:xfrm>
            <a:off x="123388" y="2922375"/>
            <a:ext cx="3596117" cy="2221125"/>
          </a:xfrm>
          <a:prstGeom prst="rect">
            <a:avLst/>
          </a:prstGeom>
          <a:noFill/>
          <a:ln>
            <a:noFill/>
          </a:ln>
        </p:spPr>
      </p:pic>
      <p:pic>
        <p:nvPicPr>
          <p:cNvPr id="258" name="Google Shape;258;g2ec0fd1145f_1_142"/>
          <p:cNvPicPr preferRelativeResize="0"/>
          <p:nvPr/>
        </p:nvPicPr>
        <p:blipFill rotWithShape="1">
          <a:blip r:embed="rId5">
            <a:alphaModFix/>
          </a:blip>
          <a:srcRect b="0" l="0" r="0" t="0"/>
          <a:stretch/>
        </p:blipFill>
        <p:spPr>
          <a:xfrm>
            <a:off x="4877900" y="2922375"/>
            <a:ext cx="3250626" cy="2007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ec0fd1145f_1_157"/>
          <p:cNvSpPr txBox="1"/>
          <p:nvPr>
            <p:ph idx="1" type="body"/>
          </p:nvPr>
        </p:nvSpPr>
        <p:spPr>
          <a:xfrm>
            <a:off x="152400" y="2795450"/>
            <a:ext cx="8520600" cy="2116200"/>
          </a:xfrm>
          <a:prstGeom prst="rect">
            <a:avLst/>
          </a:prstGeom>
          <a:noFill/>
          <a:ln>
            <a:noFill/>
          </a:ln>
        </p:spPr>
        <p:txBody>
          <a:bodyPr anchorCtr="0" anchor="t" bIns="91425" lIns="91425" spcFirstLastPara="1" rIns="91425" wrap="square" tIns="91425">
            <a:normAutofit fontScale="70000"/>
          </a:bodyPr>
          <a:lstStyle/>
          <a:p>
            <a:pPr indent="-308610" lvl="0" marL="457200" rtl="0" algn="l">
              <a:lnSpc>
                <a:spcPct val="115000"/>
              </a:lnSpc>
              <a:spcBef>
                <a:spcPts val="1200"/>
              </a:spcBef>
              <a:spcAft>
                <a:spcPts val="0"/>
              </a:spcAft>
              <a:buSzPct val="85714"/>
              <a:buChar char="●"/>
            </a:pPr>
            <a:r>
              <a:rPr lang="it-IT"/>
              <a:t>The coefficient beta_poor for poor countries is higher than the coefficient beta_rich for rich countries. This means that the relationship between CO2 emissions and GDP is stronger for poor countries than for rich countries.</a:t>
            </a:r>
            <a:endParaRPr/>
          </a:p>
          <a:p>
            <a:pPr indent="-308610" lvl="0" marL="457200" rtl="0" algn="l">
              <a:lnSpc>
                <a:spcPct val="90000"/>
              </a:lnSpc>
              <a:spcBef>
                <a:spcPts val="0"/>
              </a:spcBef>
              <a:spcAft>
                <a:spcPts val="0"/>
              </a:spcAft>
              <a:buSzPct val="85714"/>
              <a:buChar char="●"/>
            </a:pPr>
            <a:r>
              <a:rPr lang="it-IT"/>
              <a:t>However because of all the parameters that are free we think this model is too general and the threshold refers for countries with very high GDP (40000 )</a:t>
            </a:r>
            <a:endParaRPr/>
          </a:p>
          <a:p>
            <a:pPr indent="-308610" lvl="0" marL="457200" rtl="0" algn="l">
              <a:lnSpc>
                <a:spcPct val="115000"/>
              </a:lnSpc>
              <a:spcBef>
                <a:spcPts val="0"/>
              </a:spcBef>
              <a:spcAft>
                <a:spcPts val="0"/>
              </a:spcAft>
              <a:buSzPct val="85714"/>
              <a:buChar char="●"/>
            </a:pPr>
            <a:r>
              <a:rPr lang="it-IT"/>
              <a:t>In this we use a single intercept: the assumption is the baseline CO2 emissions level (intercept) is the same across all GDP levels, but the rate of change (slope) with respect to GDP changes at the threshold. Instead all the intercepts are summarized in the first parameter</a:t>
            </a:r>
            <a:endParaRPr/>
          </a:p>
        </p:txBody>
      </p:sp>
      <p:pic>
        <p:nvPicPr>
          <p:cNvPr id="264" name="Google Shape;264;g2ec0fd1145f_1_157"/>
          <p:cNvPicPr preferRelativeResize="0"/>
          <p:nvPr/>
        </p:nvPicPr>
        <p:blipFill rotWithShape="1">
          <a:blip r:embed="rId3">
            <a:alphaModFix/>
          </a:blip>
          <a:srcRect b="0" l="0" r="0" t="0"/>
          <a:stretch/>
        </p:blipFill>
        <p:spPr>
          <a:xfrm>
            <a:off x="2620100" y="231675"/>
            <a:ext cx="3278329" cy="2024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2ec0fd1145f_1_137"/>
          <p:cNvSpPr txBox="1"/>
          <p:nvPr>
            <p:ph idx="1" type="body"/>
          </p:nvPr>
        </p:nvSpPr>
        <p:spPr>
          <a:xfrm>
            <a:off x="172950" y="179100"/>
            <a:ext cx="4982400" cy="548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400"/>
              </a:spcBef>
              <a:spcAft>
                <a:spcPts val="400"/>
              </a:spcAft>
              <a:buSzPts val="1800"/>
              <a:buNone/>
            </a:pPr>
            <a:r>
              <a:rPr b="1" lang="it-IT" sz="1300"/>
              <a:t>Find the threshold in GDP considering only GDP</a:t>
            </a:r>
            <a:endParaRPr/>
          </a:p>
        </p:txBody>
      </p:sp>
      <p:sp>
        <p:nvSpPr>
          <p:cNvPr id="270" name="Google Shape;270;g2ec0fd1145f_1_137"/>
          <p:cNvSpPr txBox="1"/>
          <p:nvPr/>
        </p:nvSpPr>
        <p:spPr>
          <a:xfrm>
            <a:off x="1766025" y="2075250"/>
            <a:ext cx="57084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p:txBody>
      </p:sp>
      <p:sp>
        <p:nvSpPr>
          <p:cNvPr id="271" name="Google Shape;271;g2ec0fd1145f_1_137"/>
          <p:cNvSpPr txBox="1"/>
          <p:nvPr/>
        </p:nvSpPr>
        <p:spPr>
          <a:xfrm>
            <a:off x="97350" y="2355225"/>
            <a:ext cx="5133600" cy="229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              Mean      SD  Naive SE Time-series SE</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beta_poor   1.41552 0.14797 0.0017086       0.003881</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beta_poor_0 0.58793 0.11624 0.0013422       0.002984</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beta_rich   0.53322 0.08458 0.0009766       0.001601</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beta_rich_0 0.01984 0.10842 0.0012519       0.002093</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threshold   0.14651 0.05753 0.0006643       0.001518</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var.y       0.56299 0.04235 0.0004890       0.000489</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2. Quantiles for each variable:</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                2.5%      25%     50%    75%  97.5%</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beta_poor    1.11997  1.31635 1.41820 1.5160 1.6991</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beta_poor_0  0.35660  0.51157 0.59076 0.6674 0.8118</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beta_rich    0.36989  0.47665 0.53184 0.5893 0.7027</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beta_rich_0 -0.20049 -0.04954 0.02132 0.0933 0.2267</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threshold    0.08693  0.11585 0.13877 0.1581 0.3309</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20000"/>
              </a:lnSpc>
              <a:spcBef>
                <a:spcPts val="0"/>
              </a:spcBef>
              <a:spcAft>
                <a:spcPts val="0"/>
              </a:spcAft>
              <a:buClr>
                <a:schemeClr val="dk1"/>
              </a:buClr>
              <a:buSzPts val="11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var.y        0.48722  0.53313 0.56090 0.5898 0.6537</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p:txBody>
      </p:sp>
      <p:pic>
        <p:nvPicPr>
          <p:cNvPr id="272" name="Google Shape;272;g2ec0fd1145f_1_137"/>
          <p:cNvPicPr preferRelativeResize="0"/>
          <p:nvPr/>
        </p:nvPicPr>
        <p:blipFill rotWithShape="1">
          <a:blip r:embed="rId3">
            <a:alphaModFix/>
          </a:blip>
          <a:srcRect b="0" l="0" r="0" t="0"/>
          <a:stretch/>
        </p:blipFill>
        <p:spPr>
          <a:xfrm>
            <a:off x="5063775" y="2491474"/>
            <a:ext cx="3927825" cy="2426001"/>
          </a:xfrm>
          <a:prstGeom prst="rect">
            <a:avLst/>
          </a:prstGeom>
          <a:noFill/>
          <a:ln>
            <a:noFill/>
          </a:ln>
        </p:spPr>
      </p:pic>
      <p:pic>
        <p:nvPicPr>
          <p:cNvPr id="273" name="Google Shape;273;g2ec0fd1145f_1_137"/>
          <p:cNvPicPr preferRelativeResize="0"/>
          <p:nvPr/>
        </p:nvPicPr>
        <p:blipFill rotWithShape="1">
          <a:blip r:embed="rId4">
            <a:alphaModFix/>
          </a:blip>
          <a:srcRect b="0" l="0" r="0" t="0"/>
          <a:stretch/>
        </p:blipFill>
        <p:spPr>
          <a:xfrm>
            <a:off x="0" y="553150"/>
            <a:ext cx="9143999" cy="1740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2ec0fd1145f_1_176"/>
          <p:cNvSpPr txBox="1"/>
          <p:nvPr>
            <p:ph idx="1" type="body"/>
          </p:nvPr>
        </p:nvSpPr>
        <p:spPr>
          <a:xfrm>
            <a:off x="103575" y="3400000"/>
            <a:ext cx="8520600" cy="1300800"/>
          </a:xfrm>
          <a:prstGeom prst="rect">
            <a:avLst/>
          </a:prstGeom>
          <a:noFill/>
          <a:ln>
            <a:noFill/>
          </a:ln>
        </p:spPr>
        <p:txBody>
          <a:bodyPr anchorCtr="0" anchor="t" bIns="91425" lIns="91425" spcFirstLastPara="1" rIns="91425" wrap="square" tIns="91425">
            <a:normAutofit/>
          </a:bodyPr>
          <a:lstStyle/>
          <a:p>
            <a:pPr indent="-342900" lvl="0" marL="457200" rtl="0" algn="l">
              <a:lnSpc>
                <a:spcPct val="90000"/>
              </a:lnSpc>
              <a:spcBef>
                <a:spcPts val="0"/>
              </a:spcBef>
              <a:spcAft>
                <a:spcPts val="0"/>
              </a:spcAft>
              <a:buSzPts val="1800"/>
              <a:buChar char="●"/>
            </a:pPr>
            <a:r>
              <a:rPr lang="it-IT"/>
              <a:t>This model is more robust threshold at 30000 (standardized variables) </a:t>
            </a:r>
            <a:endParaRPr/>
          </a:p>
        </p:txBody>
      </p:sp>
      <p:pic>
        <p:nvPicPr>
          <p:cNvPr id="279" name="Google Shape;279;g2ec0fd1145f_1_176"/>
          <p:cNvPicPr preferRelativeResize="0"/>
          <p:nvPr/>
        </p:nvPicPr>
        <p:blipFill rotWithShape="1">
          <a:blip r:embed="rId3">
            <a:alphaModFix/>
          </a:blip>
          <a:srcRect b="0" l="0" r="0" t="0"/>
          <a:stretch/>
        </p:blipFill>
        <p:spPr>
          <a:xfrm>
            <a:off x="152400" y="152400"/>
            <a:ext cx="3813751" cy="2698775"/>
          </a:xfrm>
          <a:prstGeom prst="rect">
            <a:avLst/>
          </a:prstGeom>
          <a:noFill/>
          <a:ln>
            <a:noFill/>
          </a:ln>
        </p:spPr>
      </p:pic>
      <p:pic>
        <p:nvPicPr>
          <p:cNvPr id="280" name="Google Shape;280;g2ec0fd1145f_1_176"/>
          <p:cNvPicPr preferRelativeResize="0"/>
          <p:nvPr/>
        </p:nvPicPr>
        <p:blipFill rotWithShape="1">
          <a:blip r:embed="rId4">
            <a:alphaModFix/>
          </a:blip>
          <a:srcRect b="0" l="0" r="0" t="0"/>
          <a:stretch/>
        </p:blipFill>
        <p:spPr>
          <a:xfrm>
            <a:off x="4118551" y="152400"/>
            <a:ext cx="4873049" cy="30098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2ec0fd1145f_1_171"/>
          <p:cNvSpPr txBox="1"/>
          <p:nvPr>
            <p:ph idx="1" type="body"/>
          </p:nvPr>
        </p:nvSpPr>
        <p:spPr>
          <a:xfrm>
            <a:off x="82300" y="50275"/>
            <a:ext cx="8520600" cy="58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400"/>
              </a:spcBef>
              <a:spcAft>
                <a:spcPts val="400"/>
              </a:spcAft>
              <a:buSzPts val="1800"/>
              <a:buNone/>
            </a:pPr>
            <a:r>
              <a:rPr b="1" lang="it-IT" sz="1300"/>
              <a:t>Threshold with different intercepts   -   Unstable</a:t>
            </a:r>
            <a:endParaRPr b="1" sz="1300"/>
          </a:p>
        </p:txBody>
      </p:sp>
      <p:pic>
        <p:nvPicPr>
          <p:cNvPr id="286" name="Google Shape;286;g2ec0fd1145f_1_171"/>
          <p:cNvPicPr preferRelativeResize="0"/>
          <p:nvPr/>
        </p:nvPicPr>
        <p:blipFill rotWithShape="1">
          <a:blip r:embed="rId3">
            <a:alphaModFix/>
          </a:blip>
          <a:srcRect b="0" l="0" r="0" t="0"/>
          <a:stretch/>
        </p:blipFill>
        <p:spPr>
          <a:xfrm>
            <a:off x="82300" y="384350"/>
            <a:ext cx="8839202" cy="2107126"/>
          </a:xfrm>
          <a:prstGeom prst="rect">
            <a:avLst/>
          </a:prstGeom>
          <a:noFill/>
          <a:ln>
            <a:noFill/>
          </a:ln>
        </p:spPr>
      </p:pic>
      <p:pic>
        <p:nvPicPr>
          <p:cNvPr id="287" name="Google Shape;287;g2ec0fd1145f_1_171"/>
          <p:cNvPicPr preferRelativeResize="0"/>
          <p:nvPr/>
        </p:nvPicPr>
        <p:blipFill rotWithShape="1">
          <a:blip r:embed="rId4">
            <a:alphaModFix/>
          </a:blip>
          <a:srcRect b="0" l="0" r="0" t="0"/>
          <a:stretch/>
        </p:blipFill>
        <p:spPr>
          <a:xfrm>
            <a:off x="152400" y="2571750"/>
            <a:ext cx="3411564" cy="2107125"/>
          </a:xfrm>
          <a:prstGeom prst="rect">
            <a:avLst/>
          </a:prstGeom>
          <a:noFill/>
          <a:ln>
            <a:noFill/>
          </a:ln>
        </p:spPr>
      </p:pic>
      <p:sp>
        <p:nvSpPr>
          <p:cNvPr id="288" name="Google Shape;288;g2ec0fd1145f_1_171"/>
          <p:cNvSpPr txBox="1"/>
          <p:nvPr/>
        </p:nvSpPr>
        <p:spPr>
          <a:xfrm>
            <a:off x="3658925" y="1004925"/>
            <a:ext cx="5153400" cy="403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                Mean       SD  Naive SE Time-series SE</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beta[1]      0.902602 0.016226 1.325e-04      3.037e-04</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beta[2]     -0.008552 0.034486 2.816e-04      2.376e-03</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beta[3]      0.003648 0.018780 1.533e-04      5.034e-04</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beta0       -2.017844 1.212530 9.900e-03      1.380e-01</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beta_poor   -0.006683 7.514279 6.135e-02      6.063e-02</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beta_poor_0  0.492876 7.327803 5.983e-02      1.181e-01</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beta_rich    0.071660 0.038503 3.144e-04      1.310e-03</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beta_rich_0  1.010556 1.218549 9.949e-03      1.245e-01</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threshold   -0.528305 0.975763 7.967e-03      1.471e-01</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var.y        0.056470 0.004435 3.621e-05      7.808e-05</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2. Quantiles for each variable:</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                 2.5%       25%       50%      75%    97.5%</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beta[1]       0.87124  0.891503  0.902701  0.91368  0.93448</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beta[2]      -0.07634 -0.033781 -0.005914  0.01701  0.05251</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beta[3]      -0.03301 -0.009233  0.003680  0.01625  0.04005</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beta0        -4.51276 -3.152240 -1.477989 -1.10852 -0.35529</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beta_poor   -17.40161 -1.182368  0.222070  0.85561 17.11251</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beta_poor_0 -16.75105 -0.877324  0.581135  2.68696 16.51105</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beta_rich    -0.01222  0.047735  0.076237  0.09879  0.13790</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beta_rich_0  -0.70674  0.099705  0.499394  2.13322  3.45284</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threshold    -1.48994 -1.400170 -1.296270  0.40722  0.92799</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it-IT" sz="1000" u="none" cap="none" strike="noStrike">
                <a:solidFill>
                  <a:schemeClr val="dk1"/>
                </a:solidFill>
                <a:highlight>
                  <a:srgbClr val="FFFFFF"/>
                </a:highlight>
                <a:latin typeface="Courier New"/>
                <a:ea typeface="Courier New"/>
                <a:cs typeface="Courier New"/>
                <a:sym typeface="Courier New"/>
              </a:rPr>
              <a:t>var.y         0.04834  0.053384  0.056238  0.05932  0.06562</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20000"/>
              </a:lnSpc>
              <a:spcBef>
                <a:spcPts val="0"/>
              </a:spcBef>
              <a:spcAft>
                <a:spcPts val="0"/>
              </a:spcAft>
              <a:buClr>
                <a:schemeClr val="dk1"/>
              </a:buClr>
              <a:buSzPts val="1100"/>
              <a:buFont typeface="Arial"/>
              <a:buNone/>
            </a:pPr>
            <a:r>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g2ec0fd1145f_1_187"/>
          <p:cNvPicPr preferRelativeResize="0"/>
          <p:nvPr/>
        </p:nvPicPr>
        <p:blipFill rotWithShape="1">
          <a:blip r:embed="rId3">
            <a:alphaModFix/>
          </a:blip>
          <a:srcRect b="0" l="0" r="0" t="0"/>
          <a:stretch/>
        </p:blipFill>
        <p:spPr>
          <a:xfrm>
            <a:off x="261400" y="2243500"/>
            <a:ext cx="4140075" cy="2557100"/>
          </a:xfrm>
          <a:prstGeom prst="rect">
            <a:avLst/>
          </a:prstGeom>
          <a:noFill/>
          <a:ln>
            <a:noFill/>
          </a:ln>
        </p:spPr>
      </p:pic>
      <p:pic>
        <p:nvPicPr>
          <p:cNvPr id="294" name="Google Shape;294;g2ec0fd1145f_1_187"/>
          <p:cNvPicPr preferRelativeResize="0"/>
          <p:nvPr/>
        </p:nvPicPr>
        <p:blipFill rotWithShape="1">
          <a:blip r:embed="rId4">
            <a:alphaModFix/>
          </a:blip>
          <a:srcRect b="0" l="0" r="0" t="0"/>
          <a:stretch/>
        </p:blipFill>
        <p:spPr>
          <a:xfrm>
            <a:off x="4472900" y="2332675"/>
            <a:ext cx="4437725" cy="2740948"/>
          </a:xfrm>
          <a:prstGeom prst="rect">
            <a:avLst/>
          </a:prstGeom>
          <a:noFill/>
          <a:ln>
            <a:noFill/>
          </a:ln>
        </p:spPr>
      </p:pic>
      <p:pic>
        <p:nvPicPr>
          <p:cNvPr id="295" name="Google Shape;295;g2ec0fd1145f_1_187"/>
          <p:cNvPicPr preferRelativeResize="0"/>
          <p:nvPr/>
        </p:nvPicPr>
        <p:blipFill rotWithShape="1">
          <a:blip r:embed="rId5">
            <a:alphaModFix/>
          </a:blip>
          <a:srcRect b="0" l="0" r="0" t="0"/>
          <a:stretch/>
        </p:blipFill>
        <p:spPr>
          <a:xfrm>
            <a:off x="152400" y="152400"/>
            <a:ext cx="3138849" cy="1938701"/>
          </a:xfrm>
          <a:prstGeom prst="rect">
            <a:avLst/>
          </a:prstGeom>
          <a:noFill/>
          <a:ln>
            <a:noFill/>
          </a:ln>
        </p:spPr>
      </p:pic>
      <p:pic>
        <p:nvPicPr>
          <p:cNvPr id="296" name="Google Shape;296;g2ec0fd1145f_1_187"/>
          <p:cNvPicPr preferRelativeResize="0"/>
          <p:nvPr/>
        </p:nvPicPr>
        <p:blipFill rotWithShape="1">
          <a:blip r:embed="rId6">
            <a:alphaModFix/>
          </a:blip>
          <a:srcRect b="0" l="0" r="0" t="0"/>
          <a:stretch/>
        </p:blipFill>
        <p:spPr>
          <a:xfrm>
            <a:off x="4401476" y="152400"/>
            <a:ext cx="3966800" cy="2450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rmAutofit/>
          </a:bodyPr>
          <a:lstStyle/>
          <a:p>
            <a:pPr indent="0" lvl="0" marL="0" rtl="0" algn="l">
              <a:lnSpc>
                <a:spcPct val="90000"/>
              </a:lnSpc>
              <a:spcBef>
                <a:spcPts val="0"/>
              </a:spcBef>
              <a:spcAft>
                <a:spcPts val="0"/>
              </a:spcAft>
              <a:buClr>
                <a:schemeClr val="dk1"/>
              </a:buClr>
              <a:buSzPts val="2800"/>
              <a:buFont typeface="Play"/>
              <a:buNone/>
            </a:pPr>
            <a:r>
              <a:rPr lang="it-IT" sz="2400"/>
              <a:t>Section 4.2.1: Threshold</a:t>
            </a:r>
            <a:endParaRPr/>
          </a:p>
        </p:txBody>
      </p:sp>
      <p:sp>
        <p:nvSpPr>
          <p:cNvPr id="302" name="Google Shape;302;p4"/>
          <p:cNvSpPr txBox="1"/>
          <p:nvPr/>
        </p:nvSpPr>
        <p:spPr>
          <a:xfrm>
            <a:off x="311700" y="1108689"/>
            <a:ext cx="8520600" cy="52322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it-IT" sz="1400" u="none" cap="none" strike="noStrike">
                <a:solidFill>
                  <a:schemeClr val="dk1"/>
                </a:solidFill>
                <a:latin typeface="Arial"/>
                <a:ea typeface="Arial"/>
                <a:cs typeface="Arial"/>
                <a:sym typeface="Arial"/>
              </a:rPr>
              <a:t>To answer the thesis of a threshold in the GDP above which the GDP does not influence the CO2 production we start by putting a </a:t>
            </a:r>
            <a:r>
              <a:rPr b="1" i="0" lang="it-IT" sz="1400" u="none" cap="none" strike="noStrike">
                <a:solidFill>
                  <a:schemeClr val="dk1"/>
                </a:solidFill>
                <a:latin typeface="Arial"/>
                <a:ea typeface="Arial"/>
                <a:cs typeface="Arial"/>
                <a:sym typeface="Arial"/>
              </a:rPr>
              <a:t>uniform prior </a:t>
            </a:r>
            <a:r>
              <a:rPr b="0" i="0" lang="it-IT" sz="1400" u="none" cap="none" strike="noStrike">
                <a:solidFill>
                  <a:schemeClr val="dk1"/>
                </a:solidFill>
                <a:latin typeface="Arial"/>
                <a:ea typeface="Arial"/>
                <a:cs typeface="Arial"/>
                <a:sym typeface="Arial"/>
              </a:rPr>
              <a:t>on the threshold.</a:t>
            </a:r>
            <a:endParaRPr b="0" i="0" sz="1400" u="none" cap="none" strike="noStrike">
              <a:solidFill>
                <a:schemeClr val="dk1"/>
              </a:solidFill>
              <a:latin typeface="Arial"/>
              <a:ea typeface="Arial"/>
              <a:cs typeface="Arial"/>
              <a:sym typeface="Arial"/>
            </a:endParaRPr>
          </a:p>
        </p:txBody>
      </p:sp>
      <p:sp>
        <p:nvSpPr>
          <p:cNvPr id="303" name="Google Shape;303;p4"/>
          <p:cNvSpPr txBox="1"/>
          <p:nvPr/>
        </p:nvSpPr>
        <p:spPr>
          <a:xfrm>
            <a:off x="311700" y="4082947"/>
            <a:ext cx="8520599" cy="30777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it-IT" sz="1400" u="none" cap="none" strike="noStrike">
                <a:solidFill>
                  <a:srgbClr val="000000"/>
                </a:solidFill>
                <a:latin typeface="Arial"/>
                <a:ea typeface="Arial"/>
                <a:cs typeface="Arial"/>
                <a:sym typeface="Arial"/>
              </a:rPr>
              <a:t>The threshold has been found around </a:t>
            </a:r>
            <a:r>
              <a:rPr b="1" i="0" lang="it-IT" sz="1400" u="none" cap="none" strike="noStrike">
                <a:solidFill>
                  <a:srgbClr val="000000"/>
                </a:solidFill>
                <a:latin typeface="Arial"/>
                <a:ea typeface="Arial"/>
                <a:cs typeface="Arial"/>
                <a:sym typeface="Arial"/>
              </a:rPr>
              <a:t>27000</a:t>
            </a:r>
            <a:r>
              <a:rPr b="0" i="0" lang="it-IT" sz="1400" u="none" cap="none" strike="noStrike">
                <a:solidFill>
                  <a:srgbClr val="000000"/>
                </a:solidFill>
                <a:latin typeface="Arial"/>
                <a:ea typeface="Arial"/>
                <a:cs typeface="Arial"/>
                <a:sym typeface="Arial"/>
              </a:rPr>
              <a:t>. This will have to be confirmed by a </a:t>
            </a:r>
            <a:r>
              <a:rPr b="1" i="0" lang="it-IT" sz="1400" u="none" cap="none" strike="noStrike">
                <a:solidFill>
                  <a:srgbClr val="000000"/>
                </a:solidFill>
                <a:latin typeface="Arial"/>
                <a:ea typeface="Arial"/>
                <a:cs typeface="Arial"/>
                <a:sym typeface="Arial"/>
              </a:rPr>
              <a:t>broader</a:t>
            </a:r>
            <a:r>
              <a:rPr b="0" i="0" lang="it-IT" sz="1400" u="none" cap="none" strike="noStrike">
                <a:solidFill>
                  <a:srgbClr val="000000"/>
                </a:solidFill>
                <a:latin typeface="Arial"/>
                <a:ea typeface="Arial"/>
                <a:cs typeface="Arial"/>
                <a:sym typeface="Arial"/>
              </a:rPr>
              <a:t> model.</a:t>
            </a:r>
            <a:endParaRPr b="0" i="0" sz="1400" u="none" cap="none" strike="noStrike">
              <a:solidFill>
                <a:schemeClr val="dk1"/>
              </a:solidFill>
              <a:latin typeface="Arial"/>
              <a:ea typeface="Arial"/>
              <a:cs typeface="Arial"/>
              <a:sym typeface="Arial"/>
            </a:endParaRPr>
          </a:p>
        </p:txBody>
      </p:sp>
      <p:pic>
        <p:nvPicPr>
          <p:cNvPr id="304" name="Google Shape;304;p4"/>
          <p:cNvPicPr preferRelativeResize="0"/>
          <p:nvPr/>
        </p:nvPicPr>
        <p:blipFill rotWithShape="1">
          <a:blip r:embed="rId3">
            <a:alphaModFix/>
          </a:blip>
          <a:srcRect b="0" l="0" r="0" t="0"/>
          <a:stretch/>
        </p:blipFill>
        <p:spPr>
          <a:xfrm>
            <a:off x="637233" y="1722873"/>
            <a:ext cx="1977663" cy="2154932"/>
          </a:xfrm>
          <a:prstGeom prst="rect">
            <a:avLst/>
          </a:prstGeom>
          <a:noFill/>
          <a:ln>
            <a:noFill/>
          </a:ln>
        </p:spPr>
      </p:pic>
      <p:pic>
        <p:nvPicPr>
          <p:cNvPr id="305" name="Google Shape;305;p4"/>
          <p:cNvPicPr preferRelativeResize="0"/>
          <p:nvPr/>
        </p:nvPicPr>
        <p:blipFill rotWithShape="1">
          <a:blip r:embed="rId4">
            <a:alphaModFix/>
          </a:blip>
          <a:srcRect b="0" l="0" r="0" t="0"/>
          <a:stretch/>
        </p:blipFill>
        <p:spPr>
          <a:xfrm>
            <a:off x="2614896" y="1722873"/>
            <a:ext cx="1977663" cy="1972185"/>
          </a:xfrm>
          <a:prstGeom prst="rect">
            <a:avLst/>
          </a:prstGeom>
          <a:noFill/>
          <a:ln>
            <a:noFill/>
          </a:ln>
        </p:spPr>
      </p:pic>
      <p:pic>
        <p:nvPicPr>
          <p:cNvPr id="306" name="Google Shape;306;p4"/>
          <p:cNvPicPr preferRelativeResize="0"/>
          <p:nvPr/>
        </p:nvPicPr>
        <p:blipFill rotWithShape="1">
          <a:blip r:embed="rId5">
            <a:alphaModFix/>
          </a:blip>
          <a:srcRect b="0" l="0" r="0" t="0"/>
          <a:stretch/>
        </p:blipFill>
        <p:spPr>
          <a:xfrm>
            <a:off x="4829969" y="1722873"/>
            <a:ext cx="3676798" cy="226911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p>
            <a:pPr indent="0" lvl="0" marL="0" rtl="0" algn="ctr">
              <a:lnSpc>
                <a:spcPct val="90000"/>
              </a:lnSpc>
              <a:spcBef>
                <a:spcPts val="0"/>
              </a:spcBef>
              <a:spcAft>
                <a:spcPts val="0"/>
              </a:spcAft>
              <a:buClr>
                <a:schemeClr val="dk1"/>
              </a:buClr>
              <a:buSzPts val="12000"/>
              <a:buFont typeface="Play"/>
              <a:buNone/>
            </a:pPr>
            <a:r>
              <a:rPr lang="it-IT" sz="7500"/>
              <a:t>Task and dataset</a:t>
            </a:r>
            <a:endParaRPr/>
          </a:p>
        </p:txBody>
      </p:sp>
      <p:sp>
        <p:nvSpPr>
          <p:cNvPr id="105" name="Google Shape;105;p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p>
            <a:pPr indent="0" lvl="0" marL="114300" rtl="0" algn="ctr">
              <a:lnSpc>
                <a:spcPct val="90000"/>
              </a:lnSpc>
              <a:spcBef>
                <a:spcPts val="0"/>
              </a:spcBef>
              <a:spcAft>
                <a:spcPts val="600"/>
              </a:spcAft>
              <a:buClr>
                <a:schemeClr val="dk1"/>
              </a:buClr>
              <a:buSzPts val="1800"/>
              <a:buNone/>
            </a:pPr>
            <a:r>
              <a:rPr lang="it-IT"/>
              <a:t>Section 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rmAutofit/>
          </a:bodyPr>
          <a:lstStyle/>
          <a:p>
            <a:pPr indent="0" lvl="0" marL="0" rtl="0" algn="l">
              <a:lnSpc>
                <a:spcPct val="90000"/>
              </a:lnSpc>
              <a:spcBef>
                <a:spcPts val="0"/>
              </a:spcBef>
              <a:spcAft>
                <a:spcPts val="0"/>
              </a:spcAft>
              <a:buClr>
                <a:schemeClr val="dk1"/>
              </a:buClr>
              <a:buSzPts val="2800"/>
              <a:buFont typeface="Play"/>
              <a:buNone/>
            </a:pPr>
            <a:r>
              <a:rPr lang="it-IT" sz="2400"/>
              <a:t>Section 4.2.1: Threshold</a:t>
            </a:r>
            <a:endParaRPr/>
          </a:p>
        </p:txBody>
      </p:sp>
      <p:pic>
        <p:nvPicPr>
          <p:cNvPr id="312" name="Google Shape;312;p5"/>
          <p:cNvPicPr preferRelativeResize="0"/>
          <p:nvPr/>
        </p:nvPicPr>
        <p:blipFill rotWithShape="1">
          <a:blip r:embed="rId3">
            <a:alphaModFix/>
          </a:blip>
          <a:srcRect b="0" l="0" r="0" t="0"/>
          <a:stretch/>
        </p:blipFill>
        <p:spPr>
          <a:xfrm>
            <a:off x="5664029" y="2876364"/>
            <a:ext cx="3168271" cy="1955275"/>
          </a:xfrm>
          <a:prstGeom prst="rect">
            <a:avLst/>
          </a:prstGeom>
          <a:noFill/>
          <a:ln>
            <a:noFill/>
          </a:ln>
        </p:spPr>
      </p:pic>
      <p:pic>
        <p:nvPicPr>
          <p:cNvPr id="313" name="Google Shape;313;p5"/>
          <p:cNvPicPr preferRelativeResize="0"/>
          <p:nvPr/>
        </p:nvPicPr>
        <p:blipFill rotWithShape="1">
          <a:blip r:embed="rId4">
            <a:alphaModFix/>
          </a:blip>
          <a:srcRect b="0" l="0" r="0" t="0"/>
          <a:stretch/>
        </p:blipFill>
        <p:spPr>
          <a:xfrm>
            <a:off x="311699" y="1296036"/>
            <a:ext cx="5121434" cy="3160657"/>
          </a:xfrm>
          <a:prstGeom prst="rect">
            <a:avLst/>
          </a:prstGeom>
          <a:noFill/>
          <a:ln>
            <a:noFill/>
          </a:ln>
        </p:spPr>
      </p:pic>
      <p:pic>
        <p:nvPicPr>
          <p:cNvPr id="314" name="Google Shape;314;p5"/>
          <p:cNvPicPr preferRelativeResize="0"/>
          <p:nvPr/>
        </p:nvPicPr>
        <p:blipFill rotWithShape="1">
          <a:blip r:embed="rId5">
            <a:alphaModFix/>
          </a:blip>
          <a:srcRect b="0" l="0" r="0" t="0"/>
          <a:stretch/>
        </p:blipFill>
        <p:spPr>
          <a:xfrm>
            <a:off x="5664029" y="731373"/>
            <a:ext cx="3168272" cy="1955276"/>
          </a:xfrm>
          <a:prstGeom prst="rect">
            <a:avLst/>
          </a:prstGeom>
          <a:noFill/>
          <a:ln>
            <a:noFill/>
          </a:ln>
        </p:spPr>
      </p:pic>
      <p:sp>
        <p:nvSpPr>
          <p:cNvPr id="315" name="Google Shape;315;p5"/>
          <p:cNvSpPr txBox="1"/>
          <p:nvPr/>
        </p:nvSpPr>
        <p:spPr>
          <a:xfrm>
            <a:off x="311699" y="4581115"/>
            <a:ext cx="692465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rgbClr val="000000"/>
                </a:solidFill>
                <a:latin typeface="Arial"/>
                <a:ea typeface="Arial"/>
                <a:cs typeface="Arial"/>
                <a:sym typeface="Arial"/>
              </a:rPr>
              <a:t>Threshold 97.5% credible interval: 25800-27510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6"/>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90000"/>
              </a:lnSpc>
              <a:spcBef>
                <a:spcPts val="0"/>
              </a:spcBef>
              <a:spcAft>
                <a:spcPts val="0"/>
              </a:spcAft>
              <a:buClr>
                <a:schemeClr val="dk1"/>
              </a:buClr>
              <a:buSzPct val="177777"/>
              <a:buFont typeface="Play"/>
              <a:buNone/>
            </a:pPr>
            <a:r>
              <a:rPr lang="it-IT" sz="7500"/>
              <a:t>Normal model with threshold</a:t>
            </a:r>
            <a:endParaRPr/>
          </a:p>
        </p:txBody>
      </p:sp>
      <p:sp>
        <p:nvSpPr>
          <p:cNvPr id="321" name="Google Shape;321;p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p>
            <a:pPr indent="0" lvl="0" marL="114300" rtl="0" algn="ctr">
              <a:lnSpc>
                <a:spcPct val="90000"/>
              </a:lnSpc>
              <a:spcBef>
                <a:spcPts val="0"/>
              </a:spcBef>
              <a:spcAft>
                <a:spcPts val="600"/>
              </a:spcAft>
              <a:buClr>
                <a:schemeClr val="dk1"/>
              </a:buClr>
              <a:buSzPts val="1800"/>
              <a:buNone/>
            </a:pPr>
            <a:r>
              <a:rPr lang="it-IT"/>
              <a:t>Section 4.2.2</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7"/>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rmAutofit/>
          </a:bodyPr>
          <a:lstStyle/>
          <a:p>
            <a:pPr indent="0" lvl="0" marL="0" rtl="0" algn="l">
              <a:lnSpc>
                <a:spcPct val="90000"/>
              </a:lnSpc>
              <a:spcBef>
                <a:spcPts val="0"/>
              </a:spcBef>
              <a:spcAft>
                <a:spcPts val="0"/>
              </a:spcAft>
              <a:buClr>
                <a:schemeClr val="dk1"/>
              </a:buClr>
              <a:buSzPts val="2800"/>
              <a:buFont typeface="Play"/>
              <a:buNone/>
            </a:pPr>
            <a:r>
              <a:rPr lang="it-IT" sz="2400"/>
              <a:t>Section 4.2.2: Normal model with threshold</a:t>
            </a:r>
            <a:endParaRPr/>
          </a:p>
        </p:txBody>
      </p:sp>
      <p:sp>
        <p:nvSpPr>
          <p:cNvPr id="327" name="Google Shape;327;p7"/>
          <p:cNvSpPr txBox="1"/>
          <p:nvPr/>
        </p:nvSpPr>
        <p:spPr>
          <a:xfrm>
            <a:off x="311700" y="1108689"/>
            <a:ext cx="8520600" cy="30777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it-IT" sz="1400" u="none" cap="none" strike="noStrike">
                <a:solidFill>
                  <a:schemeClr val="dk1"/>
                </a:solidFill>
                <a:latin typeface="Arial"/>
                <a:ea typeface="Arial"/>
                <a:cs typeface="Arial"/>
                <a:sym typeface="Arial"/>
              </a:rPr>
              <a:t>We now add all more relevant covariates in a Normal model, keeping a flat prior, to find out if our thesis hold.</a:t>
            </a:r>
            <a:endParaRPr b="0" i="0" sz="1400" u="none" cap="none" strike="noStrike">
              <a:solidFill>
                <a:schemeClr val="dk1"/>
              </a:solidFill>
              <a:latin typeface="Arial"/>
              <a:ea typeface="Arial"/>
              <a:cs typeface="Arial"/>
              <a:sym typeface="Arial"/>
            </a:endParaRPr>
          </a:p>
        </p:txBody>
      </p:sp>
      <p:pic>
        <p:nvPicPr>
          <p:cNvPr id="328" name="Google Shape;328;p7"/>
          <p:cNvPicPr preferRelativeResize="0"/>
          <p:nvPr/>
        </p:nvPicPr>
        <p:blipFill rotWithShape="1">
          <a:blip r:embed="rId3">
            <a:alphaModFix/>
          </a:blip>
          <a:srcRect b="0" l="0" r="0" t="0"/>
          <a:stretch/>
        </p:blipFill>
        <p:spPr>
          <a:xfrm>
            <a:off x="616675" y="1848215"/>
            <a:ext cx="2660742" cy="2563988"/>
          </a:xfrm>
          <a:prstGeom prst="rect">
            <a:avLst/>
          </a:prstGeom>
          <a:noFill/>
          <a:ln>
            <a:noFill/>
          </a:ln>
        </p:spPr>
      </p:pic>
      <p:pic>
        <p:nvPicPr>
          <p:cNvPr id="329" name="Google Shape;329;p7"/>
          <p:cNvPicPr preferRelativeResize="0"/>
          <p:nvPr/>
        </p:nvPicPr>
        <p:blipFill rotWithShape="1">
          <a:blip r:embed="rId4">
            <a:alphaModFix/>
          </a:blip>
          <a:srcRect b="0" l="0" r="0" t="0"/>
          <a:stretch/>
        </p:blipFill>
        <p:spPr>
          <a:xfrm>
            <a:off x="3623164" y="1616925"/>
            <a:ext cx="4904161" cy="302656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8"/>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rmAutofit/>
          </a:bodyPr>
          <a:lstStyle/>
          <a:p>
            <a:pPr indent="0" lvl="0" marL="0" rtl="0" algn="l">
              <a:lnSpc>
                <a:spcPct val="90000"/>
              </a:lnSpc>
              <a:spcBef>
                <a:spcPts val="0"/>
              </a:spcBef>
              <a:spcAft>
                <a:spcPts val="0"/>
              </a:spcAft>
              <a:buClr>
                <a:schemeClr val="dk1"/>
              </a:buClr>
              <a:buSzPts val="2800"/>
              <a:buFont typeface="Play"/>
              <a:buNone/>
            </a:pPr>
            <a:r>
              <a:rPr lang="it-IT" sz="2400"/>
              <a:t>Section 4.2.2: Normal model with threshold</a:t>
            </a:r>
            <a:endParaRPr/>
          </a:p>
        </p:txBody>
      </p:sp>
      <p:sp>
        <p:nvSpPr>
          <p:cNvPr id="335" name="Google Shape;335;p8"/>
          <p:cNvSpPr txBox="1"/>
          <p:nvPr/>
        </p:nvSpPr>
        <p:spPr>
          <a:xfrm>
            <a:off x="311700" y="1017725"/>
            <a:ext cx="8520600" cy="20313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400"/>
              <a:buFont typeface="Arial"/>
              <a:buNone/>
            </a:pPr>
            <a:r>
              <a:rPr b="0" i="0" lang="it-IT" sz="1400" u="none" cap="none" strike="noStrike">
                <a:solidFill>
                  <a:schemeClr val="dk1"/>
                </a:solidFill>
                <a:latin typeface="Arial"/>
                <a:ea typeface="Arial"/>
                <a:cs typeface="Arial"/>
                <a:sym typeface="Arial"/>
              </a:rPr>
              <a:t>It should be noticed we </a:t>
            </a:r>
            <a:r>
              <a:rPr b="1" i="0" lang="it-IT" sz="1400" u="none" cap="none" strike="noStrike">
                <a:solidFill>
                  <a:schemeClr val="dk1"/>
                </a:solidFill>
                <a:latin typeface="Arial"/>
                <a:ea typeface="Arial"/>
                <a:cs typeface="Arial"/>
                <a:sym typeface="Arial"/>
              </a:rPr>
              <a:t>separated</a:t>
            </a:r>
            <a:r>
              <a:rPr b="0" i="0" lang="it-IT" sz="1400" u="none" cap="none" strike="noStrike">
                <a:solidFill>
                  <a:schemeClr val="dk1"/>
                </a:solidFill>
                <a:latin typeface="Arial"/>
                <a:ea typeface="Arial"/>
                <a:cs typeface="Arial"/>
                <a:sym typeface="Arial"/>
              </a:rPr>
              <a:t> the two dataset completely, without assuming that the other covariates would have remained the same below and above the threshold. We did this since we noticed how in our more general model </a:t>
            </a:r>
            <a:r>
              <a:rPr b="1" i="0" lang="it-IT" sz="1400" u="none" cap="none" strike="noStrike">
                <a:solidFill>
                  <a:schemeClr val="dk1"/>
                </a:solidFill>
                <a:latin typeface="Arial"/>
                <a:ea typeface="Arial"/>
                <a:cs typeface="Arial"/>
                <a:sym typeface="Arial"/>
              </a:rPr>
              <a:t>this was already the case</a:t>
            </a:r>
            <a:r>
              <a:rPr b="0" i="0" lang="it-IT" sz="1400" u="none" cap="none" strike="noStrike">
                <a:solidFill>
                  <a:schemeClr val="dk1"/>
                </a:solidFill>
                <a:latin typeface="Arial"/>
                <a:ea typeface="Arial"/>
                <a:cs typeface="Arial"/>
                <a:sym typeface="Arial"/>
              </a:rPr>
              <a:t>, without the need of assuming it. This is a stronger way of demonstrating our thesis, since we don’t need to leave out a level of complexity to let emerge the difference in the GDP parameter below and above.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400"/>
              <a:buFont typeface="Arial"/>
              <a:buNone/>
            </a:pPr>
            <a:r>
              <a:rPr b="0" i="0" lang="it-IT" sz="1400" u="none" cap="none" strike="noStrike">
                <a:solidFill>
                  <a:schemeClr val="dk1"/>
                </a:solidFill>
                <a:latin typeface="Arial"/>
                <a:ea typeface="Arial"/>
                <a:cs typeface="Arial"/>
                <a:sym typeface="Arial"/>
              </a:rPr>
              <a:t>Indeed, if we used the assumption of a single parameter for the remaining covariate in the two groups, we could have </a:t>
            </a:r>
            <a:r>
              <a:rPr b="1" i="0" lang="it-IT" sz="1400" u="none" cap="none" strike="noStrike">
                <a:solidFill>
                  <a:schemeClr val="dk1"/>
                </a:solidFill>
                <a:latin typeface="Arial"/>
                <a:ea typeface="Arial"/>
                <a:cs typeface="Arial"/>
                <a:sym typeface="Arial"/>
              </a:rPr>
              <a:t>missed</a:t>
            </a:r>
            <a:r>
              <a:rPr b="0" i="0" lang="it-IT" sz="1400" u="none" cap="none" strike="noStrike">
                <a:solidFill>
                  <a:schemeClr val="dk1"/>
                </a:solidFill>
                <a:latin typeface="Arial"/>
                <a:ea typeface="Arial"/>
                <a:cs typeface="Arial"/>
                <a:sym typeface="Arial"/>
              </a:rPr>
              <a:t> how </a:t>
            </a:r>
            <a:r>
              <a:rPr b="1" i="0" lang="it-IT" sz="1400" u="none" cap="none" strike="noStrike">
                <a:solidFill>
                  <a:schemeClr val="dk1"/>
                </a:solidFill>
                <a:latin typeface="Arial"/>
                <a:ea typeface="Arial"/>
                <a:cs typeface="Arial"/>
                <a:sym typeface="Arial"/>
              </a:rPr>
              <a:t>another</a:t>
            </a:r>
            <a:r>
              <a:rPr b="0" i="0" lang="it-IT" sz="1400" u="none" cap="none" strike="noStrike">
                <a:solidFill>
                  <a:schemeClr val="dk1"/>
                </a:solidFill>
                <a:latin typeface="Arial"/>
                <a:ea typeface="Arial"/>
                <a:cs typeface="Arial"/>
                <a:sym typeface="Arial"/>
              </a:rPr>
              <a:t> </a:t>
            </a:r>
            <a:r>
              <a:rPr b="1" i="0" lang="it-IT" sz="1400" u="none" cap="none" strike="noStrike">
                <a:solidFill>
                  <a:schemeClr val="dk1"/>
                </a:solidFill>
                <a:latin typeface="Arial"/>
                <a:ea typeface="Arial"/>
                <a:cs typeface="Arial"/>
                <a:sym typeface="Arial"/>
              </a:rPr>
              <a:t>covariate</a:t>
            </a:r>
            <a:r>
              <a:rPr b="0" i="0" lang="it-IT" sz="1400" u="none" cap="none" strike="noStrike">
                <a:solidFill>
                  <a:schemeClr val="dk1"/>
                </a:solidFill>
                <a:latin typeface="Arial"/>
                <a:ea typeface="Arial"/>
                <a:cs typeface="Arial"/>
                <a:sym typeface="Arial"/>
              </a:rPr>
              <a:t> was explaining better the variance in the observation with respect to the GDP parameter, making the difference in the GDP parameter near zero.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1"/>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90000"/>
              </a:lnSpc>
              <a:spcBef>
                <a:spcPts val="0"/>
              </a:spcBef>
              <a:spcAft>
                <a:spcPts val="0"/>
              </a:spcAft>
              <a:buClr>
                <a:schemeClr val="dk1"/>
              </a:buClr>
              <a:buSzPct val="177777"/>
              <a:buFont typeface="Play"/>
              <a:buNone/>
            </a:pPr>
            <a:r>
              <a:rPr lang="it-IT" sz="7500"/>
              <a:t>Gamma model with threshold</a:t>
            </a:r>
            <a:endParaRPr/>
          </a:p>
        </p:txBody>
      </p:sp>
      <p:sp>
        <p:nvSpPr>
          <p:cNvPr id="341" name="Google Shape;341;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p>
            <a:pPr indent="0" lvl="0" marL="114300" rtl="0" algn="ctr">
              <a:lnSpc>
                <a:spcPct val="90000"/>
              </a:lnSpc>
              <a:spcBef>
                <a:spcPts val="0"/>
              </a:spcBef>
              <a:spcAft>
                <a:spcPts val="600"/>
              </a:spcAft>
              <a:buClr>
                <a:schemeClr val="dk1"/>
              </a:buClr>
              <a:buSzPts val="1800"/>
              <a:buNone/>
            </a:pPr>
            <a:r>
              <a:rPr lang="it-IT"/>
              <a:t>Section 4.2.4</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12"/>
          <p:cNvPicPr preferRelativeResize="0"/>
          <p:nvPr/>
        </p:nvPicPr>
        <p:blipFill rotWithShape="1">
          <a:blip r:embed="rId3">
            <a:alphaModFix/>
          </a:blip>
          <a:srcRect b="0" l="0" r="0" t="0"/>
          <a:stretch/>
        </p:blipFill>
        <p:spPr>
          <a:xfrm>
            <a:off x="3623164" y="1616925"/>
            <a:ext cx="4904161" cy="3026568"/>
          </a:xfrm>
          <a:prstGeom prst="rect">
            <a:avLst/>
          </a:prstGeom>
          <a:noFill/>
          <a:ln>
            <a:noFill/>
          </a:ln>
        </p:spPr>
      </p:pic>
      <p:sp>
        <p:nvSpPr>
          <p:cNvPr id="347" name="Google Shape;347;p12"/>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rmAutofit/>
          </a:bodyPr>
          <a:lstStyle/>
          <a:p>
            <a:pPr indent="0" lvl="0" marL="0" rtl="0" algn="l">
              <a:lnSpc>
                <a:spcPct val="90000"/>
              </a:lnSpc>
              <a:spcBef>
                <a:spcPts val="0"/>
              </a:spcBef>
              <a:spcAft>
                <a:spcPts val="0"/>
              </a:spcAft>
              <a:buClr>
                <a:schemeClr val="dk1"/>
              </a:buClr>
              <a:buSzPts val="2800"/>
              <a:buFont typeface="Play"/>
              <a:buNone/>
            </a:pPr>
            <a:r>
              <a:rPr lang="it-IT" sz="2400"/>
              <a:t>Section 4.2.4: Gamma model with threshold</a:t>
            </a:r>
            <a:endParaRPr/>
          </a:p>
        </p:txBody>
      </p:sp>
      <p:sp>
        <p:nvSpPr>
          <p:cNvPr id="348" name="Google Shape;348;p12"/>
          <p:cNvSpPr txBox="1"/>
          <p:nvPr/>
        </p:nvSpPr>
        <p:spPr>
          <a:xfrm>
            <a:off x="311699" y="1108689"/>
            <a:ext cx="8520601" cy="30777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it-IT" sz="1400" u="none" cap="none" strike="noStrike">
                <a:solidFill>
                  <a:schemeClr val="dk1"/>
                </a:solidFill>
                <a:latin typeface="Arial"/>
                <a:ea typeface="Arial"/>
                <a:cs typeface="Arial"/>
                <a:sym typeface="Arial"/>
              </a:rPr>
              <a:t>In order to establish the </a:t>
            </a:r>
            <a:r>
              <a:rPr b="1" i="0" lang="it-IT" sz="1400" u="none" cap="none" strike="noStrike">
                <a:solidFill>
                  <a:schemeClr val="dk1"/>
                </a:solidFill>
                <a:latin typeface="Arial"/>
                <a:ea typeface="Arial"/>
                <a:cs typeface="Arial"/>
                <a:sym typeface="Arial"/>
              </a:rPr>
              <a:t>robustness</a:t>
            </a:r>
            <a:r>
              <a:rPr b="0" i="0" lang="it-IT" sz="1400" u="none" cap="none" strike="noStrike">
                <a:solidFill>
                  <a:schemeClr val="dk1"/>
                </a:solidFill>
                <a:latin typeface="Arial"/>
                <a:ea typeface="Arial"/>
                <a:cs typeface="Arial"/>
                <a:sym typeface="Arial"/>
              </a:rPr>
              <a:t> of the Normal model, we tried also an analogous Gamma model.</a:t>
            </a:r>
            <a:endParaRPr b="0" i="0" sz="1400" u="none" cap="none" strike="noStrike">
              <a:solidFill>
                <a:schemeClr val="dk1"/>
              </a:solidFill>
              <a:latin typeface="Arial"/>
              <a:ea typeface="Arial"/>
              <a:cs typeface="Arial"/>
              <a:sym typeface="Arial"/>
            </a:endParaRPr>
          </a:p>
        </p:txBody>
      </p:sp>
      <p:pic>
        <p:nvPicPr>
          <p:cNvPr id="349" name="Google Shape;349;p12"/>
          <p:cNvPicPr preferRelativeResize="0"/>
          <p:nvPr/>
        </p:nvPicPr>
        <p:blipFill rotWithShape="1">
          <a:blip r:embed="rId4">
            <a:alphaModFix/>
          </a:blip>
          <a:srcRect b="0" l="0" r="0" t="0"/>
          <a:stretch/>
        </p:blipFill>
        <p:spPr>
          <a:xfrm>
            <a:off x="616675" y="1751570"/>
            <a:ext cx="2660742" cy="275727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3"/>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p>
            <a:pPr indent="0" lvl="0" marL="0" rtl="0" algn="ctr">
              <a:lnSpc>
                <a:spcPct val="90000"/>
              </a:lnSpc>
              <a:spcBef>
                <a:spcPts val="0"/>
              </a:spcBef>
              <a:spcAft>
                <a:spcPts val="0"/>
              </a:spcAft>
              <a:buClr>
                <a:schemeClr val="dk1"/>
              </a:buClr>
              <a:buSzPts val="12000"/>
              <a:buFont typeface="Play"/>
              <a:buNone/>
            </a:pPr>
            <a:r>
              <a:rPr lang="it-IT" sz="7500"/>
              <a:t>Time series model</a:t>
            </a:r>
            <a:endParaRPr sz="7500"/>
          </a:p>
        </p:txBody>
      </p:sp>
      <p:sp>
        <p:nvSpPr>
          <p:cNvPr id="355" name="Google Shape;355;p1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p>
            <a:pPr indent="0" lvl="0" marL="114300" rtl="0" algn="ctr">
              <a:lnSpc>
                <a:spcPct val="90000"/>
              </a:lnSpc>
              <a:spcBef>
                <a:spcPts val="0"/>
              </a:spcBef>
              <a:spcAft>
                <a:spcPts val="600"/>
              </a:spcAft>
              <a:buClr>
                <a:schemeClr val="dk1"/>
              </a:buClr>
              <a:buSzPts val="1800"/>
              <a:buNone/>
            </a:pPr>
            <a:r>
              <a:rPr lang="it-IT"/>
              <a:t>Section 4.3</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1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rmAutofit/>
          </a:bodyPr>
          <a:lstStyle/>
          <a:p>
            <a:pPr indent="0" lvl="0" marL="0" rtl="0" algn="l">
              <a:lnSpc>
                <a:spcPct val="90000"/>
              </a:lnSpc>
              <a:spcBef>
                <a:spcPts val="0"/>
              </a:spcBef>
              <a:spcAft>
                <a:spcPts val="0"/>
              </a:spcAft>
              <a:buClr>
                <a:schemeClr val="dk1"/>
              </a:buClr>
              <a:buSzPts val="2800"/>
              <a:buFont typeface="Play"/>
              <a:buNone/>
            </a:pPr>
            <a:r>
              <a:rPr lang="it-IT" sz="2400"/>
              <a:t>Section 4.3: Time series model</a:t>
            </a:r>
            <a:endParaRPr/>
          </a:p>
        </p:txBody>
      </p:sp>
      <p:sp>
        <p:nvSpPr>
          <p:cNvPr id="361" name="Google Shape;361;p14"/>
          <p:cNvSpPr txBox="1"/>
          <p:nvPr/>
        </p:nvSpPr>
        <p:spPr>
          <a:xfrm>
            <a:off x="311700" y="1108689"/>
            <a:ext cx="8520600" cy="52322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400"/>
              <a:buFont typeface="Arial"/>
              <a:buNone/>
            </a:pPr>
            <a:r>
              <a:rPr b="0" i="0" lang="it-IT" sz="1400" u="none" cap="none" strike="noStrike">
                <a:solidFill>
                  <a:schemeClr val="dk1"/>
                </a:solidFill>
                <a:latin typeface="Arial"/>
                <a:ea typeface="Arial"/>
                <a:cs typeface="Arial"/>
                <a:sym typeface="Arial"/>
              </a:rPr>
              <a:t>Let’s consider a Bayesian AR(1) model, where the current observation in the series is based on the </a:t>
            </a:r>
            <a:r>
              <a:rPr b="1" i="0" lang="it-IT" sz="1400" u="none" cap="none" strike="noStrike">
                <a:solidFill>
                  <a:schemeClr val="dk1"/>
                </a:solidFill>
                <a:latin typeface="Arial"/>
                <a:ea typeface="Arial"/>
                <a:cs typeface="Arial"/>
                <a:sym typeface="Arial"/>
              </a:rPr>
              <a:t>immediately preceding observation</a:t>
            </a:r>
            <a:r>
              <a:rPr b="0" i="0" lang="it-IT" sz="1400" u="none" cap="none" strike="noStrike">
                <a:solidFill>
                  <a:schemeClr val="dk1"/>
                </a:solidFill>
                <a:latin typeface="Arial"/>
                <a:ea typeface="Arial"/>
                <a:cs typeface="Arial"/>
                <a:sym typeface="Arial"/>
              </a:rPr>
              <a:t>, adjusted by a stochastic term.</a:t>
            </a:r>
            <a:r>
              <a:rPr b="1" i="0" lang="it-IT" sz="1400" u="none" cap="none" strike="noStrike">
                <a:solidFill>
                  <a:schemeClr val="dk1"/>
                </a:solidFill>
                <a:latin typeface="Arial"/>
                <a:ea typeface="Arial"/>
                <a:cs typeface="Arial"/>
                <a:sym typeface="Arial"/>
              </a:rPr>
              <a:t> </a:t>
            </a:r>
            <a:r>
              <a:rPr b="0" i="0" lang="it-IT" sz="1400" u="none" cap="none" strike="noStrike">
                <a:solidFill>
                  <a:schemeClr val="dk1"/>
                </a:solidFill>
                <a:latin typeface="Arial"/>
                <a:ea typeface="Arial"/>
                <a:cs typeface="Arial"/>
                <a:sym typeface="Arial"/>
              </a:rPr>
              <a:t>We insert also the </a:t>
            </a:r>
            <a:r>
              <a:rPr b="1" i="0" lang="it-IT" sz="1400" u="none" cap="none" strike="noStrike">
                <a:solidFill>
                  <a:schemeClr val="dk1"/>
                </a:solidFill>
                <a:latin typeface="Arial"/>
                <a:ea typeface="Arial"/>
                <a:cs typeface="Arial"/>
                <a:sym typeface="Arial"/>
              </a:rPr>
              <a:t>main covariates</a:t>
            </a:r>
            <a:r>
              <a:rPr b="0" i="0" lang="it-IT" sz="14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362" name="Google Shape;362;p14"/>
          <p:cNvSpPr txBox="1"/>
          <p:nvPr/>
        </p:nvSpPr>
        <p:spPr>
          <a:xfrm>
            <a:off x="311700" y="4319313"/>
            <a:ext cx="8520599" cy="52322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400"/>
              <a:buFont typeface="Arial"/>
              <a:buNone/>
            </a:pPr>
            <a:r>
              <a:rPr b="0" i="0" lang="it-IT" sz="1400" u="none" cap="none" strike="noStrike">
                <a:solidFill>
                  <a:schemeClr val="dk1"/>
                </a:solidFill>
                <a:latin typeface="Arial"/>
                <a:ea typeface="Arial"/>
                <a:cs typeface="Arial"/>
                <a:sym typeface="Arial"/>
              </a:rPr>
              <a:t>The resulting time series have </a:t>
            </a:r>
            <a:r>
              <a:rPr b="1" i="0" lang="it-IT" sz="1400" u="none" cap="none" strike="noStrike">
                <a:solidFill>
                  <a:schemeClr val="dk1"/>
                </a:solidFill>
                <a:latin typeface="Arial"/>
                <a:ea typeface="Arial"/>
                <a:cs typeface="Arial"/>
                <a:sym typeface="Arial"/>
              </a:rPr>
              <a:t>much more</a:t>
            </a:r>
            <a:r>
              <a:rPr b="0" i="0" lang="it-IT" sz="1400" u="none" cap="none" strike="noStrike">
                <a:solidFill>
                  <a:schemeClr val="dk1"/>
                </a:solidFill>
                <a:latin typeface="Arial"/>
                <a:ea typeface="Arial"/>
                <a:cs typeface="Arial"/>
                <a:sym typeface="Arial"/>
              </a:rPr>
              <a:t> </a:t>
            </a:r>
            <a:r>
              <a:rPr b="1" i="0" lang="it-IT" sz="1400" u="none" cap="none" strike="noStrike">
                <a:solidFill>
                  <a:schemeClr val="dk1"/>
                </a:solidFill>
                <a:latin typeface="Arial"/>
                <a:ea typeface="Arial"/>
                <a:cs typeface="Arial"/>
                <a:sym typeface="Arial"/>
              </a:rPr>
              <a:t>stable</a:t>
            </a:r>
            <a:r>
              <a:rPr b="0" i="0" lang="it-IT" sz="1400" u="none" cap="none" strike="noStrike">
                <a:solidFill>
                  <a:schemeClr val="dk1"/>
                </a:solidFill>
                <a:latin typeface="Arial"/>
                <a:ea typeface="Arial"/>
                <a:cs typeface="Arial"/>
                <a:sym typeface="Arial"/>
              </a:rPr>
              <a:t> trajectory, demonstrating the potentially great effectiveness of this data organization in the case of this dataset.</a:t>
            </a:r>
            <a:endParaRPr b="0" i="0" sz="1400" u="none" cap="none" strike="noStrike">
              <a:solidFill>
                <a:srgbClr val="000000"/>
              </a:solidFill>
              <a:latin typeface="Arial"/>
              <a:ea typeface="Arial"/>
              <a:cs typeface="Arial"/>
              <a:sym typeface="Arial"/>
            </a:endParaRPr>
          </a:p>
        </p:txBody>
      </p:sp>
      <p:pic>
        <p:nvPicPr>
          <p:cNvPr id="363" name="Google Shape;363;p14"/>
          <p:cNvPicPr preferRelativeResize="0"/>
          <p:nvPr/>
        </p:nvPicPr>
        <p:blipFill rotWithShape="1">
          <a:blip r:embed="rId3">
            <a:alphaModFix/>
          </a:blip>
          <a:srcRect b="0" l="0" r="0" t="0"/>
          <a:stretch/>
        </p:blipFill>
        <p:spPr>
          <a:xfrm>
            <a:off x="2266904" y="1661005"/>
            <a:ext cx="4260299" cy="262921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1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rmAutofit/>
          </a:bodyPr>
          <a:lstStyle/>
          <a:p>
            <a:pPr indent="0" lvl="0" marL="0" rtl="0" algn="l">
              <a:lnSpc>
                <a:spcPct val="90000"/>
              </a:lnSpc>
              <a:spcBef>
                <a:spcPts val="0"/>
              </a:spcBef>
              <a:spcAft>
                <a:spcPts val="0"/>
              </a:spcAft>
              <a:buClr>
                <a:schemeClr val="dk1"/>
              </a:buClr>
              <a:buSzPts val="2800"/>
              <a:buFont typeface="Play"/>
              <a:buNone/>
            </a:pPr>
            <a:r>
              <a:rPr lang="it-IT" sz="2400"/>
              <a:t>Section 4.3: Time series model</a:t>
            </a:r>
            <a:endParaRPr/>
          </a:p>
        </p:txBody>
      </p:sp>
      <p:pic>
        <p:nvPicPr>
          <p:cNvPr id="369" name="Google Shape;369;p15"/>
          <p:cNvPicPr preferRelativeResize="0"/>
          <p:nvPr/>
        </p:nvPicPr>
        <p:blipFill rotWithShape="1">
          <a:blip r:embed="rId3">
            <a:alphaModFix/>
          </a:blip>
          <a:srcRect b="0" l="0" r="0" t="0"/>
          <a:stretch/>
        </p:blipFill>
        <p:spPr>
          <a:xfrm>
            <a:off x="2266904" y="1661004"/>
            <a:ext cx="4260299" cy="2629214"/>
          </a:xfrm>
          <a:prstGeom prst="rect">
            <a:avLst/>
          </a:prstGeom>
          <a:noFill/>
          <a:ln>
            <a:noFill/>
          </a:ln>
        </p:spPr>
      </p:pic>
      <p:sp>
        <p:nvSpPr>
          <p:cNvPr id="370" name="Google Shape;370;p15"/>
          <p:cNvSpPr txBox="1"/>
          <p:nvPr/>
        </p:nvSpPr>
        <p:spPr>
          <a:xfrm>
            <a:off x="311700" y="1108689"/>
            <a:ext cx="8520600" cy="52322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400"/>
              <a:buFont typeface="Arial"/>
              <a:buNone/>
            </a:pPr>
            <a:r>
              <a:rPr b="0" i="0" lang="it-IT" sz="1400" u="none" cap="none" strike="noStrike">
                <a:solidFill>
                  <a:schemeClr val="dk1"/>
                </a:solidFill>
                <a:latin typeface="Arial"/>
                <a:ea typeface="Arial"/>
                <a:cs typeface="Arial"/>
                <a:sym typeface="Arial"/>
              </a:rPr>
              <a:t>Let’s consider a Bayesian AR(1) model, where the current observation in the series is based on the </a:t>
            </a:r>
            <a:r>
              <a:rPr b="1" i="0" lang="it-IT" sz="1400" u="none" cap="none" strike="noStrike">
                <a:solidFill>
                  <a:schemeClr val="dk1"/>
                </a:solidFill>
                <a:latin typeface="Arial"/>
                <a:ea typeface="Arial"/>
                <a:cs typeface="Arial"/>
                <a:sym typeface="Arial"/>
              </a:rPr>
              <a:t>immediately preceding observation</a:t>
            </a:r>
            <a:r>
              <a:rPr b="0" i="0" lang="it-IT" sz="1400" u="none" cap="none" strike="noStrike">
                <a:solidFill>
                  <a:schemeClr val="dk1"/>
                </a:solidFill>
                <a:latin typeface="Arial"/>
                <a:ea typeface="Arial"/>
                <a:cs typeface="Arial"/>
                <a:sym typeface="Arial"/>
              </a:rPr>
              <a:t>, adjusted by a stochastic term.</a:t>
            </a:r>
            <a:r>
              <a:rPr b="1" i="0" lang="it-IT" sz="1400" u="none" cap="none" strike="noStrike">
                <a:solidFill>
                  <a:schemeClr val="dk1"/>
                </a:solidFill>
                <a:latin typeface="Arial"/>
                <a:ea typeface="Arial"/>
                <a:cs typeface="Arial"/>
                <a:sym typeface="Arial"/>
              </a:rPr>
              <a:t> </a:t>
            </a:r>
            <a:r>
              <a:rPr b="0" i="0" lang="it-IT" sz="1400" u="none" cap="none" strike="noStrike">
                <a:solidFill>
                  <a:schemeClr val="dk1"/>
                </a:solidFill>
                <a:latin typeface="Arial"/>
                <a:ea typeface="Arial"/>
                <a:cs typeface="Arial"/>
                <a:sym typeface="Arial"/>
              </a:rPr>
              <a:t>We insert also the </a:t>
            </a:r>
            <a:r>
              <a:rPr b="1" i="0" lang="it-IT" sz="1400" u="none" cap="none" strike="noStrike">
                <a:solidFill>
                  <a:schemeClr val="dk1"/>
                </a:solidFill>
                <a:latin typeface="Arial"/>
                <a:ea typeface="Arial"/>
                <a:cs typeface="Arial"/>
                <a:sym typeface="Arial"/>
              </a:rPr>
              <a:t>main covariates</a:t>
            </a:r>
            <a:r>
              <a:rPr b="0" i="0" lang="it-IT" sz="14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371" name="Google Shape;371;p15"/>
          <p:cNvSpPr txBox="1"/>
          <p:nvPr/>
        </p:nvSpPr>
        <p:spPr>
          <a:xfrm>
            <a:off x="311700" y="4319313"/>
            <a:ext cx="8520599" cy="52322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400"/>
              <a:buFont typeface="Arial"/>
              <a:buNone/>
            </a:pPr>
            <a:r>
              <a:rPr b="0" i="0" lang="it-IT" sz="1400" u="none" cap="none" strike="noStrike">
                <a:solidFill>
                  <a:schemeClr val="dk1"/>
                </a:solidFill>
                <a:latin typeface="Arial"/>
                <a:ea typeface="Arial"/>
                <a:cs typeface="Arial"/>
                <a:sym typeface="Arial"/>
              </a:rPr>
              <a:t>The resulting time series have </a:t>
            </a:r>
            <a:r>
              <a:rPr b="1" i="0" lang="it-IT" sz="1400" u="none" cap="none" strike="noStrike">
                <a:solidFill>
                  <a:schemeClr val="dk1"/>
                </a:solidFill>
                <a:latin typeface="Arial"/>
                <a:ea typeface="Arial"/>
                <a:cs typeface="Arial"/>
                <a:sym typeface="Arial"/>
              </a:rPr>
              <a:t>much more</a:t>
            </a:r>
            <a:r>
              <a:rPr b="0" i="0" lang="it-IT" sz="1400" u="none" cap="none" strike="noStrike">
                <a:solidFill>
                  <a:schemeClr val="dk1"/>
                </a:solidFill>
                <a:latin typeface="Arial"/>
                <a:ea typeface="Arial"/>
                <a:cs typeface="Arial"/>
                <a:sym typeface="Arial"/>
              </a:rPr>
              <a:t> </a:t>
            </a:r>
            <a:r>
              <a:rPr b="1" i="0" lang="it-IT" sz="1400" u="none" cap="none" strike="noStrike">
                <a:solidFill>
                  <a:schemeClr val="dk1"/>
                </a:solidFill>
                <a:latin typeface="Arial"/>
                <a:ea typeface="Arial"/>
                <a:cs typeface="Arial"/>
                <a:sym typeface="Arial"/>
              </a:rPr>
              <a:t>stable</a:t>
            </a:r>
            <a:r>
              <a:rPr b="0" i="0" lang="it-IT" sz="1400" u="none" cap="none" strike="noStrike">
                <a:solidFill>
                  <a:schemeClr val="dk1"/>
                </a:solidFill>
                <a:latin typeface="Arial"/>
                <a:ea typeface="Arial"/>
                <a:cs typeface="Arial"/>
                <a:sym typeface="Arial"/>
              </a:rPr>
              <a:t> trajectory, demonstrating the potentially great effectiveness of this data organization in the case of this dataset.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3025d1ac2ab_0_0"/>
          <p:cNvSpPr txBox="1"/>
          <p:nvPr>
            <p:ph type="title"/>
          </p:nvPr>
        </p:nvSpPr>
        <p:spPr>
          <a:xfrm>
            <a:off x="311700" y="389366"/>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115225"/>
              <a:buFont typeface="Play"/>
              <a:buNone/>
            </a:pPr>
            <a:r>
              <a:rPr lang="it-IT" sz="2700"/>
              <a:t>Section</a:t>
            </a:r>
            <a:r>
              <a:rPr lang="it-IT" sz="3600"/>
              <a:t> </a:t>
            </a:r>
            <a:r>
              <a:rPr lang="it-IT" sz="2700"/>
              <a:t>4.3: Time series model</a:t>
            </a:r>
            <a:endParaRPr/>
          </a:p>
        </p:txBody>
      </p:sp>
      <p:sp>
        <p:nvSpPr>
          <p:cNvPr id="377" name="Google Shape;377;g3025d1ac2ab_0_0"/>
          <p:cNvSpPr txBox="1"/>
          <p:nvPr>
            <p:ph idx="1" type="body"/>
          </p:nvPr>
        </p:nvSpPr>
        <p:spPr>
          <a:xfrm>
            <a:off x="237056" y="1048126"/>
            <a:ext cx="8520600" cy="572700"/>
          </a:xfrm>
          <a:prstGeom prst="rect">
            <a:avLst/>
          </a:prstGeom>
          <a:noFill/>
          <a:ln>
            <a:noFill/>
          </a:ln>
        </p:spPr>
        <p:txBody>
          <a:bodyPr anchorCtr="0" anchor="t" bIns="91425" lIns="91425" spcFirstLastPara="1" rIns="91425" wrap="square" tIns="91425">
            <a:normAutofit/>
          </a:bodyPr>
          <a:lstStyle/>
          <a:p>
            <a:pPr indent="0" lvl="0" marL="114300" rtl="0" algn="l">
              <a:lnSpc>
                <a:spcPct val="90000"/>
              </a:lnSpc>
              <a:spcBef>
                <a:spcPts val="0"/>
              </a:spcBef>
              <a:spcAft>
                <a:spcPts val="0"/>
              </a:spcAft>
              <a:buClr>
                <a:schemeClr val="dk1"/>
              </a:buClr>
              <a:buSzPts val="1800"/>
              <a:buNone/>
            </a:pPr>
            <a:r>
              <a:rPr lang="it-IT" sz="1400"/>
              <a:t>The structure is composed by a </a:t>
            </a:r>
            <a:r>
              <a:rPr b="1" lang="it-IT" sz="1400"/>
              <a:t>Normal</a:t>
            </a:r>
            <a:r>
              <a:rPr lang="it-IT" sz="1400"/>
              <a:t> model, where the mean is a linear combination of the covariates and flat</a:t>
            </a:r>
            <a:r>
              <a:rPr b="1" lang="it-IT" sz="1400"/>
              <a:t> </a:t>
            </a:r>
            <a:r>
              <a:rPr lang="it-IT" sz="1400"/>
              <a:t>priors for the parameters. </a:t>
            </a:r>
            <a:endParaRPr sz="1400"/>
          </a:p>
        </p:txBody>
      </p:sp>
      <p:pic>
        <p:nvPicPr>
          <p:cNvPr id="378" name="Google Shape;378;g3025d1ac2ab_0_0"/>
          <p:cNvPicPr preferRelativeResize="0"/>
          <p:nvPr/>
        </p:nvPicPr>
        <p:blipFill rotWithShape="1">
          <a:blip r:embed="rId3">
            <a:alphaModFix/>
          </a:blip>
          <a:srcRect b="0" l="0" r="0" t="0"/>
          <a:stretch/>
        </p:blipFill>
        <p:spPr>
          <a:xfrm>
            <a:off x="385046" y="2139334"/>
            <a:ext cx="4707568" cy="1395673"/>
          </a:xfrm>
          <a:prstGeom prst="rect">
            <a:avLst/>
          </a:prstGeom>
          <a:noFill/>
          <a:ln>
            <a:noFill/>
          </a:ln>
        </p:spPr>
      </p:pic>
      <p:sp>
        <p:nvSpPr>
          <p:cNvPr id="379" name="Google Shape;379;g3025d1ac2ab_0_0"/>
          <p:cNvSpPr txBox="1"/>
          <p:nvPr/>
        </p:nvSpPr>
        <p:spPr>
          <a:xfrm>
            <a:off x="237056" y="3902095"/>
            <a:ext cx="7815600" cy="1062000"/>
          </a:xfrm>
          <a:prstGeom prst="rect">
            <a:avLst/>
          </a:prstGeom>
          <a:noFill/>
          <a:ln>
            <a:noFill/>
          </a:ln>
        </p:spPr>
        <p:txBody>
          <a:bodyPr anchorCtr="0" anchor="t" bIns="45700" lIns="91425" spcFirstLastPara="1" rIns="91425" wrap="square" tIns="45700">
            <a:spAutoFit/>
          </a:bodyPr>
          <a:lstStyle/>
          <a:p>
            <a:pPr indent="0" lvl="0" marL="114300" marR="0" rtl="0" algn="l">
              <a:lnSpc>
                <a:spcPct val="90000"/>
              </a:lnSpc>
              <a:spcBef>
                <a:spcPts val="0"/>
              </a:spcBef>
              <a:spcAft>
                <a:spcPts val="0"/>
              </a:spcAft>
              <a:buClr>
                <a:schemeClr val="dk1"/>
              </a:buClr>
              <a:buSzPts val="1800"/>
              <a:buFont typeface="Arial"/>
              <a:buNone/>
            </a:pPr>
            <a:r>
              <a:rPr b="1" i="0" lang="it-IT" sz="1400" u="none" cap="none" strike="noStrike">
                <a:solidFill>
                  <a:srgbClr val="000000"/>
                </a:solidFill>
                <a:latin typeface="Arial"/>
                <a:ea typeface="Arial"/>
                <a:cs typeface="Arial"/>
                <a:sym typeface="Arial"/>
              </a:rPr>
              <a:t>Previous CO2 per capita </a:t>
            </a:r>
            <a:r>
              <a:rPr b="0" i="1" lang="it-IT" sz="1400" u="none" cap="none" strike="noStrike">
                <a:solidFill>
                  <a:srgbClr val="000000"/>
                </a:solidFill>
                <a:latin typeface="Arial"/>
                <a:ea typeface="Arial"/>
                <a:cs typeface="Arial"/>
                <a:sym typeface="Arial"/>
              </a:rPr>
              <a:t>Y[i-1]</a:t>
            </a:r>
            <a:r>
              <a:rPr b="0" i="0" lang="it-IT" sz="1400" u="none" cap="none" strike="noStrike">
                <a:solidFill>
                  <a:srgbClr val="000000"/>
                </a:solidFill>
                <a:latin typeface="Arial"/>
                <a:ea typeface="Arial"/>
                <a:cs typeface="Arial"/>
                <a:sym typeface="Arial"/>
              </a:rPr>
              <a:t>: previous year observation.</a:t>
            </a:r>
            <a:endParaRPr b="0" i="0" sz="1400" u="none" cap="none" strike="noStrike">
              <a:solidFill>
                <a:srgbClr val="000000"/>
              </a:solidFill>
              <a:latin typeface="Arial"/>
              <a:ea typeface="Arial"/>
              <a:cs typeface="Arial"/>
              <a:sym typeface="Arial"/>
            </a:endParaRPr>
          </a:p>
          <a:p>
            <a:pPr indent="0" lvl="0" marL="114300" marR="0" rtl="0" algn="l">
              <a:lnSpc>
                <a:spcPct val="90000"/>
              </a:lnSpc>
              <a:spcBef>
                <a:spcPts val="0"/>
              </a:spcBef>
              <a:spcAft>
                <a:spcPts val="0"/>
              </a:spcAft>
              <a:buClr>
                <a:schemeClr val="dk1"/>
              </a:buClr>
              <a:buSzPts val="1800"/>
              <a:buFont typeface="Arial"/>
              <a:buNone/>
            </a:pPr>
            <a:r>
              <a:rPr b="1" i="0" lang="it-IT" sz="1400" u="none" cap="none" strike="noStrike">
                <a:solidFill>
                  <a:srgbClr val="000000"/>
                </a:solidFill>
                <a:latin typeface="Arial"/>
                <a:ea typeface="Arial"/>
                <a:cs typeface="Arial"/>
                <a:sym typeface="Arial"/>
              </a:rPr>
              <a:t>EnergyUse </a:t>
            </a:r>
            <a:r>
              <a:rPr b="0" i="1" lang="it-IT" sz="1400" u="none" cap="none" strike="noStrike">
                <a:solidFill>
                  <a:srgbClr val="000000"/>
                </a:solidFill>
                <a:latin typeface="Arial"/>
                <a:ea typeface="Arial"/>
                <a:cs typeface="Arial"/>
                <a:sym typeface="Arial"/>
              </a:rPr>
              <a:t>x1[i-1]</a:t>
            </a:r>
            <a:r>
              <a:rPr b="0" i="0" lang="it-IT" sz="1400" u="none" cap="none" strike="noStrike">
                <a:solidFill>
                  <a:srgbClr val="000000"/>
                </a:solidFill>
                <a:latin typeface="Arial"/>
                <a:ea typeface="Arial"/>
                <a:cs typeface="Arial"/>
                <a:sym typeface="Arial"/>
              </a:rPr>
              <a:t>: previous year total energy consumption.</a:t>
            </a:r>
            <a:endParaRPr b="0" i="0" sz="1400" u="none" cap="none" strike="noStrike">
              <a:solidFill>
                <a:srgbClr val="000000"/>
              </a:solidFill>
              <a:latin typeface="Arial"/>
              <a:ea typeface="Arial"/>
              <a:cs typeface="Arial"/>
              <a:sym typeface="Arial"/>
            </a:endParaRPr>
          </a:p>
          <a:p>
            <a:pPr indent="0" lvl="0" marL="114300" marR="0" rtl="0" algn="l">
              <a:lnSpc>
                <a:spcPct val="90000"/>
              </a:lnSpc>
              <a:spcBef>
                <a:spcPts val="0"/>
              </a:spcBef>
              <a:spcAft>
                <a:spcPts val="0"/>
              </a:spcAft>
              <a:buClr>
                <a:schemeClr val="dk1"/>
              </a:buClr>
              <a:buSzPts val="1800"/>
              <a:buFont typeface="Arial"/>
              <a:buNone/>
            </a:pPr>
            <a:r>
              <a:rPr b="1" i="0" lang="it-IT" sz="1400" u="none" cap="none" strike="noStrike">
                <a:solidFill>
                  <a:srgbClr val="000000"/>
                </a:solidFill>
                <a:latin typeface="Arial"/>
                <a:ea typeface="Arial"/>
                <a:cs typeface="Arial"/>
                <a:sym typeface="Arial"/>
              </a:rPr>
              <a:t>EnergyUse-difference </a:t>
            </a:r>
            <a:r>
              <a:rPr b="0" i="1" lang="it-IT" sz="1400" u="none" cap="none" strike="noStrike">
                <a:solidFill>
                  <a:srgbClr val="000000"/>
                </a:solidFill>
                <a:latin typeface="Arial"/>
                <a:ea typeface="Arial"/>
                <a:cs typeface="Arial"/>
                <a:sym typeface="Arial"/>
              </a:rPr>
              <a:t>x1[i]-x1[i-1]</a:t>
            </a:r>
            <a:r>
              <a:rPr b="0" i="0" lang="it-IT" sz="1400" u="none" cap="none" strike="noStrike">
                <a:solidFill>
                  <a:srgbClr val="000000"/>
                </a:solidFill>
                <a:latin typeface="Arial"/>
                <a:ea typeface="Arial"/>
                <a:cs typeface="Arial"/>
                <a:sym typeface="Arial"/>
              </a:rPr>
              <a:t>: change in energy consumption from previous year.</a:t>
            </a:r>
            <a:endParaRPr b="0" i="0" sz="1400" u="none" cap="none" strike="noStrike">
              <a:solidFill>
                <a:srgbClr val="000000"/>
              </a:solidFill>
              <a:latin typeface="Arial"/>
              <a:ea typeface="Arial"/>
              <a:cs typeface="Arial"/>
              <a:sym typeface="Arial"/>
            </a:endParaRPr>
          </a:p>
          <a:p>
            <a:pPr indent="0" lvl="0" marL="114300" marR="0" rtl="0" algn="l">
              <a:lnSpc>
                <a:spcPct val="90000"/>
              </a:lnSpc>
              <a:spcBef>
                <a:spcPts val="0"/>
              </a:spcBef>
              <a:spcAft>
                <a:spcPts val="0"/>
              </a:spcAft>
              <a:buClr>
                <a:schemeClr val="dk1"/>
              </a:buClr>
              <a:buSzPts val="1800"/>
              <a:buFont typeface="Arial"/>
              <a:buNone/>
            </a:pPr>
            <a:r>
              <a:rPr b="1" i="0" lang="it-IT" sz="1400" u="none" cap="none" strike="noStrike">
                <a:solidFill>
                  <a:srgbClr val="000000"/>
                </a:solidFill>
                <a:latin typeface="Arial"/>
                <a:ea typeface="Arial"/>
                <a:cs typeface="Arial"/>
                <a:sym typeface="Arial"/>
              </a:rPr>
              <a:t>GDP </a:t>
            </a:r>
            <a:r>
              <a:rPr b="0" i="1" lang="it-IT" sz="1400" u="none" cap="none" strike="noStrike">
                <a:solidFill>
                  <a:srgbClr val="000000"/>
                </a:solidFill>
                <a:latin typeface="Arial"/>
                <a:ea typeface="Arial"/>
                <a:cs typeface="Arial"/>
                <a:sym typeface="Arial"/>
              </a:rPr>
              <a:t>x2[i-1]</a:t>
            </a:r>
            <a:r>
              <a:rPr b="0" i="0" lang="it-IT" sz="1400" u="none" cap="none" strike="noStrike">
                <a:solidFill>
                  <a:srgbClr val="000000"/>
                </a:solidFill>
                <a:latin typeface="Arial"/>
                <a:ea typeface="Arial"/>
                <a:cs typeface="Arial"/>
                <a:sym typeface="Arial"/>
              </a:rPr>
              <a:t>: previous year GDP.</a:t>
            </a:r>
            <a:endParaRPr b="0" i="0" sz="1400" u="none" cap="none" strike="noStrike">
              <a:solidFill>
                <a:srgbClr val="000000"/>
              </a:solidFill>
              <a:latin typeface="Arial"/>
              <a:ea typeface="Arial"/>
              <a:cs typeface="Arial"/>
              <a:sym typeface="Arial"/>
            </a:endParaRPr>
          </a:p>
          <a:p>
            <a:pPr indent="0" lvl="0" marL="114300" marR="0" rtl="0" algn="l">
              <a:lnSpc>
                <a:spcPct val="90000"/>
              </a:lnSpc>
              <a:spcBef>
                <a:spcPts val="0"/>
              </a:spcBef>
              <a:spcAft>
                <a:spcPts val="0"/>
              </a:spcAft>
              <a:buClr>
                <a:schemeClr val="dk1"/>
              </a:buClr>
              <a:buSzPts val="1800"/>
              <a:buFont typeface="Arial"/>
              <a:buNone/>
            </a:pPr>
            <a:r>
              <a:rPr b="1" i="0" lang="it-IT" sz="1400" u="none" cap="none" strike="noStrike">
                <a:solidFill>
                  <a:srgbClr val="000000"/>
                </a:solidFill>
                <a:latin typeface="Arial"/>
                <a:ea typeface="Arial"/>
                <a:cs typeface="Arial"/>
                <a:sym typeface="Arial"/>
              </a:rPr>
              <a:t>GDP-difference </a:t>
            </a:r>
            <a:r>
              <a:rPr b="0" i="1" lang="it-IT" sz="1400" u="none" cap="none" strike="noStrike">
                <a:solidFill>
                  <a:srgbClr val="000000"/>
                </a:solidFill>
                <a:latin typeface="Arial"/>
                <a:ea typeface="Arial"/>
                <a:cs typeface="Arial"/>
                <a:sym typeface="Arial"/>
              </a:rPr>
              <a:t>x2[i]-x2[i-1]</a:t>
            </a:r>
            <a:r>
              <a:rPr b="0" i="0" lang="it-IT" sz="1400" u="none" cap="none" strike="noStrike">
                <a:solidFill>
                  <a:srgbClr val="000000"/>
                </a:solidFill>
                <a:latin typeface="Arial"/>
                <a:ea typeface="Arial"/>
                <a:cs typeface="Arial"/>
                <a:sym typeface="Arial"/>
              </a:rPr>
              <a:t>: change in GDP from previous year.</a:t>
            </a:r>
            <a:endParaRPr b="0" i="0" sz="1400" u="none" cap="none" strike="noStrike">
              <a:solidFill>
                <a:srgbClr val="000000"/>
              </a:solidFill>
              <a:latin typeface="Arial"/>
              <a:ea typeface="Arial"/>
              <a:cs typeface="Arial"/>
              <a:sym typeface="Arial"/>
            </a:endParaRPr>
          </a:p>
        </p:txBody>
      </p:sp>
      <p:pic>
        <p:nvPicPr>
          <p:cNvPr id="380" name="Google Shape;380;g3025d1ac2ab_0_0"/>
          <p:cNvPicPr preferRelativeResize="0"/>
          <p:nvPr/>
        </p:nvPicPr>
        <p:blipFill rotWithShape="1">
          <a:blip r:embed="rId4">
            <a:alphaModFix/>
          </a:blip>
          <a:srcRect b="0" l="0" r="0" t="0"/>
          <a:stretch/>
        </p:blipFill>
        <p:spPr>
          <a:xfrm>
            <a:off x="6954708" y="1931149"/>
            <a:ext cx="1802948" cy="572702"/>
          </a:xfrm>
          <a:prstGeom prst="rect">
            <a:avLst/>
          </a:prstGeom>
          <a:noFill/>
          <a:ln>
            <a:noFill/>
          </a:ln>
        </p:spPr>
      </p:pic>
      <p:pic>
        <p:nvPicPr>
          <p:cNvPr id="381" name="Google Shape;381;g3025d1ac2ab_0_0"/>
          <p:cNvPicPr preferRelativeResize="0"/>
          <p:nvPr/>
        </p:nvPicPr>
        <p:blipFill rotWithShape="1">
          <a:blip r:embed="rId5">
            <a:alphaModFix/>
          </a:blip>
          <a:srcRect b="0" l="0" r="0" t="0"/>
          <a:stretch/>
        </p:blipFill>
        <p:spPr>
          <a:xfrm>
            <a:off x="5137570" y="1919802"/>
            <a:ext cx="1817139" cy="572702"/>
          </a:xfrm>
          <a:prstGeom prst="rect">
            <a:avLst/>
          </a:prstGeom>
          <a:noFill/>
          <a:ln>
            <a:noFill/>
          </a:ln>
        </p:spPr>
      </p:pic>
      <p:pic>
        <p:nvPicPr>
          <p:cNvPr id="382" name="Google Shape;382;g3025d1ac2ab_0_0"/>
          <p:cNvPicPr preferRelativeResize="0"/>
          <p:nvPr/>
        </p:nvPicPr>
        <p:blipFill rotWithShape="1">
          <a:blip r:embed="rId6">
            <a:alphaModFix/>
          </a:blip>
          <a:srcRect b="0" l="0" r="0" t="0"/>
          <a:stretch/>
        </p:blipFill>
        <p:spPr>
          <a:xfrm>
            <a:off x="5139242" y="2486456"/>
            <a:ext cx="1815466" cy="572703"/>
          </a:xfrm>
          <a:prstGeom prst="rect">
            <a:avLst/>
          </a:prstGeom>
          <a:noFill/>
          <a:ln>
            <a:noFill/>
          </a:ln>
        </p:spPr>
      </p:pic>
      <p:pic>
        <p:nvPicPr>
          <p:cNvPr id="383" name="Google Shape;383;g3025d1ac2ab_0_0"/>
          <p:cNvPicPr preferRelativeResize="0"/>
          <p:nvPr/>
        </p:nvPicPr>
        <p:blipFill rotWithShape="1">
          <a:blip r:embed="rId7">
            <a:alphaModFix/>
          </a:blip>
          <a:srcRect b="0" l="0" r="0" t="0"/>
          <a:stretch/>
        </p:blipFill>
        <p:spPr>
          <a:xfrm>
            <a:off x="7016278" y="2515198"/>
            <a:ext cx="1731573" cy="543961"/>
          </a:xfrm>
          <a:prstGeom prst="rect">
            <a:avLst/>
          </a:prstGeom>
          <a:noFill/>
          <a:ln>
            <a:noFill/>
          </a:ln>
        </p:spPr>
      </p:pic>
      <p:pic>
        <p:nvPicPr>
          <p:cNvPr id="384" name="Google Shape;384;g3025d1ac2ab_0_0"/>
          <p:cNvPicPr preferRelativeResize="0"/>
          <p:nvPr/>
        </p:nvPicPr>
        <p:blipFill rotWithShape="1">
          <a:blip r:embed="rId8">
            <a:alphaModFix/>
          </a:blip>
          <a:srcRect b="0" l="0" r="0" t="0"/>
          <a:stretch/>
        </p:blipFill>
        <p:spPr>
          <a:xfrm>
            <a:off x="5137570" y="3059158"/>
            <a:ext cx="1815466" cy="543961"/>
          </a:xfrm>
          <a:prstGeom prst="rect">
            <a:avLst/>
          </a:prstGeom>
          <a:noFill/>
          <a:ln>
            <a:noFill/>
          </a:ln>
        </p:spPr>
      </p:pic>
      <p:pic>
        <p:nvPicPr>
          <p:cNvPr id="385" name="Google Shape;385;g3025d1ac2ab_0_0"/>
          <p:cNvPicPr preferRelativeResize="0"/>
          <p:nvPr/>
        </p:nvPicPr>
        <p:blipFill rotWithShape="1">
          <a:blip r:embed="rId9">
            <a:alphaModFix/>
          </a:blip>
          <a:srcRect b="0" l="0" r="0" t="0"/>
          <a:stretch/>
        </p:blipFill>
        <p:spPr>
          <a:xfrm>
            <a:off x="7014606" y="3059157"/>
            <a:ext cx="1731573" cy="54396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3024bd1fa42_1_12"/>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it-IT"/>
              <a:t>Task and dataset</a:t>
            </a:r>
            <a:endParaRPr/>
          </a:p>
        </p:txBody>
      </p:sp>
      <p:grpSp>
        <p:nvGrpSpPr>
          <p:cNvPr id="111" name="Google Shape;111;g3024bd1fa42_1_12"/>
          <p:cNvGrpSpPr/>
          <p:nvPr/>
        </p:nvGrpSpPr>
        <p:grpSpPr>
          <a:xfrm>
            <a:off x="362025" y="2545775"/>
            <a:ext cx="7904425" cy="2040275"/>
            <a:chOff x="487100" y="2870975"/>
            <a:chExt cx="7904425" cy="2040275"/>
          </a:xfrm>
        </p:grpSpPr>
        <p:grpSp>
          <p:nvGrpSpPr>
            <p:cNvPr id="112" name="Google Shape;112;g3024bd1fa42_1_12"/>
            <p:cNvGrpSpPr/>
            <p:nvPr/>
          </p:nvGrpSpPr>
          <p:grpSpPr>
            <a:xfrm>
              <a:off x="487100" y="2870975"/>
              <a:ext cx="7904425" cy="2040275"/>
              <a:chOff x="487100" y="2870975"/>
              <a:chExt cx="7904425" cy="2040275"/>
            </a:xfrm>
          </p:grpSpPr>
          <p:grpSp>
            <p:nvGrpSpPr>
              <p:cNvPr id="113" name="Google Shape;113;g3024bd1fa42_1_12"/>
              <p:cNvGrpSpPr/>
              <p:nvPr/>
            </p:nvGrpSpPr>
            <p:grpSpPr>
              <a:xfrm>
                <a:off x="487100" y="2870975"/>
                <a:ext cx="7904425" cy="1951475"/>
                <a:chOff x="487100" y="2870975"/>
                <a:chExt cx="7904425" cy="1951475"/>
              </a:xfrm>
            </p:grpSpPr>
            <p:pic>
              <p:nvPicPr>
                <p:cNvPr id="114" name="Google Shape;114;g3024bd1fa42_1_12"/>
                <p:cNvPicPr preferRelativeResize="0"/>
                <p:nvPr/>
              </p:nvPicPr>
              <p:blipFill rotWithShape="1">
                <a:blip r:embed="rId3">
                  <a:alphaModFix/>
                </a:blip>
                <a:srcRect b="27001" l="0" r="0" t="0"/>
                <a:stretch/>
              </p:blipFill>
              <p:spPr>
                <a:xfrm>
                  <a:off x="752475" y="3000725"/>
                  <a:ext cx="7639050" cy="1821725"/>
                </a:xfrm>
                <a:prstGeom prst="rect">
                  <a:avLst/>
                </a:prstGeom>
                <a:noFill/>
                <a:ln>
                  <a:noFill/>
                </a:ln>
              </p:spPr>
            </p:pic>
            <p:pic>
              <p:nvPicPr>
                <p:cNvPr id="115" name="Google Shape;115;g3024bd1fa42_1_12"/>
                <p:cNvPicPr preferRelativeResize="0"/>
                <p:nvPr/>
              </p:nvPicPr>
              <p:blipFill rotWithShape="1">
                <a:blip r:embed="rId4">
                  <a:alphaModFix/>
                </a:blip>
                <a:srcRect b="0" l="0" r="0" t="0"/>
                <a:stretch/>
              </p:blipFill>
              <p:spPr>
                <a:xfrm>
                  <a:off x="487100" y="2870975"/>
                  <a:ext cx="1076325" cy="381000"/>
                </a:xfrm>
                <a:prstGeom prst="rect">
                  <a:avLst/>
                </a:prstGeom>
                <a:noFill/>
                <a:ln>
                  <a:noFill/>
                </a:ln>
              </p:spPr>
            </p:pic>
          </p:grpSp>
          <p:pic>
            <p:nvPicPr>
              <p:cNvPr id="116" name="Google Shape;116;g3024bd1fa42_1_12"/>
              <p:cNvPicPr preferRelativeResize="0"/>
              <p:nvPr/>
            </p:nvPicPr>
            <p:blipFill rotWithShape="1">
              <a:blip r:embed="rId4">
                <a:alphaModFix/>
              </a:blip>
              <a:srcRect b="0" l="0" r="0" t="0"/>
              <a:stretch/>
            </p:blipFill>
            <p:spPr>
              <a:xfrm>
                <a:off x="637375" y="3212500"/>
                <a:ext cx="216450" cy="1698750"/>
              </a:xfrm>
              <a:prstGeom prst="rect">
                <a:avLst/>
              </a:prstGeom>
              <a:noFill/>
              <a:ln>
                <a:noFill/>
              </a:ln>
            </p:spPr>
          </p:pic>
        </p:grpSp>
        <p:pic>
          <p:nvPicPr>
            <p:cNvPr id="117" name="Google Shape;117;g3024bd1fa42_1_12"/>
            <p:cNvPicPr preferRelativeResize="0"/>
            <p:nvPr/>
          </p:nvPicPr>
          <p:blipFill rotWithShape="1">
            <a:blip r:embed="rId4">
              <a:alphaModFix/>
            </a:blip>
            <a:srcRect b="0" l="0" r="0" t="0"/>
            <a:stretch/>
          </p:blipFill>
          <p:spPr>
            <a:xfrm>
              <a:off x="733000" y="3267150"/>
              <a:ext cx="496525" cy="1521150"/>
            </a:xfrm>
            <a:prstGeom prst="rect">
              <a:avLst/>
            </a:prstGeom>
            <a:noFill/>
            <a:ln>
              <a:noFill/>
            </a:ln>
          </p:spPr>
        </p:pic>
      </p:grpSp>
      <p:sp>
        <p:nvSpPr>
          <p:cNvPr id="118" name="Google Shape;118;g3024bd1fa42_1_12"/>
          <p:cNvSpPr txBox="1"/>
          <p:nvPr/>
        </p:nvSpPr>
        <p:spPr>
          <a:xfrm>
            <a:off x="362025" y="1366100"/>
            <a:ext cx="8360700" cy="8313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it-IT" sz="1400" u="none" cap="none" strike="noStrike">
                <a:solidFill>
                  <a:srgbClr val="000000"/>
                </a:solidFill>
                <a:latin typeface="Arial"/>
                <a:ea typeface="Arial"/>
                <a:cs typeface="Arial"/>
                <a:sym typeface="Arial"/>
              </a:rPr>
              <a:t>Explain the CO2 emissions with other variables</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it-IT" sz="1400" u="none" cap="none" strike="noStrike">
                <a:solidFill>
                  <a:srgbClr val="000000"/>
                </a:solidFill>
                <a:latin typeface="Arial"/>
                <a:ea typeface="Arial"/>
                <a:cs typeface="Arial"/>
                <a:sym typeface="Arial"/>
              </a:rPr>
              <a:t>Analysis of the relation between GDP and CO2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rPr b="0" i="0" lang="it-IT" sz="1400" u="none" cap="none" strike="noStrike">
                <a:solidFill>
                  <a:srgbClr val="000000"/>
                </a:solidFill>
                <a:latin typeface="Arial"/>
                <a:ea typeface="Arial"/>
                <a:cs typeface="Arial"/>
                <a:sym typeface="Arial"/>
              </a:rPr>
              <a:t>(checking whether the richer we are, the more CO2 we emit)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3025d1ac2ab_0_96"/>
          <p:cNvSpPr txBox="1"/>
          <p:nvPr>
            <p:ph type="title"/>
          </p:nvPr>
        </p:nvSpPr>
        <p:spPr>
          <a:xfrm>
            <a:off x="311700" y="389366"/>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115225"/>
              <a:buFont typeface="Play"/>
              <a:buNone/>
            </a:pPr>
            <a:r>
              <a:rPr lang="it-IT" sz="2700"/>
              <a:t>Section</a:t>
            </a:r>
            <a:r>
              <a:rPr lang="it-IT" sz="3600"/>
              <a:t> </a:t>
            </a:r>
            <a:r>
              <a:rPr lang="it-IT" sz="2700"/>
              <a:t>4.3: Time series model</a:t>
            </a:r>
            <a:endParaRPr/>
          </a:p>
        </p:txBody>
      </p:sp>
      <p:sp>
        <p:nvSpPr>
          <p:cNvPr id="391" name="Google Shape;391;g3025d1ac2ab_0_96"/>
          <p:cNvSpPr txBox="1"/>
          <p:nvPr>
            <p:ph idx="1" type="body"/>
          </p:nvPr>
        </p:nvSpPr>
        <p:spPr>
          <a:xfrm>
            <a:off x="237056" y="1048126"/>
            <a:ext cx="8520600" cy="572700"/>
          </a:xfrm>
          <a:prstGeom prst="rect">
            <a:avLst/>
          </a:prstGeom>
          <a:noFill/>
          <a:ln>
            <a:noFill/>
          </a:ln>
        </p:spPr>
        <p:txBody>
          <a:bodyPr anchorCtr="0" anchor="t" bIns="91425" lIns="91425" spcFirstLastPara="1" rIns="91425" wrap="square" tIns="91425">
            <a:normAutofit lnSpcReduction="20000"/>
          </a:bodyPr>
          <a:lstStyle/>
          <a:p>
            <a:pPr indent="0" lvl="0" marL="114300" rtl="0" algn="just">
              <a:lnSpc>
                <a:spcPct val="90000"/>
              </a:lnSpc>
              <a:spcBef>
                <a:spcPts val="0"/>
              </a:spcBef>
              <a:spcAft>
                <a:spcPts val="0"/>
              </a:spcAft>
              <a:buClr>
                <a:schemeClr val="dk1"/>
              </a:buClr>
              <a:buSzPts val="1800"/>
              <a:buNone/>
            </a:pPr>
            <a:r>
              <a:rPr lang="it-IT" sz="1400"/>
              <a:t>Two subset of data were examinated according to the time </a:t>
            </a:r>
            <a:r>
              <a:rPr b="1" lang="it-IT" sz="1400"/>
              <a:t>period</a:t>
            </a:r>
            <a:r>
              <a:rPr lang="it-IT" sz="1400"/>
              <a:t>: pre crisis and during the economic crisis. </a:t>
            </a:r>
            <a:endParaRPr/>
          </a:p>
        </p:txBody>
      </p:sp>
      <p:pic>
        <p:nvPicPr>
          <p:cNvPr id="392" name="Google Shape;392;g3025d1ac2ab_0_96"/>
          <p:cNvPicPr preferRelativeResize="0"/>
          <p:nvPr/>
        </p:nvPicPr>
        <p:blipFill rotWithShape="1">
          <a:blip r:embed="rId3">
            <a:alphaModFix/>
          </a:blip>
          <a:srcRect b="0" l="0" r="0" t="0"/>
          <a:stretch/>
        </p:blipFill>
        <p:spPr>
          <a:xfrm>
            <a:off x="386344" y="1620826"/>
            <a:ext cx="1799999" cy="572701"/>
          </a:xfrm>
          <a:prstGeom prst="rect">
            <a:avLst/>
          </a:prstGeom>
          <a:noFill/>
          <a:ln>
            <a:noFill/>
          </a:ln>
        </p:spPr>
      </p:pic>
      <p:pic>
        <p:nvPicPr>
          <p:cNvPr id="393" name="Google Shape;393;g3025d1ac2ab_0_96"/>
          <p:cNvPicPr preferRelativeResize="0"/>
          <p:nvPr/>
        </p:nvPicPr>
        <p:blipFill rotWithShape="1">
          <a:blip r:embed="rId4">
            <a:alphaModFix/>
          </a:blip>
          <a:srcRect b="0" l="0" r="0" t="0"/>
          <a:stretch/>
        </p:blipFill>
        <p:spPr>
          <a:xfrm>
            <a:off x="2186344" y="1626832"/>
            <a:ext cx="1799999" cy="572701"/>
          </a:xfrm>
          <a:prstGeom prst="rect">
            <a:avLst/>
          </a:prstGeom>
          <a:noFill/>
          <a:ln>
            <a:noFill/>
          </a:ln>
        </p:spPr>
      </p:pic>
      <p:pic>
        <p:nvPicPr>
          <p:cNvPr id="394" name="Google Shape;394;g3025d1ac2ab_0_96"/>
          <p:cNvPicPr preferRelativeResize="0"/>
          <p:nvPr/>
        </p:nvPicPr>
        <p:blipFill rotWithShape="1">
          <a:blip r:embed="rId5">
            <a:alphaModFix/>
          </a:blip>
          <a:srcRect b="0" l="0" r="0" t="0"/>
          <a:stretch/>
        </p:blipFill>
        <p:spPr>
          <a:xfrm>
            <a:off x="386344" y="2193526"/>
            <a:ext cx="1799999" cy="572701"/>
          </a:xfrm>
          <a:prstGeom prst="rect">
            <a:avLst/>
          </a:prstGeom>
          <a:noFill/>
          <a:ln>
            <a:noFill/>
          </a:ln>
        </p:spPr>
      </p:pic>
      <p:pic>
        <p:nvPicPr>
          <p:cNvPr id="395" name="Google Shape;395;g3025d1ac2ab_0_96"/>
          <p:cNvPicPr preferRelativeResize="0"/>
          <p:nvPr/>
        </p:nvPicPr>
        <p:blipFill rotWithShape="1">
          <a:blip r:embed="rId6">
            <a:alphaModFix/>
          </a:blip>
          <a:srcRect b="0" l="0" r="0" t="0"/>
          <a:stretch/>
        </p:blipFill>
        <p:spPr>
          <a:xfrm>
            <a:off x="386344" y="2766228"/>
            <a:ext cx="1799999" cy="572702"/>
          </a:xfrm>
          <a:prstGeom prst="rect">
            <a:avLst/>
          </a:prstGeom>
          <a:noFill/>
          <a:ln>
            <a:noFill/>
          </a:ln>
        </p:spPr>
      </p:pic>
      <p:pic>
        <p:nvPicPr>
          <p:cNvPr id="396" name="Google Shape;396;g3025d1ac2ab_0_96"/>
          <p:cNvPicPr preferRelativeResize="0"/>
          <p:nvPr/>
        </p:nvPicPr>
        <p:blipFill rotWithShape="1">
          <a:blip r:embed="rId7">
            <a:alphaModFix/>
          </a:blip>
          <a:srcRect b="0" l="0" r="0" t="0"/>
          <a:stretch/>
        </p:blipFill>
        <p:spPr>
          <a:xfrm>
            <a:off x="2186344" y="2199532"/>
            <a:ext cx="1799999" cy="572701"/>
          </a:xfrm>
          <a:prstGeom prst="rect">
            <a:avLst/>
          </a:prstGeom>
          <a:noFill/>
          <a:ln>
            <a:noFill/>
          </a:ln>
        </p:spPr>
      </p:pic>
      <p:pic>
        <p:nvPicPr>
          <p:cNvPr id="397" name="Google Shape;397;g3025d1ac2ab_0_96"/>
          <p:cNvPicPr preferRelativeResize="0"/>
          <p:nvPr/>
        </p:nvPicPr>
        <p:blipFill rotWithShape="1">
          <a:blip r:embed="rId8">
            <a:alphaModFix/>
          </a:blip>
          <a:srcRect b="0" l="0" r="0" t="0"/>
          <a:stretch/>
        </p:blipFill>
        <p:spPr>
          <a:xfrm>
            <a:off x="2186344" y="2766228"/>
            <a:ext cx="1799999" cy="572702"/>
          </a:xfrm>
          <a:prstGeom prst="rect">
            <a:avLst/>
          </a:prstGeom>
          <a:noFill/>
          <a:ln>
            <a:noFill/>
          </a:ln>
        </p:spPr>
      </p:pic>
      <p:sp>
        <p:nvSpPr>
          <p:cNvPr id="398" name="Google Shape;398;g3025d1ac2ab_0_96"/>
          <p:cNvSpPr txBox="1"/>
          <p:nvPr/>
        </p:nvSpPr>
        <p:spPr>
          <a:xfrm>
            <a:off x="1897624" y="3378392"/>
            <a:ext cx="11886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it-IT" sz="1100" u="none" cap="none" strike="noStrike">
                <a:solidFill>
                  <a:srgbClr val="000000"/>
                </a:solidFill>
                <a:latin typeface="Arial"/>
                <a:ea typeface="Arial"/>
                <a:cs typeface="Arial"/>
                <a:sym typeface="Arial"/>
              </a:rPr>
              <a:t>2005-2007</a:t>
            </a:r>
            <a:endParaRPr b="0" i="0" sz="1400" u="none" cap="none" strike="noStrike">
              <a:solidFill>
                <a:srgbClr val="000000"/>
              </a:solidFill>
              <a:latin typeface="Arial"/>
              <a:ea typeface="Arial"/>
              <a:cs typeface="Arial"/>
              <a:sym typeface="Arial"/>
            </a:endParaRPr>
          </a:p>
        </p:txBody>
      </p:sp>
      <p:pic>
        <p:nvPicPr>
          <p:cNvPr id="399" name="Google Shape;399;g3025d1ac2ab_0_96"/>
          <p:cNvPicPr preferRelativeResize="0"/>
          <p:nvPr/>
        </p:nvPicPr>
        <p:blipFill rotWithShape="1">
          <a:blip r:embed="rId9">
            <a:alphaModFix/>
          </a:blip>
          <a:srcRect b="0" l="0" r="0" t="0"/>
          <a:stretch/>
        </p:blipFill>
        <p:spPr>
          <a:xfrm>
            <a:off x="5157658" y="1620826"/>
            <a:ext cx="1799999" cy="572700"/>
          </a:xfrm>
          <a:prstGeom prst="rect">
            <a:avLst/>
          </a:prstGeom>
          <a:noFill/>
          <a:ln>
            <a:noFill/>
          </a:ln>
        </p:spPr>
      </p:pic>
      <p:sp>
        <p:nvSpPr>
          <p:cNvPr id="400" name="Google Shape;400;g3025d1ac2ab_0_96"/>
          <p:cNvSpPr txBox="1"/>
          <p:nvPr/>
        </p:nvSpPr>
        <p:spPr>
          <a:xfrm>
            <a:off x="6511767" y="3378392"/>
            <a:ext cx="8919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it-IT" sz="1100" u="none" cap="none" strike="noStrike">
                <a:solidFill>
                  <a:srgbClr val="000000"/>
                </a:solidFill>
                <a:latin typeface="Arial"/>
                <a:ea typeface="Arial"/>
                <a:cs typeface="Arial"/>
                <a:sym typeface="Arial"/>
              </a:rPr>
              <a:t>2007-2009</a:t>
            </a:r>
            <a:endParaRPr b="0" i="0" sz="1400" u="none" cap="none" strike="noStrike">
              <a:solidFill>
                <a:srgbClr val="000000"/>
              </a:solidFill>
              <a:latin typeface="Arial"/>
              <a:ea typeface="Arial"/>
              <a:cs typeface="Arial"/>
              <a:sym typeface="Arial"/>
            </a:endParaRPr>
          </a:p>
        </p:txBody>
      </p:sp>
      <p:pic>
        <p:nvPicPr>
          <p:cNvPr id="401" name="Google Shape;401;g3025d1ac2ab_0_96"/>
          <p:cNvPicPr preferRelativeResize="0"/>
          <p:nvPr/>
        </p:nvPicPr>
        <p:blipFill rotWithShape="1">
          <a:blip r:embed="rId10">
            <a:alphaModFix/>
          </a:blip>
          <a:srcRect b="0" l="0" r="0" t="0"/>
          <a:stretch/>
        </p:blipFill>
        <p:spPr>
          <a:xfrm>
            <a:off x="6957656" y="1620827"/>
            <a:ext cx="1799999" cy="572700"/>
          </a:xfrm>
          <a:prstGeom prst="rect">
            <a:avLst/>
          </a:prstGeom>
          <a:noFill/>
          <a:ln>
            <a:noFill/>
          </a:ln>
        </p:spPr>
      </p:pic>
      <p:pic>
        <p:nvPicPr>
          <p:cNvPr id="402" name="Google Shape;402;g3025d1ac2ab_0_96"/>
          <p:cNvPicPr preferRelativeResize="0"/>
          <p:nvPr/>
        </p:nvPicPr>
        <p:blipFill rotWithShape="1">
          <a:blip r:embed="rId11">
            <a:alphaModFix/>
          </a:blip>
          <a:srcRect b="0" l="0" r="0" t="0"/>
          <a:stretch/>
        </p:blipFill>
        <p:spPr>
          <a:xfrm>
            <a:off x="5157658" y="2193527"/>
            <a:ext cx="1799999" cy="572700"/>
          </a:xfrm>
          <a:prstGeom prst="rect">
            <a:avLst/>
          </a:prstGeom>
          <a:noFill/>
          <a:ln>
            <a:noFill/>
          </a:ln>
        </p:spPr>
      </p:pic>
      <p:pic>
        <p:nvPicPr>
          <p:cNvPr id="403" name="Google Shape;403;g3025d1ac2ab_0_96"/>
          <p:cNvPicPr preferRelativeResize="0"/>
          <p:nvPr/>
        </p:nvPicPr>
        <p:blipFill rotWithShape="1">
          <a:blip r:embed="rId12">
            <a:alphaModFix/>
          </a:blip>
          <a:srcRect b="0" l="0" r="0" t="0"/>
          <a:stretch/>
        </p:blipFill>
        <p:spPr>
          <a:xfrm>
            <a:off x="7032300" y="2193525"/>
            <a:ext cx="1799999" cy="572701"/>
          </a:xfrm>
          <a:prstGeom prst="rect">
            <a:avLst/>
          </a:prstGeom>
          <a:noFill/>
          <a:ln>
            <a:noFill/>
          </a:ln>
        </p:spPr>
      </p:pic>
      <p:pic>
        <p:nvPicPr>
          <p:cNvPr id="404" name="Google Shape;404;g3025d1ac2ab_0_96"/>
          <p:cNvPicPr preferRelativeResize="0"/>
          <p:nvPr/>
        </p:nvPicPr>
        <p:blipFill rotWithShape="1">
          <a:blip r:embed="rId13">
            <a:alphaModFix/>
          </a:blip>
          <a:srcRect b="0" l="0" r="0" t="0"/>
          <a:stretch/>
        </p:blipFill>
        <p:spPr>
          <a:xfrm>
            <a:off x="5157656" y="2766226"/>
            <a:ext cx="1799999" cy="572700"/>
          </a:xfrm>
          <a:prstGeom prst="rect">
            <a:avLst/>
          </a:prstGeom>
          <a:noFill/>
          <a:ln>
            <a:noFill/>
          </a:ln>
        </p:spPr>
      </p:pic>
      <p:pic>
        <p:nvPicPr>
          <p:cNvPr id="405" name="Google Shape;405;g3025d1ac2ab_0_96"/>
          <p:cNvPicPr preferRelativeResize="0"/>
          <p:nvPr/>
        </p:nvPicPr>
        <p:blipFill rotWithShape="1">
          <a:blip r:embed="rId14">
            <a:alphaModFix/>
          </a:blip>
          <a:srcRect b="0" l="0" r="0" t="0"/>
          <a:stretch/>
        </p:blipFill>
        <p:spPr>
          <a:xfrm>
            <a:off x="7032300" y="2766225"/>
            <a:ext cx="1799999" cy="572699"/>
          </a:xfrm>
          <a:prstGeom prst="rect">
            <a:avLst/>
          </a:prstGeom>
          <a:noFill/>
          <a:ln>
            <a:noFill/>
          </a:ln>
        </p:spPr>
      </p:pic>
      <p:sp>
        <p:nvSpPr>
          <p:cNvPr id="406" name="Google Shape;406;g3025d1ac2ab_0_96"/>
          <p:cNvSpPr txBox="1"/>
          <p:nvPr/>
        </p:nvSpPr>
        <p:spPr>
          <a:xfrm>
            <a:off x="386344" y="3689479"/>
            <a:ext cx="8371200" cy="523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it-IT" sz="1400" u="none" cap="none" strike="noStrike">
                <a:solidFill>
                  <a:srgbClr val="000000"/>
                </a:solidFill>
                <a:latin typeface="Arial"/>
                <a:ea typeface="Arial"/>
                <a:cs typeface="Arial"/>
                <a:sym typeface="Arial"/>
              </a:rPr>
              <a:t>We assumed that </a:t>
            </a:r>
            <a:r>
              <a:rPr b="1" i="0" lang="it-IT" sz="1400" u="none" cap="none" strike="noStrike">
                <a:solidFill>
                  <a:srgbClr val="000000"/>
                </a:solidFill>
                <a:latin typeface="Arial"/>
                <a:ea typeface="Arial"/>
                <a:cs typeface="Arial"/>
                <a:sym typeface="Arial"/>
              </a:rPr>
              <a:t>more variability </a:t>
            </a:r>
            <a:r>
              <a:rPr b="0" i="0" lang="it-IT" sz="1400" u="none" cap="none" strike="noStrike">
                <a:solidFill>
                  <a:srgbClr val="000000"/>
                </a:solidFill>
                <a:latin typeface="Arial"/>
                <a:ea typeface="Arial"/>
                <a:cs typeface="Arial"/>
                <a:sym typeface="Arial"/>
              </a:rPr>
              <a:t>could be present when the economic crisis happened, this was in a way confirmed by the data.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g3025d1ac2ab_0_199"/>
          <p:cNvSpPr txBox="1"/>
          <p:nvPr>
            <p:ph type="title"/>
          </p:nvPr>
        </p:nvSpPr>
        <p:spPr>
          <a:xfrm>
            <a:off x="311700" y="389366"/>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115225"/>
              <a:buFont typeface="Play"/>
              <a:buNone/>
            </a:pPr>
            <a:r>
              <a:rPr lang="it-IT" sz="2700"/>
              <a:t>Section</a:t>
            </a:r>
            <a:r>
              <a:rPr lang="it-IT" sz="3600"/>
              <a:t> </a:t>
            </a:r>
            <a:r>
              <a:rPr lang="it-IT" sz="2700"/>
              <a:t>4.3: Time series model</a:t>
            </a:r>
            <a:endParaRPr/>
          </a:p>
        </p:txBody>
      </p:sp>
      <p:sp>
        <p:nvSpPr>
          <p:cNvPr id="412" name="Google Shape;412;g3025d1ac2ab_0_199"/>
          <p:cNvSpPr txBox="1"/>
          <p:nvPr>
            <p:ph idx="1" type="body"/>
          </p:nvPr>
        </p:nvSpPr>
        <p:spPr>
          <a:xfrm>
            <a:off x="311700" y="1048126"/>
            <a:ext cx="4797600" cy="1414200"/>
          </a:xfrm>
          <a:prstGeom prst="rect">
            <a:avLst/>
          </a:prstGeom>
          <a:noFill/>
          <a:ln>
            <a:noFill/>
          </a:ln>
        </p:spPr>
        <p:txBody>
          <a:bodyPr anchorCtr="0" anchor="t" bIns="91425" lIns="91425" spcFirstLastPara="1" rIns="91425" wrap="square" tIns="91425">
            <a:normAutofit/>
          </a:bodyPr>
          <a:lstStyle/>
          <a:p>
            <a:pPr indent="0" lvl="0" marL="114300" rtl="0" algn="just">
              <a:lnSpc>
                <a:spcPct val="90000"/>
              </a:lnSpc>
              <a:spcBef>
                <a:spcPts val="0"/>
              </a:spcBef>
              <a:spcAft>
                <a:spcPts val="0"/>
              </a:spcAft>
              <a:buClr>
                <a:schemeClr val="dk1"/>
              </a:buClr>
              <a:buSzPts val="1800"/>
              <a:buNone/>
            </a:pPr>
            <a:r>
              <a:rPr b="0" i="0" lang="it-IT" sz="1400" u="none" strike="noStrike">
                <a:solidFill>
                  <a:srgbClr val="000000"/>
                </a:solidFill>
                <a:latin typeface="Arial"/>
                <a:ea typeface="Arial"/>
                <a:cs typeface="Arial"/>
                <a:sym typeface="Arial"/>
              </a:rPr>
              <a:t>The following are the </a:t>
            </a:r>
            <a:r>
              <a:rPr b="1" i="0" lang="it-IT" sz="1400" u="none" strike="noStrike">
                <a:solidFill>
                  <a:srgbClr val="000000"/>
                </a:solidFill>
                <a:latin typeface="Arial"/>
                <a:ea typeface="Arial"/>
                <a:cs typeface="Arial"/>
                <a:sym typeface="Arial"/>
              </a:rPr>
              <a:t>In-sample</a:t>
            </a:r>
            <a:r>
              <a:rPr b="0" i="0" lang="it-IT" sz="1400" u="none" strike="noStrike">
                <a:solidFill>
                  <a:srgbClr val="000000"/>
                </a:solidFill>
                <a:latin typeface="Arial"/>
                <a:ea typeface="Arial"/>
                <a:cs typeface="Arial"/>
                <a:sym typeface="Arial"/>
              </a:rPr>
              <a:t> and </a:t>
            </a:r>
            <a:r>
              <a:rPr b="1" i="0" lang="it-IT" sz="1400" u="none" strike="noStrike">
                <a:solidFill>
                  <a:srgbClr val="000000"/>
                </a:solidFill>
                <a:latin typeface="Arial"/>
                <a:ea typeface="Arial"/>
                <a:cs typeface="Arial"/>
                <a:sym typeface="Arial"/>
              </a:rPr>
              <a:t>Out-of-sample prediction </a:t>
            </a:r>
            <a:r>
              <a:rPr b="0" i="0" lang="it-IT" sz="1400" u="none" strike="noStrike">
                <a:solidFill>
                  <a:srgbClr val="000000"/>
                </a:solidFill>
                <a:latin typeface="Arial"/>
                <a:ea typeface="Arial"/>
                <a:cs typeface="Arial"/>
                <a:sym typeface="Arial"/>
              </a:rPr>
              <a:t>of the first model (period 2005-2008 used to predict year 2008-2009), we noticed for all combinations of data used in the model and in the prediction a small MSE, which brought to a </a:t>
            </a:r>
            <a:r>
              <a:rPr b="1" i="0" lang="it-IT" sz="1400" u="none" strike="noStrike">
                <a:solidFill>
                  <a:srgbClr val="000000"/>
                </a:solidFill>
                <a:latin typeface="Arial"/>
                <a:ea typeface="Arial"/>
                <a:cs typeface="Arial"/>
                <a:sym typeface="Arial"/>
              </a:rPr>
              <a:t>satisfactory</a:t>
            </a:r>
            <a:r>
              <a:rPr b="0" i="0" lang="it-IT" sz="1400" u="none" strike="noStrike">
                <a:solidFill>
                  <a:srgbClr val="000000"/>
                </a:solidFill>
                <a:latin typeface="Arial"/>
                <a:ea typeface="Arial"/>
                <a:cs typeface="Arial"/>
                <a:sym typeface="Arial"/>
              </a:rPr>
              <a:t> prediction.</a:t>
            </a:r>
            <a:endParaRPr sz="1400"/>
          </a:p>
        </p:txBody>
      </p:sp>
      <p:pic>
        <p:nvPicPr>
          <p:cNvPr id="413" name="Google Shape;413;g3025d1ac2ab_0_199"/>
          <p:cNvPicPr preferRelativeResize="0"/>
          <p:nvPr/>
        </p:nvPicPr>
        <p:blipFill rotWithShape="1">
          <a:blip r:embed="rId3">
            <a:alphaModFix/>
          </a:blip>
          <a:srcRect b="0" l="0" r="0" t="0"/>
          <a:stretch/>
        </p:blipFill>
        <p:spPr>
          <a:xfrm>
            <a:off x="5205542" y="389366"/>
            <a:ext cx="3757393" cy="2318847"/>
          </a:xfrm>
          <a:prstGeom prst="rect">
            <a:avLst/>
          </a:prstGeom>
          <a:noFill/>
          <a:ln>
            <a:noFill/>
          </a:ln>
        </p:spPr>
      </p:pic>
      <p:pic>
        <p:nvPicPr>
          <p:cNvPr id="414" name="Google Shape;414;g3025d1ac2ab_0_199"/>
          <p:cNvPicPr preferRelativeResize="0"/>
          <p:nvPr/>
        </p:nvPicPr>
        <p:blipFill rotWithShape="1">
          <a:blip r:embed="rId4">
            <a:alphaModFix/>
          </a:blip>
          <a:srcRect b="0" l="0" r="0" t="0"/>
          <a:stretch/>
        </p:blipFill>
        <p:spPr>
          <a:xfrm>
            <a:off x="5205541" y="2708214"/>
            <a:ext cx="3757393" cy="2318847"/>
          </a:xfrm>
          <a:prstGeom prst="rect">
            <a:avLst/>
          </a:prstGeom>
          <a:noFill/>
          <a:ln>
            <a:noFill/>
          </a:ln>
        </p:spPr>
      </p:pic>
      <p:pic>
        <p:nvPicPr>
          <p:cNvPr id="415" name="Google Shape;415;g3025d1ac2ab_0_199"/>
          <p:cNvPicPr preferRelativeResize="0"/>
          <p:nvPr/>
        </p:nvPicPr>
        <p:blipFill rotWithShape="1">
          <a:blip r:embed="rId5">
            <a:alphaModFix/>
          </a:blip>
          <a:srcRect b="0" l="0" r="0" t="0"/>
          <a:stretch/>
        </p:blipFill>
        <p:spPr>
          <a:xfrm>
            <a:off x="1037544" y="2297559"/>
            <a:ext cx="3446223" cy="24565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g3025d1ac2ab_0_290"/>
          <p:cNvSpPr txBox="1"/>
          <p:nvPr>
            <p:ph type="title"/>
          </p:nvPr>
        </p:nvSpPr>
        <p:spPr>
          <a:xfrm>
            <a:off x="311700" y="389366"/>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115225"/>
              <a:buFont typeface="Play"/>
              <a:buNone/>
            </a:pPr>
            <a:r>
              <a:rPr lang="it-IT" sz="2700"/>
              <a:t>Section</a:t>
            </a:r>
            <a:r>
              <a:rPr lang="it-IT" sz="3600"/>
              <a:t> </a:t>
            </a:r>
            <a:r>
              <a:rPr lang="it-IT" sz="2700"/>
              <a:t>4.3: Time series model</a:t>
            </a:r>
            <a:endParaRPr/>
          </a:p>
        </p:txBody>
      </p:sp>
      <p:sp>
        <p:nvSpPr>
          <p:cNvPr id="421" name="Google Shape;421;g3025d1ac2ab_0_290"/>
          <p:cNvSpPr txBox="1"/>
          <p:nvPr>
            <p:ph idx="1" type="body"/>
          </p:nvPr>
        </p:nvSpPr>
        <p:spPr>
          <a:xfrm>
            <a:off x="237056" y="1048126"/>
            <a:ext cx="8520600" cy="572700"/>
          </a:xfrm>
          <a:prstGeom prst="rect">
            <a:avLst/>
          </a:prstGeom>
          <a:noFill/>
          <a:ln>
            <a:noFill/>
          </a:ln>
        </p:spPr>
        <p:txBody>
          <a:bodyPr anchorCtr="0" anchor="t" bIns="91425" lIns="91425" spcFirstLastPara="1" rIns="91425" wrap="square" tIns="91425">
            <a:normAutofit lnSpcReduction="20000"/>
          </a:bodyPr>
          <a:lstStyle/>
          <a:p>
            <a:pPr indent="0" lvl="0" marL="114300" rtl="0" algn="just">
              <a:lnSpc>
                <a:spcPct val="90000"/>
              </a:lnSpc>
              <a:spcBef>
                <a:spcPts val="0"/>
              </a:spcBef>
              <a:spcAft>
                <a:spcPts val="0"/>
              </a:spcAft>
              <a:buClr>
                <a:schemeClr val="dk1"/>
              </a:buClr>
              <a:buSzPts val="1800"/>
              <a:buNone/>
            </a:pPr>
            <a:r>
              <a:rPr lang="it-IT" sz="1400"/>
              <a:t>Two subset of data were examinated according to the </a:t>
            </a:r>
            <a:r>
              <a:rPr b="1" lang="it-IT" sz="1400"/>
              <a:t>GDP</a:t>
            </a:r>
            <a:r>
              <a:rPr lang="it-IT" sz="1400"/>
              <a:t>: Low-GDP countries and High-GDP countries. </a:t>
            </a:r>
            <a:endParaRPr/>
          </a:p>
        </p:txBody>
      </p:sp>
      <p:sp>
        <p:nvSpPr>
          <p:cNvPr id="422" name="Google Shape;422;g3025d1ac2ab_0_290"/>
          <p:cNvSpPr txBox="1"/>
          <p:nvPr/>
        </p:nvSpPr>
        <p:spPr>
          <a:xfrm>
            <a:off x="386344" y="4165340"/>
            <a:ext cx="83712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it-IT" sz="1400" u="none" cap="none" strike="noStrike">
                <a:solidFill>
                  <a:srgbClr val="000000"/>
                </a:solidFill>
                <a:latin typeface="Arial"/>
                <a:ea typeface="Arial"/>
                <a:cs typeface="Arial"/>
                <a:sym typeface="Arial"/>
              </a:rPr>
              <a:t>For both cases the results are indeed </a:t>
            </a:r>
            <a:r>
              <a:rPr b="1" i="0" lang="it-IT" sz="1400" u="none" cap="none" strike="noStrike">
                <a:solidFill>
                  <a:srgbClr val="000000"/>
                </a:solidFill>
                <a:latin typeface="Arial"/>
                <a:ea typeface="Arial"/>
                <a:cs typeface="Arial"/>
                <a:sym typeface="Arial"/>
              </a:rPr>
              <a:t>more accurate </a:t>
            </a:r>
            <a:r>
              <a:rPr b="0" i="0" lang="it-IT" sz="1400" u="none" cap="none" strike="noStrike">
                <a:solidFill>
                  <a:srgbClr val="000000"/>
                </a:solidFill>
                <a:latin typeface="Arial"/>
                <a:ea typeface="Arial"/>
                <a:cs typeface="Arial"/>
                <a:sym typeface="Arial"/>
              </a:rPr>
              <a:t>than with all data together, this could mean that the two groups present different characteristics, but not more complexity. In particular the Highest-GDP group has the highest accuracy.</a:t>
            </a:r>
            <a:endParaRPr b="0" i="0" sz="1400" u="none" cap="none" strike="noStrike">
              <a:solidFill>
                <a:srgbClr val="000000"/>
              </a:solidFill>
              <a:latin typeface="Arial"/>
              <a:ea typeface="Arial"/>
              <a:cs typeface="Arial"/>
              <a:sym typeface="Arial"/>
            </a:endParaRPr>
          </a:p>
        </p:txBody>
      </p:sp>
      <p:pic>
        <p:nvPicPr>
          <p:cNvPr id="423" name="Google Shape;423;g3025d1ac2ab_0_290"/>
          <p:cNvPicPr preferRelativeResize="0"/>
          <p:nvPr/>
        </p:nvPicPr>
        <p:blipFill rotWithShape="1">
          <a:blip r:embed="rId3">
            <a:alphaModFix/>
          </a:blip>
          <a:srcRect b="0" l="0" r="0" t="0"/>
          <a:stretch/>
        </p:blipFill>
        <p:spPr>
          <a:xfrm>
            <a:off x="5330694" y="2792044"/>
            <a:ext cx="2657962" cy="1237327"/>
          </a:xfrm>
          <a:prstGeom prst="rect">
            <a:avLst/>
          </a:prstGeom>
          <a:noFill/>
          <a:ln>
            <a:noFill/>
          </a:ln>
        </p:spPr>
      </p:pic>
      <p:pic>
        <p:nvPicPr>
          <p:cNvPr id="424" name="Google Shape;424;g3025d1ac2ab_0_290"/>
          <p:cNvPicPr preferRelativeResize="0"/>
          <p:nvPr/>
        </p:nvPicPr>
        <p:blipFill rotWithShape="1">
          <a:blip r:embed="rId4">
            <a:alphaModFix/>
          </a:blip>
          <a:srcRect b="0" l="0" r="0" t="0"/>
          <a:stretch/>
        </p:blipFill>
        <p:spPr>
          <a:xfrm>
            <a:off x="5330694" y="1380559"/>
            <a:ext cx="2657962" cy="1275516"/>
          </a:xfrm>
          <a:prstGeom prst="rect">
            <a:avLst/>
          </a:prstGeom>
          <a:noFill/>
          <a:ln>
            <a:noFill/>
          </a:ln>
        </p:spPr>
      </p:pic>
      <p:pic>
        <p:nvPicPr>
          <p:cNvPr id="425" name="Google Shape;425;g3025d1ac2ab_0_290"/>
          <p:cNvPicPr preferRelativeResize="0"/>
          <p:nvPr/>
        </p:nvPicPr>
        <p:blipFill rotWithShape="1">
          <a:blip r:embed="rId5">
            <a:alphaModFix/>
          </a:blip>
          <a:srcRect b="0" l="0" r="0" t="0"/>
          <a:stretch/>
        </p:blipFill>
        <p:spPr>
          <a:xfrm>
            <a:off x="1034970" y="1756795"/>
            <a:ext cx="3124200" cy="21621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3025d1ac2ab_0_382"/>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p>
            <a:pPr indent="0" lvl="0" marL="0" rtl="0" algn="ctr">
              <a:lnSpc>
                <a:spcPct val="90000"/>
              </a:lnSpc>
              <a:spcBef>
                <a:spcPts val="0"/>
              </a:spcBef>
              <a:spcAft>
                <a:spcPts val="0"/>
              </a:spcAft>
              <a:buClr>
                <a:schemeClr val="dk1"/>
              </a:buClr>
              <a:buSzPts val="12000"/>
              <a:buFont typeface="Play"/>
              <a:buNone/>
            </a:pPr>
            <a:r>
              <a:rPr lang="it-IT" sz="7500"/>
              <a:t>Clustering</a:t>
            </a:r>
            <a:endParaRPr/>
          </a:p>
        </p:txBody>
      </p:sp>
      <p:sp>
        <p:nvSpPr>
          <p:cNvPr id="431" name="Google Shape;431;g3025d1ac2ab_0_38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p>
            <a:pPr indent="0" lvl="0" marL="114300" rtl="0" algn="ctr">
              <a:lnSpc>
                <a:spcPct val="90000"/>
              </a:lnSpc>
              <a:spcBef>
                <a:spcPts val="0"/>
              </a:spcBef>
              <a:spcAft>
                <a:spcPts val="600"/>
              </a:spcAft>
              <a:buClr>
                <a:schemeClr val="dk1"/>
              </a:buClr>
              <a:buSzPts val="1800"/>
              <a:buNone/>
            </a:pPr>
            <a:r>
              <a:rPr lang="it-IT"/>
              <a:t>Section 5</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g3025d1ac2ab_0_387"/>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rmAutofit/>
          </a:bodyPr>
          <a:lstStyle/>
          <a:p>
            <a:pPr indent="0" lvl="0" marL="0" rtl="0" algn="l">
              <a:lnSpc>
                <a:spcPct val="90000"/>
              </a:lnSpc>
              <a:spcBef>
                <a:spcPts val="0"/>
              </a:spcBef>
              <a:spcAft>
                <a:spcPts val="0"/>
              </a:spcAft>
              <a:buClr>
                <a:schemeClr val="dk1"/>
              </a:buClr>
              <a:buSzPts val="2800"/>
              <a:buFont typeface="Play"/>
              <a:buNone/>
            </a:pPr>
            <a:r>
              <a:rPr lang="it-IT" sz="2400"/>
              <a:t>Section 5: Clustering</a:t>
            </a:r>
            <a:endParaRPr/>
          </a:p>
        </p:txBody>
      </p:sp>
      <p:sp>
        <p:nvSpPr>
          <p:cNvPr id="437" name="Google Shape;437;g3025d1ac2ab_0_387"/>
          <p:cNvSpPr txBox="1"/>
          <p:nvPr/>
        </p:nvSpPr>
        <p:spPr>
          <a:xfrm>
            <a:off x="311700" y="1108689"/>
            <a:ext cx="8520600" cy="307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400"/>
              <a:buFont typeface="Arial"/>
              <a:buNone/>
            </a:pPr>
            <a:r>
              <a:rPr b="0" i="0" lang="it-IT" sz="1400" u="none" cap="none" strike="noStrike">
                <a:solidFill>
                  <a:schemeClr val="dk1"/>
                </a:solidFill>
                <a:latin typeface="Arial"/>
                <a:ea typeface="Arial"/>
                <a:cs typeface="Arial"/>
                <a:sym typeface="Arial"/>
              </a:rPr>
              <a:t>One-dimension mixture model, CO2 per capita clustered in 3 Normal curves. </a:t>
            </a:r>
            <a:endParaRPr b="0" i="0" sz="1400" u="none" cap="none" strike="noStrike">
              <a:solidFill>
                <a:srgbClr val="000000"/>
              </a:solidFill>
              <a:latin typeface="Arial"/>
              <a:ea typeface="Arial"/>
              <a:cs typeface="Arial"/>
              <a:sym typeface="Arial"/>
            </a:endParaRPr>
          </a:p>
        </p:txBody>
      </p:sp>
      <p:sp>
        <p:nvSpPr>
          <p:cNvPr id="438" name="Google Shape;438;g3025d1ac2ab_0_387"/>
          <p:cNvSpPr txBox="1"/>
          <p:nvPr/>
        </p:nvSpPr>
        <p:spPr>
          <a:xfrm>
            <a:off x="311700" y="4151673"/>
            <a:ext cx="8520600" cy="7389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400"/>
              <a:buFont typeface="Arial"/>
              <a:buNone/>
            </a:pPr>
            <a:r>
              <a:rPr b="0" i="0" lang="it-IT" sz="1400" u="none" cap="none" strike="noStrike">
                <a:solidFill>
                  <a:schemeClr val="dk1"/>
                </a:solidFill>
                <a:latin typeface="Arial"/>
                <a:ea typeface="Arial"/>
                <a:cs typeface="Arial"/>
                <a:sym typeface="Arial"/>
              </a:rPr>
              <a:t>The resulting clusters have mean 1.25, 7.24 and 18.87. The largest is the the </a:t>
            </a:r>
            <a:r>
              <a:rPr b="1" i="0" lang="it-IT" sz="1400" u="none" cap="none" strike="noStrike">
                <a:solidFill>
                  <a:schemeClr val="dk1"/>
                </a:solidFill>
                <a:latin typeface="Arial"/>
                <a:ea typeface="Arial"/>
                <a:cs typeface="Arial"/>
                <a:sym typeface="Arial"/>
              </a:rPr>
              <a:t>middle</a:t>
            </a:r>
            <a:r>
              <a:rPr b="0" i="0" lang="it-IT" sz="1400" u="none" cap="none" strike="noStrike">
                <a:solidFill>
                  <a:schemeClr val="dk1"/>
                </a:solidFill>
                <a:latin typeface="Arial"/>
                <a:ea typeface="Arial"/>
                <a:cs typeface="Arial"/>
                <a:sym typeface="Arial"/>
              </a:rPr>
              <a:t> one (82%) containing most variability, followed by the </a:t>
            </a:r>
            <a:r>
              <a:rPr b="1" i="0" lang="it-IT" sz="1400" u="none" cap="none" strike="noStrike">
                <a:solidFill>
                  <a:schemeClr val="dk1"/>
                </a:solidFill>
                <a:latin typeface="Arial"/>
                <a:ea typeface="Arial"/>
                <a:cs typeface="Arial"/>
                <a:sym typeface="Arial"/>
              </a:rPr>
              <a:t>first</a:t>
            </a:r>
            <a:r>
              <a:rPr b="0" i="0" lang="it-IT" sz="1400" u="none" cap="none" strike="noStrike">
                <a:solidFill>
                  <a:schemeClr val="dk1"/>
                </a:solidFill>
                <a:latin typeface="Arial"/>
                <a:ea typeface="Arial"/>
                <a:cs typeface="Arial"/>
                <a:sym typeface="Arial"/>
              </a:rPr>
              <a:t> one of the less polluting countries (13%), finally the </a:t>
            </a:r>
            <a:r>
              <a:rPr b="1" i="0" lang="it-IT" sz="1400" u="none" cap="none" strike="noStrike">
                <a:solidFill>
                  <a:schemeClr val="dk1"/>
                </a:solidFill>
                <a:latin typeface="Arial"/>
                <a:ea typeface="Arial"/>
                <a:cs typeface="Arial"/>
                <a:sym typeface="Arial"/>
              </a:rPr>
              <a:t>third</a:t>
            </a:r>
            <a:r>
              <a:rPr b="0" i="0" lang="it-IT" sz="1400" u="none" cap="none" strike="noStrike">
                <a:solidFill>
                  <a:schemeClr val="dk1"/>
                </a:solidFill>
                <a:latin typeface="Arial"/>
                <a:ea typeface="Arial"/>
                <a:cs typeface="Arial"/>
                <a:sym typeface="Arial"/>
              </a:rPr>
              <a:t> group contains some “super-polluters” (5%).</a:t>
            </a:r>
            <a:endParaRPr b="0" i="0" sz="1400" u="none" cap="none" strike="noStrike">
              <a:solidFill>
                <a:srgbClr val="000000"/>
              </a:solidFill>
              <a:latin typeface="Arial"/>
              <a:ea typeface="Arial"/>
              <a:cs typeface="Arial"/>
              <a:sym typeface="Arial"/>
            </a:endParaRPr>
          </a:p>
        </p:txBody>
      </p:sp>
      <p:pic>
        <p:nvPicPr>
          <p:cNvPr id="439" name="Google Shape;439;g3025d1ac2ab_0_387"/>
          <p:cNvPicPr preferRelativeResize="0"/>
          <p:nvPr/>
        </p:nvPicPr>
        <p:blipFill rotWithShape="1">
          <a:blip r:embed="rId3">
            <a:alphaModFix/>
          </a:blip>
          <a:srcRect b="0" l="0" r="0" t="0"/>
          <a:stretch/>
        </p:blipFill>
        <p:spPr>
          <a:xfrm>
            <a:off x="693627" y="1677264"/>
            <a:ext cx="2143125" cy="2381250"/>
          </a:xfrm>
          <a:prstGeom prst="rect">
            <a:avLst/>
          </a:prstGeom>
          <a:noFill/>
          <a:ln>
            <a:noFill/>
          </a:ln>
        </p:spPr>
      </p:pic>
      <p:pic>
        <p:nvPicPr>
          <p:cNvPr id="440" name="Google Shape;440;g3025d1ac2ab_0_387"/>
          <p:cNvPicPr preferRelativeResize="0"/>
          <p:nvPr/>
        </p:nvPicPr>
        <p:blipFill rotWithShape="1">
          <a:blip r:embed="rId4">
            <a:alphaModFix/>
          </a:blip>
          <a:srcRect b="0" l="0" r="0" t="0"/>
          <a:stretch/>
        </p:blipFill>
        <p:spPr>
          <a:xfrm>
            <a:off x="4039811" y="1659648"/>
            <a:ext cx="3915594" cy="241648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g3025d1ac2ab_0_39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rmAutofit/>
          </a:bodyPr>
          <a:lstStyle/>
          <a:p>
            <a:pPr indent="0" lvl="0" marL="0" rtl="0" algn="l">
              <a:lnSpc>
                <a:spcPct val="90000"/>
              </a:lnSpc>
              <a:spcBef>
                <a:spcPts val="0"/>
              </a:spcBef>
              <a:spcAft>
                <a:spcPts val="0"/>
              </a:spcAft>
              <a:buClr>
                <a:schemeClr val="dk1"/>
              </a:buClr>
              <a:buSzPts val="2800"/>
              <a:buFont typeface="Play"/>
              <a:buNone/>
            </a:pPr>
            <a:r>
              <a:rPr lang="it-IT" sz="2400"/>
              <a:t>Section 5: Clustering</a:t>
            </a:r>
            <a:endParaRPr/>
          </a:p>
        </p:txBody>
      </p:sp>
      <p:sp>
        <p:nvSpPr>
          <p:cNvPr id="446" name="Google Shape;446;g3025d1ac2ab_0_395"/>
          <p:cNvSpPr txBox="1"/>
          <p:nvPr/>
        </p:nvSpPr>
        <p:spPr>
          <a:xfrm>
            <a:off x="311700" y="1108689"/>
            <a:ext cx="8520600" cy="307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400"/>
              <a:buFont typeface="Arial"/>
              <a:buNone/>
            </a:pPr>
            <a:r>
              <a:rPr b="0" i="0" lang="it-IT" sz="1400" u="none" cap="none" strike="noStrike">
                <a:solidFill>
                  <a:schemeClr val="dk1"/>
                </a:solidFill>
                <a:latin typeface="Arial"/>
                <a:ea typeface="Arial"/>
                <a:cs typeface="Arial"/>
                <a:sym typeface="Arial"/>
              </a:rPr>
              <a:t>One-dimension mixture model, CO2 per capita clustered in 3 Normal curves. </a:t>
            </a:r>
            <a:endParaRPr b="0" i="0" sz="1400" u="none" cap="none" strike="noStrike">
              <a:solidFill>
                <a:srgbClr val="000000"/>
              </a:solidFill>
              <a:latin typeface="Arial"/>
              <a:ea typeface="Arial"/>
              <a:cs typeface="Arial"/>
              <a:sym typeface="Arial"/>
            </a:endParaRPr>
          </a:p>
        </p:txBody>
      </p:sp>
      <p:sp>
        <p:nvSpPr>
          <p:cNvPr id="447" name="Google Shape;447;g3025d1ac2ab_0_395"/>
          <p:cNvSpPr txBox="1"/>
          <p:nvPr/>
        </p:nvSpPr>
        <p:spPr>
          <a:xfrm>
            <a:off x="311701" y="4151673"/>
            <a:ext cx="8520600" cy="7389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400"/>
              <a:buFont typeface="Arial"/>
              <a:buNone/>
            </a:pPr>
            <a:r>
              <a:rPr b="0" i="0" lang="it-IT" sz="1400" u="none" cap="none" strike="noStrike">
                <a:solidFill>
                  <a:schemeClr val="dk1"/>
                </a:solidFill>
                <a:latin typeface="Arial"/>
                <a:ea typeface="Arial"/>
                <a:cs typeface="Arial"/>
                <a:sym typeface="Arial"/>
              </a:rPr>
              <a:t>The resulting clusters have mean 1.25, 7.24 and 18.87. The largest is the the </a:t>
            </a:r>
            <a:r>
              <a:rPr b="1" i="0" lang="it-IT" sz="1400" u="none" cap="none" strike="noStrike">
                <a:solidFill>
                  <a:schemeClr val="dk1"/>
                </a:solidFill>
                <a:latin typeface="Arial"/>
                <a:ea typeface="Arial"/>
                <a:cs typeface="Arial"/>
                <a:sym typeface="Arial"/>
              </a:rPr>
              <a:t>middle</a:t>
            </a:r>
            <a:r>
              <a:rPr b="0" i="0" lang="it-IT" sz="1400" u="none" cap="none" strike="noStrike">
                <a:solidFill>
                  <a:schemeClr val="dk1"/>
                </a:solidFill>
                <a:latin typeface="Arial"/>
                <a:ea typeface="Arial"/>
                <a:cs typeface="Arial"/>
                <a:sym typeface="Arial"/>
              </a:rPr>
              <a:t> one (82%) containing most variability, followed by the </a:t>
            </a:r>
            <a:r>
              <a:rPr b="1" i="0" lang="it-IT" sz="1400" u="none" cap="none" strike="noStrike">
                <a:solidFill>
                  <a:schemeClr val="dk1"/>
                </a:solidFill>
                <a:latin typeface="Arial"/>
                <a:ea typeface="Arial"/>
                <a:cs typeface="Arial"/>
                <a:sym typeface="Arial"/>
              </a:rPr>
              <a:t>first</a:t>
            </a:r>
            <a:r>
              <a:rPr b="0" i="0" lang="it-IT" sz="1400" u="none" cap="none" strike="noStrike">
                <a:solidFill>
                  <a:schemeClr val="dk1"/>
                </a:solidFill>
                <a:latin typeface="Arial"/>
                <a:ea typeface="Arial"/>
                <a:cs typeface="Arial"/>
                <a:sym typeface="Arial"/>
              </a:rPr>
              <a:t> one of the less polluting countries (13%), finally the </a:t>
            </a:r>
            <a:r>
              <a:rPr b="1" i="0" lang="it-IT" sz="1400" u="none" cap="none" strike="noStrike">
                <a:solidFill>
                  <a:schemeClr val="dk1"/>
                </a:solidFill>
                <a:latin typeface="Arial"/>
                <a:ea typeface="Arial"/>
                <a:cs typeface="Arial"/>
                <a:sym typeface="Arial"/>
              </a:rPr>
              <a:t>third</a:t>
            </a:r>
            <a:r>
              <a:rPr b="0" i="0" lang="it-IT" sz="1400" u="none" cap="none" strike="noStrike">
                <a:solidFill>
                  <a:schemeClr val="dk1"/>
                </a:solidFill>
                <a:latin typeface="Arial"/>
                <a:ea typeface="Arial"/>
                <a:cs typeface="Arial"/>
                <a:sym typeface="Arial"/>
              </a:rPr>
              <a:t> group contains some “super-polluters” (5%).</a:t>
            </a:r>
            <a:endParaRPr b="0" i="0" sz="1400" u="none" cap="none" strike="noStrike">
              <a:solidFill>
                <a:srgbClr val="000000"/>
              </a:solidFill>
              <a:latin typeface="Arial"/>
              <a:ea typeface="Arial"/>
              <a:cs typeface="Arial"/>
              <a:sym typeface="Arial"/>
            </a:endParaRPr>
          </a:p>
        </p:txBody>
      </p:sp>
      <p:pic>
        <p:nvPicPr>
          <p:cNvPr id="448" name="Google Shape;448;g3025d1ac2ab_0_395"/>
          <p:cNvPicPr preferRelativeResize="0"/>
          <p:nvPr/>
        </p:nvPicPr>
        <p:blipFill rotWithShape="1">
          <a:blip r:embed="rId3">
            <a:alphaModFix/>
          </a:blip>
          <a:srcRect b="0" l="0" r="0" t="0"/>
          <a:stretch/>
        </p:blipFill>
        <p:spPr>
          <a:xfrm>
            <a:off x="4039809" y="1677264"/>
            <a:ext cx="3915595" cy="2416481"/>
          </a:xfrm>
          <a:prstGeom prst="rect">
            <a:avLst/>
          </a:prstGeom>
          <a:noFill/>
          <a:ln>
            <a:noFill/>
          </a:ln>
        </p:spPr>
      </p:pic>
      <p:pic>
        <p:nvPicPr>
          <p:cNvPr id="449" name="Google Shape;449;g3025d1ac2ab_0_395"/>
          <p:cNvPicPr preferRelativeResize="0"/>
          <p:nvPr/>
        </p:nvPicPr>
        <p:blipFill rotWithShape="1">
          <a:blip r:embed="rId4">
            <a:alphaModFix/>
          </a:blip>
          <a:srcRect b="0" l="0" r="0" t="0"/>
          <a:stretch/>
        </p:blipFill>
        <p:spPr>
          <a:xfrm>
            <a:off x="693627" y="1677264"/>
            <a:ext cx="2143125" cy="23812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g3025d1ac2ab_0_403"/>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rmAutofit/>
          </a:bodyPr>
          <a:lstStyle/>
          <a:p>
            <a:pPr indent="0" lvl="0" marL="0" rtl="0" algn="l">
              <a:lnSpc>
                <a:spcPct val="90000"/>
              </a:lnSpc>
              <a:spcBef>
                <a:spcPts val="0"/>
              </a:spcBef>
              <a:spcAft>
                <a:spcPts val="0"/>
              </a:spcAft>
              <a:buClr>
                <a:schemeClr val="dk1"/>
              </a:buClr>
              <a:buSzPts val="2800"/>
              <a:buFont typeface="Play"/>
              <a:buNone/>
            </a:pPr>
            <a:r>
              <a:rPr lang="it-IT" sz="2400"/>
              <a:t>Section 5: Clustering</a:t>
            </a:r>
            <a:endParaRPr/>
          </a:p>
        </p:txBody>
      </p:sp>
      <p:sp>
        <p:nvSpPr>
          <p:cNvPr id="455" name="Google Shape;455;g3025d1ac2ab_0_403"/>
          <p:cNvSpPr txBox="1"/>
          <p:nvPr/>
        </p:nvSpPr>
        <p:spPr>
          <a:xfrm>
            <a:off x="311700" y="1108689"/>
            <a:ext cx="8520600" cy="307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it-IT" sz="1400" u="none" cap="none" strike="noStrike">
                <a:solidFill>
                  <a:schemeClr val="dk1"/>
                </a:solidFill>
                <a:latin typeface="Arial"/>
                <a:ea typeface="Arial"/>
                <a:cs typeface="Arial"/>
                <a:sym typeface="Arial"/>
              </a:rPr>
              <a:t>Two-dimension mixture model, CO2 per capita clustered in 2 Normal bivariate curves.</a:t>
            </a:r>
            <a:endParaRPr b="0" i="0" sz="1400" u="none" cap="none" strike="noStrike">
              <a:solidFill>
                <a:srgbClr val="000000"/>
              </a:solidFill>
              <a:latin typeface="Arial"/>
              <a:ea typeface="Arial"/>
              <a:cs typeface="Arial"/>
              <a:sym typeface="Arial"/>
            </a:endParaRPr>
          </a:p>
        </p:txBody>
      </p:sp>
      <p:sp>
        <p:nvSpPr>
          <p:cNvPr id="456" name="Google Shape;456;g3025d1ac2ab_0_403"/>
          <p:cNvSpPr txBox="1"/>
          <p:nvPr/>
        </p:nvSpPr>
        <p:spPr>
          <a:xfrm>
            <a:off x="311700" y="4088436"/>
            <a:ext cx="8520600" cy="7389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it-IT" sz="1400" u="none" cap="none" strike="noStrike">
                <a:solidFill>
                  <a:srgbClr val="000000"/>
                </a:solidFill>
                <a:latin typeface="Arial"/>
                <a:ea typeface="Arial"/>
                <a:cs typeface="Arial"/>
                <a:sym typeface="Arial"/>
              </a:rPr>
              <a:t>The two groups found have average GDP around 23000 and 40000, with the </a:t>
            </a:r>
            <a:r>
              <a:rPr b="1" i="0" lang="it-IT" sz="1400" u="none" cap="none" strike="noStrike">
                <a:solidFill>
                  <a:srgbClr val="000000"/>
                </a:solidFill>
                <a:latin typeface="Arial"/>
                <a:ea typeface="Arial"/>
                <a:cs typeface="Arial"/>
                <a:sym typeface="Arial"/>
              </a:rPr>
              <a:t>first</a:t>
            </a:r>
            <a:r>
              <a:rPr b="0" i="0" lang="it-IT" sz="1400" u="none" cap="none" strike="noStrike">
                <a:solidFill>
                  <a:srgbClr val="000000"/>
                </a:solidFill>
                <a:latin typeface="Arial"/>
                <a:ea typeface="Arial"/>
                <a:cs typeface="Arial"/>
                <a:sym typeface="Arial"/>
              </a:rPr>
              <a:t> group accounting for more than three times the point in the second group. The </a:t>
            </a:r>
            <a:r>
              <a:rPr b="1" i="0" lang="it-IT" sz="1400" u="none" cap="none" strike="noStrike">
                <a:solidFill>
                  <a:srgbClr val="000000"/>
                </a:solidFill>
                <a:latin typeface="Arial"/>
                <a:ea typeface="Arial"/>
                <a:cs typeface="Arial"/>
                <a:sym typeface="Arial"/>
              </a:rPr>
              <a:t>second</a:t>
            </a:r>
            <a:r>
              <a:rPr b="0" i="0" lang="it-IT" sz="1400" u="none" cap="none" strike="noStrike">
                <a:solidFill>
                  <a:srgbClr val="000000"/>
                </a:solidFill>
                <a:latin typeface="Arial"/>
                <a:ea typeface="Arial"/>
                <a:cs typeface="Arial"/>
                <a:sym typeface="Arial"/>
              </a:rPr>
              <a:t> group is also responsible for an average CO2 per capita production of 12.5, way higher than the 5.5 of the first group.</a:t>
            </a:r>
            <a:endParaRPr b="0" i="0" sz="1400" u="none" cap="none" strike="noStrike">
              <a:solidFill>
                <a:schemeClr val="dk1"/>
              </a:solidFill>
              <a:latin typeface="Arial"/>
              <a:ea typeface="Arial"/>
              <a:cs typeface="Arial"/>
              <a:sym typeface="Arial"/>
            </a:endParaRPr>
          </a:p>
        </p:txBody>
      </p:sp>
      <p:pic>
        <p:nvPicPr>
          <p:cNvPr id="457" name="Google Shape;457;g3025d1ac2ab_0_403"/>
          <p:cNvPicPr preferRelativeResize="0"/>
          <p:nvPr/>
        </p:nvPicPr>
        <p:blipFill rotWithShape="1">
          <a:blip r:embed="rId3">
            <a:alphaModFix/>
          </a:blip>
          <a:srcRect b="0" l="0" r="0" t="0"/>
          <a:stretch/>
        </p:blipFill>
        <p:spPr>
          <a:xfrm>
            <a:off x="747383" y="1627918"/>
            <a:ext cx="2018678" cy="2369554"/>
          </a:xfrm>
          <a:prstGeom prst="rect">
            <a:avLst/>
          </a:prstGeom>
          <a:noFill/>
          <a:ln>
            <a:noFill/>
          </a:ln>
        </p:spPr>
      </p:pic>
      <p:pic>
        <p:nvPicPr>
          <p:cNvPr id="458" name="Google Shape;458;g3025d1ac2ab_0_403"/>
          <p:cNvPicPr preferRelativeResize="0"/>
          <p:nvPr/>
        </p:nvPicPr>
        <p:blipFill rotWithShape="1">
          <a:blip r:embed="rId4">
            <a:alphaModFix/>
          </a:blip>
          <a:srcRect b="0" l="0" r="0" t="0"/>
          <a:stretch/>
        </p:blipFill>
        <p:spPr>
          <a:xfrm>
            <a:off x="4145279" y="1507430"/>
            <a:ext cx="4034790" cy="2490042"/>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g3025d1ac2ab_0_41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rmAutofit/>
          </a:bodyPr>
          <a:lstStyle/>
          <a:p>
            <a:pPr indent="0" lvl="0" marL="0" rtl="0" algn="l">
              <a:lnSpc>
                <a:spcPct val="90000"/>
              </a:lnSpc>
              <a:spcBef>
                <a:spcPts val="0"/>
              </a:spcBef>
              <a:spcAft>
                <a:spcPts val="0"/>
              </a:spcAft>
              <a:buClr>
                <a:schemeClr val="dk1"/>
              </a:buClr>
              <a:buSzPts val="2800"/>
              <a:buFont typeface="Play"/>
              <a:buNone/>
            </a:pPr>
            <a:r>
              <a:rPr lang="it-IT" sz="2400"/>
              <a:t>Section 5: Clustering</a:t>
            </a:r>
            <a:endParaRPr/>
          </a:p>
        </p:txBody>
      </p:sp>
      <p:sp>
        <p:nvSpPr>
          <p:cNvPr id="464" name="Google Shape;464;g3025d1ac2ab_0_411"/>
          <p:cNvSpPr txBox="1"/>
          <p:nvPr/>
        </p:nvSpPr>
        <p:spPr>
          <a:xfrm>
            <a:off x="311700" y="1108689"/>
            <a:ext cx="8520600" cy="307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it-IT" sz="1400" u="none" cap="none" strike="noStrike">
                <a:solidFill>
                  <a:schemeClr val="dk1"/>
                </a:solidFill>
                <a:latin typeface="Arial"/>
                <a:ea typeface="Arial"/>
                <a:cs typeface="Arial"/>
                <a:sym typeface="Arial"/>
              </a:rPr>
              <a:t>Two-dimension mixture model, CO2 per capita clustered in 2 Normal bivariate curves.</a:t>
            </a:r>
            <a:endParaRPr b="0" i="0" sz="1400" u="none" cap="none" strike="noStrike">
              <a:solidFill>
                <a:srgbClr val="000000"/>
              </a:solidFill>
              <a:latin typeface="Arial"/>
              <a:ea typeface="Arial"/>
              <a:cs typeface="Arial"/>
              <a:sym typeface="Arial"/>
            </a:endParaRPr>
          </a:p>
        </p:txBody>
      </p:sp>
      <p:sp>
        <p:nvSpPr>
          <p:cNvPr id="465" name="Google Shape;465;g3025d1ac2ab_0_411"/>
          <p:cNvSpPr txBox="1"/>
          <p:nvPr/>
        </p:nvSpPr>
        <p:spPr>
          <a:xfrm>
            <a:off x="311700" y="4088436"/>
            <a:ext cx="8520600" cy="7389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it-IT" sz="1400" u="none" cap="none" strike="noStrike">
                <a:solidFill>
                  <a:srgbClr val="000000"/>
                </a:solidFill>
                <a:latin typeface="Arial"/>
                <a:ea typeface="Arial"/>
                <a:cs typeface="Arial"/>
                <a:sym typeface="Arial"/>
              </a:rPr>
              <a:t>The two groups found have average GDP around 23000 and 40000, with the </a:t>
            </a:r>
            <a:r>
              <a:rPr b="1" i="0" lang="it-IT" sz="1400" u="none" cap="none" strike="noStrike">
                <a:solidFill>
                  <a:srgbClr val="000000"/>
                </a:solidFill>
                <a:latin typeface="Arial"/>
                <a:ea typeface="Arial"/>
                <a:cs typeface="Arial"/>
                <a:sym typeface="Arial"/>
              </a:rPr>
              <a:t>first</a:t>
            </a:r>
            <a:r>
              <a:rPr b="0" i="0" lang="it-IT" sz="1400" u="none" cap="none" strike="noStrike">
                <a:solidFill>
                  <a:srgbClr val="000000"/>
                </a:solidFill>
                <a:latin typeface="Arial"/>
                <a:ea typeface="Arial"/>
                <a:cs typeface="Arial"/>
                <a:sym typeface="Arial"/>
              </a:rPr>
              <a:t> group accounting for more than three times the point in the second group. The </a:t>
            </a:r>
            <a:r>
              <a:rPr b="1" i="0" lang="it-IT" sz="1400" u="none" cap="none" strike="noStrike">
                <a:solidFill>
                  <a:srgbClr val="000000"/>
                </a:solidFill>
                <a:latin typeface="Arial"/>
                <a:ea typeface="Arial"/>
                <a:cs typeface="Arial"/>
                <a:sym typeface="Arial"/>
              </a:rPr>
              <a:t>second</a:t>
            </a:r>
            <a:r>
              <a:rPr b="0" i="0" lang="it-IT" sz="1400" u="none" cap="none" strike="noStrike">
                <a:solidFill>
                  <a:srgbClr val="000000"/>
                </a:solidFill>
                <a:latin typeface="Arial"/>
                <a:ea typeface="Arial"/>
                <a:cs typeface="Arial"/>
                <a:sym typeface="Arial"/>
              </a:rPr>
              <a:t> group is also responsible for an average CO2 per capita production of 12.5, way higher than the 5.5 of the first group.</a:t>
            </a:r>
            <a:endParaRPr b="0" i="0" sz="1400" u="none" cap="none" strike="noStrike">
              <a:solidFill>
                <a:schemeClr val="dk1"/>
              </a:solidFill>
              <a:latin typeface="Arial"/>
              <a:ea typeface="Arial"/>
              <a:cs typeface="Arial"/>
              <a:sym typeface="Arial"/>
            </a:endParaRPr>
          </a:p>
        </p:txBody>
      </p:sp>
      <p:pic>
        <p:nvPicPr>
          <p:cNvPr id="466" name="Google Shape;466;g3025d1ac2ab_0_411"/>
          <p:cNvPicPr preferRelativeResize="0"/>
          <p:nvPr/>
        </p:nvPicPr>
        <p:blipFill rotWithShape="1">
          <a:blip r:embed="rId3">
            <a:alphaModFix/>
          </a:blip>
          <a:srcRect b="0" l="0" r="0" t="0"/>
          <a:stretch/>
        </p:blipFill>
        <p:spPr>
          <a:xfrm>
            <a:off x="4145279" y="1507430"/>
            <a:ext cx="4034789" cy="2507955"/>
          </a:xfrm>
          <a:prstGeom prst="rect">
            <a:avLst/>
          </a:prstGeom>
          <a:noFill/>
          <a:ln>
            <a:noFill/>
          </a:ln>
        </p:spPr>
      </p:pic>
      <p:pic>
        <p:nvPicPr>
          <p:cNvPr id="467" name="Google Shape;467;g3025d1ac2ab_0_411"/>
          <p:cNvPicPr preferRelativeResize="0"/>
          <p:nvPr/>
        </p:nvPicPr>
        <p:blipFill rotWithShape="1">
          <a:blip r:embed="rId4">
            <a:alphaModFix/>
          </a:blip>
          <a:srcRect b="0" l="0" r="0" t="0"/>
          <a:stretch/>
        </p:blipFill>
        <p:spPr>
          <a:xfrm>
            <a:off x="747383" y="1627918"/>
            <a:ext cx="2018678" cy="236955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g3025d1ac2ab_0_4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SzPct val="94276"/>
              <a:buNone/>
            </a:pPr>
            <a:r>
              <a:rPr lang="it-IT"/>
              <a:t>Conclusions</a:t>
            </a:r>
            <a:endParaRPr/>
          </a:p>
        </p:txBody>
      </p:sp>
      <p:sp>
        <p:nvSpPr>
          <p:cNvPr id="473" name="Google Shape;473;g3025d1ac2ab_0_419"/>
          <p:cNvSpPr txBox="1"/>
          <p:nvPr/>
        </p:nvSpPr>
        <p:spPr>
          <a:xfrm>
            <a:off x="311700" y="2307225"/>
            <a:ext cx="8125200" cy="8958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15000"/>
              </a:lnSpc>
              <a:spcBef>
                <a:spcPts val="0"/>
              </a:spcBef>
              <a:spcAft>
                <a:spcPts val="0"/>
              </a:spcAft>
              <a:buClr>
                <a:schemeClr val="dk1"/>
              </a:buClr>
              <a:buSzPts val="1400"/>
              <a:buFont typeface="Arial"/>
              <a:buChar char="●"/>
            </a:pPr>
            <a:r>
              <a:rPr b="0" i="0" lang="it-IT" sz="1400" u="none" cap="none" strike="noStrike">
                <a:solidFill>
                  <a:schemeClr val="dk1"/>
                </a:solidFill>
                <a:latin typeface="Arial"/>
                <a:ea typeface="Arial"/>
                <a:cs typeface="Arial"/>
                <a:sym typeface="Arial"/>
              </a:rPr>
              <a:t>Relationship between CO2 emissions and GDP is non linear.</a:t>
            </a:r>
            <a:endParaRPr b="0" i="0" sz="1400" u="none" cap="none" strike="noStrike">
              <a:solidFill>
                <a:schemeClr val="dk1"/>
              </a:solidFill>
              <a:latin typeface="Arial"/>
              <a:ea typeface="Arial"/>
              <a:cs typeface="Arial"/>
              <a:sym typeface="Arial"/>
            </a:endParaRPr>
          </a:p>
          <a:p>
            <a:pPr indent="-317500" lvl="0" marL="457200" marR="0" rtl="0" algn="just">
              <a:lnSpc>
                <a:spcPct val="115000"/>
              </a:lnSpc>
              <a:spcBef>
                <a:spcPts val="0"/>
              </a:spcBef>
              <a:spcAft>
                <a:spcPts val="0"/>
              </a:spcAft>
              <a:buClr>
                <a:schemeClr val="dk1"/>
              </a:buClr>
              <a:buSzPts val="1400"/>
              <a:buFont typeface="Arial"/>
              <a:buChar char="●"/>
            </a:pPr>
            <a:r>
              <a:rPr b="0" i="0" lang="it-IT" sz="1400" u="none" cap="none" strike="noStrike">
                <a:solidFill>
                  <a:schemeClr val="dk1"/>
                </a:solidFill>
                <a:latin typeface="Arial"/>
                <a:ea typeface="Arial"/>
                <a:cs typeface="Arial"/>
                <a:sym typeface="Arial"/>
              </a:rPr>
              <a:t>Strength of autoregression in country-wide CO2 prediction.</a:t>
            </a:r>
            <a:endParaRPr b="0" i="0" sz="1400" u="none" cap="none" strike="noStrike">
              <a:solidFill>
                <a:schemeClr val="dk1"/>
              </a:solidFill>
              <a:latin typeface="Arial"/>
              <a:ea typeface="Arial"/>
              <a:cs typeface="Arial"/>
              <a:sym typeface="Arial"/>
            </a:endParaRPr>
          </a:p>
          <a:p>
            <a:pPr indent="-317500" lvl="0" marL="457200" marR="0" rtl="0" algn="just">
              <a:lnSpc>
                <a:spcPct val="115000"/>
              </a:lnSpc>
              <a:spcBef>
                <a:spcPts val="0"/>
              </a:spcBef>
              <a:spcAft>
                <a:spcPts val="0"/>
              </a:spcAft>
              <a:buClr>
                <a:schemeClr val="dk1"/>
              </a:buClr>
              <a:buSzPts val="1400"/>
              <a:buFont typeface="Arial"/>
              <a:buChar char="●"/>
            </a:pPr>
            <a:r>
              <a:rPr b="0" i="0" lang="it-IT" sz="1400" u="none" cap="none" strike="noStrike">
                <a:solidFill>
                  <a:schemeClr val="dk1"/>
                </a:solidFill>
                <a:latin typeface="Arial"/>
                <a:ea typeface="Arial"/>
                <a:cs typeface="Arial"/>
                <a:sym typeface="Arial"/>
              </a:rPr>
              <a:t>Usefulness of EnergyUse with respect to the other covariates</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3024bd1fa42_1_24"/>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it-IT"/>
              <a:t>Preliminary analysis - Normalization</a:t>
            </a:r>
            <a:endParaRPr/>
          </a:p>
        </p:txBody>
      </p:sp>
      <p:sp>
        <p:nvSpPr>
          <p:cNvPr id="124" name="Google Shape;124;g3024bd1fa42_1_24"/>
          <p:cNvSpPr txBox="1"/>
          <p:nvPr>
            <p:ph idx="1" type="body"/>
          </p:nvPr>
        </p:nvSpPr>
        <p:spPr>
          <a:xfrm>
            <a:off x="4310150" y="1823800"/>
            <a:ext cx="4522200" cy="2755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grpSp>
        <p:nvGrpSpPr>
          <p:cNvPr id="125" name="Google Shape;125;g3024bd1fa42_1_24"/>
          <p:cNvGrpSpPr/>
          <p:nvPr/>
        </p:nvGrpSpPr>
        <p:grpSpPr>
          <a:xfrm>
            <a:off x="648935" y="1557400"/>
            <a:ext cx="2777819" cy="604450"/>
            <a:chOff x="198100" y="1229525"/>
            <a:chExt cx="2327456" cy="604450"/>
          </a:xfrm>
        </p:grpSpPr>
        <p:sp>
          <p:nvSpPr>
            <p:cNvPr id="126" name="Google Shape;126;g3024bd1fa42_1_24"/>
            <p:cNvSpPr/>
            <p:nvPr/>
          </p:nvSpPr>
          <p:spPr>
            <a:xfrm>
              <a:off x="198100" y="1229525"/>
              <a:ext cx="2295108" cy="553284"/>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27" name="Google Shape;127;g3024bd1fa42_1_24"/>
            <p:cNvSpPr txBox="1"/>
            <p:nvPr/>
          </p:nvSpPr>
          <p:spPr>
            <a:xfrm>
              <a:off x="280056" y="1280775"/>
              <a:ext cx="2245500" cy="55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it-IT" sz="1800" u="none" cap="none" strike="noStrike">
                  <a:solidFill>
                    <a:schemeClr val="lt1"/>
                  </a:solidFill>
                  <a:latin typeface="Open Sans"/>
                  <a:ea typeface="Open Sans"/>
                  <a:cs typeface="Open Sans"/>
                  <a:sym typeface="Open Sans"/>
                </a:rPr>
                <a:t>Per capita perspective</a:t>
              </a:r>
              <a:endParaRPr b="0" i="0" sz="1800" u="none" cap="none" strike="noStrike">
                <a:solidFill>
                  <a:schemeClr val="lt1"/>
                </a:solidFill>
                <a:latin typeface="Open Sans"/>
                <a:ea typeface="Open Sans"/>
                <a:cs typeface="Open Sans"/>
                <a:sym typeface="Open Sans"/>
              </a:endParaRPr>
            </a:p>
          </p:txBody>
        </p:sp>
      </p:grpSp>
      <p:pic>
        <p:nvPicPr>
          <p:cNvPr id="128" name="Google Shape;128;g3024bd1fa42_1_24"/>
          <p:cNvPicPr preferRelativeResize="0"/>
          <p:nvPr/>
        </p:nvPicPr>
        <p:blipFill rotWithShape="1">
          <a:blip r:embed="rId3">
            <a:alphaModFix/>
          </a:blip>
          <a:srcRect b="0" l="0" r="0" t="0"/>
          <a:stretch/>
        </p:blipFill>
        <p:spPr>
          <a:xfrm>
            <a:off x="1558400" y="2783500"/>
            <a:ext cx="6027201" cy="1145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ec0fd1145f_1_6"/>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90000"/>
              </a:lnSpc>
              <a:spcBef>
                <a:spcPts val="0"/>
              </a:spcBef>
              <a:spcAft>
                <a:spcPts val="0"/>
              </a:spcAft>
              <a:buClr>
                <a:schemeClr val="dk1"/>
              </a:buClr>
              <a:buSzPct val="160000"/>
              <a:buFont typeface="Play"/>
              <a:buNone/>
            </a:pPr>
            <a:r>
              <a:rPr lang="it-IT" sz="7500"/>
              <a:t>Preliminary analysis</a:t>
            </a:r>
            <a:endParaRPr/>
          </a:p>
        </p:txBody>
      </p:sp>
      <p:sp>
        <p:nvSpPr>
          <p:cNvPr id="134" name="Google Shape;134;g2ec0fd1145f_1_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p>
            <a:pPr indent="0" lvl="0" marL="114300" rtl="0" algn="ctr">
              <a:lnSpc>
                <a:spcPct val="90000"/>
              </a:lnSpc>
              <a:spcBef>
                <a:spcPts val="0"/>
              </a:spcBef>
              <a:spcAft>
                <a:spcPts val="600"/>
              </a:spcAft>
              <a:buClr>
                <a:schemeClr val="dk1"/>
              </a:buClr>
              <a:buSzPts val="1800"/>
              <a:buNone/>
            </a:pPr>
            <a:r>
              <a:rPr lang="it-IT"/>
              <a:t>Section 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3024bd1fa42_1_33"/>
          <p:cNvSpPr txBox="1"/>
          <p:nvPr>
            <p:ph idx="1" type="body"/>
          </p:nvPr>
        </p:nvSpPr>
        <p:spPr>
          <a:xfrm>
            <a:off x="2272100" y="1553075"/>
            <a:ext cx="4497000" cy="537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it-IT"/>
              <a:t>High difference in scale and distribution</a:t>
            </a:r>
            <a:endParaRPr/>
          </a:p>
        </p:txBody>
      </p:sp>
      <p:sp>
        <p:nvSpPr>
          <p:cNvPr id="140" name="Google Shape;140;g3024bd1fa42_1_33"/>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it-IT"/>
              <a:t>Preliminary analysis - Normalization</a:t>
            </a:r>
            <a:endParaRPr/>
          </a:p>
        </p:txBody>
      </p:sp>
      <p:sp>
        <p:nvSpPr>
          <p:cNvPr id="141" name="Google Shape;141;g3024bd1fa42_1_33"/>
          <p:cNvSpPr txBox="1"/>
          <p:nvPr/>
        </p:nvSpPr>
        <p:spPr>
          <a:xfrm>
            <a:off x="3960500" y="3551950"/>
            <a:ext cx="1120200" cy="108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it-IT" sz="1800" u="none" cap="none" strike="noStrike">
                <a:solidFill>
                  <a:schemeClr val="dk1"/>
                </a:solidFill>
                <a:latin typeface="Open Sans"/>
                <a:ea typeface="Open Sans"/>
                <a:cs typeface="Open Sans"/>
                <a:sym typeface="Open Sans"/>
              </a:rPr>
              <a:t>ZScore</a:t>
            </a:r>
            <a:endParaRPr b="0" i="0" sz="1800" u="none" cap="none" strike="noStrike">
              <a:solidFill>
                <a:schemeClr val="dk1"/>
              </a:solidFill>
              <a:latin typeface="Open Sans"/>
              <a:ea typeface="Open Sans"/>
              <a:cs typeface="Open Sans"/>
              <a:sym typeface="Open Sans"/>
            </a:endParaRPr>
          </a:p>
          <a:p>
            <a:pPr indent="-342900" lvl="0" marL="457200" marR="0" rtl="0" algn="ctr">
              <a:lnSpc>
                <a:spcPct val="100000"/>
              </a:lnSpc>
              <a:spcBef>
                <a:spcPts val="0"/>
              </a:spcBef>
              <a:spcAft>
                <a:spcPts val="0"/>
              </a:spcAft>
              <a:buClr>
                <a:schemeClr val="dk1"/>
              </a:buClr>
              <a:buSzPts val="1800"/>
              <a:buFont typeface="Open Sans"/>
              <a:buChar char="+"/>
            </a:pPr>
            <a:r>
              <a:t/>
            </a:r>
            <a:endParaRPr b="0" i="0" sz="18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800"/>
              <a:buFont typeface="Arial"/>
              <a:buNone/>
            </a:pPr>
            <a:r>
              <a:rPr b="0" i="0" lang="it-IT" sz="1800" u="none" cap="none" strike="noStrike">
                <a:solidFill>
                  <a:schemeClr val="dk1"/>
                </a:solidFill>
                <a:latin typeface="Open Sans"/>
                <a:ea typeface="Open Sans"/>
                <a:cs typeface="Open Sans"/>
                <a:sym typeface="Open Sans"/>
              </a:rPr>
              <a:t>MinMax</a:t>
            </a:r>
            <a:endParaRPr b="0" i="0" sz="1800" u="none" cap="none" strike="noStrike">
              <a:solidFill>
                <a:schemeClr val="dk1"/>
              </a:solidFill>
              <a:latin typeface="Open Sans"/>
              <a:ea typeface="Open Sans"/>
              <a:cs typeface="Open Sans"/>
              <a:sym typeface="Open Sans"/>
            </a:endParaRPr>
          </a:p>
        </p:txBody>
      </p:sp>
      <p:sp>
        <p:nvSpPr>
          <p:cNvPr id="142" name="Google Shape;142;g3024bd1fa42_1_33"/>
          <p:cNvSpPr/>
          <p:nvPr/>
        </p:nvSpPr>
        <p:spPr>
          <a:xfrm>
            <a:off x="4214525" y="2318950"/>
            <a:ext cx="429100" cy="1004137"/>
          </a:xfrm>
          <a:custGeom>
            <a:rect b="b" l="l" r="r" t="t"/>
            <a:pathLst>
              <a:path extrusionOk="0" h="36339" w="17164">
                <a:moveTo>
                  <a:pt x="0" y="0"/>
                </a:moveTo>
                <a:cubicBezTo>
                  <a:pt x="5673" y="0"/>
                  <a:pt x="13370" y="5860"/>
                  <a:pt x="12568" y="11476"/>
                </a:cubicBezTo>
                <a:cubicBezTo>
                  <a:pt x="12020" y="15315"/>
                  <a:pt x="3087" y="16714"/>
                  <a:pt x="1093" y="13388"/>
                </a:cubicBezTo>
                <a:cubicBezTo>
                  <a:pt x="-1589" y="8915"/>
                  <a:pt x="13709" y="5638"/>
                  <a:pt x="16393" y="10110"/>
                </a:cubicBezTo>
                <a:cubicBezTo>
                  <a:pt x="19649" y="15534"/>
                  <a:pt x="11018" y="21595"/>
                  <a:pt x="9016" y="27596"/>
                </a:cubicBezTo>
                <a:cubicBezTo>
                  <a:pt x="8094" y="30361"/>
                  <a:pt x="9016" y="33425"/>
                  <a:pt x="9016" y="36339"/>
                </a:cubicBezTo>
              </a:path>
            </a:pathLst>
          </a:custGeom>
          <a:noFill/>
          <a:ln cap="flat" cmpd="sng" w="9525">
            <a:solidFill>
              <a:srgbClr val="CC0000"/>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g3024bd1fa42_1_40"/>
          <p:cNvPicPr preferRelativeResize="0"/>
          <p:nvPr/>
        </p:nvPicPr>
        <p:blipFill rotWithShape="1">
          <a:blip r:embed="rId3">
            <a:alphaModFix/>
          </a:blip>
          <a:srcRect b="0" l="0" r="0" t="0"/>
          <a:stretch/>
        </p:blipFill>
        <p:spPr>
          <a:xfrm>
            <a:off x="1789250" y="1395275"/>
            <a:ext cx="5565501" cy="3406700"/>
          </a:xfrm>
          <a:prstGeom prst="rect">
            <a:avLst/>
          </a:prstGeom>
          <a:noFill/>
          <a:ln>
            <a:noFill/>
          </a:ln>
        </p:spPr>
      </p:pic>
      <p:sp>
        <p:nvSpPr>
          <p:cNvPr id="148" name="Google Shape;148;g3024bd1fa42_1_40"/>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it-IT"/>
              <a:t>Preliminary analysis - Covariates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3024bd1fa42_1_45"/>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it-IT"/>
              <a:t>Preliminary analysis - Correlation matrix</a:t>
            </a:r>
            <a:endParaRPr/>
          </a:p>
        </p:txBody>
      </p:sp>
      <p:pic>
        <p:nvPicPr>
          <p:cNvPr id="154" name="Google Shape;154;g3024bd1fa42_1_45"/>
          <p:cNvPicPr preferRelativeResize="0"/>
          <p:nvPr/>
        </p:nvPicPr>
        <p:blipFill rotWithShape="1">
          <a:blip r:embed="rId3">
            <a:alphaModFix/>
          </a:blip>
          <a:srcRect b="0" l="0" r="0" t="0"/>
          <a:stretch/>
        </p:blipFill>
        <p:spPr>
          <a:xfrm>
            <a:off x="311700" y="1217650"/>
            <a:ext cx="3374650" cy="3201800"/>
          </a:xfrm>
          <a:prstGeom prst="rect">
            <a:avLst/>
          </a:prstGeom>
          <a:noFill/>
          <a:ln>
            <a:noFill/>
          </a:ln>
        </p:spPr>
      </p:pic>
      <p:pic>
        <p:nvPicPr>
          <p:cNvPr id="155" name="Google Shape;155;g3024bd1fa42_1_45"/>
          <p:cNvPicPr preferRelativeResize="0"/>
          <p:nvPr/>
        </p:nvPicPr>
        <p:blipFill rotWithShape="1">
          <a:blip r:embed="rId4">
            <a:alphaModFix/>
          </a:blip>
          <a:srcRect b="0" l="0" r="0" t="0"/>
          <a:stretch/>
        </p:blipFill>
        <p:spPr>
          <a:xfrm>
            <a:off x="4851925" y="1256525"/>
            <a:ext cx="3427475" cy="3201800"/>
          </a:xfrm>
          <a:prstGeom prst="rect">
            <a:avLst/>
          </a:prstGeom>
          <a:noFill/>
          <a:ln>
            <a:noFill/>
          </a:ln>
        </p:spPr>
      </p:pic>
      <p:sp>
        <p:nvSpPr>
          <p:cNvPr id="156" name="Google Shape;156;g3024bd1fa42_1_45"/>
          <p:cNvSpPr txBox="1"/>
          <p:nvPr/>
        </p:nvSpPr>
        <p:spPr>
          <a:xfrm>
            <a:off x="983625" y="4303325"/>
            <a:ext cx="23157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