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Open Sans Extra Bold" charset="1" panose="020B0906030804020204"/>
      <p:regular r:id="rId28"/>
    </p:embeddedFont>
    <p:embeddedFont>
      <p:font typeface="Poppins" charset="1" panose="00000500000000000000"/>
      <p:regular r:id="rId29"/>
    </p:embeddedFont>
    <p:embeddedFont>
      <p:font typeface="Poppins Bold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7857" y="914400"/>
            <a:ext cx="10747699" cy="533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6"/>
              </a:lnSpc>
              <a:spcBef>
                <a:spcPct val="0"/>
              </a:spcBef>
            </a:pPr>
            <a:r>
              <a:rPr lang="en-US" sz="6068">
                <a:solidFill>
                  <a:srgbClr val="0EAF98"/>
                </a:solidFill>
                <a:latin typeface="Open Sans Extra Bold"/>
              </a:rPr>
              <a:t>Towards More Efficient Trading: Integration of Deep Q-Network and Algorithmic Trading Techniques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B6F1EA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  <a:ln w="952500" cap="sq">
              <a:solidFill>
                <a:srgbClr val="0EAF98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7857" y="7747749"/>
            <a:ext cx="7366063" cy="98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</a:rPr>
              <a:t>Lorenzo David Gutierrez Vesga</a:t>
            </a:r>
          </a:p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</a:rPr>
              <a:t>Juan Esteb an Albis 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144000" y="2349849"/>
            <a:ext cx="9368825" cy="5373845"/>
            <a:chOff x="0" y="0"/>
            <a:chExt cx="7981950" cy="4578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626" t="0" r="-31160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4007773" y="8833390"/>
            <a:ext cx="846338" cy="846338"/>
          </a:xfrm>
          <a:custGeom>
            <a:avLst/>
            <a:gdLst/>
            <a:ahLst/>
            <a:cxnLst/>
            <a:rect r="r" b="b" t="t" l="l"/>
            <a:pathLst>
              <a:path h="846338" w="846338">
                <a:moveTo>
                  <a:pt x="0" y="0"/>
                </a:moveTo>
                <a:lnTo>
                  <a:pt x="846338" y="0"/>
                </a:lnTo>
                <a:lnTo>
                  <a:pt x="846338" y="846338"/>
                </a:lnTo>
                <a:lnTo>
                  <a:pt x="0" y="846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176618" y="8767279"/>
            <a:ext cx="2717651" cy="91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  <a:spcBef>
                <a:spcPct val="0"/>
              </a:spcBef>
            </a:pPr>
            <a:r>
              <a:rPr lang="en-US" sz="2586">
                <a:solidFill>
                  <a:srgbClr val="242424"/>
                </a:solidFill>
                <a:latin typeface="Poppins Bold"/>
              </a:rPr>
              <a:t>Universidad del Norte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287" y="0"/>
            <a:ext cx="8757826" cy="11654894"/>
            <a:chOff x="0" y="0"/>
            <a:chExt cx="2306588" cy="3069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06588" cy="3069602"/>
            </a:xfrm>
            <a:custGeom>
              <a:avLst/>
              <a:gdLst/>
              <a:ahLst/>
              <a:cxnLst/>
              <a:rect r="r" b="b" t="t" l="l"/>
              <a:pathLst>
                <a:path h="3069602" w="2306588">
                  <a:moveTo>
                    <a:pt x="0" y="0"/>
                  </a:moveTo>
                  <a:lnTo>
                    <a:pt x="2306588" y="0"/>
                  </a:lnTo>
                  <a:lnTo>
                    <a:pt x="2306588" y="3069602"/>
                  </a:lnTo>
                  <a:lnTo>
                    <a:pt x="0" y="3069602"/>
                  </a:lnTo>
                  <a:close/>
                </a:path>
              </a:pathLst>
            </a:custGeom>
            <a:solidFill>
              <a:srgbClr val="B6F1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06588" cy="3107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040417"/>
            <a:ext cx="18288000" cy="8246583"/>
          </a:xfrm>
          <a:custGeom>
            <a:avLst/>
            <a:gdLst/>
            <a:ahLst/>
            <a:cxnLst/>
            <a:rect r="r" b="b" t="t" l="l"/>
            <a:pathLst>
              <a:path h="8246583" w="18288000">
                <a:moveTo>
                  <a:pt x="0" y="0"/>
                </a:moveTo>
                <a:lnTo>
                  <a:pt x="18288000" y="0"/>
                </a:lnTo>
                <a:lnTo>
                  <a:pt x="18288000" y="8246583"/>
                </a:lnTo>
                <a:lnTo>
                  <a:pt x="0" y="824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35" r="0" b="-17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6290" y="157921"/>
            <a:ext cx="7294346" cy="1655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0"/>
              </a:lnSpc>
              <a:spcBef>
                <a:spcPct val="0"/>
              </a:spcBef>
            </a:pPr>
            <a:r>
              <a:rPr lang="en-US" sz="4771">
                <a:solidFill>
                  <a:srgbClr val="10AD96"/>
                </a:solidFill>
                <a:latin typeface="Open Sans Extra Bold"/>
              </a:rPr>
              <a:t>Q-learnign 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061529" y="2937389"/>
            <a:ext cx="12164941" cy="4412223"/>
            <a:chOff x="0" y="0"/>
            <a:chExt cx="3203935" cy="1162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03935" cy="1162067"/>
            </a:xfrm>
            <a:custGeom>
              <a:avLst/>
              <a:gdLst/>
              <a:ahLst/>
              <a:cxnLst/>
              <a:rect r="r" b="b" t="t" l="l"/>
              <a:pathLst>
                <a:path h="1162067" w="3203935">
                  <a:moveTo>
                    <a:pt x="0" y="0"/>
                  </a:moveTo>
                  <a:lnTo>
                    <a:pt x="3203935" y="0"/>
                  </a:lnTo>
                  <a:lnTo>
                    <a:pt x="3203935" y="1162067"/>
                  </a:lnTo>
                  <a:lnTo>
                    <a:pt x="0" y="1162067"/>
                  </a:ln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03935" cy="1200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94461" y="4272527"/>
            <a:ext cx="10099078" cy="157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  <a:r>
              <a:rPr lang="en-US" sz="9253">
                <a:solidFill>
                  <a:srgbClr val="242424"/>
                </a:solidFill>
                <a:latin typeface="Open Sans Extra Bold"/>
              </a:rPr>
              <a:t>SECOND PART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EAF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61529" y="2937389"/>
            <a:ext cx="12164941" cy="4412223"/>
            <a:chOff x="0" y="0"/>
            <a:chExt cx="3203935" cy="1162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03935" cy="1162067"/>
            </a:xfrm>
            <a:custGeom>
              <a:avLst/>
              <a:gdLst/>
              <a:ahLst/>
              <a:cxnLst/>
              <a:rect r="r" b="b" t="t" l="l"/>
              <a:pathLst>
                <a:path h="1162067" w="3203935">
                  <a:moveTo>
                    <a:pt x="0" y="0"/>
                  </a:moveTo>
                  <a:lnTo>
                    <a:pt x="3203935" y="0"/>
                  </a:lnTo>
                  <a:lnTo>
                    <a:pt x="3203935" y="1162067"/>
                  </a:lnTo>
                  <a:lnTo>
                    <a:pt x="0" y="1162067"/>
                  </a:ln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03935" cy="1200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94461" y="4272527"/>
            <a:ext cx="10099078" cy="157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  <a:r>
              <a:rPr lang="en-US" sz="9253">
                <a:solidFill>
                  <a:srgbClr val="242424"/>
                </a:solidFill>
                <a:latin typeface="Open Sans Extra Bold"/>
              </a:rPr>
              <a:t>EXPLANATION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60701" y="1767991"/>
            <a:ext cx="11401623" cy="114016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912260" y="2117403"/>
            <a:ext cx="10403770" cy="104037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D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318531" y="0"/>
            <a:ext cx="7083964" cy="10287000"/>
          </a:xfrm>
          <a:custGeom>
            <a:avLst/>
            <a:gdLst/>
            <a:ahLst/>
            <a:cxnLst/>
            <a:rect r="r" b="b" t="t" l="l"/>
            <a:pathLst>
              <a:path h="10287000" w="7083964">
                <a:moveTo>
                  <a:pt x="0" y="0"/>
                </a:moveTo>
                <a:lnTo>
                  <a:pt x="7083963" y="0"/>
                </a:lnTo>
                <a:lnTo>
                  <a:pt x="708396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298" y="5057775"/>
            <a:ext cx="6033363" cy="163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3"/>
              </a:lnSpc>
            </a:pPr>
            <a:r>
              <a:rPr lang="en-US" sz="4680">
                <a:solidFill>
                  <a:srgbClr val="FDFDFD"/>
                </a:solidFill>
                <a:latin typeface="Open Sans Extra Bold"/>
              </a:rPr>
              <a:t>Backtesting</a:t>
            </a:r>
          </a:p>
          <a:p>
            <a:pPr algn="l" marL="0" indent="0" lvl="0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DFDFD"/>
                </a:solidFill>
                <a:latin typeface="Open Sans Extra Bold"/>
              </a:rPr>
              <a:t>Module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AF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964" y="2286098"/>
            <a:ext cx="7340536" cy="5166608"/>
          </a:xfrm>
          <a:custGeom>
            <a:avLst/>
            <a:gdLst/>
            <a:ahLst/>
            <a:cxnLst/>
            <a:rect r="r" b="b" t="t" l="l"/>
            <a:pathLst>
              <a:path h="5166608" w="7340536">
                <a:moveTo>
                  <a:pt x="0" y="0"/>
                </a:moveTo>
                <a:lnTo>
                  <a:pt x="7340536" y="0"/>
                </a:lnTo>
                <a:lnTo>
                  <a:pt x="7340536" y="5166608"/>
                </a:lnTo>
                <a:lnTo>
                  <a:pt x="0" y="516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93457" y="157727"/>
            <a:ext cx="10099078" cy="157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  <a:r>
              <a:rPr lang="en-US" sz="9253">
                <a:solidFill>
                  <a:srgbClr val="242424"/>
                </a:solidFill>
                <a:latin typeface="Open Sans Extra Bold"/>
              </a:rPr>
              <a:t>STRATEGY</a:t>
            </a:r>
          </a:p>
        </p:txBody>
      </p:sp>
      <p:sp>
        <p:nvSpPr>
          <p:cNvPr name="AutoShape 4" id="4"/>
          <p:cNvSpPr/>
          <p:nvPr/>
        </p:nvSpPr>
        <p:spPr>
          <a:xfrm>
            <a:off x="1309962" y="1028700"/>
            <a:ext cx="6492240" cy="0"/>
          </a:xfrm>
          <a:prstGeom prst="line">
            <a:avLst/>
          </a:prstGeom>
          <a:ln cap="flat" w="2476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802202" y="2286098"/>
            <a:ext cx="10099078" cy="5139605"/>
          </a:xfrm>
          <a:custGeom>
            <a:avLst/>
            <a:gdLst/>
            <a:ahLst/>
            <a:cxnLst/>
            <a:rect r="r" b="b" t="t" l="l"/>
            <a:pathLst>
              <a:path h="5139605" w="10099078">
                <a:moveTo>
                  <a:pt x="0" y="0"/>
                </a:moveTo>
                <a:lnTo>
                  <a:pt x="10099079" y="0"/>
                </a:lnTo>
                <a:lnTo>
                  <a:pt x="10099079" y="5139605"/>
                </a:lnTo>
                <a:lnTo>
                  <a:pt x="0" y="5139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8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02202" y="157727"/>
            <a:ext cx="10099078" cy="157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  <a:r>
              <a:rPr lang="en-US" sz="9253">
                <a:solidFill>
                  <a:srgbClr val="242424"/>
                </a:solidFill>
                <a:latin typeface="Open Sans Extra Bold"/>
              </a:rPr>
              <a:t>STRATEGIES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AF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0804" y="3185693"/>
            <a:ext cx="9830740" cy="4899699"/>
          </a:xfrm>
          <a:custGeom>
            <a:avLst/>
            <a:gdLst/>
            <a:ahLst/>
            <a:cxnLst/>
            <a:rect r="r" b="b" t="t" l="l"/>
            <a:pathLst>
              <a:path h="4899699" w="9830740">
                <a:moveTo>
                  <a:pt x="0" y="0"/>
                </a:moveTo>
                <a:lnTo>
                  <a:pt x="9830740" y="0"/>
                </a:lnTo>
                <a:lnTo>
                  <a:pt x="9830740" y="4899699"/>
                </a:lnTo>
                <a:lnTo>
                  <a:pt x="0" y="489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025" y="3185693"/>
            <a:ext cx="7484156" cy="4899699"/>
          </a:xfrm>
          <a:custGeom>
            <a:avLst/>
            <a:gdLst/>
            <a:ahLst/>
            <a:cxnLst/>
            <a:rect r="r" b="b" t="t" l="l"/>
            <a:pathLst>
              <a:path h="4899699" w="7484156">
                <a:moveTo>
                  <a:pt x="0" y="0"/>
                </a:moveTo>
                <a:lnTo>
                  <a:pt x="7484156" y="0"/>
                </a:lnTo>
                <a:lnTo>
                  <a:pt x="7484156" y="4899699"/>
                </a:lnTo>
                <a:lnTo>
                  <a:pt x="0" y="4899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25118" y="-1191402"/>
            <a:ext cx="8246813" cy="483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55"/>
              </a:lnSpc>
            </a:pPr>
          </a:p>
          <a:p>
            <a:pPr algn="ctr">
              <a:lnSpc>
                <a:spcPts val="12955"/>
              </a:lnSpc>
            </a:pPr>
            <a:r>
              <a:rPr lang="en-US" sz="9253">
                <a:solidFill>
                  <a:srgbClr val="242424"/>
                </a:solidFill>
                <a:latin typeface="Open Sans Extra Bold"/>
              </a:rPr>
              <a:t>SEIGETARTS</a:t>
            </a:r>
          </a:p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AF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8298" y="3569259"/>
            <a:ext cx="16591002" cy="6187702"/>
          </a:xfrm>
          <a:custGeom>
            <a:avLst/>
            <a:gdLst/>
            <a:ahLst/>
            <a:cxnLst/>
            <a:rect r="r" b="b" t="t" l="l"/>
            <a:pathLst>
              <a:path h="6187702" w="16591002">
                <a:moveTo>
                  <a:pt x="0" y="0"/>
                </a:moveTo>
                <a:lnTo>
                  <a:pt x="16591002" y="0"/>
                </a:lnTo>
                <a:lnTo>
                  <a:pt x="16591002" y="6187702"/>
                </a:lnTo>
                <a:lnTo>
                  <a:pt x="0" y="6187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8298" y="1997193"/>
            <a:ext cx="7916763" cy="10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8"/>
              </a:lnSpc>
              <a:spcBef>
                <a:spcPct val="0"/>
              </a:spcBef>
            </a:pPr>
            <a:r>
              <a:rPr lang="en-US" sz="6199">
                <a:solidFill>
                  <a:srgbClr val="242424"/>
                </a:solidFill>
                <a:latin typeface="Open Sans Extra Bold"/>
              </a:rPr>
              <a:t>Profit factor = 16.03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3754" y="21145"/>
            <a:ext cx="17984246" cy="157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  <a:r>
              <a:rPr lang="en-US" sz="9253">
                <a:solidFill>
                  <a:srgbClr val="242424"/>
                </a:solidFill>
                <a:latin typeface="Open Sans Extra Bold"/>
              </a:rPr>
              <a:t>STRATEGY : MEAN PROXIMITY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60701" y="-2009187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D96"/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912260" y="-1360746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3793" y="3335133"/>
            <a:ext cx="17000414" cy="6347557"/>
          </a:xfrm>
          <a:custGeom>
            <a:avLst/>
            <a:gdLst/>
            <a:ahLst/>
            <a:cxnLst/>
            <a:rect r="r" b="b" t="t" l="l"/>
            <a:pathLst>
              <a:path h="6347557" w="17000414">
                <a:moveTo>
                  <a:pt x="0" y="0"/>
                </a:moveTo>
                <a:lnTo>
                  <a:pt x="17000414" y="0"/>
                </a:lnTo>
                <a:lnTo>
                  <a:pt x="17000414" y="6347557"/>
                </a:lnTo>
                <a:lnTo>
                  <a:pt x="0" y="6347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224594" y="561090"/>
            <a:ext cx="17830556" cy="155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19"/>
              </a:lnSpc>
              <a:spcBef>
                <a:spcPct val="0"/>
              </a:spcBef>
            </a:pPr>
            <a:r>
              <a:rPr lang="en-US" sz="9085">
                <a:solidFill>
                  <a:srgbClr val="242424"/>
                </a:solidFill>
                <a:latin typeface="Open Sans Extra Bold"/>
              </a:rPr>
              <a:t>Y</a:t>
            </a:r>
            <a:r>
              <a:rPr lang="en-US" sz="9085">
                <a:solidFill>
                  <a:srgbClr val="242424"/>
                </a:solidFill>
                <a:latin typeface="Open Sans Extra Bold"/>
              </a:rPr>
              <a:t>getarts : Von neuman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7020" y="4962842"/>
            <a:ext cx="4939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42424"/>
                </a:solidFill>
                <a:latin typeface="Open Sans Extra Bold"/>
              </a:rPr>
              <a:t>0.18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8981" y="1997193"/>
            <a:ext cx="7455396" cy="10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8"/>
              </a:lnSpc>
              <a:spcBef>
                <a:spcPct val="0"/>
              </a:spcBef>
            </a:pPr>
            <a:r>
              <a:rPr lang="en-US" sz="6199">
                <a:solidFill>
                  <a:srgbClr val="242424"/>
                </a:solidFill>
                <a:latin typeface="Open Sans Extra Bold"/>
              </a:rPr>
              <a:t>Profit factor = 0.18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52384" y="-1597684"/>
            <a:ext cx="11538820" cy="11179877"/>
            <a:chOff x="0" y="0"/>
            <a:chExt cx="802658" cy="7776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2658" cy="777689"/>
            </a:xfrm>
            <a:custGeom>
              <a:avLst/>
              <a:gdLst/>
              <a:ahLst/>
              <a:cxnLst/>
              <a:rect r="r" b="b" t="t" l="l"/>
              <a:pathLst>
                <a:path h="777689" w="802658">
                  <a:moveTo>
                    <a:pt x="401329" y="0"/>
                  </a:moveTo>
                  <a:cubicBezTo>
                    <a:pt x="179681" y="0"/>
                    <a:pt x="0" y="174092"/>
                    <a:pt x="0" y="388844"/>
                  </a:cubicBezTo>
                  <a:cubicBezTo>
                    <a:pt x="0" y="603597"/>
                    <a:pt x="179681" y="777689"/>
                    <a:pt x="401329" y="777689"/>
                  </a:cubicBezTo>
                  <a:cubicBezTo>
                    <a:pt x="622977" y="777689"/>
                    <a:pt x="802658" y="603597"/>
                    <a:pt x="802658" y="388844"/>
                  </a:cubicBezTo>
                  <a:cubicBezTo>
                    <a:pt x="802658" y="174092"/>
                    <a:pt x="622977" y="0"/>
                    <a:pt x="401329" y="0"/>
                  </a:cubicBezTo>
                  <a:close/>
                </a:path>
              </a:pathLst>
            </a:custGeom>
            <a:solidFill>
              <a:srgbClr val="0EAF9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5249" y="34808"/>
              <a:ext cx="652159" cy="669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6753" y="3287453"/>
            <a:ext cx="17074493" cy="6465640"/>
          </a:xfrm>
          <a:custGeom>
            <a:avLst/>
            <a:gdLst/>
            <a:ahLst/>
            <a:cxnLst/>
            <a:rect r="r" b="b" t="t" l="l"/>
            <a:pathLst>
              <a:path h="6465640" w="17074493">
                <a:moveTo>
                  <a:pt x="0" y="0"/>
                </a:moveTo>
                <a:lnTo>
                  <a:pt x="17074494" y="0"/>
                </a:lnTo>
                <a:lnTo>
                  <a:pt x="17074494" y="6465640"/>
                </a:lnTo>
                <a:lnTo>
                  <a:pt x="0" y="646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571256" y="380036"/>
            <a:ext cx="17830556" cy="155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19"/>
              </a:lnSpc>
              <a:spcBef>
                <a:spcPct val="0"/>
              </a:spcBef>
            </a:pPr>
            <a:r>
              <a:rPr lang="en-US" sz="9085">
                <a:solidFill>
                  <a:srgbClr val="242424"/>
                </a:solidFill>
                <a:latin typeface="Open Sans Extra Bold"/>
              </a:rPr>
              <a:t>Y</a:t>
            </a:r>
            <a:r>
              <a:rPr lang="en-US" sz="9085">
                <a:solidFill>
                  <a:srgbClr val="242424"/>
                </a:solidFill>
                <a:latin typeface="Open Sans Extra Bold"/>
              </a:rPr>
              <a:t>getarts : Mean Proximity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25689"/>
            <a:ext cx="7916763" cy="10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8"/>
              </a:lnSpc>
              <a:spcBef>
                <a:spcPct val="0"/>
              </a:spcBef>
            </a:pPr>
            <a:r>
              <a:rPr lang="en-US" sz="6199">
                <a:solidFill>
                  <a:srgbClr val="242424"/>
                </a:solidFill>
                <a:latin typeface="Open Sans Extra Bold"/>
              </a:rPr>
              <a:t>Profit factor = 14.77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1261" y="-2689769"/>
            <a:ext cx="11401623" cy="114016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737750"/>
            <a:ext cx="18288000" cy="6549250"/>
          </a:xfrm>
          <a:custGeom>
            <a:avLst/>
            <a:gdLst/>
            <a:ahLst/>
            <a:cxnLst/>
            <a:rect r="r" b="b" t="t" l="l"/>
            <a:pathLst>
              <a:path h="6549250" w="18288000">
                <a:moveTo>
                  <a:pt x="0" y="0"/>
                </a:moveTo>
                <a:lnTo>
                  <a:pt x="18288000" y="0"/>
                </a:lnTo>
                <a:lnTo>
                  <a:pt x="18288000" y="6549250"/>
                </a:lnTo>
                <a:lnTo>
                  <a:pt x="0" y="654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09350"/>
            <a:ext cx="5624255" cy="132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6"/>
              </a:lnSpc>
              <a:spcBef>
                <a:spcPct val="0"/>
              </a:spcBef>
            </a:pPr>
            <a:r>
              <a:rPr lang="en-US" sz="7797">
                <a:solidFill>
                  <a:srgbClr val="000000"/>
                </a:solidFill>
                <a:latin typeface="Open Sans Extra Bold"/>
              </a:rPr>
              <a:t>Q-learning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02123"/>
            <a:ext cx="5795798" cy="80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7"/>
              </a:lnSpc>
              <a:spcBef>
                <a:spcPct val="0"/>
              </a:spcBef>
            </a:pPr>
            <a:r>
              <a:rPr lang="en-US" sz="4819">
                <a:solidFill>
                  <a:srgbClr val="000000"/>
                </a:solidFill>
                <a:latin typeface="Open Sans Extra Bold"/>
              </a:rPr>
              <a:t>Profit factor = </a:t>
            </a:r>
            <a:r>
              <a:rPr lang="en-US" sz="4819">
                <a:solidFill>
                  <a:srgbClr val="000000"/>
                </a:solidFill>
                <a:latin typeface="Open Sans Extra Bold"/>
              </a:rPr>
              <a:t>0.28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8797" y="5487223"/>
            <a:ext cx="3441877" cy="3427354"/>
          </a:xfrm>
          <a:custGeom>
            <a:avLst/>
            <a:gdLst/>
            <a:ahLst/>
            <a:cxnLst/>
            <a:rect r="r" b="b" t="t" l="l"/>
            <a:pathLst>
              <a:path h="3427354" w="3441877">
                <a:moveTo>
                  <a:pt x="0" y="0"/>
                </a:moveTo>
                <a:lnTo>
                  <a:pt x="3441876" y="0"/>
                </a:lnTo>
                <a:lnTo>
                  <a:pt x="3441876" y="3427354"/>
                </a:lnTo>
                <a:lnTo>
                  <a:pt x="0" y="3427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15209" y="6203492"/>
            <a:ext cx="2873201" cy="2873201"/>
          </a:xfrm>
          <a:custGeom>
            <a:avLst/>
            <a:gdLst/>
            <a:ahLst/>
            <a:cxnLst/>
            <a:rect r="r" b="b" t="t" l="l"/>
            <a:pathLst>
              <a:path h="2873201" w="2873201">
                <a:moveTo>
                  <a:pt x="0" y="0"/>
                </a:moveTo>
                <a:lnTo>
                  <a:pt x="2873201" y="0"/>
                </a:lnTo>
                <a:lnTo>
                  <a:pt x="2873201" y="2873202"/>
                </a:lnTo>
                <a:lnTo>
                  <a:pt x="0" y="2873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4261" y="2403592"/>
            <a:ext cx="4870947" cy="2739908"/>
          </a:xfrm>
          <a:custGeom>
            <a:avLst/>
            <a:gdLst/>
            <a:ahLst/>
            <a:cxnLst/>
            <a:rect r="r" b="b" t="t" l="l"/>
            <a:pathLst>
              <a:path h="2739908" w="4870947">
                <a:moveTo>
                  <a:pt x="0" y="0"/>
                </a:moveTo>
                <a:lnTo>
                  <a:pt x="4870948" y="0"/>
                </a:lnTo>
                <a:lnTo>
                  <a:pt x="4870948" y="2739908"/>
                </a:lnTo>
                <a:lnTo>
                  <a:pt x="0" y="2739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3736" y="480293"/>
            <a:ext cx="5748323" cy="99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 strike="noStrike" u="none">
                <a:solidFill>
                  <a:srgbClr val="0EAF98"/>
                </a:solidFill>
                <a:latin typeface="Open Sans Extra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0245" y="3224008"/>
            <a:ext cx="5748323" cy="99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0EAF98"/>
                </a:solidFill>
                <a:latin typeface="Open Sans Extra Bold"/>
              </a:rPr>
              <a:t>BACKTESTING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28309" y="2729781"/>
            <a:ext cx="13708378" cy="6231600"/>
          </a:xfrm>
          <a:custGeom>
            <a:avLst/>
            <a:gdLst/>
            <a:ahLst/>
            <a:cxnLst/>
            <a:rect r="r" b="b" t="t" l="l"/>
            <a:pathLst>
              <a:path h="6231600" w="13708378">
                <a:moveTo>
                  <a:pt x="0" y="0"/>
                </a:moveTo>
                <a:lnTo>
                  <a:pt x="13708378" y="0"/>
                </a:lnTo>
                <a:lnTo>
                  <a:pt x="13708378" y="6231600"/>
                </a:lnTo>
                <a:lnTo>
                  <a:pt x="0" y="623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97033" y="3022218"/>
            <a:ext cx="9806230" cy="4242564"/>
          </a:xfrm>
          <a:custGeom>
            <a:avLst/>
            <a:gdLst/>
            <a:ahLst/>
            <a:cxnLst/>
            <a:rect r="r" b="b" t="t" l="l"/>
            <a:pathLst>
              <a:path h="4242564" w="9806230">
                <a:moveTo>
                  <a:pt x="0" y="0"/>
                </a:moveTo>
                <a:lnTo>
                  <a:pt x="9806231" y="0"/>
                </a:lnTo>
                <a:lnTo>
                  <a:pt x="9806231" y="4242564"/>
                </a:lnTo>
                <a:lnTo>
                  <a:pt x="0" y="4242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978" y="876300"/>
            <a:ext cx="14121838" cy="132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6"/>
              </a:lnSpc>
              <a:spcBef>
                <a:spcPct val="0"/>
              </a:spcBef>
            </a:pPr>
            <a:r>
              <a:rPr lang="en-US" sz="7797">
                <a:solidFill>
                  <a:srgbClr val="000000"/>
                </a:solidFill>
                <a:latin typeface="Open Sans Extra Bold"/>
              </a:rPr>
              <a:t>Conclusions and Horizon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86165" y="7405190"/>
            <a:ext cx="2881542" cy="70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  <a:spcBef>
                <a:spcPct val="0"/>
              </a:spcBef>
            </a:pPr>
            <a:r>
              <a:rPr lang="en-US" sz="4170">
                <a:solidFill>
                  <a:srgbClr val="000000"/>
                </a:solidFill>
                <a:latin typeface="Open Sans Extra Bold"/>
              </a:rPr>
              <a:t>Versatility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5977" y="0"/>
            <a:ext cx="10030810" cy="10287000"/>
          </a:xfrm>
          <a:custGeom>
            <a:avLst/>
            <a:gdLst/>
            <a:ahLst/>
            <a:cxnLst/>
            <a:rect r="r" b="b" t="t" l="l"/>
            <a:pathLst>
              <a:path h="10287000" w="10030810">
                <a:moveTo>
                  <a:pt x="0" y="0"/>
                </a:moveTo>
                <a:lnTo>
                  <a:pt x="10030810" y="0"/>
                </a:lnTo>
                <a:lnTo>
                  <a:pt x="100308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276" y="4104189"/>
            <a:ext cx="16659024" cy="203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914">
                <a:solidFill>
                  <a:srgbClr val="0EAF98"/>
                </a:solidFill>
                <a:latin typeface="Open Sans Extra Bold"/>
              </a:rPr>
              <a:t>This project wouldn`t have been capable without the help of 'TRADING SOLUTIONS COMPANY S A S' and specifically with the guide of Kevin Omar Dávila Castellar that provided a great guide for the costruction of the algoritm and gave the idea of the Strategy.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35745"/>
            <a:ext cx="3709394" cy="132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6"/>
              </a:lnSpc>
              <a:spcBef>
                <a:spcPct val="0"/>
              </a:spcBef>
            </a:pPr>
            <a:r>
              <a:rPr lang="en-US" sz="7797">
                <a:solidFill>
                  <a:srgbClr val="000000"/>
                </a:solidFill>
                <a:latin typeface="Open Sans Extra Bold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88270" y="2224979"/>
            <a:ext cx="12079452" cy="5837042"/>
            <a:chOff x="0" y="0"/>
            <a:chExt cx="3181420" cy="1537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1420" cy="1537328"/>
            </a:xfrm>
            <a:custGeom>
              <a:avLst/>
              <a:gdLst/>
              <a:ahLst/>
              <a:cxnLst/>
              <a:rect r="r" b="b" t="t" l="l"/>
              <a:pathLst>
                <a:path h="1537328" w="3181420">
                  <a:moveTo>
                    <a:pt x="0" y="0"/>
                  </a:moveTo>
                  <a:lnTo>
                    <a:pt x="3181420" y="0"/>
                  </a:lnTo>
                  <a:lnTo>
                    <a:pt x="3181420" y="1537328"/>
                  </a:lnTo>
                  <a:lnTo>
                    <a:pt x="0" y="1537328"/>
                  </a:ln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81420" cy="1575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78456" y="4272527"/>
            <a:ext cx="10099078" cy="157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5"/>
              </a:lnSpc>
              <a:spcBef>
                <a:spcPct val="0"/>
              </a:spcBef>
            </a:pPr>
            <a:r>
              <a:rPr lang="en-US" sz="9253">
                <a:solidFill>
                  <a:srgbClr val="FFFFFF"/>
                </a:solidFill>
                <a:latin typeface="Open Sans Extra Bold"/>
              </a:rPr>
              <a:t>FIRST PART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60701" y="1767991"/>
            <a:ext cx="11401623" cy="114016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912260" y="2117403"/>
            <a:ext cx="10403770" cy="104037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D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318531" y="0"/>
            <a:ext cx="7083964" cy="10287000"/>
          </a:xfrm>
          <a:custGeom>
            <a:avLst/>
            <a:gdLst/>
            <a:ahLst/>
            <a:cxnLst/>
            <a:rect r="r" b="b" t="t" l="l"/>
            <a:pathLst>
              <a:path h="10287000" w="7083964">
                <a:moveTo>
                  <a:pt x="0" y="0"/>
                </a:moveTo>
                <a:lnTo>
                  <a:pt x="7083963" y="0"/>
                </a:lnTo>
                <a:lnTo>
                  <a:pt x="708396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298" y="5057775"/>
            <a:ext cx="6033363" cy="163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3"/>
              </a:lnSpc>
            </a:pPr>
            <a:r>
              <a:rPr lang="en-US" sz="4680">
                <a:solidFill>
                  <a:srgbClr val="FDFDFD"/>
                </a:solidFill>
                <a:latin typeface="Open Sans Extra Bold"/>
              </a:rPr>
              <a:t>Backtesting</a:t>
            </a:r>
          </a:p>
          <a:p>
            <a:pPr algn="l" marL="0" indent="0" lvl="0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DFDFD"/>
                </a:solidFill>
                <a:latin typeface="Open Sans Extra Bold"/>
              </a:rPr>
              <a:t>Module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37150" y="-4335352"/>
            <a:ext cx="11538820" cy="11179877"/>
            <a:chOff x="0" y="0"/>
            <a:chExt cx="802658" cy="7776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2658" cy="777689"/>
            </a:xfrm>
            <a:custGeom>
              <a:avLst/>
              <a:gdLst/>
              <a:ahLst/>
              <a:cxnLst/>
              <a:rect r="r" b="b" t="t" l="l"/>
              <a:pathLst>
                <a:path h="777689" w="802658">
                  <a:moveTo>
                    <a:pt x="401329" y="0"/>
                  </a:moveTo>
                  <a:cubicBezTo>
                    <a:pt x="179681" y="0"/>
                    <a:pt x="0" y="174092"/>
                    <a:pt x="0" y="388844"/>
                  </a:cubicBezTo>
                  <a:cubicBezTo>
                    <a:pt x="0" y="603597"/>
                    <a:pt x="179681" y="777689"/>
                    <a:pt x="401329" y="777689"/>
                  </a:cubicBezTo>
                  <a:cubicBezTo>
                    <a:pt x="622977" y="777689"/>
                    <a:pt x="802658" y="603597"/>
                    <a:pt x="802658" y="388844"/>
                  </a:cubicBezTo>
                  <a:cubicBezTo>
                    <a:pt x="802658" y="174092"/>
                    <a:pt x="622977" y="0"/>
                    <a:pt x="401329" y="0"/>
                  </a:cubicBezTo>
                  <a:close/>
                </a:path>
              </a:pathLst>
            </a:custGeom>
            <a:solidFill>
              <a:srgbClr val="0EAF9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5249" y="34808"/>
              <a:ext cx="652159" cy="669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01670" y="1028700"/>
            <a:ext cx="11151963" cy="7849266"/>
          </a:xfrm>
          <a:custGeom>
            <a:avLst/>
            <a:gdLst/>
            <a:ahLst/>
            <a:cxnLst/>
            <a:rect r="r" b="b" t="t" l="l"/>
            <a:pathLst>
              <a:path h="7849266" w="11151963">
                <a:moveTo>
                  <a:pt x="0" y="0"/>
                </a:moveTo>
                <a:lnTo>
                  <a:pt x="11151964" y="0"/>
                </a:lnTo>
                <a:lnTo>
                  <a:pt x="11151964" y="7849266"/>
                </a:lnTo>
                <a:lnTo>
                  <a:pt x="0" y="7849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170" y="268508"/>
            <a:ext cx="6201175" cy="98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5803">
                <a:solidFill>
                  <a:srgbClr val="FDFDFD"/>
                </a:solidFill>
                <a:latin typeface="Open Sans Extra Bold"/>
              </a:rPr>
              <a:t>Strategy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72637" y="5854395"/>
            <a:ext cx="11401623" cy="114016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6290" y="1028700"/>
            <a:ext cx="17376225" cy="4716946"/>
          </a:xfrm>
          <a:custGeom>
            <a:avLst/>
            <a:gdLst/>
            <a:ahLst/>
            <a:cxnLst/>
            <a:rect r="r" b="b" t="t" l="l"/>
            <a:pathLst>
              <a:path h="4716946" w="17376225">
                <a:moveTo>
                  <a:pt x="0" y="0"/>
                </a:moveTo>
                <a:lnTo>
                  <a:pt x="17376226" y="0"/>
                </a:lnTo>
                <a:lnTo>
                  <a:pt x="17376226" y="4716946"/>
                </a:lnTo>
                <a:lnTo>
                  <a:pt x="0" y="4716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181" r="0" b="-271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7811" y="7357490"/>
            <a:ext cx="6201175" cy="98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5803">
                <a:solidFill>
                  <a:srgbClr val="FDFDFD"/>
                </a:solidFill>
                <a:latin typeface="Open Sans Extra Bold"/>
              </a:rPr>
              <a:t>Example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42" y="242294"/>
            <a:ext cx="17793515" cy="9802411"/>
            <a:chOff x="0" y="0"/>
            <a:chExt cx="4982580" cy="2744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0EAF9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87269"/>
            <a:ext cx="16230600" cy="4656231"/>
          </a:xfrm>
          <a:custGeom>
            <a:avLst/>
            <a:gdLst/>
            <a:ahLst/>
            <a:cxnLst/>
            <a:rect r="r" b="b" t="t" l="l"/>
            <a:pathLst>
              <a:path h="4656231" w="16230600">
                <a:moveTo>
                  <a:pt x="0" y="0"/>
                </a:moveTo>
                <a:lnTo>
                  <a:pt x="16230600" y="0"/>
                </a:lnTo>
                <a:lnTo>
                  <a:pt x="16230600" y="4656231"/>
                </a:lnTo>
                <a:lnTo>
                  <a:pt x="0" y="4656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1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276084"/>
            <a:ext cx="16230600" cy="3982216"/>
          </a:xfrm>
          <a:custGeom>
            <a:avLst/>
            <a:gdLst/>
            <a:ahLst/>
            <a:cxnLst/>
            <a:rect r="r" b="b" t="t" l="l"/>
            <a:pathLst>
              <a:path h="3982216" w="16230600">
                <a:moveTo>
                  <a:pt x="0" y="0"/>
                </a:moveTo>
                <a:lnTo>
                  <a:pt x="16230600" y="0"/>
                </a:lnTo>
                <a:lnTo>
                  <a:pt x="16230600" y="3982216"/>
                </a:lnTo>
                <a:lnTo>
                  <a:pt x="0" y="3982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101" r="0" b="-1110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76476" y="-5413097"/>
            <a:ext cx="11401623" cy="114016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F1EA"/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1780" y="2759055"/>
            <a:ext cx="17252871" cy="6499245"/>
          </a:xfrm>
          <a:custGeom>
            <a:avLst/>
            <a:gdLst/>
            <a:ahLst/>
            <a:cxnLst/>
            <a:rect r="r" b="b" t="t" l="l"/>
            <a:pathLst>
              <a:path h="6499245" w="17252871">
                <a:moveTo>
                  <a:pt x="0" y="0"/>
                </a:moveTo>
                <a:lnTo>
                  <a:pt x="17252871" y="0"/>
                </a:lnTo>
                <a:lnTo>
                  <a:pt x="17252871" y="6499245"/>
                </a:lnTo>
                <a:lnTo>
                  <a:pt x="0" y="6499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1780" y="1420772"/>
            <a:ext cx="7294346" cy="81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0"/>
              </a:lnSpc>
              <a:spcBef>
                <a:spcPct val="0"/>
              </a:spcBef>
            </a:pPr>
            <a:r>
              <a:rPr lang="en-US" sz="4771">
                <a:solidFill>
                  <a:srgbClr val="10AD96"/>
                </a:solidFill>
                <a:latin typeface="Open Sans Extra Bold"/>
              </a:rPr>
              <a:t>Backtesting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0443" y="1549682"/>
            <a:ext cx="5081080" cy="68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0"/>
              </a:lnSpc>
              <a:spcBef>
                <a:spcPct val="0"/>
              </a:spcBef>
            </a:pPr>
            <a:r>
              <a:rPr lang="en-US" sz="3979">
                <a:solidFill>
                  <a:srgbClr val="242424"/>
                </a:solidFill>
                <a:latin typeface="Open Sans Extra Bold"/>
              </a:rPr>
              <a:t>Profit factor = </a:t>
            </a:r>
            <a:r>
              <a:rPr lang="en-US" sz="3979">
                <a:solidFill>
                  <a:srgbClr val="242424"/>
                </a:solidFill>
                <a:latin typeface="Open Sans Extra Bold"/>
              </a:rPr>
              <a:t>0.125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213078" y="677565"/>
            <a:ext cx="26156933" cy="14619813"/>
            <a:chOff x="0" y="0"/>
            <a:chExt cx="1507889" cy="84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7889" cy="842800"/>
            </a:xfrm>
            <a:custGeom>
              <a:avLst/>
              <a:gdLst/>
              <a:ahLst/>
              <a:cxnLst/>
              <a:rect r="r" b="b" t="t" l="l"/>
              <a:pathLst>
                <a:path h="842800" w="1507889">
                  <a:moveTo>
                    <a:pt x="753945" y="0"/>
                  </a:moveTo>
                  <a:cubicBezTo>
                    <a:pt x="337552" y="0"/>
                    <a:pt x="0" y="188667"/>
                    <a:pt x="0" y="421400"/>
                  </a:cubicBezTo>
                  <a:cubicBezTo>
                    <a:pt x="0" y="654133"/>
                    <a:pt x="337552" y="842800"/>
                    <a:pt x="753945" y="842800"/>
                  </a:cubicBezTo>
                  <a:cubicBezTo>
                    <a:pt x="1170337" y="842800"/>
                    <a:pt x="1507889" y="654133"/>
                    <a:pt x="1507889" y="421400"/>
                  </a:cubicBezTo>
                  <a:cubicBezTo>
                    <a:pt x="1507889" y="188667"/>
                    <a:pt x="1170337" y="0"/>
                    <a:pt x="753945" y="0"/>
                  </a:cubicBezTo>
                  <a:close/>
                </a:path>
              </a:pathLst>
            </a:custGeom>
            <a:solidFill>
              <a:srgbClr val="10AD9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365" y="40912"/>
              <a:ext cx="1225160" cy="722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02207" y="0"/>
            <a:ext cx="8385793" cy="10287000"/>
          </a:xfrm>
          <a:custGeom>
            <a:avLst/>
            <a:gdLst/>
            <a:ahLst/>
            <a:cxnLst/>
            <a:rect r="r" b="b" t="t" l="l"/>
            <a:pathLst>
              <a:path h="10287000" w="8385793">
                <a:moveTo>
                  <a:pt x="0" y="0"/>
                </a:moveTo>
                <a:lnTo>
                  <a:pt x="8385793" y="0"/>
                </a:lnTo>
                <a:lnTo>
                  <a:pt x="83857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07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395572" y="506115"/>
            <a:ext cx="11105410" cy="155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19"/>
              </a:lnSpc>
              <a:spcBef>
                <a:spcPct val="0"/>
              </a:spcBef>
            </a:pPr>
            <a:r>
              <a:rPr lang="en-US" sz="9085">
                <a:solidFill>
                  <a:srgbClr val="242424"/>
                </a:solidFill>
                <a:latin typeface="Open Sans Extra Bold"/>
              </a:rPr>
              <a:t>Q-Learning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DAGIuFCIqU4</dc:identifier>
  <dcterms:modified xsi:type="dcterms:W3CDTF">2011-08-01T06:04:30Z</dcterms:modified>
  <cp:revision>1</cp:revision>
  <dc:title>Presentación proyecto de tecnología profesional corporativo azul</dc:title>
</cp:coreProperties>
</file>