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61" r:id="rId3"/>
    <p:sldId id="259" r:id="rId4"/>
    <p:sldId id="258" r:id="rId5"/>
    <p:sldId id="257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DA3"/>
    <a:srgbClr val="000000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C8A0F-0FDF-4C5A-8F86-8AB1DCA467E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1D0983F2-7E13-4593-A5C0-199C9E745B95}">
      <dgm:prSet/>
      <dgm:spPr/>
      <dgm:t>
        <a:bodyPr/>
        <a:lstStyle/>
        <a:p>
          <a:r>
            <a:rPr lang="en-US" dirty="0"/>
            <a:t>Global Historical Climate Network includes daily land surface observations from around the world</a:t>
          </a:r>
        </a:p>
      </dgm:t>
    </dgm:pt>
    <dgm:pt modelId="{CE5FB8C1-4AD1-4F88-A62A-01E063CD7A9F}" type="parTrans" cxnId="{E3380B01-A246-4DF5-B261-495AE1446BDD}">
      <dgm:prSet/>
      <dgm:spPr/>
      <dgm:t>
        <a:bodyPr/>
        <a:lstStyle/>
        <a:p>
          <a:endParaRPr lang="en-US"/>
        </a:p>
      </dgm:t>
    </dgm:pt>
    <dgm:pt modelId="{F9767A41-66DA-4170-921E-8F4C537F7339}" type="sibTrans" cxnId="{E3380B01-A246-4DF5-B261-495AE1446BDD}">
      <dgm:prSet/>
      <dgm:spPr/>
      <dgm:t>
        <a:bodyPr/>
        <a:lstStyle/>
        <a:p>
          <a:endParaRPr lang="en-US"/>
        </a:p>
      </dgm:t>
    </dgm:pt>
    <dgm:pt modelId="{DEC98780-D5D3-4FE7-A4B7-E1CECD5E5353}">
      <dgm:prSet/>
      <dgm:spPr/>
      <dgm:t>
        <a:bodyPr/>
        <a:lstStyle/>
        <a:p>
          <a:r>
            <a:rPr lang="en-US" dirty="0"/>
            <a:t>The dataset includes observations from World Meteorological Organization, Cooperative, and CoCoRaHS networks. </a:t>
          </a:r>
        </a:p>
      </dgm:t>
    </dgm:pt>
    <dgm:pt modelId="{D1227347-E31D-4F82-A7B7-BAF763D19432}" type="parTrans" cxnId="{5E96C818-5109-4935-A1A9-BC984B086324}">
      <dgm:prSet/>
      <dgm:spPr/>
      <dgm:t>
        <a:bodyPr/>
        <a:lstStyle/>
        <a:p>
          <a:endParaRPr lang="en-US"/>
        </a:p>
      </dgm:t>
    </dgm:pt>
    <dgm:pt modelId="{1A822AB6-DBDB-4E2B-8B78-CBD236BCAF4D}" type="sibTrans" cxnId="{5E96C818-5109-4935-A1A9-BC984B086324}">
      <dgm:prSet/>
      <dgm:spPr/>
      <dgm:t>
        <a:bodyPr/>
        <a:lstStyle/>
        <a:p>
          <a:endParaRPr lang="en-US"/>
        </a:p>
      </dgm:t>
    </dgm:pt>
    <dgm:pt modelId="{6AE3DF85-1526-4320-828F-315ABC7459F1}" type="pres">
      <dgm:prSet presAssocID="{678C8A0F-0FDF-4C5A-8F86-8AB1DCA467EC}" presName="linear" presStyleCnt="0">
        <dgm:presLayoutVars>
          <dgm:animLvl val="lvl"/>
          <dgm:resizeHandles val="exact"/>
        </dgm:presLayoutVars>
      </dgm:prSet>
      <dgm:spPr/>
    </dgm:pt>
    <dgm:pt modelId="{DAFA8540-D021-49A4-A7AB-6EB685D7BCEA}" type="pres">
      <dgm:prSet presAssocID="{1D0983F2-7E13-4593-A5C0-199C9E745B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AD0C3C-4A11-45EF-B270-4708C81FA706}" type="pres">
      <dgm:prSet presAssocID="{F9767A41-66DA-4170-921E-8F4C537F7339}" presName="spacer" presStyleCnt="0"/>
      <dgm:spPr/>
    </dgm:pt>
    <dgm:pt modelId="{C4F646A1-8494-49DB-8D1B-18A1839B547A}" type="pres">
      <dgm:prSet presAssocID="{DEC98780-D5D3-4FE7-A4B7-E1CECD5E535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3380B01-A246-4DF5-B261-495AE1446BDD}" srcId="{678C8A0F-0FDF-4C5A-8F86-8AB1DCA467EC}" destId="{1D0983F2-7E13-4593-A5C0-199C9E745B95}" srcOrd="0" destOrd="0" parTransId="{CE5FB8C1-4AD1-4F88-A62A-01E063CD7A9F}" sibTransId="{F9767A41-66DA-4170-921E-8F4C537F7339}"/>
    <dgm:cxn modelId="{5E96C818-5109-4935-A1A9-BC984B086324}" srcId="{678C8A0F-0FDF-4C5A-8F86-8AB1DCA467EC}" destId="{DEC98780-D5D3-4FE7-A4B7-E1CECD5E5353}" srcOrd="1" destOrd="0" parTransId="{D1227347-E31D-4F82-A7B7-BAF763D19432}" sibTransId="{1A822AB6-DBDB-4E2B-8B78-CBD236BCAF4D}"/>
    <dgm:cxn modelId="{D3A91E8E-B809-4CB0-AFF2-2BA41CE370A8}" type="presOf" srcId="{1D0983F2-7E13-4593-A5C0-199C9E745B95}" destId="{DAFA8540-D021-49A4-A7AB-6EB685D7BCEA}" srcOrd="0" destOrd="0" presId="urn:microsoft.com/office/officeart/2005/8/layout/vList2"/>
    <dgm:cxn modelId="{BC72FAF1-0C28-4839-8C51-979CF870D6DF}" type="presOf" srcId="{678C8A0F-0FDF-4C5A-8F86-8AB1DCA467EC}" destId="{6AE3DF85-1526-4320-828F-315ABC7459F1}" srcOrd="0" destOrd="0" presId="urn:microsoft.com/office/officeart/2005/8/layout/vList2"/>
    <dgm:cxn modelId="{281636F3-FA15-41CB-89E9-9CD3FD860385}" type="presOf" srcId="{DEC98780-D5D3-4FE7-A4B7-E1CECD5E5353}" destId="{C4F646A1-8494-49DB-8D1B-18A1839B547A}" srcOrd="0" destOrd="0" presId="urn:microsoft.com/office/officeart/2005/8/layout/vList2"/>
    <dgm:cxn modelId="{7DC6AEDE-CBF8-4F90-9576-DAD478A7FA32}" type="presParOf" srcId="{6AE3DF85-1526-4320-828F-315ABC7459F1}" destId="{DAFA8540-D021-49A4-A7AB-6EB685D7BCEA}" srcOrd="0" destOrd="0" presId="urn:microsoft.com/office/officeart/2005/8/layout/vList2"/>
    <dgm:cxn modelId="{585A4F71-1B3C-49B0-A1CB-193DB8854B96}" type="presParOf" srcId="{6AE3DF85-1526-4320-828F-315ABC7459F1}" destId="{32AD0C3C-4A11-45EF-B270-4708C81FA706}" srcOrd="1" destOrd="0" presId="urn:microsoft.com/office/officeart/2005/8/layout/vList2"/>
    <dgm:cxn modelId="{D09DA390-DF10-4C64-A315-5E62F675E5B2}" type="presParOf" srcId="{6AE3DF85-1526-4320-828F-315ABC7459F1}" destId="{C4F646A1-8494-49DB-8D1B-18A1839B547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A8540-D021-49A4-A7AB-6EB685D7BCEA}">
      <dsp:nvSpPr>
        <dsp:cNvPr id="0" name=""/>
        <dsp:cNvSpPr/>
      </dsp:nvSpPr>
      <dsp:spPr>
        <a:xfrm>
          <a:off x="0" y="328643"/>
          <a:ext cx="4772480" cy="154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Global Historical Climate Network includes daily land surface observations from around the world</a:t>
          </a:r>
        </a:p>
      </dsp:txBody>
      <dsp:txXfrm>
        <a:off x="75391" y="404034"/>
        <a:ext cx="4621698" cy="1393618"/>
      </dsp:txXfrm>
    </dsp:sp>
    <dsp:sp modelId="{C4F646A1-8494-49DB-8D1B-18A1839B547A}">
      <dsp:nvSpPr>
        <dsp:cNvPr id="0" name=""/>
        <dsp:cNvSpPr/>
      </dsp:nvSpPr>
      <dsp:spPr>
        <a:xfrm>
          <a:off x="0" y="1936403"/>
          <a:ext cx="4772480" cy="154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dataset includes observations from World Meteorological Organization, Cooperative, and CoCoRaHS networks. </a:t>
          </a:r>
        </a:p>
      </dsp:txBody>
      <dsp:txXfrm>
        <a:off x="75391" y="2011794"/>
        <a:ext cx="4621698" cy="139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E887F-D3F5-4368-895B-4CE03FCC2431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415F5-CE8F-4811-9AA8-78D55709B9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1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38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57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67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49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415F5-CE8F-4811-9AA8-78D55709B92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575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1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7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86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38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sv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16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24" name="Rectangle 11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C4C4DF-453C-4BE0-2161-B74852053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it-IT"/>
              <a:t>Big Data Analytics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0DA3C3-D95F-8B3B-BA3E-9331772E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tx1"/>
                </a:solidFill>
              </a:rPr>
              <a:t>PATTERN BASED CHANGE DETECTION ALGORITHMS APPLIED TO CLIMATE DATA</a:t>
            </a:r>
          </a:p>
        </p:txBody>
      </p:sp>
      <p:sp>
        <p:nvSpPr>
          <p:cNvPr id="125" name="Rectangle 120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6CAA1C-36AB-DD98-ED7B-148255BE0775}"/>
              </a:ext>
            </a:extLst>
          </p:cNvPr>
          <p:cNvSpPr txBox="1"/>
          <p:nvPr/>
        </p:nvSpPr>
        <p:spPr>
          <a:xfrm>
            <a:off x="1447799" y="5792498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AY 2022/2023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47DC17-D85B-4778-4268-BB28E21CD7AE}"/>
              </a:ext>
            </a:extLst>
          </p:cNvPr>
          <p:cNvSpPr txBox="1"/>
          <p:nvPr/>
        </p:nvSpPr>
        <p:spPr>
          <a:xfrm>
            <a:off x="8263714" y="5802331"/>
            <a:ext cx="248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Lorenzo Capocchiano</a:t>
            </a:r>
          </a:p>
          <a:p>
            <a:r>
              <a:rPr lang="it-IT" dirty="0"/>
              <a:t>Domenico </a:t>
            </a:r>
            <a:r>
              <a:rPr lang="it-IT" dirty="0" err="1"/>
              <a:t>Narracci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58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500838"/>
          </a:xfrm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4400" dirty="0"/>
              <a:t>Pattern </a:t>
            </a:r>
            <a:r>
              <a:rPr lang="it-IT" sz="4400" dirty="0" err="1"/>
              <a:t>based</a:t>
            </a:r>
            <a:r>
              <a:rPr lang="it-IT" sz="4400" dirty="0"/>
              <a:t> </a:t>
            </a:r>
            <a:r>
              <a:rPr lang="it-IT" sz="4400" dirty="0" err="1"/>
              <a:t>change</a:t>
            </a:r>
            <a:r>
              <a:rPr lang="it-IT" sz="4400" dirty="0"/>
              <a:t> </a:t>
            </a:r>
            <a:r>
              <a:rPr lang="it-IT" sz="4400" dirty="0" err="1"/>
              <a:t>detection</a:t>
            </a:r>
            <a:endParaRPr lang="it-IT" sz="4400" dirty="0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7EF32FD5-1346-D0D0-CE8E-40801046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43432"/>
            <a:ext cx="10058400" cy="3809312"/>
          </a:xfrm>
          <a:solidFill>
            <a:schemeClr val="bg1">
              <a:alpha val="81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800" b="1" dirty="0" err="1"/>
              <a:t>Temporal</a:t>
            </a:r>
            <a:r>
              <a:rPr lang="it-IT" sz="2800" b="1" dirty="0"/>
              <a:t> Data </a:t>
            </a:r>
            <a:r>
              <a:rPr lang="it-IT" sz="2800" dirty="0"/>
              <a:t>-</a:t>
            </a:r>
            <a:r>
              <a:rPr lang="it-IT" sz="3600" dirty="0"/>
              <a:t> </a:t>
            </a:r>
            <a:r>
              <a:rPr lang="it-IT" sz="2800" dirty="0" err="1"/>
              <a:t>Complex</a:t>
            </a:r>
            <a:r>
              <a:rPr lang="it-IT" sz="2800" dirty="0"/>
              <a:t> data </a:t>
            </a:r>
            <a:r>
              <a:rPr lang="it-IT" sz="2800" dirty="0" err="1"/>
              <a:t>which</a:t>
            </a:r>
            <a:r>
              <a:rPr lang="it-IT" sz="2800" dirty="0"/>
              <a:t> evolve over time</a:t>
            </a:r>
          </a:p>
          <a:p>
            <a:pPr marL="0" indent="0" algn="just">
              <a:buNone/>
            </a:pPr>
            <a:r>
              <a:rPr lang="it-IT" sz="2800" b="1" dirty="0"/>
              <a:t>Analysis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crucial</a:t>
            </a:r>
            <a:r>
              <a:rPr lang="it-IT" sz="2800" dirty="0"/>
              <a:t> activity</a:t>
            </a: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800" i="0" u="none" strike="noStrike" baseline="0" dirty="0">
                <a:latin typeface="Avenir Next LT Pro (Corpo)"/>
              </a:rPr>
              <a:t>Previously observed data may disappear</a:t>
            </a:r>
          </a:p>
          <a:p>
            <a:pPr algn="just"/>
            <a:r>
              <a:rPr lang="en-US" sz="2800" i="0" u="none" strike="noStrike" baseline="0" dirty="0">
                <a:latin typeface="Avenir Next LT Pro (Corpo)"/>
              </a:rPr>
              <a:t>Novel and unprecedented data may appear</a:t>
            </a:r>
          </a:p>
          <a:p>
            <a:pPr algn="just"/>
            <a:endParaRPr lang="en-US" sz="2800" i="0" u="none" strike="noStrike" baseline="0" dirty="0">
              <a:latin typeface="Avenir Next LT Pro (Corpo)"/>
            </a:endParaRPr>
          </a:p>
          <a:p>
            <a:pPr marL="0" indent="0" algn="just">
              <a:buNone/>
            </a:pPr>
            <a:r>
              <a:rPr lang="en-US" sz="3200" dirty="0"/>
              <a:t>Data evolution causes the Concept Drift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73711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concetto genetico astratto">
            <a:extLst>
              <a:ext uri="{FF2B5EF4-FFF2-40B4-BE49-F238E27FC236}">
                <a16:creationId xmlns:a16="http://schemas.microsoft.com/office/drawing/2014/main" id="{180F2536-5A67-AA61-5500-587F7DDC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5B97432B-3507-5D13-DB30-689F9920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500838"/>
          </a:xfrm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it-IT" sz="4400" dirty="0"/>
              <a:t>Challenges of </a:t>
            </a:r>
            <a:r>
              <a:rPr lang="it-IT" sz="4400" dirty="0" err="1"/>
              <a:t>drift</a:t>
            </a:r>
            <a:r>
              <a:rPr lang="it-IT" sz="4400" dirty="0"/>
              <a:t> </a:t>
            </a:r>
            <a:r>
              <a:rPr lang="it-IT" sz="4400" dirty="0" err="1"/>
              <a:t>detection</a:t>
            </a:r>
            <a:endParaRPr lang="it-IT" sz="4400" dirty="0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7EF32FD5-1346-D0D0-CE8E-40801046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43432"/>
            <a:ext cx="10058400" cy="3809312"/>
          </a:xfrm>
          <a:solidFill>
            <a:schemeClr val="bg1">
              <a:alpha val="81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1800" b="1" dirty="0"/>
              <a:t>Efficiency</a:t>
            </a:r>
          </a:p>
          <a:p>
            <a:pPr marL="0" indent="0" algn="just">
              <a:buNone/>
            </a:pPr>
            <a:r>
              <a:rPr lang="en-US" sz="1800" b="1" dirty="0"/>
              <a:t>	</a:t>
            </a:r>
            <a:r>
              <a:rPr lang="en-US" sz="1800" dirty="0"/>
              <a:t> – Changes should be detected efficiently</a:t>
            </a:r>
          </a:p>
          <a:p>
            <a:pPr marL="0" indent="0" algn="just">
              <a:buNone/>
            </a:pPr>
            <a:r>
              <a:rPr lang="en-US" sz="1800" b="1" dirty="0" err="1"/>
              <a:t>Tempestivity</a:t>
            </a:r>
            <a:r>
              <a:rPr lang="en-US" sz="1800" dirty="0"/>
              <a:t> </a:t>
            </a:r>
          </a:p>
          <a:p>
            <a:pPr marL="0" indent="0" algn="just">
              <a:buNone/>
            </a:pPr>
            <a:r>
              <a:rPr lang="en-US" sz="1800" dirty="0"/>
              <a:t>	– Changes should be detected as soon as possible</a:t>
            </a:r>
          </a:p>
          <a:p>
            <a:pPr marL="0" indent="0" algn="just">
              <a:buNone/>
            </a:pPr>
            <a:r>
              <a:rPr lang="en-US" sz="1800" b="1" dirty="0"/>
              <a:t>Accuracy</a:t>
            </a:r>
            <a:r>
              <a:rPr lang="en-US" sz="1800" dirty="0"/>
              <a:t> </a:t>
            </a:r>
          </a:p>
          <a:p>
            <a:pPr marL="0" indent="0" algn="just">
              <a:buNone/>
            </a:pPr>
            <a:r>
              <a:rPr lang="en-US" sz="1800" dirty="0"/>
              <a:t>	– Detect real drifts with low number (possibly none) of false alarms</a:t>
            </a:r>
          </a:p>
          <a:p>
            <a:pPr marL="0" indent="0" algn="just">
              <a:buNone/>
            </a:pPr>
            <a:r>
              <a:rPr lang="en-US" sz="1800" dirty="0"/>
              <a:t>	– Differently from the classification setting, ground truths (labeled datasets) are rare</a:t>
            </a:r>
          </a:p>
          <a:p>
            <a:pPr marL="0" indent="0" algn="just">
              <a:buNone/>
            </a:pPr>
            <a:r>
              <a:rPr lang="en-US" sz="1800" b="1" dirty="0" err="1"/>
              <a:t>Explainability</a:t>
            </a:r>
            <a:endParaRPr lang="en-US" sz="1800" b="1" dirty="0"/>
          </a:p>
          <a:p>
            <a:pPr marL="0" indent="0" algn="just">
              <a:buNone/>
            </a:pPr>
            <a:r>
              <a:rPr lang="en-US" sz="1800" b="1" dirty="0"/>
              <a:t>	</a:t>
            </a:r>
            <a:r>
              <a:rPr lang="en-US" sz="1800" dirty="0"/>
              <a:t>– Changes should not only be located but also supported by explanations</a:t>
            </a:r>
          </a:p>
          <a:p>
            <a:pPr marL="0" indent="0" algn="just">
              <a:buNone/>
            </a:pPr>
            <a:r>
              <a:rPr lang="en-US" sz="1800" dirty="0"/>
              <a:t>	– Explanations should as concise as possible and readable</a:t>
            </a:r>
          </a:p>
          <a:p>
            <a:pPr marL="0" indent="0" algn="just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5891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38" r="9091" b="21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774043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774043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196A7C-8880-9434-CADC-41467227F23E}"/>
              </a:ext>
            </a:extLst>
          </p:cNvPr>
          <p:cNvSpPr txBox="1"/>
          <p:nvPr/>
        </p:nvSpPr>
        <p:spPr>
          <a:xfrm>
            <a:off x="868680" y="642593"/>
            <a:ext cx="4950778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Climate change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CA6C379-6D2F-AAB7-58E7-ED24D280AE4A}"/>
              </a:ext>
            </a:extLst>
          </p:cNvPr>
          <p:cNvSpPr/>
          <p:nvPr/>
        </p:nvSpPr>
        <p:spPr>
          <a:xfrm>
            <a:off x="704088" y="2209538"/>
            <a:ext cx="4772480" cy="380944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0321C8D-A90C-7B83-05C8-92B77E651A1E}"/>
              </a:ext>
            </a:extLst>
          </p:cNvPr>
          <p:cNvSpPr txBox="1"/>
          <p:nvPr/>
        </p:nvSpPr>
        <p:spPr>
          <a:xfrm>
            <a:off x="589935" y="2445851"/>
            <a:ext cx="4772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the last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assisting</a:t>
            </a:r>
            <a:r>
              <a:rPr lang="it-IT" dirty="0"/>
              <a:t> to an </a:t>
            </a:r>
            <a:r>
              <a:rPr lang="it-IT" dirty="0" err="1"/>
              <a:t>increase</a:t>
            </a:r>
            <a:r>
              <a:rPr lang="it-IT" dirty="0"/>
              <a:t> in </a:t>
            </a:r>
            <a:r>
              <a:rPr lang="it-IT" dirty="0" err="1"/>
              <a:t>environmental</a:t>
            </a:r>
            <a:r>
              <a:rPr lang="it-IT" dirty="0"/>
              <a:t> </a:t>
            </a:r>
            <a:r>
              <a:rPr lang="it-IT" dirty="0" err="1"/>
              <a:t>pollution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 This </a:t>
            </a:r>
            <a:r>
              <a:rPr lang="it-IT" dirty="0" err="1"/>
              <a:t>inevitably</a:t>
            </a:r>
            <a:r>
              <a:rPr lang="it-IT" dirty="0"/>
              <a:t> lead to </a:t>
            </a:r>
            <a:r>
              <a:rPr lang="it-IT" dirty="0" err="1"/>
              <a:t>changes</a:t>
            </a:r>
            <a:r>
              <a:rPr lang="it-IT" dirty="0"/>
              <a:t> in </a:t>
            </a:r>
            <a:r>
              <a:rPr lang="it-IT" dirty="0" err="1"/>
              <a:t>climate</a:t>
            </a:r>
            <a:r>
              <a:rPr lang="it-IT" dirty="0"/>
              <a:t> </a:t>
            </a:r>
            <a:r>
              <a:rPr lang="it-IT" dirty="0" err="1"/>
              <a:t>causing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issues</a:t>
            </a:r>
            <a:r>
              <a:rPr lang="it-IT" dirty="0"/>
              <a:t> for </a:t>
            </a:r>
            <a:r>
              <a:rPr lang="it-IT" dirty="0" err="1"/>
              <a:t>humans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living </a:t>
            </a:r>
            <a:r>
              <a:rPr lang="it-IT" dirty="0" err="1"/>
              <a:t>species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How this </a:t>
            </a:r>
            <a:r>
              <a:rPr lang="it-IT" dirty="0" err="1"/>
              <a:t>changes</a:t>
            </a:r>
            <a:r>
              <a:rPr lang="it-IT" dirty="0"/>
              <a:t> are </a:t>
            </a:r>
            <a:r>
              <a:rPr lang="it-IT" dirty="0" err="1"/>
              <a:t>quantificable</a:t>
            </a:r>
            <a:r>
              <a:rPr lang="it-IT" dirty="0"/>
              <a:t>?</a:t>
            </a:r>
          </a:p>
          <a:p>
            <a:pPr algn="just"/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an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criterion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in </a:t>
            </a:r>
            <a:r>
              <a:rPr lang="it-IT" dirty="0" err="1"/>
              <a:t>climate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397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868680" y="642593"/>
            <a:ext cx="6281928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868679" y="2386584"/>
            <a:ext cx="6476017" cy="364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800" dirty="0"/>
              <a:t>Retrieve and analyze climate data over last twenty years</a:t>
            </a:r>
          </a:p>
          <a:p>
            <a:pPr marL="457200"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800" dirty="0"/>
              <a:t>Discover pattern starting from data</a:t>
            </a:r>
          </a:p>
          <a:p>
            <a:pPr marL="457200"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800" dirty="0"/>
              <a:t>Detect how and to what extent climate has been changed over the time</a:t>
            </a:r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0" r="14728" b="-2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</p:spTree>
    <p:extLst>
      <p:ext uri="{BB962C8B-B14F-4D97-AF65-F5344CB8AC3E}">
        <p14:creationId xmlns:p14="http://schemas.microsoft.com/office/powerpoint/2010/main" val="55099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38" r="9091" b="21025"/>
          <a:stretch/>
        </p:blipFill>
        <p:spPr>
          <a:xfrm>
            <a:off x="-1866" y="-9968"/>
            <a:ext cx="12191980" cy="6857990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774043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Big Data Analytics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774043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800" dirty="0"/>
              <a:t>Complex process of big data examination to discover new information useful for organizations and public administrations</a:t>
            </a:r>
          </a:p>
        </p:txBody>
      </p:sp>
    </p:spTree>
    <p:extLst>
      <p:ext uri="{BB962C8B-B14F-4D97-AF65-F5344CB8AC3E}">
        <p14:creationId xmlns:p14="http://schemas.microsoft.com/office/powerpoint/2010/main" val="417793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A3EBDD-F0FD-3E8B-E1AA-27440C9A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3" y="458579"/>
            <a:ext cx="9891250" cy="594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915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38" r="9091" b="21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774043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774043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196A7C-8880-9434-CADC-41467227F23E}"/>
              </a:ext>
            </a:extLst>
          </p:cNvPr>
          <p:cNvSpPr txBox="1"/>
          <p:nvPr/>
        </p:nvSpPr>
        <p:spPr>
          <a:xfrm>
            <a:off x="868680" y="642593"/>
            <a:ext cx="4507515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Which data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36015E9-BFE6-056F-51AB-1FB3F8E73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0833" y="609125"/>
            <a:ext cx="7453948" cy="1600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9" name="CasellaDiTesto 8">
            <a:extLst>
              <a:ext uri="{FF2B5EF4-FFF2-40B4-BE49-F238E27FC236}">
                <a16:creationId xmlns:a16="http://schemas.microsoft.com/office/drawing/2014/main" id="{1022EF4B-23FD-B634-567F-F7B61A5EA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852193"/>
              </p:ext>
            </p:extLst>
          </p:nvPr>
        </p:nvGraphicFramePr>
        <p:xfrm>
          <a:off x="704088" y="2209538"/>
          <a:ext cx="4772480" cy="3809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8826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774043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774043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196A7C-8880-9434-CADC-41467227F23E}"/>
              </a:ext>
            </a:extLst>
          </p:cNvPr>
          <p:cNvSpPr txBox="1"/>
          <p:nvPr/>
        </p:nvSpPr>
        <p:spPr>
          <a:xfrm>
            <a:off x="868680" y="642593"/>
            <a:ext cx="4507515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Which data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36015E9-BFE6-056F-51AB-1FB3F8E73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0833" y="609125"/>
            <a:ext cx="7453948" cy="1600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C79402-86F8-FC5F-F5D7-4066E2CD97DF}"/>
              </a:ext>
            </a:extLst>
          </p:cNvPr>
          <p:cNvSpPr txBox="1"/>
          <p:nvPr/>
        </p:nvSpPr>
        <p:spPr>
          <a:xfrm>
            <a:off x="728324" y="2294566"/>
            <a:ext cx="47679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STATION_NAME </a:t>
            </a:r>
            <a:r>
              <a:rPr lang="en-US" dirty="0"/>
              <a:t>(max 50 characters) is the name of the station (usually city/airport name).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DATE </a:t>
            </a:r>
            <a:r>
              <a:rPr lang="en-US" dirty="0"/>
              <a:t>is the date of the record in the format ‘</a:t>
            </a:r>
            <a:r>
              <a:rPr lang="en-US" dirty="0" err="1"/>
              <a:t>yyyy</a:t>
            </a:r>
            <a:r>
              <a:rPr lang="en-US" dirty="0"/>
              <a:t>-MM-dd’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AWND </a:t>
            </a:r>
            <a:r>
              <a:rPr lang="en-US" dirty="0"/>
              <a:t>- Average daily wind speed m/s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PRCP</a:t>
            </a:r>
            <a:r>
              <a:rPr lang="it-IT" dirty="0"/>
              <a:t> - </a:t>
            </a:r>
            <a:r>
              <a:rPr lang="it-IT" dirty="0" err="1"/>
              <a:t>Precipitation</a:t>
            </a:r>
            <a:r>
              <a:rPr lang="it-IT" dirty="0"/>
              <a:t> in mm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SNOW</a:t>
            </a:r>
            <a:r>
              <a:rPr lang="it-IT" dirty="0"/>
              <a:t> - </a:t>
            </a:r>
            <a:r>
              <a:rPr lang="it-IT" dirty="0" err="1"/>
              <a:t>Snowfall</a:t>
            </a:r>
            <a:r>
              <a:rPr lang="it-IT" dirty="0"/>
              <a:t> in mm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TMAX</a:t>
            </a:r>
            <a:r>
              <a:rPr lang="it-IT" dirty="0"/>
              <a:t> - Maximum temperature in Celsius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TMIN</a:t>
            </a:r>
            <a:r>
              <a:rPr lang="it-IT" dirty="0"/>
              <a:t> - Minimum temperature in Celsius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TOBS</a:t>
            </a:r>
            <a:r>
              <a:rPr lang="en-US" dirty="0"/>
              <a:t> - Temperature at the time of observation in Celsius</a:t>
            </a:r>
            <a:endParaRPr lang="it-IT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693AA27F-54FB-8059-7D03-7CF4D34E9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94151"/>
              </p:ext>
            </p:extLst>
          </p:nvPr>
        </p:nvGraphicFramePr>
        <p:xfrm>
          <a:off x="6118971" y="2182761"/>
          <a:ext cx="5837055" cy="3480622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45623">
                  <a:extLst>
                    <a:ext uri="{9D8B030D-6E8A-4147-A177-3AD203B41FA5}">
                      <a16:colId xmlns:a16="http://schemas.microsoft.com/office/drawing/2014/main" val="2885012803"/>
                    </a:ext>
                  </a:extLst>
                </a:gridCol>
                <a:gridCol w="1225895">
                  <a:extLst>
                    <a:ext uri="{9D8B030D-6E8A-4147-A177-3AD203B41FA5}">
                      <a16:colId xmlns:a16="http://schemas.microsoft.com/office/drawing/2014/main" val="111654493"/>
                    </a:ext>
                  </a:extLst>
                </a:gridCol>
                <a:gridCol w="1049227">
                  <a:extLst>
                    <a:ext uri="{9D8B030D-6E8A-4147-A177-3AD203B41FA5}">
                      <a16:colId xmlns:a16="http://schemas.microsoft.com/office/drawing/2014/main" val="3707504063"/>
                    </a:ext>
                  </a:extLst>
                </a:gridCol>
                <a:gridCol w="527071">
                  <a:extLst>
                    <a:ext uri="{9D8B030D-6E8A-4147-A177-3AD203B41FA5}">
                      <a16:colId xmlns:a16="http://schemas.microsoft.com/office/drawing/2014/main" val="564152793"/>
                    </a:ext>
                  </a:extLst>
                </a:gridCol>
                <a:gridCol w="425910">
                  <a:extLst>
                    <a:ext uri="{9D8B030D-6E8A-4147-A177-3AD203B41FA5}">
                      <a16:colId xmlns:a16="http://schemas.microsoft.com/office/drawing/2014/main" val="326540124"/>
                    </a:ext>
                  </a:extLst>
                </a:gridCol>
                <a:gridCol w="488987">
                  <a:extLst>
                    <a:ext uri="{9D8B030D-6E8A-4147-A177-3AD203B41FA5}">
                      <a16:colId xmlns:a16="http://schemas.microsoft.com/office/drawing/2014/main" val="2973949676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2296769968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2961544026"/>
                    </a:ext>
                  </a:extLst>
                </a:gridCol>
                <a:gridCol w="516948">
                  <a:extLst>
                    <a:ext uri="{9D8B030D-6E8A-4147-A177-3AD203B41FA5}">
                      <a16:colId xmlns:a16="http://schemas.microsoft.com/office/drawing/2014/main" val="2789390059"/>
                    </a:ext>
                  </a:extLst>
                </a:gridCol>
              </a:tblGrid>
              <a:tr h="350398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STATION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NAME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DATE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AWND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PRCP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SNOW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TMAX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TMIN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TOBS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927894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01/01/2006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21,1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5,0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13,3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074346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02/01/2006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22,2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13,3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20,6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707681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509525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04/01/2006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19,4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2,2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67970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25,6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2,2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0375939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06/01/2006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14,4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1,1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17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16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Un concetto genetico astratto">
            <a:extLst>
              <a:ext uri="{FF2B5EF4-FFF2-40B4-BE49-F238E27FC236}">
                <a16:creationId xmlns:a16="http://schemas.microsoft.com/office/drawing/2014/main" id="{241716D7-39DF-DF11-49BA-F112836D7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AD1C4859-777C-0C7D-9A16-C78B24748AAE}"/>
              </a:ext>
            </a:extLst>
          </p:cNvPr>
          <p:cNvGraphicFramePr>
            <a:graphicFrameLocks noGrp="1"/>
          </p:cNvGraphicFramePr>
          <p:nvPr/>
        </p:nvGraphicFramePr>
        <p:xfrm>
          <a:off x="6278639" y="3121346"/>
          <a:ext cx="5837055" cy="3480622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45623">
                  <a:extLst>
                    <a:ext uri="{9D8B030D-6E8A-4147-A177-3AD203B41FA5}">
                      <a16:colId xmlns:a16="http://schemas.microsoft.com/office/drawing/2014/main" val="2885012803"/>
                    </a:ext>
                  </a:extLst>
                </a:gridCol>
                <a:gridCol w="1225895">
                  <a:extLst>
                    <a:ext uri="{9D8B030D-6E8A-4147-A177-3AD203B41FA5}">
                      <a16:colId xmlns:a16="http://schemas.microsoft.com/office/drawing/2014/main" val="111654493"/>
                    </a:ext>
                  </a:extLst>
                </a:gridCol>
                <a:gridCol w="1049227">
                  <a:extLst>
                    <a:ext uri="{9D8B030D-6E8A-4147-A177-3AD203B41FA5}">
                      <a16:colId xmlns:a16="http://schemas.microsoft.com/office/drawing/2014/main" val="3707504063"/>
                    </a:ext>
                  </a:extLst>
                </a:gridCol>
                <a:gridCol w="527071">
                  <a:extLst>
                    <a:ext uri="{9D8B030D-6E8A-4147-A177-3AD203B41FA5}">
                      <a16:colId xmlns:a16="http://schemas.microsoft.com/office/drawing/2014/main" val="564152793"/>
                    </a:ext>
                  </a:extLst>
                </a:gridCol>
                <a:gridCol w="425910">
                  <a:extLst>
                    <a:ext uri="{9D8B030D-6E8A-4147-A177-3AD203B41FA5}">
                      <a16:colId xmlns:a16="http://schemas.microsoft.com/office/drawing/2014/main" val="326540124"/>
                    </a:ext>
                  </a:extLst>
                </a:gridCol>
                <a:gridCol w="488987">
                  <a:extLst>
                    <a:ext uri="{9D8B030D-6E8A-4147-A177-3AD203B41FA5}">
                      <a16:colId xmlns:a16="http://schemas.microsoft.com/office/drawing/2014/main" val="2973949676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2296769968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2961544026"/>
                    </a:ext>
                  </a:extLst>
                </a:gridCol>
                <a:gridCol w="516948">
                  <a:extLst>
                    <a:ext uri="{9D8B030D-6E8A-4147-A177-3AD203B41FA5}">
                      <a16:colId xmlns:a16="http://schemas.microsoft.com/office/drawing/2014/main" val="2789390059"/>
                    </a:ext>
                  </a:extLst>
                </a:gridCol>
              </a:tblGrid>
              <a:tr h="350398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STATION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NAME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DATE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AWND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PRCP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SNOW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TMAX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TMIN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TOBS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927894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01/01/2006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21,1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5,0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13,3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074346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02/01/2006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22,2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13,3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20,6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707681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509525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04/01/2006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19,4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2,2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67970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25,6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2,2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6,1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0375939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06/01/2006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14,4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1,1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178545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3E5539BF-15D2-B8BB-7CEA-3F6A1154ABA8}"/>
              </a:ext>
            </a:extLst>
          </p:cNvPr>
          <p:cNvGraphicFramePr>
            <a:graphicFrameLocks noGrp="1"/>
          </p:cNvGraphicFramePr>
          <p:nvPr/>
        </p:nvGraphicFramePr>
        <p:xfrm>
          <a:off x="139046" y="402478"/>
          <a:ext cx="6096001" cy="3086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69490">
                  <a:extLst>
                    <a:ext uri="{9D8B030D-6E8A-4147-A177-3AD203B41FA5}">
                      <a16:colId xmlns:a16="http://schemas.microsoft.com/office/drawing/2014/main" val="3506275113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2464308673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3456197545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187237818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STATION,"NAME","DATE","AWND","PRCP","SNOW","TMAX","TMIN","TOBS"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5845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US","2006-01-01",,"0.0","0.0","21.1","5.0","13.3"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8611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US","2006-01-02",,"0.0","0.0","22.2","13.3","20.6"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0195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US","2006-01-03",,"0.0","0.0","26.1","6.7","6.7"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55009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US","2006-01-04",,"0.0","0.0","19.4","1.1","2.2"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76035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US","2006-01-05",,"0.0","0.0","25.6","2.2","6.1"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31523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US","2006-01-06",,"0.0","0.0","14.4","-1.7","1.1"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26603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US","2006-01-07",,"0.0","0.0","3.3","-6.7","-5.0"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46851"/>
                  </a:ext>
                </a:extLst>
              </a:tr>
              <a:tr h="18558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USC00226308,"NEWTON EXPERIMENTAL STATION, MS US","2006-01-08",,"0.0","0.0","14.4","-5.0","6.1"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282470"/>
                  </a:ext>
                </a:extLst>
              </a:tr>
            </a:tbl>
          </a:graphicData>
        </a:graphic>
      </p:graphicFrame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7C68EBCE-9479-0ED1-64B5-A8E133AEBD40}"/>
              </a:ext>
            </a:extLst>
          </p:cNvPr>
          <p:cNvSpPr/>
          <p:nvPr/>
        </p:nvSpPr>
        <p:spPr>
          <a:xfrm rot="4833505">
            <a:off x="5379127" y="-307649"/>
            <a:ext cx="3469023" cy="5951688"/>
          </a:xfrm>
          <a:prstGeom prst="circularArrow">
            <a:avLst>
              <a:gd name="adj1" fmla="val 5280"/>
              <a:gd name="adj2" fmla="val 668209"/>
              <a:gd name="adj3" fmla="val 15828673"/>
              <a:gd name="adj4" fmla="val 10800000"/>
              <a:gd name="adj5" fmla="val 12683"/>
            </a:avLst>
          </a:prstGeom>
          <a:solidFill>
            <a:srgbClr val="000000"/>
          </a:solidFill>
          <a:ln>
            <a:noFill/>
          </a:ln>
          <a:effectLst>
            <a:outerShdw blurRad="304800" dist="38100" dir="8100000" sx="106000" sy="106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9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Un concetto genetico astratto">
            <a:extLst>
              <a:ext uri="{FF2B5EF4-FFF2-40B4-BE49-F238E27FC236}">
                <a16:creationId xmlns:a16="http://schemas.microsoft.com/office/drawing/2014/main" id="{241716D7-39DF-DF11-49BA-F112836D7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8" r="9091" b="21025"/>
          <a:stretch/>
        </p:blipFill>
        <p:spPr>
          <a:xfrm>
            <a:off x="-1866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7C68EBCE-9479-0ED1-64B5-A8E133AEBD40}"/>
              </a:ext>
            </a:extLst>
          </p:cNvPr>
          <p:cNvSpPr/>
          <p:nvPr/>
        </p:nvSpPr>
        <p:spPr>
          <a:xfrm rot="4833505">
            <a:off x="5379127" y="-307649"/>
            <a:ext cx="3469023" cy="5951688"/>
          </a:xfrm>
          <a:prstGeom prst="circularArrow">
            <a:avLst>
              <a:gd name="adj1" fmla="val 5280"/>
              <a:gd name="adj2" fmla="val 668209"/>
              <a:gd name="adj3" fmla="val 15828673"/>
              <a:gd name="adj4" fmla="val 10800000"/>
              <a:gd name="adj5" fmla="val 12683"/>
            </a:avLst>
          </a:prstGeom>
          <a:solidFill>
            <a:srgbClr val="000000"/>
          </a:solidFill>
          <a:ln>
            <a:noFill/>
          </a:ln>
          <a:effectLst>
            <a:outerShdw blurRad="304800" dist="38100" dir="8100000" sx="106000" sy="106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8459BD2-E572-B11E-6346-BB4FA7642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403642"/>
              </p:ext>
            </p:extLst>
          </p:nvPr>
        </p:nvGraphicFramePr>
        <p:xfrm>
          <a:off x="76307" y="147088"/>
          <a:ext cx="5837055" cy="3480622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645623">
                  <a:extLst>
                    <a:ext uri="{9D8B030D-6E8A-4147-A177-3AD203B41FA5}">
                      <a16:colId xmlns:a16="http://schemas.microsoft.com/office/drawing/2014/main" val="2885012803"/>
                    </a:ext>
                  </a:extLst>
                </a:gridCol>
                <a:gridCol w="1225895">
                  <a:extLst>
                    <a:ext uri="{9D8B030D-6E8A-4147-A177-3AD203B41FA5}">
                      <a16:colId xmlns:a16="http://schemas.microsoft.com/office/drawing/2014/main" val="111654493"/>
                    </a:ext>
                  </a:extLst>
                </a:gridCol>
                <a:gridCol w="1049227">
                  <a:extLst>
                    <a:ext uri="{9D8B030D-6E8A-4147-A177-3AD203B41FA5}">
                      <a16:colId xmlns:a16="http://schemas.microsoft.com/office/drawing/2014/main" val="3707504063"/>
                    </a:ext>
                  </a:extLst>
                </a:gridCol>
                <a:gridCol w="527071">
                  <a:extLst>
                    <a:ext uri="{9D8B030D-6E8A-4147-A177-3AD203B41FA5}">
                      <a16:colId xmlns:a16="http://schemas.microsoft.com/office/drawing/2014/main" val="564152793"/>
                    </a:ext>
                  </a:extLst>
                </a:gridCol>
                <a:gridCol w="425910">
                  <a:extLst>
                    <a:ext uri="{9D8B030D-6E8A-4147-A177-3AD203B41FA5}">
                      <a16:colId xmlns:a16="http://schemas.microsoft.com/office/drawing/2014/main" val="326540124"/>
                    </a:ext>
                  </a:extLst>
                </a:gridCol>
                <a:gridCol w="488987">
                  <a:extLst>
                    <a:ext uri="{9D8B030D-6E8A-4147-A177-3AD203B41FA5}">
                      <a16:colId xmlns:a16="http://schemas.microsoft.com/office/drawing/2014/main" val="2973949676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2296769968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2961544026"/>
                    </a:ext>
                  </a:extLst>
                </a:gridCol>
                <a:gridCol w="516948">
                  <a:extLst>
                    <a:ext uri="{9D8B030D-6E8A-4147-A177-3AD203B41FA5}">
                      <a16:colId xmlns:a16="http://schemas.microsoft.com/office/drawing/2014/main" val="2789390059"/>
                    </a:ext>
                  </a:extLst>
                </a:gridCol>
              </a:tblGrid>
              <a:tr h="350398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STATION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NAME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DATE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AWND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PRCP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SNOW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TMAX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TMIN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TOBS</a:t>
                      </a:r>
                      <a:endParaRPr lang="it-IT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927894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01/01/2006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21,1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5,0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13,3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074346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02/01/2006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22,2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13,3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20,6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707681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509525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04/01/2006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19,4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2,2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67970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25,6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2,2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6,1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0375939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USC00226308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NEWTON EXPERIMENTAL STATION, MS 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06/01/2006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14,4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1,1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178545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4F9A4B4-91C4-B5A2-F60A-20F55C30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32726"/>
              </p:ext>
            </p:extLst>
          </p:nvPr>
        </p:nvGraphicFramePr>
        <p:xfrm>
          <a:off x="6398924" y="3587213"/>
          <a:ext cx="5409619" cy="280176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924721">
                  <a:extLst>
                    <a:ext uri="{9D8B030D-6E8A-4147-A177-3AD203B41FA5}">
                      <a16:colId xmlns:a16="http://schemas.microsoft.com/office/drawing/2014/main" val="4221215022"/>
                    </a:ext>
                  </a:extLst>
                </a:gridCol>
                <a:gridCol w="924721">
                  <a:extLst>
                    <a:ext uri="{9D8B030D-6E8A-4147-A177-3AD203B41FA5}">
                      <a16:colId xmlns:a16="http://schemas.microsoft.com/office/drawing/2014/main" val="256325196"/>
                    </a:ext>
                  </a:extLst>
                </a:gridCol>
                <a:gridCol w="794935">
                  <a:extLst>
                    <a:ext uri="{9D8B030D-6E8A-4147-A177-3AD203B41FA5}">
                      <a16:colId xmlns:a16="http://schemas.microsoft.com/office/drawing/2014/main" val="3805297232"/>
                    </a:ext>
                  </a:extLst>
                </a:gridCol>
                <a:gridCol w="762490">
                  <a:extLst>
                    <a:ext uri="{9D8B030D-6E8A-4147-A177-3AD203B41FA5}">
                      <a16:colId xmlns:a16="http://schemas.microsoft.com/office/drawing/2014/main" val="1961780013"/>
                    </a:ext>
                  </a:extLst>
                </a:gridCol>
                <a:gridCol w="575112">
                  <a:extLst>
                    <a:ext uri="{9D8B030D-6E8A-4147-A177-3AD203B41FA5}">
                      <a16:colId xmlns:a16="http://schemas.microsoft.com/office/drawing/2014/main" val="861168344"/>
                    </a:ext>
                  </a:extLst>
                </a:gridCol>
                <a:gridCol w="697597">
                  <a:extLst>
                    <a:ext uri="{9D8B030D-6E8A-4147-A177-3AD203B41FA5}">
                      <a16:colId xmlns:a16="http://schemas.microsoft.com/office/drawing/2014/main" val="2022320410"/>
                    </a:ext>
                  </a:extLst>
                </a:gridCol>
                <a:gridCol w="730043">
                  <a:extLst>
                    <a:ext uri="{9D8B030D-6E8A-4147-A177-3AD203B41FA5}">
                      <a16:colId xmlns:a16="http://schemas.microsoft.com/office/drawing/2014/main" val="2964595367"/>
                    </a:ext>
                  </a:extLst>
                </a:gridCol>
              </a:tblGrid>
              <a:tr h="200126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>
                          <a:solidFill>
                            <a:srgbClr val="FFFFFF"/>
                          </a:solidFill>
                          <a:effectLst/>
                        </a:rPr>
                        <a:t>DATE</a:t>
                      </a:r>
                      <a:endParaRPr lang="it-IT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>
                          <a:solidFill>
                            <a:srgbClr val="FFFFFF"/>
                          </a:solidFill>
                          <a:effectLst/>
                        </a:rPr>
                        <a:t>PERIOD</a:t>
                      </a:r>
                      <a:endParaRPr lang="it-IT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>
                          <a:solidFill>
                            <a:srgbClr val="FFFFFF"/>
                          </a:solidFill>
                          <a:effectLst/>
                        </a:rPr>
                        <a:t>PRCP</a:t>
                      </a:r>
                      <a:endParaRPr lang="it-IT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>
                          <a:solidFill>
                            <a:srgbClr val="FFFFFF"/>
                          </a:solidFill>
                          <a:effectLst/>
                        </a:rPr>
                        <a:t>SNOW</a:t>
                      </a:r>
                      <a:endParaRPr lang="it-IT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>
                          <a:solidFill>
                            <a:srgbClr val="FFFFFF"/>
                          </a:solidFill>
                          <a:effectLst/>
                        </a:rPr>
                        <a:t>TMAX</a:t>
                      </a:r>
                      <a:endParaRPr lang="it-IT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>
                          <a:solidFill>
                            <a:srgbClr val="FFFFFF"/>
                          </a:solidFill>
                          <a:effectLst/>
                        </a:rPr>
                        <a:t>TMIN</a:t>
                      </a:r>
                      <a:endParaRPr lang="it-IT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>
                          <a:solidFill>
                            <a:srgbClr val="FFFFFF"/>
                          </a:solidFill>
                          <a:effectLst/>
                        </a:rPr>
                        <a:t>TOBS</a:t>
                      </a:r>
                      <a:endParaRPr lang="it-IT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00218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01/01/2006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5,0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13,3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59401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02/01/2006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22,2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13,3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20,6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18754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03/01/2006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08916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04/01/2006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19,4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2,2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06182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05/01/2006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25,6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2,2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058589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06/01/2006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14,4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941385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07/01/2006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3,3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-6,7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-5,0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558271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08/01/2006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14,4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-5,0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62286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09/01/2006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22,8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9313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10/01/2006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24,4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15,0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72445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11/01/2006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1,3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2,8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2,8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10217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12/01/2006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17,2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023432"/>
                  </a:ext>
                </a:extLst>
              </a:tr>
              <a:tr h="200126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13/01/2006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19,8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0,0 mm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21,7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-1,1 C°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14,4 C°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219D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5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644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1150</Words>
  <Application>Microsoft Office PowerPoint</Application>
  <PresentationFormat>Widescreen</PresentationFormat>
  <Paragraphs>331</Paragraphs>
  <Slides>11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 Next LT Pro (Corpo)</vt:lpstr>
      <vt:lpstr>Avenir Next LT Pro Light</vt:lpstr>
      <vt:lpstr>Calibri</vt:lpstr>
      <vt:lpstr>Garamond</vt:lpstr>
      <vt:lpstr>SavonVTI</vt:lpstr>
      <vt:lpstr>Big Data Analytics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Pattern based change detection</vt:lpstr>
      <vt:lpstr>Challenges of drift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creator>Lorenzo Capocchiano</dc:creator>
  <cp:lastModifiedBy>Lorenzo Capocchiano</cp:lastModifiedBy>
  <cp:revision>8</cp:revision>
  <dcterms:created xsi:type="dcterms:W3CDTF">2022-11-20T14:40:43Z</dcterms:created>
  <dcterms:modified xsi:type="dcterms:W3CDTF">2022-11-27T21:57:56Z</dcterms:modified>
</cp:coreProperties>
</file>