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5"/>
  </p:notesMasterIdLst>
  <p:sldIdLst>
    <p:sldId id="256" r:id="rId2"/>
    <p:sldId id="261" r:id="rId3"/>
    <p:sldId id="259" r:id="rId4"/>
    <p:sldId id="258" r:id="rId5"/>
    <p:sldId id="257" r:id="rId6"/>
    <p:sldId id="260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DA3"/>
    <a:srgbClr val="000000"/>
    <a:srgbClr val="006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Stile medio 1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Stile con tema 1 - Color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Stile con tema 1 - Color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Stile con tema 2 - Color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94673" autoAdjust="0"/>
  </p:normalViewPr>
  <p:slideViewPr>
    <p:cSldViewPr snapToGrid="0">
      <p:cViewPr>
        <p:scale>
          <a:sx n="100" d="100"/>
          <a:sy n="100" d="100"/>
        </p:scale>
        <p:origin x="99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2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8C8A0F-0FDF-4C5A-8F86-8AB1DCA467EC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1D0983F2-7E13-4593-A5C0-199C9E745B95}">
      <dgm:prSet/>
      <dgm:spPr/>
      <dgm:t>
        <a:bodyPr/>
        <a:lstStyle/>
        <a:p>
          <a:r>
            <a:rPr lang="en-US" dirty="0"/>
            <a:t>Global Historical Climate Network includes daily land surface observations from around the world</a:t>
          </a:r>
        </a:p>
      </dgm:t>
    </dgm:pt>
    <dgm:pt modelId="{CE5FB8C1-4AD1-4F88-A62A-01E063CD7A9F}" type="parTrans" cxnId="{E3380B01-A246-4DF5-B261-495AE1446BDD}">
      <dgm:prSet/>
      <dgm:spPr/>
      <dgm:t>
        <a:bodyPr/>
        <a:lstStyle/>
        <a:p>
          <a:endParaRPr lang="en-US"/>
        </a:p>
      </dgm:t>
    </dgm:pt>
    <dgm:pt modelId="{F9767A41-66DA-4170-921E-8F4C537F7339}" type="sibTrans" cxnId="{E3380B01-A246-4DF5-B261-495AE1446BDD}">
      <dgm:prSet/>
      <dgm:spPr/>
      <dgm:t>
        <a:bodyPr/>
        <a:lstStyle/>
        <a:p>
          <a:endParaRPr lang="en-US"/>
        </a:p>
      </dgm:t>
    </dgm:pt>
    <dgm:pt modelId="{DEC98780-D5D3-4FE7-A4B7-E1CECD5E5353}">
      <dgm:prSet/>
      <dgm:spPr/>
      <dgm:t>
        <a:bodyPr/>
        <a:lstStyle/>
        <a:p>
          <a:r>
            <a:rPr lang="en-US" dirty="0"/>
            <a:t>The dataset includes observations from World Meteorological Organization, Cooperative, and CoCoRaHS networks. </a:t>
          </a:r>
        </a:p>
      </dgm:t>
    </dgm:pt>
    <dgm:pt modelId="{D1227347-E31D-4F82-A7B7-BAF763D19432}" type="parTrans" cxnId="{5E96C818-5109-4935-A1A9-BC984B086324}">
      <dgm:prSet/>
      <dgm:spPr/>
      <dgm:t>
        <a:bodyPr/>
        <a:lstStyle/>
        <a:p>
          <a:endParaRPr lang="en-US"/>
        </a:p>
      </dgm:t>
    </dgm:pt>
    <dgm:pt modelId="{1A822AB6-DBDB-4E2B-8B78-CBD236BCAF4D}" type="sibTrans" cxnId="{5E96C818-5109-4935-A1A9-BC984B086324}">
      <dgm:prSet/>
      <dgm:spPr/>
      <dgm:t>
        <a:bodyPr/>
        <a:lstStyle/>
        <a:p>
          <a:endParaRPr lang="en-US"/>
        </a:p>
      </dgm:t>
    </dgm:pt>
    <dgm:pt modelId="{6AE3DF85-1526-4320-828F-315ABC7459F1}" type="pres">
      <dgm:prSet presAssocID="{678C8A0F-0FDF-4C5A-8F86-8AB1DCA467EC}" presName="linear" presStyleCnt="0">
        <dgm:presLayoutVars>
          <dgm:animLvl val="lvl"/>
          <dgm:resizeHandles val="exact"/>
        </dgm:presLayoutVars>
      </dgm:prSet>
      <dgm:spPr/>
    </dgm:pt>
    <dgm:pt modelId="{DAFA8540-D021-49A4-A7AB-6EB685D7BCEA}" type="pres">
      <dgm:prSet presAssocID="{1D0983F2-7E13-4593-A5C0-199C9E745B9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2AD0C3C-4A11-45EF-B270-4708C81FA706}" type="pres">
      <dgm:prSet presAssocID="{F9767A41-66DA-4170-921E-8F4C537F7339}" presName="spacer" presStyleCnt="0"/>
      <dgm:spPr/>
    </dgm:pt>
    <dgm:pt modelId="{C4F646A1-8494-49DB-8D1B-18A1839B547A}" type="pres">
      <dgm:prSet presAssocID="{DEC98780-D5D3-4FE7-A4B7-E1CECD5E535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3380B01-A246-4DF5-B261-495AE1446BDD}" srcId="{678C8A0F-0FDF-4C5A-8F86-8AB1DCA467EC}" destId="{1D0983F2-7E13-4593-A5C0-199C9E745B95}" srcOrd="0" destOrd="0" parTransId="{CE5FB8C1-4AD1-4F88-A62A-01E063CD7A9F}" sibTransId="{F9767A41-66DA-4170-921E-8F4C537F7339}"/>
    <dgm:cxn modelId="{5E96C818-5109-4935-A1A9-BC984B086324}" srcId="{678C8A0F-0FDF-4C5A-8F86-8AB1DCA467EC}" destId="{DEC98780-D5D3-4FE7-A4B7-E1CECD5E5353}" srcOrd="1" destOrd="0" parTransId="{D1227347-E31D-4F82-A7B7-BAF763D19432}" sibTransId="{1A822AB6-DBDB-4E2B-8B78-CBD236BCAF4D}"/>
    <dgm:cxn modelId="{D3A91E8E-B809-4CB0-AFF2-2BA41CE370A8}" type="presOf" srcId="{1D0983F2-7E13-4593-A5C0-199C9E745B95}" destId="{DAFA8540-D021-49A4-A7AB-6EB685D7BCEA}" srcOrd="0" destOrd="0" presId="urn:microsoft.com/office/officeart/2005/8/layout/vList2"/>
    <dgm:cxn modelId="{BC72FAF1-0C28-4839-8C51-979CF870D6DF}" type="presOf" srcId="{678C8A0F-0FDF-4C5A-8F86-8AB1DCA467EC}" destId="{6AE3DF85-1526-4320-828F-315ABC7459F1}" srcOrd="0" destOrd="0" presId="urn:microsoft.com/office/officeart/2005/8/layout/vList2"/>
    <dgm:cxn modelId="{281636F3-FA15-41CB-89E9-9CD3FD860385}" type="presOf" srcId="{DEC98780-D5D3-4FE7-A4B7-E1CECD5E5353}" destId="{C4F646A1-8494-49DB-8D1B-18A1839B547A}" srcOrd="0" destOrd="0" presId="urn:microsoft.com/office/officeart/2005/8/layout/vList2"/>
    <dgm:cxn modelId="{7DC6AEDE-CBF8-4F90-9576-DAD478A7FA32}" type="presParOf" srcId="{6AE3DF85-1526-4320-828F-315ABC7459F1}" destId="{DAFA8540-D021-49A4-A7AB-6EB685D7BCEA}" srcOrd="0" destOrd="0" presId="urn:microsoft.com/office/officeart/2005/8/layout/vList2"/>
    <dgm:cxn modelId="{585A4F71-1B3C-49B0-A1CB-193DB8854B96}" type="presParOf" srcId="{6AE3DF85-1526-4320-828F-315ABC7459F1}" destId="{32AD0C3C-4A11-45EF-B270-4708C81FA706}" srcOrd="1" destOrd="0" presId="urn:microsoft.com/office/officeart/2005/8/layout/vList2"/>
    <dgm:cxn modelId="{D09DA390-DF10-4C64-A315-5E62F675E5B2}" type="presParOf" srcId="{6AE3DF85-1526-4320-828F-315ABC7459F1}" destId="{C4F646A1-8494-49DB-8D1B-18A1839B547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A8540-D021-49A4-A7AB-6EB685D7BCEA}">
      <dsp:nvSpPr>
        <dsp:cNvPr id="0" name=""/>
        <dsp:cNvSpPr/>
      </dsp:nvSpPr>
      <dsp:spPr>
        <a:xfrm>
          <a:off x="0" y="328643"/>
          <a:ext cx="4772480" cy="1544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Global Historical Climate Network includes daily land surface observations from around the world</a:t>
          </a:r>
        </a:p>
      </dsp:txBody>
      <dsp:txXfrm>
        <a:off x="75391" y="404034"/>
        <a:ext cx="4621698" cy="1393618"/>
      </dsp:txXfrm>
    </dsp:sp>
    <dsp:sp modelId="{C4F646A1-8494-49DB-8D1B-18A1839B547A}">
      <dsp:nvSpPr>
        <dsp:cNvPr id="0" name=""/>
        <dsp:cNvSpPr/>
      </dsp:nvSpPr>
      <dsp:spPr>
        <a:xfrm>
          <a:off x="0" y="1936403"/>
          <a:ext cx="4772480" cy="1544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dataset includes observations from World Meteorological Organization, Cooperative, and CoCoRaHS networks. </a:t>
          </a:r>
        </a:p>
      </dsp:txBody>
      <dsp:txXfrm>
        <a:off x="75391" y="2011794"/>
        <a:ext cx="4621698" cy="1393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E887F-D3F5-4368-895B-4CE03FCC2431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415F5-CE8F-4811-9AA8-78D55709B9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516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415F5-CE8F-4811-9AA8-78D55709B92F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3380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415F5-CE8F-4811-9AA8-78D55709B92F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3264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415F5-CE8F-4811-9AA8-78D55709B92F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6182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415F5-CE8F-4811-9AA8-78D55709B92F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7782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415F5-CE8F-4811-9AA8-78D55709B92F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4687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415F5-CE8F-4811-9AA8-78D55709B92F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319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415F5-CE8F-4811-9AA8-78D55709B92F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7954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415F5-CE8F-4811-9AA8-78D55709B92F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1282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415F5-CE8F-4811-9AA8-78D55709B92F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1257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415F5-CE8F-4811-9AA8-78D55709B92F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1578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415F5-CE8F-4811-9AA8-78D55709B92F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7678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415F5-CE8F-4811-9AA8-78D55709B92F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0495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415F5-CE8F-4811-9AA8-78D55709B92F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5754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415F5-CE8F-4811-9AA8-78D55709B92F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2990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415F5-CE8F-4811-9AA8-78D55709B92F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5321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415F5-CE8F-4811-9AA8-78D55709B92F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6939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415F5-CE8F-4811-9AA8-78D55709B92F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4935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25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61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4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4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1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3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28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72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8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11/29/2022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086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7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38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5.svg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116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 concetto genetico astratto">
            <a:extLst>
              <a:ext uri="{FF2B5EF4-FFF2-40B4-BE49-F238E27FC236}">
                <a16:creationId xmlns:a16="http://schemas.microsoft.com/office/drawing/2014/main" id="{9B8D2CFD-64FF-A2E2-3EBB-373E4F7B63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24459" b="192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rgbClr val="0060A8">
              <a:alpha val="63000"/>
            </a:srgbClr>
          </a:solidFill>
        </p:spPr>
      </p:pic>
      <p:sp>
        <p:nvSpPr>
          <p:cNvPr id="124" name="Rectangle 118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7C4C4DF-453C-4BE0-2161-B74852053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it-IT"/>
              <a:t>Big Data Analytics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70DA3C3-D95F-8B3B-BA3E-9331772E8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it-IT" dirty="0">
                <a:solidFill>
                  <a:schemeClr val="tx1"/>
                </a:solidFill>
              </a:rPr>
              <a:t>PATTERN BASED CHANGE DETECTION ALGORITHMS APPLIED TO CLIMATE DATA</a:t>
            </a:r>
          </a:p>
        </p:txBody>
      </p:sp>
      <p:sp>
        <p:nvSpPr>
          <p:cNvPr id="125" name="Rectangle 120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96CAA1C-36AB-DD98-ED7B-148255BE0775}"/>
              </a:ext>
            </a:extLst>
          </p:cNvPr>
          <p:cNvSpPr txBox="1"/>
          <p:nvPr/>
        </p:nvSpPr>
        <p:spPr>
          <a:xfrm>
            <a:off x="1447799" y="5792498"/>
            <a:ext cx="168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AY 2022/2023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947DC17-D85B-4778-4268-BB28E21CD7AE}"/>
              </a:ext>
            </a:extLst>
          </p:cNvPr>
          <p:cNvSpPr txBox="1"/>
          <p:nvPr/>
        </p:nvSpPr>
        <p:spPr>
          <a:xfrm>
            <a:off x="8263714" y="5802331"/>
            <a:ext cx="2480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Lorenzo Capocchiano</a:t>
            </a:r>
          </a:p>
          <a:p>
            <a:r>
              <a:rPr lang="it-IT" dirty="0"/>
              <a:t>Domenico </a:t>
            </a:r>
            <a:r>
              <a:rPr lang="it-IT" dirty="0" err="1"/>
              <a:t>Narracci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0585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Un concetto genetico astratto">
            <a:extLst>
              <a:ext uri="{FF2B5EF4-FFF2-40B4-BE49-F238E27FC236}">
                <a16:creationId xmlns:a16="http://schemas.microsoft.com/office/drawing/2014/main" id="{180F2536-5A67-AA61-5500-587F7DDC00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838" r="9091" b="21025"/>
          <a:stretch/>
        </p:blipFill>
        <p:spPr>
          <a:xfrm>
            <a:off x="-1866" y="10"/>
            <a:ext cx="12191980" cy="6857990"/>
          </a:xfrm>
          <a:prstGeom prst="rect">
            <a:avLst/>
          </a:prstGeom>
          <a:solidFill>
            <a:srgbClr val="0060A8">
              <a:alpha val="63000"/>
            </a:srgbClr>
          </a:solidFill>
        </p:spPr>
      </p:pic>
      <p:sp>
        <p:nvSpPr>
          <p:cNvPr id="15" name="Titolo 14">
            <a:extLst>
              <a:ext uri="{FF2B5EF4-FFF2-40B4-BE49-F238E27FC236}">
                <a16:creationId xmlns:a16="http://schemas.microsoft.com/office/drawing/2014/main" id="{5B97432B-3507-5D13-DB30-689F9920F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500838"/>
          </a:xfrm>
          <a:solidFill>
            <a:schemeClr val="bg1">
              <a:alpha val="78000"/>
            </a:schemeClr>
          </a:solidFill>
        </p:spPr>
        <p:txBody>
          <a:bodyPr>
            <a:normAutofit/>
          </a:bodyPr>
          <a:lstStyle/>
          <a:p>
            <a:pPr algn="just"/>
            <a:r>
              <a:rPr lang="it-IT" sz="3600" dirty="0"/>
              <a:t>Pattern-</a:t>
            </a:r>
            <a:r>
              <a:rPr lang="it-IT" sz="3600" dirty="0" err="1"/>
              <a:t>based</a:t>
            </a:r>
            <a:r>
              <a:rPr lang="it-IT" sz="3600" dirty="0"/>
              <a:t> </a:t>
            </a:r>
            <a:r>
              <a:rPr lang="it-IT" sz="3600" dirty="0" err="1"/>
              <a:t>change</a:t>
            </a:r>
            <a:r>
              <a:rPr lang="it-IT" sz="3600" dirty="0"/>
              <a:t> </a:t>
            </a:r>
            <a:r>
              <a:rPr lang="it-IT" sz="3600" dirty="0" err="1"/>
              <a:t>detection</a:t>
            </a:r>
            <a:endParaRPr lang="it-IT" sz="3600" dirty="0"/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7EF32FD5-1346-D0D0-CE8E-40801046F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43432"/>
            <a:ext cx="10058400" cy="3809312"/>
          </a:xfrm>
          <a:solidFill>
            <a:schemeClr val="bg1">
              <a:alpha val="81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it-IT" sz="2800" b="1" dirty="0" err="1"/>
              <a:t>Temporal</a:t>
            </a:r>
            <a:r>
              <a:rPr lang="it-IT" sz="2800" b="1" dirty="0"/>
              <a:t> Data </a:t>
            </a:r>
            <a:r>
              <a:rPr lang="it-IT" sz="2800" dirty="0"/>
              <a:t>-</a:t>
            </a:r>
            <a:r>
              <a:rPr lang="it-IT" sz="3600" dirty="0"/>
              <a:t> </a:t>
            </a:r>
            <a:r>
              <a:rPr lang="it-IT" sz="2800" dirty="0" err="1"/>
              <a:t>Complex</a:t>
            </a:r>
            <a:r>
              <a:rPr lang="it-IT" sz="2800" dirty="0"/>
              <a:t> data </a:t>
            </a:r>
            <a:r>
              <a:rPr lang="it-IT" sz="2800" dirty="0" err="1"/>
              <a:t>which</a:t>
            </a:r>
            <a:r>
              <a:rPr lang="it-IT" sz="2800" dirty="0"/>
              <a:t> evolve over time</a:t>
            </a:r>
          </a:p>
          <a:p>
            <a:pPr marL="0" indent="0" algn="just">
              <a:buNone/>
            </a:pPr>
            <a:r>
              <a:rPr lang="it-IT" sz="2800" b="1" dirty="0"/>
              <a:t>Analysis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a </a:t>
            </a:r>
            <a:r>
              <a:rPr lang="it-IT" sz="2800" dirty="0" err="1"/>
              <a:t>crucial</a:t>
            </a:r>
            <a:r>
              <a:rPr lang="it-IT" sz="2800" dirty="0"/>
              <a:t> activity</a:t>
            </a:r>
            <a:endParaRPr lang="en-US" sz="2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sz="2800" i="0" u="none" strike="noStrike" baseline="0" dirty="0">
                <a:latin typeface="Avenir Next LT Pro (Corpo)"/>
              </a:rPr>
              <a:t>Previously observed data may disappear</a:t>
            </a:r>
          </a:p>
          <a:p>
            <a:pPr algn="just"/>
            <a:r>
              <a:rPr lang="en-US" sz="2800" i="0" u="none" strike="noStrike" baseline="0" dirty="0">
                <a:latin typeface="Avenir Next LT Pro (Corpo)"/>
              </a:rPr>
              <a:t>Novel and unprecedented data may appear</a:t>
            </a:r>
          </a:p>
          <a:p>
            <a:pPr algn="just"/>
            <a:endParaRPr lang="en-US" sz="2800" i="0" u="none" strike="noStrike" baseline="0" dirty="0">
              <a:latin typeface="Avenir Next LT Pro (Corpo)"/>
            </a:endParaRPr>
          </a:p>
          <a:p>
            <a:pPr marL="0" indent="0" algn="just">
              <a:buNone/>
            </a:pPr>
            <a:r>
              <a:rPr lang="en-US" sz="2800" dirty="0">
                <a:latin typeface="Avenir Next LT Pro (Corpo)"/>
              </a:rPr>
              <a:t>Data evolution causes the ‘</a:t>
            </a:r>
            <a:r>
              <a:rPr lang="en-US" sz="2800" i="1" dirty="0">
                <a:latin typeface="Avenir Next LT Pro (Corpo)"/>
              </a:rPr>
              <a:t>Concept Drift</a:t>
            </a:r>
            <a:r>
              <a:rPr lang="en-US" sz="2800" dirty="0">
                <a:latin typeface="Avenir Next LT Pro (Corpo)"/>
              </a:rPr>
              <a:t>’ that is the statistical properties change of the target variable which the model is trying to predict over time </a:t>
            </a:r>
            <a:endParaRPr lang="it-IT" sz="2800" dirty="0">
              <a:latin typeface="Avenir Next LT Pro (Corpo)"/>
            </a:endParaRPr>
          </a:p>
        </p:txBody>
      </p:sp>
    </p:spTree>
    <p:extLst>
      <p:ext uri="{BB962C8B-B14F-4D97-AF65-F5344CB8AC3E}">
        <p14:creationId xmlns:p14="http://schemas.microsoft.com/office/powerpoint/2010/main" val="737117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Un concetto genetico astratto">
            <a:extLst>
              <a:ext uri="{FF2B5EF4-FFF2-40B4-BE49-F238E27FC236}">
                <a16:creationId xmlns:a16="http://schemas.microsoft.com/office/drawing/2014/main" id="{180F2536-5A67-AA61-5500-587F7DDC00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838" r="9091" b="21025"/>
          <a:stretch/>
        </p:blipFill>
        <p:spPr>
          <a:xfrm>
            <a:off x="-1866" y="10"/>
            <a:ext cx="12191980" cy="6857990"/>
          </a:xfrm>
          <a:prstGeom prst="rect">
            <a:avLst/>
          </a:prstGeom>
          <a:solidFill>
            <a:srgbClr val="0060A8">
              <a:alpha val="63000"/>
            </a:srgbClr>
          </a:solidFill>
        </p:spPr>
      </p:pic>
      <p:sp>
        <p:nvSpPr>
          <p:cNvPr id="15" name="Titolo 14">
            <a:extLst>
              <a:ext uri="{FF2B5EF4-FFF2-40B4-BE49-F238E27FC236}">
                <a16:creationId xmlns:a16="http://schemas.microsoft.com/office/drawing/2014/main" id="{5B97432B-3507-5D13-DB30-689F9920F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500838"/>
          </a:xfrm>
          <a:solidFill>
            <a:schemeClr val="bg1">
              <a:alpha val="78000"/>
            </a:schemeClr>
          </a:solidFill>
        </p:spPr>
        <p:txBody>
          <a:bodyPr>
            <a:normAutofit/>
          </a:bodyPr>
          <a:lstStyle/>
          <a:p>
            <a:pPr algn="just"/>
            <a:r>
              <a:rPr lang="it-IT" sz="3600" dirty="0"/>
              <a:t>Pattern-</a:t>
            </a:r>
            <a:r>
              <a:rPr lang="it-IT" sz="3600" dirty="0" err="1"/>
              <a:t>based</a:t>
            </a:r>
            <a:r>
              <a:rPr lang="it-IT" sz="3600" dirty="0"/>
              <a:t> </a:t>
            </a:r>
            <a:r>
              <a:rPr lang="it-IT" sz="3600" dirty="0" err="1"/>
              <a:t>change</a:t>
            </a:r>
            <a:r>
              <a:rPr lang="it-IT" sz="3600" dirty="0"/>
              <a:t> </a:t>
            </a:r>
            <a:r>
              <a:rPr lang="it-IT" sz="3600" dirty="0" err="1"/>
              <a:t>detection</a:t>
            </a:r>
            <a:r>
              <a:rPr lang="it-IT" sz="3600" dirty="0"/>
              <a:t> - Challenges</a:t>
            </a:r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7EF32FD5-1346-D0D0-CE8E-40801046F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43432"/>
            <a:ext cx="10058400" cy="3809312"/>
          </a:xfrm>
          <a:solidFill>
            <a:schemeClr val="bg1">
              <a:alpha val="81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1800" b="1" dirty="0"/>
              <a:t>Efficiency</a:t>
            </a:r>
          </a:p>
          <a:p>
            <a:pPr marL="0" indent="0" algn="just">
              <a:buNone/>
            </a:pPr>
            <a:r>
              <a:rPr lang="en-US" sz="1800" b="1" dirty="0"/>
              <a:t>	</a:t>
            </a:r>
            <a:r>
              <a:rPr lang="en-US" sz="1800" dirty="0"/>
              <a:t> – Changes should be detected efficiently</a:t>
            </a:r>
          </a:p>
          <a:p>
            <a:pPr marL="0" indent="0" algn="just">
              <a:buNone/>
            </a:pPr>
            <a:r>
              <a:rPr lang="en-US" sz="1800" b="1" dirty="0" err="1"/>
              <a:t>Tempestivity</a:t>
            </a:r>
            <a:r>
              <a:rPr lang="en-US" sz="1800" dirty="0"/>
              <a:t> </a:t>
            </a:r>
          </a:p>
          <a:p>
            <a:pPr marL="0" indent="0" algn="just">
              <a:buNone/>
            </a:pPr>
            <a:r>
              <a:rPr lang="en-US" sz="1800" dirty="0"/>
              <a:t>	– Changes should be detected as soon as possible</a:t>
            </a:r>
          </a:p>
          <a:p>
            <a:pPr marL="0" indent="0" algn="just">
              <a:buNone/>
            </a:pPr>
            <a:r>
              <a:rPr lang="en-US" sz="1800" b="1" dirty="0"/>
              <a:t>Accuracy</a:t>
            </a:r>
            <a:r>
              <a:rPr lang="en-US" sz="1800" dirty="0"/>
              <a:t> </a:t>
            </a:r>
          </a:p>
          <a:p>
            <a:pPr marL="0" indent="0" algn="just">
              <a:buNone/>
            </a:pPr>
            <a:r>
              <a:rPr lang="en-US" sz="1800" dirty="0"/>
              <a:t>	– Detect real drifts with low number (possibly none) of false alarms</a:t>
            </a:r>
          </a:p>
          <a:p>
            <a:pPr marL="0" indent="0" algn="just">
              <a:buNone/>
            </a:pPr>
            <a:r>
              <a:rPr lang="en-US" sz="1800" dirty="0"/>
              <a:t>	– Differently from the classification setting, ground truths (labeled datasets) are rare</a:t>
            </a:r>
          </a:p>
          <a:p>
            <a:pPr marL="0" indent="0" algn="just">
              <a:buNone/>
            </a:pPr>
            <a:r>
              <a:rPr lang="en-US" sz="1800" b="1" dirty="0" err="1"/>
              <a:t>Explainability</a:t>
            </a:r>
            <a:endParaRPr lang="en-US" sz="1800" b="1" dirty="0"/>
          </a:p>
          <a:p>
            <a:pPr marL="0" indent="0" algn="just">
              <a:buNone/>
            </a:pPr>
            <a:r>
              <a:rPr lang="en-US" sz="1800" b="1" dirty="0"/>
              <a:t>	</a:t>
            </a:r>
            <a:r>
              <a:rPr lang="en-US" sz="1800" dirty="0"/>
              <a:t>– Changes should not only be located but also supported by explanations</a:t>
            </a:r>
          </a:p>
          <a:p>
            <a:pPr marL="0" indent="0" algn="just">
              <a:buNone/>
            </a:pPr>
            <a:r>
              <a:rPr lang="en-US" sz="1800" dirty="0"/>
              <a:t>	– Explanations should as concise as possible and readable</a:t>
            </a:r>
          </a:p>
          <a:p>
            <a:pPr marL="0" indent="0" algn="just">
              <a:buNone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458918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Un concetto genetico astratto">
            <a:extLst>
              <a:ext uri="{FF2B5EF4-FFF2-40B4-BE49-F238E27FC236}">
                <a16:creationId xmlns:a16="http://schemas.microsoft.com/office/drawing/2014/main" id="{180F2536-5A67-AA61-5500-587F7DDC00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838" r="9091" b="21025"/>
          <a:stretch/>
        </p:blipFill>
        <p:spPr>
          <a:xfrm>
            <a:off x="-1866" y="10"/>
            <a:ext cx="12191980" cy="6857990"/>
          </a:xfrm>
          <a:prstGeom prst="rect">
            <a:avLst/>
          </a:prstGeom>
          <a:solidFill>
            <a:srgbClr val="0060A8">
              <a:alpha val="63000"/>
            </a:srgbClr>
          </a:solidFill>
        </p:spPr>
      </p:pic>
      <p:sp>
        <p:nvSpPr>
          <p:cNvPr id="15" name="Titolo 14">
            <a:extLst>
              <a:ext uri="{FF2B5EF4-FFF2-40B4-BE49-F238E27FC236}">
                <a16:creationId xmlns:a16="http://schemas.microsoft.com/office/drawing/2014/main" id="{5B97432B-3507-5D13-DB30-689F9920F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500838"/>
          </a:xfrm>
          <a:solidFill>
            <a:schemeClr val="bg1">
              <a:alpha val="78000"/>
            </a:schemeClr>
          </a:solidFill>
        </p:spPr>
        <p:txBody>
          <a:bodyPr>
            <a:normAutofit/>
          </a:bodyPr>
          <a:lstStyle/>
          <a:p>
            <a:pPr algn="just"/>
            <a:r>
              <a:rPr lang="it-IT" sz="3600" dirty="0"/>
              <a:t>Pattern-</a:t>
            </a:r>
            <a:r>
              <a:rPr lang="it-IT" sz="3600" dirty="0" err="1"/>
              <a:t>based</a:t>
            </a:r>
            <a:r>
              <a:rPr lang="it-IT" sz="3600" dirty="0"/>
              <a:t> </a:t>
            </a:r>
            <a:r>
              <a:rPr lang="it-IT" sz="3600" dirty="0" err="1"/>
              <a:t>change</a:t>
            </a:r>
            <a:r>
              <a:rPr lang="it-IT" sz="3600" dirty="0"/>
              <a:t> </a:t>
            </a:r>
            <a:r>
              <a:rPr lang="it-IT" sz="3600" dirty="0" err="1"/>
              <a:t>detection</a:t>
            </a:r>
            <a:endParaRPr lang="it-IT" sz="3600" dirty="0"/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7EF32FD5-1346-D0D0-CE8E-40801046F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43432"/>
            <a:ext cx="10058400" cy="3809312"/>
          </a:xfrm>
          <a:solidFill>
            <a:schemeClr val="bg1">
              <a:alpha val="81000"/>
            </a:schemeClr>
          </a:solidFill>
        </p:spPr>
        <p:txBody>
          <a:bodyPr>
            <a:normAutofit fontScale="62500" lnSpcReduction="20000"/>
          </a:bodyPr>
          <a:lstStyle/>
          <a:p>
            <a:pPr algn="just"/>
            <a:r>
              <a:rPr lang="en-US" sz="2400" b="1" dirty="0"/>
              <a:t>Symbolic learning algorithm </a:t>
            </a:r>
            <a:r>
              <a:rPr lang="en-US" sz="2400" dirty="0"/>
              <a:t>- Changes are sought by monitoring a symbolic model learned from data.</a:t>
            </a:r>
            <a:br>
              <a:rPr lang="en-US" sz="2400" dirty="0"/>
            </a:br>
            <a:r>
              <a:rPr lang="en-US" sz="2400" dirty="0"/>
              <a:t>The model is a collection of relational patterns discovered by pattern mining algorithms over time. Symbolic models are more human-interpretable than </a:t>
            </a:r>
            <a:r>
              <a:rPr lang="en-US" sz="2400" dirty="0" err="1"/>
              <a:t>subsymbolic</a:t>
            </a:r>
            <a:r>
              <a:rPr lang="en-US" sz="2400" dirty="0"/>
              <a:t> ones </a:t>
            </a:r>
          </a:p>
          <a:p>
            <a:pPr algn="just"/>
            <a:r>
              <a:rPr lang="en-US" sz="2400" dirty="0"/>
              <a:t>Works in an </a:t>
            </a:r>
            <a:r>
              <a:rPr lang="en-US" sz="2400" b="1" dirty="0"/>
              <a:t>unsupervised fashion </a:t>
            </a:r>
            <a:r>
              <a:rPr lang="en-US" sz="2400" dirty="0"/>
              <a:t>- Changing data are discriminated from ordinary ones without the need of a training phase.</a:t>
            </a:r>
            <a:br>
              <a:rPr lang="en-US" sz="2400" dirty="0"/>
            </a:br>
            <a:r>
              <a:rPr lang="en-US" sz="2400" dirty="0"/>
              <a:t>Unsupervised learning algorithms do not need to undergo a training phase on finely-tuned training datasets before entering production, in contrast with supervised learning algorithms (e.g. decision trees).</a:t>
            </a:r>
          </a:p>
          <a:p>
            <a:pPr algn="just"/>
            <a:r>
              <a:rPr lang="en-US" sz="2400" dirty="0"/>
              <a:t>Is a </a:t>
            </a:r>
            <a:r>
              <a:rPr lang="en-US" sz="2400" b="1" dirty="0"/>
              <a:t>non-parametric change detection</a:t>
            </a:r>
            <a:r>
              <a:rPr lang="en-US" sz="2400" dirty="0"/>
              <a:t> algorithm - Changes are sought without making any prior assumption on the data distribution. Traditional change detection algorithms perform statistical hypothesis testing when checking the presence of changes, while PBCDs adopt a similarity-based approach: a change is detected only when the set of patterns significantly change.</a:t>
            </a:r>
          </a:p>
          <a:p>
            <a:pPr algn="just"/>
            <a:r>
              <a:rPr lang="en-US" sz="2400" dirty="0"/>
              <a:t>Is an </a:t>
            </a:r>
            <a:r>
              <a:rPr lang="en-US" sz="2400" b="1" dirty="0"/>
              <a:t>explainable change detection algorithm </a:t>
            </a:r>
            <a:r>
              <a:rPr lang="en-US" sz="2400" dirty="0"/>
              <a:t>- Detected changes can be explained by descriptive models</a:t>
            </a:r>
            <a:br>
              <a:rPr lang="en-US" sz="2400" dirty="0"/>
            </a:br>
            <a:r>
              <a:rPr lang="en-US" sz="2400" dirty="0"/>
              <a:t>Traditional change detection algorithms only detect changes by making decisions about their presence or absence, leaving them unexplained. PBCDs explain such decisions with a descriptive model about the occurred changes.</a:t>
            </a:r>
            <a:endParaRPr lang="it-IT" sz="240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8AC20647-AD9D-CA75-E800-D50F7F2DF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273" y="167500"/>
            <a:ext cx="3597739" cy="231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8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Un concetto genetico astratto">
            <a:extLst>
              <a:ext uri="{FF2B5EF4-FFF2-40B4-BE49-F238E27FC236}">
                <a16:creationId xmlns:a16="http://schemas.microsoft.com/office/drawing/2014/main" id="{180F2536-5A67-AA61-5500-587F7DDC00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838" r="9091" b="21025"/>
          <a:stretch/>
        </p:blipFill>
        <p:spPr>
          <a:xfrm>
            <a:off x="-1866" y="10"/>
            <a:ext cx="12191980" cy="6857990"/>
          </a:xfrm>
          <a:prstGeom prst="rect">
            <a:avLst/>
          </a:prstGeom>
          <a:solidFill>
            <a:srgbClr val="0060A8">
              <a:alpha val="63000"/>
            </a:srgbClr>
          </a:solidFill>
        </p:spPr>
      </p:pic>
      <p:sp>
        <p:nvSpPr>
          <p:cNvPr id="15" name="Titolo 14">
            <a:extLst>
              <a:ext uri="{FF2B5EF4-FFF2-40B4-BE49-F238E27FC236}">
                <a16:creationId xmlns:a16="http://schemas.microsoft.com/office/drawing/2014/main" id="{5B97432B-3507-5D13-DB30-689F9920F5B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8000"/>
            </a:schemeClr>
          </a:solidFill>
        </p:spPr>
        <p:txBody>
          <a:bodyPr>
            <a:normAutofit/>
          </a:bodyPr>
          <a:lstStyle/>
          <a:p>
            <a:pPr algn="just"/>
            <a:r>
              <a:rPr lang="it-IT" sz="3600" dirty="0" err="1"/>
              <a:t>JKarma</a:t>
            </a:r>
            <a:r>
              <a:rPr lang="it-IT" sz="3600" dirty="0"/>
              <a:t> library</a:t>
            </a:r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7EF32FD5-1346-D0D0-CE8E-40801046F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bg1">
              <a:alpha val="81000"/>
            </a:schemeClr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Java library that allows the modular definition and easy execution of PBCD algorithms on evolving data with reduced implementation efforts. </a:t>
            </a:r>
          </a:p>
          <a:p>
            <a:pPr marL="0" indent="0" algn="just">
              <a:buNone/>
            </a:pPr>
            <a:r>
              <a:rPr lang="en-US" dirty="0"/>
              <a:t>Used to solve change detection problems on temporal data</a:t>
            </a:r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4" name="Segnaposto contenuto 15">
            <a:extLst>
              <a:ext uri="{FF2B5EF4-FFF2-40B4-BE49-F238E27FC236}">
                <a16:creationId xmlns:a16="http://schemas.microsoft.com/office/drawing/2014/main" id="{34574542-297B-30F8-5191-5407D688A54A}"/>
              </a:ext>
            </a:extLst>
          </p:cNvPr>
          <p:cNvSpPr txBox="1">
            <a:spLocks/>
          </p:cNvSpPr>
          <p:nvPr/>
        </p:nvSpPr>
        <p:spPr>
          <a:xfrm>
            <a:off x="6461760" y="2103120"/>
            <a:ext cx="4663440" cy="3749040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/>
              <a:t>As a rule of thumb, PBCDs are suitable for temporal data from which relational patterns can be discovered by pattern mining algorithms.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D1CBB23-28FB-DD12-0FA9-2C8E4E718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980" y="366141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352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Un concetto genetico astratto">
            <a:extLst>
              <a:ext uri="{FF2B5EF4-FFF2-40B4-BE49-F238E27FC236}">
                <a16:creationId xmlns:a16="http://schemas.microsoft.com/office/drawing/2014/main" id="{180F2536-5A67-AA61-5500-587F7DDC00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838" r="9091" b="21025"/>
          <a:stretch/>
        </p:blipFill>
        <p:spPr>
          <a:xfrm>
            <a:off x="-1866" y="10"/>
            <a:ext cx="12191980" cy="6857990"/>
          </a:xfrm>
          <a:prstGeom prst="rect">
            <a:avLst/>
          </a:prstGeom>
          <a:solidFill>
            <a:srgbClr val="0060A8">
              <a:alpha val="63000"/>
            </a:srgbClr>
          </a:solidFill>
        </p:spPr>
      </p:pic>
      <p:sp>
        <p:nvSpPr>
          <p:cNvPr id="15" name="Titolo 14">
            <a:extLst>
              <a:ext uri="{FF2B5EF4-FFF2-40B4-BE49-F238E27FC236}">
                <a16:creationId xmlns:a16="http://schemas.microsoft.com/office/drawing/2014/main" id="{5B97432B-3507-5D13-DB30-689F9920F5B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8000"/>
            </a:schemeClr>
          </a:solidFill>
        </p:spPr>
        <p:txBody>
          <a:bodyPr>
            <a:normAutofit/>
          </a:bodyPr>
          <a:lstStyle/>
          <a:p>
            <a:pPr algn="just"/>
            <a:r>
              <a:rPr lang="it-IT" sz="3600" dirty="0" err="1"/>
              <a:t>JKarma</a:t>
            </a:r>
            <a:r>
              <a:rPr lang="it-IT" sz="3600" dirty="0"/>
              <a:t> library</a:t>
            </a:r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7EF32FD5-1346-D0D0-CE8E-40801046F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bg1">
              <a:alpha val="81000"/>
            </a:schemeClr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The only strict requirement is that data are presented to PBCDs as </a:t>
            </a:r>
            <a:r>
              <a:rPr lang="en-US" b="1" dirty="0"/>
              <a:t>transactions</a:t>
            </a:r>
            <a:endParaRPr lang="it-IT" b="1" dirty="0"/>
          </a:p>
          <a:p>
            <a:pPr algn="just"/>
            <a:r>
              <a:rPr lang="en-US" dirty="0"/>
              <a:t>a unique </a:t>
            </a:r>
            <a:r>
              <a:rPr lang="en-US" i="1" dirty="0"/>
              <a:t>transaction id </a:t>
            </a:r>
            <a:r>
              <a:rPr lang="en-US" dirty="0"/>
              <a:t>(</a:t>
            </a:r>
            <a:r>
              <a:rPr lang="en-US" dirty="0" err="1"/>
              <a:t>tid</a:t>
            </a:r>
            <a:r>
              <a:rPr lang="en-US" dirty="0"/>
              <a:t>, for short)</a:t>
            </a:r>
          </a:p>
          <a:p>
            <a:pPr algn="just"/>
            <a:r>
              <a:rPr lang="en-US" dirty="0"/>
              <a:t>a </a:t>
            </a:r>
            <a:r>
              <a:rPr lang="en-US" i="1" dirty="0"/>
              <a:t>timestamp</a:t>
            </a:r>
            <a:r>
              <a:rPr lang="en-US" dirty="0"/>
              <a:t> indicating when the transaction has been registered</a:t>
            </a:r>
          </a:p>
          <a:p>
            <a:pPr algn="just"/>
            <a:r>
              <a:rPr lang="en-US" dirty="0"/>
              <a:t>a </a:t>
            </a:r>
            <a:r>
              <a:rPr lang="en-US" i="1" dirty="0"/>
              <a:t>set of items</a:t>
            </a:r>
            <a:r>
              <a:rPr lang="en-US" dirty="0"/>
              <a:t> associated with the transaction</a:t>
            </a:r>
          </a:p>
        </p:txBody>
      </p:sp>
      <p:sp>
        <p:nvSpPr>
          <p:cNvPr id="4" name="Segnaposto contenuto 15">
            <a:extLst>
              <a:ext uri="{FF2B5EF4-FFF2-40B4-BE49-F238E27FC236}">
                <a16:creationId xmlns:a16="http://schemas.microsoft.com/office/drawing/2014/main" id="{34574542-297B-30F8-5191-5407D688A54A}"/>
              </a:ext>
            </a:extLst>
          </p:cNvPr>
          <p:cNvSpPr txBox="1">
            <a:spLocks/>
          </p:cNvSpPr>
          <p:nvPr/>
        </p:nvSpPr>
        <p:spPr>
          <a:xfrm>
            <a:off x="6461760" y="2103120"/>
            <a:ext cx="4663440" cy="3749040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it-IT" b="1" dirty="0"/>
              <a:t>Time windows</a:t>
            </a:r>
          </a:p>
          <a:p>
            <a:pPr marL="0" indent="0" algn="l">
              <a:buNone/>
            </a:pPr>
            <a:r>
              <a:rPr lang="en-US" dirty="0"/>
              <a:t>Karma embraces the streaming setting by adopting time windows in which only some transactions are kept</a:t>
            </a:r>
          </a:p>
          <a:p>
            <a:pPr marL="0" indent="0" algn="l">
              <a:buNone/>
            </a:pP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ED316A08-2CC6-1737-69B1-2DDFF2545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812156"/>
              </p:ext>
            </p:extLst>
          </p:nvPr>
        </p:nvGraphicFramePr>
        <p:xfrm>
          <a:off x="6657976" y="4181475"/>
          <a:ext cx="4305300" cy="107579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2132941297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1435731894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1796284931"/>
                    </a:ext>
                  </a:extLst>
                </a:gridCol>
              </a:tblGrid>
              <a:tr h="537899">
                <a:tc>
                  <a:txBody>
                    <a:bodyPr/>
                    <a:lstStyle/>
                    <a:p>
                      <a:pPr algn="ctr" fontAlgn="t"/>
                      <a:r>
                        <a:rPr lang="it-IT" sz="1300" b="1" dirty="0" err="1">
                          <a:effectLst/>
                        </a:rPr>
                        <a:t>Without</a:t>
                      </a:r>
                      <a:r>
                        <a:rPr lang="it-IT" sz="1300" b="1" dirty="0">
                          <a:effectLst/>
                        </a:rPr>
                        <a:t> </a:t>
                      </a:r>
                      <a:r>
                        <a:rPr lang="it-IT" sz="1300" b="1" dirty="0" err="1">
                          <a:effectLst/>
                        </a:rPr>
                        <a:t>memory</a:t>
                      </a:r>
                      <a:endParaRPr lang="it-IT" sz="1300" dirty="0">
                        <a:effectLst/>
                      </a:endParaRPr>
                    </a:p>
                  </a:txBody>
                  <a:tcPr marL="73526" marR="73526" marT="51468" marB="5146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300" dirty="0" err="1">
                          <a:effectLst/>
                        </a:rPr>
                        <a:t>BlockwiseSliding</a:t>
                      </a:r>
                      <a:endParaRPr lang="it-IT" sz="1300" dirty="0">
                        <a:effectLst/>
                      </a:endParaRPr>
                    </a:p>
                  </a:txBody>
                  <a:tcPr marL="73526" marR="73526" marT="51468" marB="5146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300" dirty="0" err="1">
                          <a:effectLst/>
                        </a:rPr>
                        <a:t>BlockwiseLandmark</a:t>
                      </a:r>
                      <a:endParaRPr lang="it-IT" sz="1300" dirty="0">
                        <a:effectLst/>
                      </a:endParaRPr>
                    </a:p>
                  </a:txBody>
                  <a:tcPr marL="73526" marR="73526" marT="51468" marB="51468"/>
                </a:tc>
                <a:extLst>
                  <a:ext uri="{0D108BD9-81ED-4DB2-BD59-A6C34878D82A}">
                    <a16:rowId xmlns:a16="http://schemas.microsoft.com/office/drawing/2014/main" val="1036995447"/>
                  </a:ext>
                </a:extLst>
              </a:tr>
              <a:tr h="537899">
                <a:tc>
                  <a:txBody>
                    <a:bodyPr/>
                    <a:lstStyle/>
                    <a:p>
                      <a:pPr algn="ctr" fontAlgn="t"/>
                      <a:r>
                        <a:rPr lang="it-IT" sz="1300" b="1" dirty="0">
                          <a:effectLst/>
                        </a:rPr>
                        <a:t>With </a:t>
                      </a:r>
                      <a:r>
                        <a:rPr lang="it-IT" sz="1300" b="1" dirty="0" err="1">
                          <a:effectLst/>
                        </a:rPr>
                        <a:t>memory</a:t>
                      </a:r>
                      <a:endParaRPr lang="it-IT" sz="1300" dirty="0">
                        <a:effectLst/>
                      </a:endParaRPr>
                    </a:p>
                  </a:txBody>
                  <a:tcPr marL="73526" marR="73526" marT="51468" marB="5146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300" b="1" i="1" dirty="0" err="1">
                          <a:solidFill>
                            <a:srgbClr val="FF0000"/>
                          </a:solidFill>
                          <a:effectLst/>
                        </a:rPr>
                        <a:t>CumulativeSliding</a:t>
                      </a:r>
                      <a:endParaRPr lang="it-IT" sz="1300" b="1" i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3526" marR="73526" marT="51468" marB="5146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300" dirty="0" err="1">
                          <a:effectLst/>
                        </a:rPr>
                        <a:t>CumulativeLandmark</a:t>
                      </a:r>
                      <a:endParaRPr lang="it-IT" sz="1300" dirty="0">
                        <a:effectLst/>
                      </a:endParaRPr>
                    </a:p>
                  </a:txBody>
                  <a:tcPr marL="73526" marR="73526" marT="51468" marB="51468"/>
                </a:tc>
                <a:extLst>
                  <a:ext uri="{0D108BD9-81ED-4DB2-BD59-A6C34878D82A}">
                    <a16:rowId xmlns:a16="http://schemas.microsoft.com/office/drawing/2014/main" val="1758657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557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Un concetto genetico astratto">
            <a:extLst>
              <a:ext uri="{FF2B5EF4-FFF2-40B4-BE49-F238E27FC236}">
                <a16:creationId xmlns:a16="http://schemas.microsoft.com/office/drawing/2014/main" id="{180F2536-5A67-AA61-5500-587F7DDC00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838" r="9091" b="21025"/>
          <a:stretch/>
        </p:blipFill>
        <p:spPr>
          <a:xfrm>
            <a:off x="-1866" y="10"/>
            <a:ext cx="12191980" cy="6857990"/>
          </a:xfrm>
          <a:prstGeom prst="rect">
            <a:avLst/>
          </a:prstGeom>
          <a:solidFill>
            <a:srgbClr val="0060A8">
              <a:alpha val="63000"/>
            </a:srgbClr>
          </a:solidFill>
        </p:spPr>
      </p:pic>
      <p:sp>
        <p:nvSpPr>
          <p:cNvPr id="15" name="Titolo 14">
            <a:extLst>
              <a:ext uri="{FF2B5EF4-FFF2-40B4-BE49-F238E27FC236}">
                <a16:creationId xmlns:a16="http://schemas.microsoft.com/office/drawing/2014/main" id="{5B97432B-3507-5D13-DB30-689F9920F5B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8000"/>
            </a:schemeClr>
          </a:solidFill>
        </p:spPr>
        <p:txBody>
          <a:bodyPr>
            <a:normAutofit/>
          </a:bodyPr>
          <a:lstStyle/>
          <a:p>
            <a:pPr algn="just"/>
            <a:r>
              <a:rPr lang="it-IT" sz="3600" dirty="0" err="1"/>
              <a:t>JKarma</a:t>
            </a:r>
            <a:r>
              <a:rPr lang="it-IT" sz="3600" dirty="0"/>
              <a:t> library</a:t>
            </a:r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7EF32FD5-1346-D0D0-CE8E-40801046F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014194"/>
            <a:ext cx="10058399" cy="3749040"/>
          </a:xfrm>
          <a:solidFill>
            <a:schemeClr val="bg1">
              <a:alpha val="81000"/>
            </a:schemeClr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/>
              <a:t>Alternative mining strategies in </a:t>
            </a:r>
            <a:r>
              <a:rPr lang="it-IT" dirty="0" err="1"/>
              <a:t>jKarma</a:t>
            </a:r>
            <a:endParaRPr lang="it-IT" dirty="0"/>
          </a:p>
          <a:p>
            <a:pPr marL="0" indent="0" algn="just">
              <a:buNone/>
            </a:pPr>
            <a:r>
              <a:rPr lang="it-IT" sz="1600" i="1" dirty="0" err="1"/>
              <a:t>We</a:t>
            </a:r>
            <a:r>
              <a:rPr lang="it-IT" sz="1600" i="1" dirty="0"/>
              <a:t> use </a:t>
            </a:r>
            <a:r>
              <a:rPr lang="it-IT" sz="1600" i="1" dirty="0" err="1"/>
              <a:t>frequent</a:t>
            </a:r>
            <a:r>
              <a:rPr lang="it-IT" sz="1600" i="1" dirty="0"/>
              <a:t> </a:t>
            </a:r>
            <a:r>
              <a:rPr lang="it-IT" sz="1600" i="1" dirty="0" err="1"/>
              <a:t>itemset</a:t>
            </a:r>
            <a:r>
              <a:rPr lang="it-IT" sz="1600" i="1" dirty="0"/>
              <a:t> strategy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D48F1CB-5600-549A-919E-C1A4D741F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104" y="2819400"/>
            <a:ext cx="9423681" cy="2367460"/>
          </a:xfrm>
          <a:prstGeom prst="rect">
            <a:avLst/>
          </a:prstGeom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C9949E85-6F98-9E8E-DA22-B6BA3C2D0067}"/>
              </a:ext>
            </a:extLst>
          </p:cNvPr>
          <p:cNvSpPr/>
          <p:nvPr/>
        </p:nvSpPr>
        <p:spPr>
          <a:xfrm>
            <a:off x="1571625" y="2809875"/>
            <a:ext cx="3219450" cy="89535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2007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Un concetto genetico astratto">
            <a:extLst>
              <a:ext uri="{FF2B5EF4-FFF2-40B4-BE49-F238E27FC236}">
                <a16:creationId xmlns:a16="http://schemas.microsoft.com/office/drawing/2014/main" id="{180F2536-5A67-AA61-5500-587F7DDC00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838" r="9091" b="21025"/>
          <a:stretch/>
        </p:blipFill>
        <p:spPr>
          <a:xfrm>
            <a:off x="-1866" y="10"/>
            <a:ext cx="12191980" cy="6857990"/>
          </a:xfrm>
          <a:prstGeom prst="rect">
            <a:avLst/>
          </a:prstGeom>
          <a:solidFill>
            <a:srgbClr val="0060A8">
              <a:alpha val="63000"/>
            </a:srgbClr>
          </a:solidFill>
        </p:spPr>
      </p:pic>
      <p:sp>
        <p:nvSpPr>
          <p:cNvPr id="15" name="Titolo 14">
            <a:extLst>
              <a:ext uri="{FF2B5EF4-FFF2-40B4-BE49-F238E27FC236}">
                <a16:creationId xmlns:a16="http://schemas.microsoft.com/office/drawing/2014/main" id="{5B97432B-3507-5D13-DB30-689F9920F5B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8000"/>
            </a:schemeClr>
          </a:solidFill>
        </p:spPr>
        <p:txBody>
          <a:bodyPr>
            <a:normAutofit/>
          </a:bodyPr>
          <a:lstStyle/>
          <a:p>
            <a:pPr algn="just"/>
            <a:r>
              <a:rPr lang="it-IT" sz="3600" dirty="0"/>
              <a:t>Apache Spark</a:t>
            </a:r>
          </a:p>
        </p:txBody>
      </p:sp>
      <p:sp>
        <p:nvSpPr>
          <p:cNvPr id="2" name="Segnaposto contenuto 15">
            <a:extLst>
              <a:ext uri="{FF2B5EF4-FFF2-40B4-BE49-F238E27FC236}">
                <a16:creationId xmlns:a16="http://schemas.microsoft.com/office/drawing/2014/main" id="{E9353429-0508-FE3B-AA95-F6A6C30B35C6}"/>
              </a:ext>
            </a:extLst>
          </p:cNvPr>
          <p:cNvSpPr txBox="1">
            <a:spLocks/>
          </p:cNvSpPr>
          <p:nvPr/>
        </p:nvSpPr>
        <p:spPr>
          <a:xfrm>
            <a:off x="1066800" y="2103120"/>
            <a:ext cx="4953000" cy="3749040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Apache Spark is a unified analytics engine for large-scale data processing with built-in modules for SQL, streaming, machine learning, and graph processing. </a:t>
            </a:r>
          </a:p>
          <a:p>
            <a:pPr marL="0" indent="0" algn="just">
              <a:buNone/>
            </a:pPr>
            <a:r>
              <a:rPr lang="en-US" dirty="0"/>
              <a:t>Spark can run on Apache Hadoop, Apache Mesos, Kubernetes, on its own, in the cloud—and against diverse data sources.</a:t>
            </a:r>
            <a:endParaRPr lang="it-IT" dirty="0"/>
          </a:p>
        </p:txBody>
      </p:sp>
      <p:sp>
        <p:nvSpPr>
          <p:cNvPr id="6" name="Segnaposto contenuto 15">
            <a:extLst>
              <a:ext uri="{FF2B5EF4-FFF2-40B4-BE49-F238E27FC236}">
                <a16:creationId xmlns:a16="http://schemas.microsoft.com/office/drawing/2014/main" id="{2C4DDA19-2EB5-09FA-D120-5F60967ED979}"/>
              </a:ext>
            </a:extLst>
          </p:cNvPr>
          <p:cNvSpPr txBox="1">
            <a:spLocks/>
          </p:cNvSpPr>
          <p:nvPr/>
        </p:nvSpPr>
        <p:spPr>
          <a:xfrm>
            <a:off x="6172200" y="2103120"/>
            <a:ext cx="4953000" cy="3749040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it-IT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0F32EF7-B51B-8248-5EBC-2241C8DCF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124" y="2581878"/>
            <a:ext cx="4962708" cy="279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883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Un concetto genetico astratto">
            <a:extLst>
              <a:ext uri="{FF2B5EF4-FFF2-40B4-BE49-F238E27FC236}">
                <a16:creationId xmlns:a16="http://schemas.microsoft.com/office/drawing/2014/main" id="{180F2536-5A67-AA61-5500-587F7DDC00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838" r="9091" b="21025"/>
          <a:stretch/>
        </p:blipFill>
        <p:spPr>
          <a:xfrm>
            <a:off x="-1866" y="10"/>
            <a:ext cx="12191980" cy="6857990"/>
          </a:xfrm>
          <a:prstGeom prst="rect">
            <a:avLst/>
          </a:prstGeom>
          <a:solidFill>
            <a:srgbClr val="0060A8">
              <a:alpha val="63000"/>
            </a:srgbClr>
          </a:solidFill>
        </p:spPr>
      </p:pic>
      <p:sp>
        <p:nvSpPr>
          <p:cNvPr id="15" name="Titolo 14">
            <a:extLst>
              <a:ext uri="{FF2B5EF4-FFF2-40B4-BE49-F238E27FC236}">
                <a16:creationId xmlns:a16="http://schemas.microsoft.com/office/drawing/2014/main" id="{5B97432B-3507-5D13-DB30-689F9920F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18832"/>
          </a:xfrm>
          <a:solidFill>
            <a:schemeClr val="bg1">
              <a:alpha val="78000"/>
            </a:schemeClr>
          </a:solidFill>
        </p:spPr>
        <p:txBody>
          <a:bodyPr>
            <a:normAutofit/>
          </a:bodyPr>
          <a:lstStyle/>
          <a:p>
            <a:pPr algn="just"/>
            <a:r>
              <a:rPr lang="it-IT" sz="3600" dirty="0"/>
              <a:t>Docker</a:t>
            </a:r>
          </a:p>
        </p:txBody>
      </p:sp>
      <p:sp>
        <p:nvSpPr>
          <p:cNvPr id="2" name="Segnaposto contenuto 15">
            <a:extLst>
              <a:ext uri="{FF2B5EF4-FFF2-40B4-BE49-F238E27FC236}">
                <a16:creationId xmlns:a16="http://schemas.microsoft.com/office/drawing/2014/main" id="{E9353429-0508-FE3B-AA95-F6A6C30B35C6}"/>
              </a:ext>
            </a:extLst>
          </p:cNvPr>
          <p:cNvSpPr txBox="1">
            <a:spLocks/>
          </p:cNvSpPr>
          <p:nvPr/>
        </p:nvSpPr>
        <p:spPr>
          <a:xfrm>
            <a:off x="1066800" y="1661426"/>
            <a:ext cx="5105400" cy="4190734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None/>
            </a:pPr>
            <a:r>
              <a:rPr lang="en-US" sz="2400" dirty="0"/>
              <a:t>Docker makes development efficient and predictable</a:t>
            </a:r>
          </a:p>
          <a:p>
            <a:pPr algn="just" fontAlgn="base"/>
            <a:r>
              <a:rPr lang="it-IT" sz="2400" dirty="0"/>
              <a:t>Build</a:t>
            </a:r>
          </a:p>
          <a:p>
            <a:pPr algn="just" fontAlgn="base"/>
            <a:r>
              <a:rPr lang="en-US" sz="2400" dirty="0"/>
              <a:t>Share</a:t>
            </a:r>
          </a:p>
          <a:p>
            <a:pPr algn="just" fontAlgn="base"/>
            <a:r>
              <a:rPr lang="en-US" sz="2400" dirty="0"/>
              <a:t>Run</a:t>
            </a:r>
          </a:p>
        </p:txBody>
      </p:sp>
      <p:sp>
        <p:nvSpPr>
          <p:cNvPr id="6" name="Segnaposto contenuto 15">
            <a:extLst>
              <a:ext uri="{FF2B5EF4-FFF2-40B4-BE49-F238E27FC236}">
                <a16:creationId xmlns:a16="http://schemas.microsoft.com/office/drawing/2014/main" id="{2C4DDA19-2EB5-09FA-D120-5F60967ED979}"/>
              </a:ext>
            </a:extLst>
          </p:cNvPr>
          <p:cNvSpPr txBox="1">
            <a:spLocks/>
          </p:cNvSpPr>
          <p:nvPr/>
        </p:nvSpPr>
        <p:spPr>
          <a:xfrm>
            <a:off x="6172200" y="1661426"/>
            <a:ext cx="4953000" cy="4190734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it-I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92120A-FBC7-B877-CB02-2F1700E80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574" y="952157"/>
            <a:ext cx="4909226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651939933944 (700×341)">
            <a:extLst>
              <a:ext uri="{FF2B5EF4-FFF2-40B4-BE49-F238E27FC236}">
                <a16:creationId xmlns:a16="http://schemas.microsoft.com/office/drawing/2014/main" id="{628D4B57-E82B-4179-8768-8C0FB5C0E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321" y="3257207"/>
            <a:ext cx="666750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930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Un concetto genetico astratto">
            <a:extLst>
              <a:ext uri="{FF2B5EF4-FFF2-40B4-BE49-F238E27FC236}">
                <a16:creationId xmlns:a16="http://schemas.microsoft.com/office/drawing/2014/main" id="{180F2536-5A67-AA61-5500-587F7DDC00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838" r="9091" b="21025"/>
          <a:stretch/>
        </p:blipFill>
        <p:spPr>
          <a:xfrm>
            <a:off x="-1866" y="10"/>
            <a:ext cx="12191980" cy="6857990"/>
          </a:xfrm>
          <a:prstGeom prst="rect">
            <a:avLst/>
          </a:prstGeom>
          <a:solidFill>
            <a:srgbClr val="0060A8">
              <a:alpha val="63000"/>
            </a:srgbClr>
          </a:solidFill>
        </p:spPr>
      </p:pic>
      <p:sp>
        <p:nvSpPr>
          <p:cNvPr id="15" name="Titolo 14">
            <a:extLst>
              <a:ext uri="{FF2B5EF4-FFF2-40B4-BE49-F238E27FC236}">
                <a16:creationId xmlns:a16="http://schemas.microsoft.com/office/drawing/2014/main" id="{5B97432B-3507-5D13-DB30-689F9920F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18832"/>
          </a:xfrm>
          <a:solidFill>
            <a:schemeClr val="bg1">
              <a:alpha val="78000"/>
            </a:schemeClr>
          </a:solidFill>
        </p:spPr>
        <p:txBody>
          <a:bodyPr>
            <a:normAutofit/>
          </a:bodyPr>
          <a:lstStyle/>
          <a:p>
            <a:pPr algn="just"/>
            <a:r>
              <a:rPr lang="it-IT" sz="3600" dirty="0" err="1"/>
              <a:t>Our</a:t>
            </a:r>
            <a:r>
              <a:rPr lang="it-IT" sz="3600" dirty="0"/>
              <a:t> project </a:t>
            </a:r>
            <a:r>
              <a:rPr lang="it-IT" sz="3600" dirty="0" err="1"/>
              <a:t>structure</a:t>
            </a:r>
            <a:endParaRPr lang="it-IT" sz="3600" dirty="0"/>
          </a:p>
        </p:txBody>
      </p:sp>
      <p:sp>
        <p:nvSpPr>
          <p:cNvPr id="2" name="Segnaposto contenuto 15">
            <a:extLst>
              <a:ext uri="{FF2B5EF4-FFF2-40B4-BE49-F238E27FC236}">
                <a16:creationId xmlns:a16="http://schemas.microsoft.com/office/drawing/2014/main" id="{E9353429-0508-FE3B-AA95-F6A6C30B35C6}"/>
              </a:ext>
            </a:extLst>
          </p:cNvPr>
          <p:cNvSpPr txBox="1">
            <a:spLocks/>
          </p:cNvSpPr>
          <p:nvPr/>
        </p:nvSpPr>
        <p:spPr>
          <a:xfrm>
            <a:off x="1066799" y="1661426"/>
            <a:ext cx="6334124" cy="4190734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/>
            <a:r>
              <a:rPr lang="it-IT" sz="2400" dirty="0"/>
              <a:t>A </a:t>
            </a:r>
            <a:r>
              <a:rPr lang="it-IT" sz="2400" dirty="0" err="1"/>
              <a:t>docker</a:t>
            </a:r>
            <a:r>
              <a:rPr lang="it-IT" sz="2400" dirty="0"/>
              <a:t> container </a:t>
            </a:r>
            <a:r>
              <a:rPr lang="it-IT" sz="2400" dirty="0" err="1"/>
              <a:t>that</a:t>
            </a:r>
            <a:r>
              <a:rPr lang="it-IT" sz="2400" dirty="0"/>
              <a:t> host a master of Spark </a:t>
            </a:r>
            <a:r>
              <a:rPr lang="it-IT" sz="2400" dirty="0" err="1"/>
              <a:t>run</a:t>
            </a:r>
            <a:r>
              <a:rPr lang="it-IT" sz="2400" dirty="0"/>
              <a:t> in standalone mode</a:t>
            </a:r>
            <a:r>
              <a:rPr lang="en-US" sz="2400" dirty="0"/>
              <a:t> and N containers workers which do the stuff</a:t>
            </a:r>
          </a:p>
          <a:p>
            <a:pPr algn="just" fontAlgn="base"/>
            <a:r>
              <a:rPr lang="en-US" sz="2400" dirty="0"/>
              <a:t>.jar of a java project which uses </a:t>
            </a:r>
            <a:r>
              <a:rPr lang="en-US" sz="2400" dirty="0" err="1"/>
              <a:t>jKarma</a:t>
            </a:r>
            <a:r>
              <a:rPr lang="en-US" sz="2400" dirty="0"/>
              <a:t> for </a:t>
            </a:r>
            <a:r>
              <a:rPr lang="en-US" sz="2400" dirty="0" err="1"/>
              <a:t>pbcd</a:t>
            </a:r>
            <a:endParaRPr lang="en-US" sz="2400" dirty="0"/>
          </a:p>
          <a:p>
            <a:pPr algn="just" fontAlgn="base"/>
            <a:r>
              <a:rPr lang="en-US" sz="2400" dirty="0"/>
              <a:t>Docker volume shared between containers for sharing csv about climate data</a:t>
            </a:r>
          </a:p>
          <a:p>
            <a:pPr marL="0" indent="0" algn="just" fontAlgn="base">
              <a:buNone/>
            </a:pPr>
            <a:endParaRPr lang="en-US" sz="2400" dirty="0"/>
          </a:p>
          <a:p>
            <a:pPr marL="0" indent="0" algn="just" fontAlgn="base">
              <a:buNone/>
            </a:pPr>
            <a:endParaRPr lang="it-IT" sz="2400" dirty="0"/>
          </a:p>
        </p:txBody>
      </p:sp>
      <p:sp>
        <p:nvSpPr>
          <p:cNvPr id="6" name="Segnaposto contenuto 15">
            <a:extLst>
              <a:ext uri="{FF2B5EF4-FFF2-40B4-BE49-F238E27FC236}">
                <a16:creationId xmlns:a16="http://schemas.microsoft.com/office/drawing/2014/main" id="{2C4DDA19-2EB5-09FA-D120-5F60967ED979}"/>
              </a:ext>
            </a:extLst>
          </p:cNvPr>
          <p:cNvSpPr txBox="1">
            <a:spLocks/>
          </p:cNvSpPr>
          <p:nvPr/>
        </p:nvSpPr>
        <p:spPr>
          <a:xfrm>
            <a:off x="7400924" y="1661426"/>
            <a:ext cx="3724275" cy="4190734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it-I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92120A-FBC7-B877-CB02-2F1700E80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574" y="952157"/>
            <a:ext cx="4909226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526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Un concetto genetico astratto">
            <a:extLst>
              <a:ext uri="{FF2B5EF4-FFF2-40B4-BE49-F238E27FC236}">
                <a16:creationId xmlns:a16="http://schemas.microsoft.com/office/drawing/2014/main" id="{180F2536-5A67-AA61-5500-587F7DDC00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838" r="9091" b="21025"/>
          <a:stretch/>
        </p:blipFill>
        <p:spPr>
          <a:xfrm>
            <a:off x="-1866" y="10"/>
            <a:ext cx="12191980" cy="6857990"/>
          </a:xfrm>
          <a:prstGeom prst="rect">
            <a:avLst/>
          </a:prstGeom>
          <a:solidFill>
            <a:srgbClr val="0060A8">
              <a:alpha val="63000"/>
            </a:srgbClr>
          </a:solidFill>
        </p:spPr>
      </p:pic>
      <p:sp>
        <p:nvSpPr>
          <p:cNvPr id="15" name="Titolo 14">
            <a:extLst>
              <a:ext uri="{FF2B5EF4-FFF2-40B4-BE49-F238E27FC236}">
                <a16:creationId xmlns:a16="http://schemas.microsoft.com/office/drawing/2014/main" id="{5B97432B-3507-5D13-DB30-689F9920F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18832"/>
          </a:xfrm>
          <a:solidFill>
            <a:schemeClr val="bg1">
              <a:alpha val="78000"/>
            </a:schemeClr>
          </a:solidFill>
        </p:spPr>
        <p:txBody>
          <a:bodyPr>
            <a:normAutofit/>
          </a:bodyPr>
          <a:lstStyle/>
          <a:p>
            <a:pPr algn="just"/>
            <a:r>
              <a:rPr lang="it-IT" sz="3600" dirty="0"/>
              <a:t>Docker compose</a:t>
            </a:r>
          </a:p>
        </p:txBody>
      </p:sp>
      <p:sp>
        <p:nvSpPr>
          <p:cNvPr id="2" name="Segnaposto contenuto 15">
            <a:extLst>
              <a:ext uri="{FF2B5EF4-FFF2-40B4-BE49-F238E27FC236}">
                <a16:creationId xmlns:a16="http://schemas.microsoft.com/office/drawing/2014/main" id="{E9353429-0508-FE3B-AA95-F6A6C30B35C6}"/>
              </a:ext>
            </a:extLst>
          </p:cNvPr>
          <p:cNvSpPr txBox="1">
            <a:spLocks/>
          </p:cNvSpPr>
          <p:nvPr/>
        </p:nvSpPr>
        <p:spPr>
          <a:xfrm>
            <a:off x="1066799" y="1661426"/>
            <a:ext cx="5095876" cy="4820336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None/>
            </a:pPr>
            <a:endParaRPr lang="it-IT" sz="2400" dirty="0"/>
          </a:p>
        </p:txBody>
      </p:sp>
      <p:sp>
        <p:nvSpPr>
          <p:cNvPr id="6" name="Segnaposto contenuto 15">
            <a:extLst>
              <a:ext uri="{FF2B5EF4-FFF2-40B4-BE49-F238E27FC236}">
                <a16:creationId xmlns:a16="http://schemas.microsoft.com/office/drawing/2014/main" id="{2C4DDA19-2EB5-09FA-D120-5F60967ED979}"/>
              </a:ext>
            </a:extLst>
          </p:cNvPr>
          <p:cNvSpPr txBox="1">
            <a:spLocks/>
          </p:cNvSpPr>
          <p:nvPr/>
        </p:nvSpPr>
        <p:spPr>
          <a:xfrm>
            <a:off x="6162676" y="1661425"/>
            <a:ext cx="4962524" cy="4820335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it-IT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94BAEBE5-088C-62FA-2459-EDD2EC9E3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457" y="1515595"/>
            <a:ext cx="3189010" cy="482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7DCF3B88-9C6E-98B5-53D7-EF9201E53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099" y="992777"/>
            <a:ext cx="6059608" cy="119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56C8269-A974-C06A-9508-A41333844B3C}"/>
              </a:ext>
            </a:extLst>
          </p:cNvPr>
          <p:cNvSpPr txBox="1"/>
          <p:nvPr/>
        </p:nvSpPr>
        <p:spPr>
          <a:xfrm>
            <a:off x="4892099" y="2330074"/>
            <a:ext cx="6128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docker-compose up --scale spark-worker=&lt;num of workers&gt;</a:t>
            </a:r>
          </a:p>
          <a:p>
            <a:r>
              <a:rPr lang="en-US" sz="1800" b="1" dirty="0"/>
              <a:t>In our example num of workers = 6</a:t>
            </a:r>
            <a:endParaRPr lang="it-IT" sz="1800" b="1" dirty="0"/>
          </a:p>
          <a:p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384282C-BDF7-9A81-42A2-8A4C8324BA9A}"/>
              </a:ext>
            </a:extLst>
          </p:cNvPr>
          <p:cNvSpPr txBox="1"/>
          <p:nvPr/>
        </p:nvSpPr>
        <p:spPr>
          <a:xfrm>
            <a:off x="3406775" y="5133205"/>
            <a:ext cx="889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1700" b="1" dirty="0">
              <a:solidFill>
                <a:srgbClr val="00B050"/>
              </a:solidFill>
            </a:endParaRPr>
          </a:p>
        </p:txBody>
      </p:sp>
      <p:pic>
        <p:nvPicPr>
          <p:cNvPr id="2066" name="Picture 18" descr="immagine">
            <a:extLst>
              <a:ext uri="{FF2B5EF4-FFF2-40B4-BE49-F238E27FC236}">
                <a16:creationId xmlns:a16="http://schemas.microsoft.com/office/drawing/2014/main" id="{A0F079CB-9460-FED3-23FC-71EAACD99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544" y="3320374"/>
            <a:ext cx="6253163" cy="3015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31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0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 concetto genetico astratto">
            <a:extLst>
              <a:ext uri="{FF2B5EF4-FFF2-40B4-BE49-F238E27FC236}">
                <a16:creationId xmlns:a16="http://schemas.microsoft.com/office/drawing/2014/main" id="{9B8D2CFD-64FF-A2E2-3EBB-373E4F7B63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838" r="9091" b="210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rgbClr val="0060A8">
              <a:alpha val="63000"/>
            </a:srgbClr>
          </a:solidFill>
        </p:spPr>
      </p:pic>
      <p:sp>
        <p:nvSpPr>
          <p:cNvPr id="34" name="Rectangle 16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8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053E32C-C1C9-7522-8103-53A47BA9F199}"/>
              </a:ext>
            </a:extLst>
          </p:cNvPr>
          <p:cNvSpPr txBox="1"/>
          <p:nvPr/>
        </p:nvSpPr>
        <p:spPr>
          <a:xfrm>
            <a:off x="774043" y="727626"/>
            <a:ext cx="4602152" cy="17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D585EF5-C552-4D22-66AA-14ECB4EEEA08}"/>
              </a:ext>
            </a:extLst>
          </p:cNvPr>
          <p:cNvSpPr txBox="1"/>
          <p:nvPr/>
        </p:nvSpPr>
        <p:spPr>
          <a:xfrm>
            <a:off x="774043" y="2538920"/>
            <a:ext cx="4602152" cy="348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 algn="just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0196A7C-8880-9434-CADC-41467227F23E}"/>
              </a:ext>
            </a:extLst>
          </p:cNvPr>
          <p:cNvSpPr txBox="1"/>
          <p:nvPr/>
        </p:nvSpPr>
        <p:spPr>
          <a:xfrm>
            <a:off x="868680" y="642593"/>
            <a:ext cx="4950778" cy="1744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Climate change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CA6C379-6D2F-AAB7-58E7-ED24D280AE4A}"/>
              </a:ext>
            </a:extLst>
          </p:cNvPr>
          <p:cNvSpPr/>
          <p:nvPr/>
        </p:nvSpPr>
        <p:spPr>
          <a:xfrm>
            <a:off x="704088" y="2209538"/>
            <a:ext cx="4772480" cy="3809447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0321C8D-A90C-7B83-05C8-92B77E651A1E}"/>
              </a:ext>
            </a:extLst>
          </p:cNvPr>
          <p:cNvSpPr txBox="1"/>
          <p:nvPr/>
        </p:nvSpPr>
        <p:spPr>
          <a:xfrm>
            <a:off x="589935" y="2445851"/>
            <a:ext cx="47724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In the last </a:t>
            </a:r>
            <a:r>
              <a:rPr lang="it-IT" dirty="0" err="1"/>
              <a:t>years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assisting</a:t>
            </a:r>
            <a:r>
              <a:rPr lang="it-IT" dirty="0"/>
              <a:t> to an </a:t>
            </a:r>
            <a:r>
              <a:rPr lang="it-IT" dirty="0" err="1"/>
              <a:t>increase</a:t>
            </a:r>
            <a:r>
              <a:rPr lang="it-IT" dirty="0"/>
              <a:t> in </a:t>
            </a:r>
            <a:r>
              <a:rPr lang="it-IT" dirty="0" err="1"/>
              <a:t>environmental</a:t>
            </a:r>
            <a:r>
              <a:rPr lang="it-IT" dirty="0"/>
              <a:t> </a:t>
            </a:r>
            <a:r>
              <a:rPr lang="it-IT" dirty="0" err="1"/>
              <a:t>pollution</a:t>
            </a:r>
            <a:r>
              <a:rPr lang="it-IT" dirty="0"/>
              <a:t>.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 This </a:t>
            </a:r>
            <a:r>
              <a:rPr lang="it-IT" dirty="0" err="1"/>
              <a:t>inevitably</a:t>
            </a:r>
            <a:r>
              <a:rPr lang="it-IT" dirty="0"/>
              <a:t> lead to </a:t>
            </a:r>
            <a:r>
              <a:rPr lang="it-IT" dirty="0" err="1"/>
              <a:t>changes</a:t>
            </a:r>
            <a:r>
              <a:rPr lang="it-IT" dirty="0"/>
              <a:t> in </a:t>
            </a:r>
            <a:r>
              <a:rPr lang="it-IT" dirty="0" err="1"/>
              <a:t>climate</a:t>
            </a:r>
            <a:r>
              <a:rPr lang="it-IT" dirty="0"/>
              <a:t> </a:t>
            </a:r>
            <a:r>
              <a:rPr lang="it-IT" dirty="0" err="1"/>
              <a:t>causing</a:t>
            </a:r>
            <a:r>
              <a:rPr lang="it-IT" dirty="0"/>
              <a:t> a </a:t>
            </a:r>
            <a:r>
              <a:rPr lang="it-IT" dirty="0" err="1"/>
              <a:t>lot</a:t>
            </a:r>
            <a:r>
              <a:rPr lang="it-IT" dirty="0"/>
              <a:t> of </a:t>
            </a:r>
            <a:r>
              <a:rPr lang="it-IT" dirty="0" err="1"/>
              <a:t>issues</a:t>
            </a:r>
            <a:r>
              <a:rPr lang="it-IT" dirty="0"/>
              <a:t> for </a:t>
            </a:r>
            <a:r>
              <a:rPr lang="it-IT" dirty="0" err="1"/>
              <a:t>humans</a:t>
            </a:r>
            <a:r>
              <a:rPr lang="it-IT" dirty="0"/>
              <a:t> and </a:t>
            </a:r>
            <a:r>
              <a:rPr lang="it-IT" dirty="0" err="1"/>
              <a:t>all</a:t>
            </a:r>
            <a:r>
              <a:rPr lang="it-IT" dirty="0"/>
              <a:t> living </a:t>
            </a:r>
            <a:r>
              <a:rPr lang="it-IT" dirty="0" err="1"/>
              <a:t>species</a:t>
            </a:r>
            <a:r>
              <a:rPr lang="it-IT" dirty="0"/>
              <a:t>.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How this </a:t>
            </a:r>
            <a:r>
              <a:rPr lang="it-IT" dirty="0" err="1"/>
              <a:t>changes</a:t>
            </a:r>
            <a:r>
              <a:rPr lang="it-IT" dirty="0"/>
              <a:t> are </a:t>
            </a:r>
            <a:r>
              <a:rPr lang="it-IT" dirty="0" err="1"/>
              <a:t>quantificable</a:t>
            </a:r>
            <a:r>
              <a:rPr lang="it-IT" dirty="0"/>
              <a:t>?</a:t>
            </a:r>
          </a:p>
          <a:p>
            <a:pPr algn="just"/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define</a:t>
            </a:r>
            <a:r>
              <a:rPr lang="it-IT" dirty="0"/>
              <a:t> an </a:t>
            </a:r>
            <a:r>
              <a:rPr lang="it-IT" dirty="0" err="1"/>
              <a:t>objective</a:t>
            </a:r>
            <a:r>
              <a:rPr lang="it-IT" dirty="0"/>
              <a:t> </a:t>
            </a:r>
            <a:r>
              <a:rPr lang="it-IT" dirty="0" err="1"/>
              <a:t>criterion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actual</a:t>
            </a:r>
            <a:r>
              <a:rPr lang="it-IT" dirty="0"/>
              <a:t> </a:t>
            </a:r>
            <a:r>
              <a:rPr lang="it-IT" dirty="0" err="1"/>
              <a:t>changes</a:t>
            </a:r>
            <a:r>
              <a:rPr lang="it-IT" dirty="0"/>
              <a:t> in </a:t>
            </a:r>
            <a:r>
              <a:rPr lang="it-IT" dirty="0" err="1"/>
              <a:t>climate</a:t>
            </a:r>
            <a:r>
              <a:rPr lang="it-IT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53978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Un concetto genetico astratto">
            <a:extLst>
              <a:ext uri="{FF2B5EF4-FFF2-40B4-BE49-F238E27FC236}">
                <a16:creationId xmlns:a16="http://schemas.microsoft.com/office/drawing/2014/main" id="{180F2536-5A67-AA61-5500-587F7DDC00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838" r="9091" b="21025"/>
          <a:stretch/>
        </p:blipFill>
        <p:spPr>
          <a:xfrm>
            <a:off x="-1866" y="10"/>
            <a:ext cx="12191980" cy="6857990"/>
          </a:xfrm>
          <a:prstGeom prst="rect">
            <a:avLst/>
          </a:prstGeom>
          <a:solidFill>
            <a:srgbClr val="0060A8">
              <a:alpha val="63000"/>
            </a:srgbClr>
          </a:solidFill>
        </p:spPr>
      </p:pic>
      <p:sp>
        <p:nvSpPr>
          <p:cNvPr id="15" name="Titolo 14">
            <a:extLst>
              <a:ext uri="{FF2B5EF4-FFF2-40B4-BE49-F238E27FC236}">
                <a16:creationId xmlns:a16="http://schemas.microsoft.com/office/drawing/2014/main" id="{5B97432B-3507-5D13-DB30-689F9920F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18832"/>
          </a:xfrm>
          <a:solidFill>
            <a:schemeClr val="bg1">
              <a:alpha val="78000"/>
            </a:schemeClr>
          </a:solidFill>
        </p:spPr>
        <p:txBody>
          <a:bodyPr>
            <a:normAutofit/>
          </a:bodyPr>
          <a:lstStyle/>
          <a:p>
            <a:pPr algn="just"/>
            <a:r>
              <a:rPr lang="it-IT" sz="3600" dirty="0"/>
              <a:t>Spark UI</a:t>
            </a:r>
          </a:p>
        </p:txBody>
      </p:sp>
      <p:sp>
        <p:nvSpPr>
          <p:cNvPr id="2" name="Segnaposto contenuto 15">
            <a:extLst>
              <a:ext uri="{FF2B5EF4-FFF2-40B4-BE49-F238E27FC236}">
                <a16:creationId xmlns:a16="http://schemas.microsoft.com/office/drawing/2014/main" id="{E9353429-0508-FE3B-AA95-F6A6C30B35C6}"/>
              </a:ext>
            </a:extLst>
          </p:cNvPr>
          <p:cNvSpPr txBox="1">
            <a:spLocks/>
          </p:cNvSpPr>
          <p:nvPr/>
        </p:nvSpPr>
        <p:spPr>
          <a:xfrm>
            <a:off x="1066799" y="1661426"/>
            <a:ext cx="5095876" cy="4820336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None/>
            </a:pPr>
            <a:endParaRPr lang="it-IT" sz="2400" dirty="0"/>
          </a:p>
        </p:txBody>
      </p:sp>
      <p:sp>
        <p:nvSpPr>
          <p:cNvPr id="6" name="Segnaposto contenuto 15">
            <a:extLst>
              <a:ext uri="{FF2B5EF4-FFF2-40B4-BE49-F238E27FC236}">
                <a16:creationId xmlns:a16="http://schemas.microsoft.com/office/drawing/2014/main" id="{2C4DDA19-2EB5-09FA-D120-5F60967ED979}"/>
              </a:ext>
            </a:extLst>
          </p:cNvPr>
          <p:cNvSpPr txBox="1">
            <a:spLocks/>
          </p:cNvSpPr>
          <p:nvPr/>
        </p:nvSpPr>
        <p:spPr>
          <a:xfrm>
            <a:off x="6162676" y="1661425"/>
            <a:ext cx="4962524" cy="4820335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it-IT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677FF819-AD9A-2835-7D6D-02C7D85A8A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" t="1150" r="947" b="4158"/>
          <a:stretch/>
        </p:blipFill>
        <p:spPr bwMode="auto">
          <a:xfrm>
            <a:off x="3333749" y="933449"/>
            <a:ext cx="6113809" cy="539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791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Un concetto genetico astratto">
            <a:extLst>
              <a:ext uri="{FF2B5EF4-FFF2-40B4-BE49-F238E27FC236}">
                <a16:creationId xmlns:a16="http://schemas.microsoft.com/office/drawing/2014/main" id="{180F2536-5A67-AA61-5500-587F7DDC00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838" r="9091" b="21025"/>
          <a:stretch/>
        </p:blipFill>
        <p:spPr>
          <a:xfrm>
            <a:off x="-1866" y="10"/>
            <a:ext cx="12191980" cy="6857990"/>
          </a:xfrm>
          <a:prstGeom prst="rect">
            <a:avLst/>
          </a:prstGeom>
          <a:solidFill>
            <a:srgbClr val="0060A8">
              <a:alpha val="63000"/>
            </a:srgbClr>
          </a:solidFill>
        </p:spPr>
      </p:pic>
      <p:sp>
        <p:nvSpPr>
          <p:cNvPr id="15" name="Titolo 14">
            <a:extLst>
              <a:ext uri="{FF2B5EF4-FFF2-40B4-BE49-F238E27FC236}">
                <a16:creationId xmlns:a16="http://schemas.microsoft.com/office/drawing/2014/main" id="{5B97432B-3507-5D13-DB30-689F9920F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18832"/>
          </a:xfrm>
          <a:solidFill>
            <a:schemeClr val="bg1">
              <a:alpha val="78000"/>
            </a:schemeClr>
          </a:solidFill>
        </p:spPr>
        <p:txBody>
          <a:bodyPr>
            <a:normAutofit/>
          </a:bodyPr>
          <a:lstStyle/>
          <a:p>
            <a:pPr algn="just"/>
            <a:r>
              <a:rPr lang="it-IT" sz="3600" dirty="0"/>
              <a:t>Spark UI</a:t>
            </a:r>
          </a:p>
        </p:txBody>
      </p:sp>
      <p:sp>
        <p:nvSpPr>
          <p:cNvPr id="2" name="Segnaposto contenuto 15">
            <a:extLst>
              <a:ext uri="{FF2B5EF4-FFF2-40B4-BE49-F238E27FC236}">
                <a16:creationId xmlns:a16="http://schemas.microsoft.com/office/drawing/2014/main" id="{E9353429-0508-FE3B-AA95-F6A6C30B35C6}"/>
              </a:ext>
            </a:extLst>
          </p:cNvPr>
          <p:cNvSpPr txBox="1">
            <a:spLocks/>
          </p:cNvSpPr>
          <p:nvPr/>
        </p:nvSpPr>
        <p:spPr>
          <a:xfrm>
            <a:off x="1066799" y="1661426"/>
            <a:ext cx="5095876" cy="4820336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None/>
            </a:pPr>
            <a:endParaRPr lang="it-IT" sz="2400" dirty="0"/>
          </a:p>
        </p:txBody>
      </p:sp>
      <p:sp>
        <p:nvSpPr>
          <p:cNvPr id="6" name="Segnaposto contenuto 15">
            <a:extLst>
              <a:ext uri="{FF2B5EF4-FFF2-40B4-BE49-F238E27FC236}">
                <a16:creationId xmlns:a16="http://schemas.microsoft.com/office/drawing/2014/main" id="{2C4DDA19-2EB5-09FA-D120-5F60967ED979}"/>
              </a:ext>
            </a:extLst>
          </p:cNvPr>
          <p:cNvSpPr txBox="1">
            <a:spLocks/>
          </p:cNvSpPr>
          <p:nvPr/>
        </p:nvSpPr>
        <p:spPr>
          <a:xfrm>
            <a:off x="6162676" y="1661425"/>
            <a:ext cx="4962524" cy="4820335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it-IT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CC8EBD1-2B6B-BDD3-6AA1-9FA12278F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1661423"/>
            <a:ext cx="10062172" cy="417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379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Un concetto genetico astratto">
            <a:extLst>
              <a:ext uri="{FF2B5EF4-FFF2-40B4-BE49-F238E27FC236}">
                <a16:creationId xmlns:a16="http://schemas.microsoft.com/office/drawing/2014/main" id="{180F2536-5A67-AA61-5500-587F7DDC00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838" r="9091" b="21025"/>
          <a:stretch/>
        </p:blipFill>
        <p:spPr>
          <a:xfrm>
            <a:off x="-1866" y="10"/>
            <a:ext cx="12191980" cy="6857990"/>
          </a:xfrm>
          <a:prstGeom prst="rect">
            <a:avLst/>
          </a:prstGeom>
          <a:solidFill>
            <a:srgbClr val="0060A8">
              <a:alpha val="63000"/>
            </a:srgbClr>
          </a:solidFill>
        </p:spPr>
      </p:pic>
      <p:sp>
        <p:nvSpPr>
          <p:cNvPr id="15" name="Titolo 14">
            <a:extLst>
              <a:ext uri="{FF2B5EF4-FFF2-40B4-BE49-F238E27FC236}">
                <a16:creationId xmlns:a16="http://schemas.microsoft.com/office/drawing/2014/main" id="{5B97432B-3507-5D13-DB30-689F9920F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18832"/>
          </a:xfrm>
          <a:solidFill>
            <a:schemeClr val="bg1">
              <a:alpha val="78000"/>
            </a:schemeClr>
          </a:solidFill>
        </p:spPr>
        <p:txBody>
          <a:bodyPr>
            <a:normAutofit/>
          </a:bodyPr>
          <a:lstStyle/>
          <a:p>
            <a:pPr algn="just"/>
            <a:r>
              <a:rPr lang="it-IT" sz="3600" dirty="0"/>
              <a:t>PBCD </a:t>
            </a:r>
            <a:r>
              <a:rPr lang="it-IT" sz="3600" dirty="0" err="1"/>
              <a:t>at</a:t>
            </a:r>
            <a:r>
              <a:rPr lang="it-IT" sz="3600" dirty="0"/>
              <a:t> work</a:t>
            </a:r>
          </a:p>
        </p:txBody>
      </p:sp>
      <p:sp>
        <p:nvSpPr>
          <p:cNvPr id="2" name="Segnaposto contenuto 15">
            <a:extLst>
              <a:ext uri="{FF2B5EF4-FFF2-40B4-BE49-F238E27FC236}">
                <a16:creationId xmlns:a16="http://schemas.microsoft.com/office/drawing/2014/main" id="{E9353429-0508-FE3B-AA95-F6A6C30B35C6}"/>
              </a:ext>
            </a:extLst>
          </p:cNvPr>
          <p:cNvSpPr txBox="1">
            <a:spLocks/>
          </p:cNvSpPr>
          <p:nvPr/>
        </p:nvSpPr>
        <p:spPr>
          <a:xfrm>
            <a:off x="1066799" y="1661426"/>
            <a:ext cx="5095876" cy="4820336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None/>
            </a:pPr>
            <a:endParaRPr lang="it-IT" sz="2400" dirty="0"/>
          </a:p>
        </p:txBody>
      </p:sp>
      <p:sp>
        <p:nvSpPr>
          <p:cNvPr id="6" name="Segnaposto contenuto 15">
            <a:extLst>
              <a:ext uri="{FF2B5EF4-FFF2-40B4-BE49-F238E27FC236}">
                <a16:creationId xmlns:a16="http://schemas.microsoft.com/office/drawing/2014/main" id="{2C4DDA19-2EB5-09FA-D120-5F60967ED979}"/>
              </a:ext>
            </a:extLst>
          </p:cNvPr>
          <p:cNvSpPr txBox="1">
            <a:spLocks/>
          </p:cNvSpPr>
          <p:nvPr/>
        </p:nvSpPr>
        <p:spPr>
          <a:xfrm>
            <a:off x="6162676" y="1661425"/>
            <a:ext cx="4962524" cy="4820335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2A5DA02-4FE6-757D-7189-BB1BC5245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919" y="2212172"/>
            <a:ext cx="9950410" cy="371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33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Un concetto genetico astratto">
            <a:extLst>
              <a:ext uri="{FF2B5EF4-FFF2-40B4-BE49-F238E27FC236}">
                <a16:creationId xmlns:a16="http://schemas.microsoft.com/office/drawing/2014/main" id="{180F2536-5A67-AA61-5500-587F7DDC00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24459" b="19291"/>
          <a:stretch/>
        </p:blipFill>
        <p:spPr>
          <a:xfrm>
            <a:off x="-1866" y="10"/>
            <a:ext cx="12191980" cy="6857990"/>
          </a:xfrm>
          <a:prstGeom prst="rect">
            <a:avLst/>
          </a:prstGeom>
          <a:solidFill>
            <a:srgbClr val="0060A8">
              <a:alpha val="63000"/>
            </a:srgbClr>
          </a:solidFill>
        </p:spPr>
      </p:pic>
      <p:sp>
        <p:nvSpPr>
          <p:cNvPr id="15" name="Titolo 14">
            <a:extLst>
              <a:ext uri="{FF2B5EF4-FFF2-40B4-BE49-F238E27FC236}">
                <a16:creationId xmlns:a16="http://schemas.microsoft.com/office/drawing/2014/main" id="{5B97432B-3507-5D13-DB30-689F9920F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Future developments</a:t>
            </a:r>
          </a:p>
        </p:txBody>
      </p:sp>
      <p:sp>
        <p:nvSpPr>
          <p:cNvPr id="2" name="Segnaposto contenuto 15">
            <a:extLst>
              <a:ext uri="{FF2B5EF4-FFF2-40B4-BE49-F238E27FC236}">
                <a16:creationId xmlns:a16="http://schemas.microsoft.com/office/drawing/2014/main" id="{E9353429-0508-FE3B-AA95-F6A6C30B35C6}"/>
              </a:ext>
            </a:extLst>
          </p:cNvPr>
          <p:cNvSpPr txBox="1">
            <a:spLocks/>
          </p:cNvSpPr>
          <p:nvPr/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en-US" sz="2400" dirty="0"/>
              <a:t>Using different mining strategy on </a:t>
            </a:r>
            <a:r>
              <a:rPr lang="en-US" sz="2400" dirty="0" err="1"/>
              <a:t>jKarma</a:t>
            </a:r>
            <a:r>
              <a:rPr lang="en-US" sz="2400" dirty="0"/>
              <a:t> and compare results</a:t>
            </a:r>
          </a:p>
          <a:p>
            <a:pPr fontAlgn="base">
              <a:lnSpc>
                <a:spcPct val="100000"/>
              </a:lnSpc>
            </a:pPr>
            <a:r>
              <a:rPr lang="en-US" sz="2400" dirty="0"/>
              <a:t>Using containers orchestrator such as Kubernetes for better scaling and performance </a:t>
            </a:r>
          </a:p>
          <a:p>
            <a:pPr fontAlgn="base">
              <a:lnSpc>
                <a:spcPct val="100000"/>
              </a:lnSpc>
            </a:pPr>
            <a:r>
              <a:rPr lang="en-US" sz="2400" dirty="0"/>
              <a:t> Fine tuning PBCD algorithm by implementing specific domain pattern mining strategies </a:t>
            </a:r>
          </a:p>
          <a:p>
            <a:pPr fontAlgn="base">
              <a:lnSpc>
                <a:spcPct val="100000"/>
              </a:lnSpc>
            </a:pPr>
            <a:r>
              <a:rPr lang="en-US" sz="2400" dirty="0"/>
              <a:t>Improve data quality and volumes by retrieving data for different places and from different sources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</p:spTree>
    <p:extLst>
      <p:ext uri="{BB962C8B-B14F-4D97-AF65-F5344CB8AC3E}">
        <p14:creationId xmlns:p14="http://schemas.microsoft.com/office/powerpoint/2010/main" val="1978019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11657BF2-BFFB-4FF0-9FE2-4D7F7A7C9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5397171-E233-4F26-9A8C-29C436537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A830B9C-C9EB-4D80-9552-AE9DE3075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5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053E32C-C1C9-7522-8103-53A47BA9F199}"/>
              </a:ext>
            </a:extLst>
          </p:cNvPr>
          <p:cNvSpPr txBox="1"/>
          <p:nvPr/>
        </p:nvSpPr>
        <p:spPr>
          <a:xfrm>
            <a:off x="868680" y="642593"/>
            <a:ext cx="6281928" cy="1744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Objectives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D585EF5-C552-4D22-66AA-14ECB4EEEA08}"/>
              </a:ext>
            </a:extLst>
          </p:cNvPr>
          <p:cNvSpPr txBox="1"/>
          <p:nvPr/>
        </p:nvSpPr>
        <p:spPr>
          <a:xfrm>
            <a:off x="868679" y="2386584"/>
            <a:ext cx="6476017" cy="364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182880" algn="just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2800" dirty="0"/>
              <a:t>Retrieve and analyze climate data over last decades</a:t>
            </a:r>
          </a:p>
          <a:p>
            <a:pPr marL="457200" indent="-182880" algn="just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2800" dirty="0"/>
              <a:t>Discover pattern starting from data</a:t>
            </a:r>
          </a:p>
          <a:p>
            <a:pPr marL="457200" indent="-182880" algn="just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2800" dirty="0"/>
              <a:t>Detect how and to what extent climate has been changed over the time</a:t>
            </a:r>
          </a:p>
        </p:txBody>
      </p:sp>
      <p:pic>
        <p:nvPicPr>
          <p:cNvPr id="4" name="Picture 3" descr="Un concetto genetico astratto">
            <a:extLst>
              <a:ext uri="{FF2B5EF4-FFF2-40B4-BE49-F238E27FC236}">
                <a16:creationId xmlns:a16="http://schemas.microsoft.com/office/drawing/2014/main" id="{9B8D2CFD-64FF-A2E2-3EBB-373E4F7B63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50" r="14728" b="-2"/>
          <a:stretch/>
        </p:blipFill>
        <p:spPr>
          <a:xfrm>
            <a:off x="7837371" y="237744"/>
            <a:ext cx="4124416" cy="6382512"/>
          </a:xfrm>
          <a:prstGeom prst="rect">
            <a:avLst/>
          </a:prstGeom>
          <a:solidFill>
            <a:srgbClr val="0060A8">
              <a:alpha val="63000"/>
            </a:srgbClr>
          </a:solidFill>
        </p:spPr>
      </p:pic>
    </p:spTree>
    <p:extLst>
      <p:ext uri="{BB962C8B-B14F-4D97-AF65-F5344CB8AC3E}">
        <p14:creationId xmlns:p14="http://schemas.microsoft.com/office/powerpoint/2010/main" val="55099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>
            <a:alpha val="8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0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 concetto genetico astratto">
            <a:extLst>
              <a:ext uri="{FF2B5EF4-FFF2-40B4-BE49-F238E27FC236}">
                <a16:creationId xmlns:a16="http://schemas.microsoft.com/office/drawing/2014/main" id="{9B8D2CFD-64FF-A2E2-3EBB-373E4F7B63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838" r="9091" b="21025"/>
          <a:stretch/>
        </p:blipFill>
        <p:spPr>
          <a:xfrm>
            <a:off x="-1866" y="-9968"/>
            <a:ext cx="12191980" cy="6857990"/>
          </a:xfrm>
          <a:prstGeom prst="rect">
            <a:avLst/>
          </a:prstGeom>
          <a:solidFill>
            <a:srgbClr val="0070C0"/>
          </a:solidFill>
        </p:spPr>
      </p:pic>
      <p:sp>
        <p:nvSpPr>
          <p:cNvPr id="34" name="Rectangle 16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8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053E32C-C1C9-7522-8103-53A47BA9F199}"/>
              </a:ext>
            </a:extLst>
          </p:cNvPr>
          <p:cNvSpPr txBox="1"/>
          <p:nvPr/>
        </p:nvSpPr>
        <p:spPr>
          <a:xfrm>
            <a:off x="774043" y="727626"/>
            <a:ext cx="4602152" cy="17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Big Data Analytics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D585EF5-C552-4D22-66AA-14ECB4EEEA08}"/>
              </a:ext>
            </a:extLst>
          </p:cNvPr>
          <p:cNvSpPr txBox="1"/>
          <p:nvPr/>
        </p:nvSpPr>
        <p:spPr>
          <a:xfrm>
            <a:off x="774043" y="2538920"/>
            <a:ext cx="4602152" cy="348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800" dirty="0"/>
              <a:t>Complex process of big data examination to discover new information useful for organizations and public administrations</a:t>
            </a:r>
          </a:p>
        </p:txBody>
      </p:sp>
    </p:spTree>
    <p:extLst>
      <p:ext uri="{BB962C8B-B14F-4D97-AF65-F5344CB8AC3E}">
        <p14:creationId xmlns:p14="http://schemas.microsoft.com/office/powerpoint/2010/main" val="417793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 concetto genetico astratto">
            <a:extLst>
              <a:ext uri="{FF2B5EF4-FFF2-40B4-BE49-F238E27FC236}">
                <a16:creationId xmlns:a16="http://schemas.microsoft.com/office/drawing/2014/main" id="{9B8D2CFD-64FF-A2E2-3EBB-373E4F7B63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24459" b="192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rgbClr val="0060A8">
              <a:alpha val="63000"/>
            </a:srgbClr>
          </a:solidFill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EA3EBDD-F0FD-3E8B-E1AA-27440C9AE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033" y="458579"/>
            <a:ext cx="9891250" cy="594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915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0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 concetto genetico astratto">
            <a:extLst>
              <a:ext uri="{FF2B5EF4-FFF2-40B4-BE49-F238E27FC236}">
                <a16:creationId xmlns:a16="http://schemas.microsoft.com/office/drawing/2014/main" id="{9B8D2CFD-64FF-A2E2-3EBB-373E4F7B63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838" r="9091" b="210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rgbClr val="0060A8">
              <a:alpha val="63000"/>
            </a:srgbClr>
          </a:solidFill>
        </p:spPr>
      </p:pic>
      <p:sp>
        <p:nvSpPr>
          <p:cNvPr id="34" name="Rectangle 16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8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053E32C-C1C9-7522-8103-53A47BA9F199}"/>
              </a:ext>
            </a:extLst>
          </p:cNvPr>
          <p:cNvSpPr txBox="1"/>
          <p:nvPr/>
        </p:nvSpPr>
        <p:spPr>
          <a:xfrm>
            <a:off x="774043" y="727626"/>
            <a:ext cx="4602152" cy="17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D585EF5-C552-4D22-66AA-14ECB4EEEA08}"/>
              </a:ext>
            </a:extLst>
          </p:cNvPr>
          <p:cNvSpPr txBox="1"/>
          <p:nvPr/>
        </p:nvSpPr>
        <p:spPr>
          <a:xfrm>
            <a:off x="774043" y="2538920"/>
            <a:ext cx="4602152" cy="348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 algn="just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0196A7C-8880-9434-CADC-41467227F23E}"/>
              </a:ext>
            </a:extLst>
          </p:cNvPr>
          <p:cNvSpPr txBox="1"/>
          <p:nvPr/>
        </p:nvSpPr>
        <p:spPr>
          <a:xfrm>
            <a:off x="868680" y="642593"/>
            <a:ext cx="4507515" cy="1744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Which data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36015E9-BFE6-056F-51AB-1FB3F8E73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0833" y="609125"/>
            <a:ext cx="7453948" cy="16004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39" name="CasellaDiTesto 8">
            <a:extLst>
              <a:ext uri="{FF2B5EF4-FFF2-40B4-BE49-F238E27FC236}">
                <a16:creationId xmlns:a16="http://schemas.microsoft.com/office/drawing/2014/main" id="{1022EF4B-23FD-B634-567F-F7B61A5EA7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2852193"/>
              </p:ext>
            </p:extLst>
          </p:nvPr>
        </p:nvGraphicFramePr>
        <p:xfrm>
          <a:off x="704088" y="2209538"/>
          <a:ext cx="4772480" cy="3809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88268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0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 concetto genetico astratto">
            <a:extLst>
              <a:ext uri="{FF2B5EF4-FFF2-40B4-BE49-F238E27FC236}">
                <a16:creationId xmlns:a16="http://schemas.microsoft.com/office/drawing/2014/main" id="{9B8D2CFD-64FF-A2E2-3EBB-373E4F7B63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838" r="9091" b="210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rgbClr val="0060A8">
              <a:alpha val="63000"/>
            </a:srgbClr>
          </a:solidFill>
        </p:spPr>
      </p:pic>
      <p:sp>
        <p:nvSpPr>
          <p:cNvPr id="34" name="Rectangle 16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8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053E32C-C1C9-7522-8103-53A47BA9F199}"/>
              </a:ext>
            </a:extLst>
          </p:cNvPr>
          <p:cNvSpPr txBox="1"/>
          <p:nvPr/>
        </p:nvSpPr>
        <p:spPr>
          <a:xfrm>
            <a:off x="774043" y="727626"/>
            <a:ext cx="4602152" cy="17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D585EF5-C552-4D22-66AA-14ECB4EEEA08}"/>
              </a:ext>
            </a:extLst>
          </p:cNvPr>
          <p:cNvSpPr txBox="1"/>
          <p:nvPr/>
        </p:nvSpPr>
        <p:spPr>
          <a:xfrm>
            <a:off x="774043" y="2538920"/>
            <a:ext cx="4602152" cy="348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 algn="just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0196A7C-8880-9434-CADC-41467227F23E}"/>
              </a:ext>
            </a:extLst>
          </p:cNvPr>
          <p:cNvSpPr txBox="1"/>
          <p:nvPr/>
        </p:nvSpPr>
        <p:spPr>
          <a:xfrm>
            <a:off x="868680" y="642593"/>
            <a:ext cx="4507515" cy="1744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Which data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36015E9-BFE6-056F-51AB-1FB3F8E736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60833" y="609125"/>
            <a:ext cx="7453948" cy="16004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2C79402-86F8-FC5F-F5D7-4066E2CD97DF}"/>
              </a:ext>
            </a:extLst>
          </p:cNvPr>
          <p:cNvSpPr txBox="1"/>
          <p:nvPr/>
        </p:nvSpPr>
        <p:spPr>
          <a:xfrm>
            <a:off x="728324" y="2294566"/>
            <a:ext cx="47679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Climate data for Louisiana and Mississippi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STATION_NAME </a:t>
            </a:r>
            <a:r>
              <a:rPr lang="en-US" dirty="0"/>
              <a:t>(max 50 characters) is the name of the station (usually city/airport name).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DATE </a:t>
            </a:r>
            <a:r>
              <a:rPr lang="en-US" dirty="0"/>
              <a:t>is the date of the record in the format ‘</a:t>
            </a:r>
            <a:r>
              <a:rPr lang="en-US" dirty="0" err="1"/>
              <a:t>yyyy</a:t>
            </a:r>
            <a:r>
              <a:rPr lang="en-US" dirty="0"/>
              <a:t>-MM-dd’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AWND </a:t>
            </a:r>
            <a:r>
              <a:rPr lang="en-US" dirty="0"/>
              <a:t>- Average daily wind speed m/s</a:t>
            </a:r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dirty="0"/>
              <a:t>PRCP</a:t>
            </a:r>
            <a:r>
              <a:rPr lang="it-IT" dirty="0"/>
              <a:t> - </a:t>
            </a:r>
            <a:r>
              <a:rPr lang="it-IT" dirty="0" err="1"/>
              <a:t>Precipitation</a:t>
            </a:r>
            <a:r>
              <a:rPr lang="it-IT" dirty="0"/>
              <a:t> in mm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dirty="0"/>
              <a:t>SNOW</a:t>
            </a:r>
            <a:r>
              <a:rPr lang="it-IT" dirty="0"/>
              <a:t> - </a:t>
            </a:r>
            <a:r>
              <a:rPr lang="it-IT" dirty="0" err="1"/>
              <a:t>Snowfall</a:t>
            </a:r>
            <a:r>
              <a:rPr lang="it-IT" dirty="0"/>
              <a:t> in mm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dirty="0"/>
              <a:t>TMAX</a:t>
            </a:r>
            <a:r>
              <a:rPr lang="it-IT" dirty="0"/>
              <a:t> - Maximum temperature in Celsius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dirty="0"/>
              <a:t>TMIN</a:t>
            </a:r>
            <a:r>
              <a:rPr lang="it-IT" dirty="0"/>
              <a:t> - Minimum temperature in Celsius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TOBS</a:t>
            </a:r>
            <a:r>
              <a:rPr lang="en-US" dirty="0"/>
              <a:t> - Temperature at the time of observation in Celsius</a:t>
            </a:r>
            <a:endParaRPr lang="it-IT" dirty="0"/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693AA27F-54FB-8059-7D03-7CF4D34E9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594151"/>
              </p:ext>
            </p:extLst>
          </p:nvPr>
        </p:nvGraphicFramePr>
        <p:xfrm>
          <a:off x="6118971" y="2182761"/>
          <a:ext cx="5837055" cy="3480622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645623">
                  <a:extLst>
                    <a:ext uri="{9D8B030D-6E8A-4147-A177-3AD203B41FA5}">
                      <a16:colId xmlns:a16="http://schemas.microsoft.com/office/drawing/2014/main" val="2885012803"/>
                    </a:ext>
                  </a:extLst>
                </a:gridCol>
                <a:gridCol w="1225895">
                  <a:extLst>
                    <a:ext uri="{9D8B030D-6E8A-4147-A177-3AD203B41FA5}">
                      <a16:colId xmlns:a16="http://schemas.microsoft.com/office/drawing/2014/main" val="111654493"/>
                    </a:ext>
                  </a:extLst>
                </a:gridCol>
                <a:gridCol w="1049227">
                  <a:extLst>
                    <a:ext uri="{9D8B030D-6E8A-4147-A177-3AD203B41FA5}">
                      <a16:colId xmlns:a16="http://schemas.microsoft.com/office/drawing/2014/main" val="3707504063"/>
                    </a:ext>
                  </a:extLst>
                </a:gridCol>
                <a:gridCol w="527071">
                  <a:extLst>
                    <a:ext uri="{9D8B030D-6E8A-4147-A177-3AD203B41FA5}">
                      <a16:colId xmlns:a16="http://schemas.microsoft.com/office/drawing/2014/main" val="564152793"/>
                    </a:ext>
                  </a:extLst>
                </a:gridCol>
                <a:gridCol w="425910">
                  <a:extLst>
                    <a:ext uri="{9D8B030D-6E8A-4147-A177-3AD203B41FA5}">
                      <a16:colId xmlns:a16="http://schemas.microsoft.com/office/drawing/2014/main" val="326540124"/>
                    </a:ext>
                  </a:extLst>
                </a:gridCol>
                <a:gridCol w="488987">
                  <a:extLst>
                    <a:ext uri="{9D8B030D-6E8A-4147-A177-3AD203B41FA5}">
                      <a16:colId xmlns:a16="http://schemas.microsoft.com/office/drawing/2014/main" val="2973949676"/>
                    </a:ext>
                  </a:extLst>
                </a:gridCol>
                <a:gridCol w="478697">
                  <a:extLst>
                    <a:ext uri="{9D8B030D-6E8A-4147-A177-3AD203B41FA5}">
                      <a16:colId xmlns:a16="http://schemas.microsoft.com/office/drawing/2014/main" val="2296769968"/>
                    </a:ext>
                  </a:extLst>
                </a:gridCol>
                <a:gridCol w="478697">
                  <a:extLst>
                    <a:ext uri="{9D8B030D-6E8A-4147-A177-3AD203B41FA5}">
                      <a16:colId xmlns:a16="http://schemas.microsoft.com/office/drawing/2014/main" val="2961544026"/>
                    </a:ext>
                  </a:extLst>
                </a:gridCol>
                <a:gridCol w="516948">
                  <a:extLst>
                    <a:ext uri="{9D8B030D-6E8A-4147-A177-3AD203B41FA5}">
                      <a16:colId xmlns:a16="http://schemas.microsoft.com/office/drawing/2014/main" val="2789390059"/>
                    </a:ext>
                  </a:extLst>
                </a:gridCol>
              </a:tblGrid>
              <a:tr h="350398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STATION</a:t>
                      </a:r>
                      <a:endParaRPr lang="it-IT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NAME</a:t>
                      </a:r>
                      <a:endParaRPr lang="it-IT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DATE</a:t>
                      </a:r>
                      <a:endParaRPr lang="it-IT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AWND</a:t>
                      </a:r>
                      <a:endParaRPr lang="it-IT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PRCP</a:t>
                      </a:r>
                      <a:endParaRPr lang="it-IT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SNOW</a:t>
                      </a:r>
                      <a:endParaRPr lang="it-IT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TMAX</a:t>
                      </a:r>
                      <a:endParaRPr lang="it-IT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TMIN</a:t>
                      </a:r>
                      <a:endParaRPr lang="it-IT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TOBS</a:t>
                      </a:r>
                      <a:endParaRPr lang="it-IT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3927894"/>
                  </a:ext>
                </a:extLst>
              </a:tr>
              <a:tr h="521704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USC00226308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NEWTON EXPERIMENTAL STATION, MS 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01/01/2006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21,1 °C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5,0 °C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13,3 °C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074346"/>
                  </a:ext>
                </a:extLst>
              </a:tr>
              <a:tr h="521704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USC00226308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NEWTON EXPERIMENTAL STATION, MS 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02/01/2006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22,2 °C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13,3 °C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20,6 °C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8707681"/>
                  </a:ext>
                </a:extLst>
              </a:tr>
              <a:tr h="521704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USC00226308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NEWTON EXPERIMENTAL STATION, MS 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03/01/2006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26,1 °C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6,7 °C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6,7 °C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509525"/>
                  </a:ext>
                </a:extLst>
              </a:tr>
              <a:tr h="521704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USC00226308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NEWTON EXPERIMENTAL STATION, MS 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04/01/2006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19,4 °C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1,1 °C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2,2 °C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567970"/>
                  </a:ext>
                </a:extLst>
              </a:tr>
              <a:tr h="521704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USC00226308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NEWTON EXPERIMENTAL STATION, MS 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05/01/2006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25,6 °C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2,2 °C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6,1 °C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0375939"/>
                  </a:ext>
                </a:extLst>
              </a:tr>
              <a:tr h="521704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USC00226308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NEWTON EXPERIMENTAL STATION, MS 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06/01/2006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14,4 °C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-1,7 °C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1,1 °C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8178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162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 descr="Un concetto genetico astratto">
            <a:extLst>
              <a:ext uri="{FF2B5EF4-FFF2-40B4-BE49-F238E27FC236}">
                <a16:creationId xmlns:a16="http://schemas.microsoft.com/office/drawing/2014/main" id="{241716D7-39DF-DF11-49BA-F112836D7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838" r="9091" b="21025"/>
          <a:stretch/>
        </p:blipFill>
        <p:spPr>
          <a:xfrm>
            <a:off x="-1866" y="10"/>
            <a:ext cx="12191980" cy="6857990"/>
          </a:xfrm>
          <a:prstGeom prst="rect">
            <a:avLst/>
          </a:prstGeom>
          <a:solidFill>
            <a:srgbClr val="0060A8">
              <a:alpha val="63000"/>
            </a:srgbClr>
          </a:solidFill>
        </p:spPr>
      </p:pic>
      <p:graphicFrame>
        <p:nvGraphicFramePr>
          <p:cNvPr id="17" name="Tabella 16">
            <a:extLst>
              <a:ext uri="{FF2B5EF4-FFF2-40B4-BE49-F238E27FC236}">
                <a16:creationId xmlns:a16="http://schemas.microsoft.com/office/drawing/2014/main" id="{AD1C4859-777C-0C7D-9A16-C78B24748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596163"/>
              </p:ext>
            </p:extLst>
          </p:nvPr>
        </p:nvGraphicFramePr>
        <p:xfrm>
          <a:off x="6278639" y="3121346"/>
          <a:ext cx="5837055" cy="3480622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645623">
                  <a:extLst>
                    <a:ext uri="{9D8B030D-6E8A-4147-A177-3AD203B41FA5}">
                      <a16:colId xmlns:a16="http://schemas.microsoft.com/office/drawing/2014/main" val="2885012803"/>
                    </a:ext>
                  </a:extLst>
                </a:gridCol>
                <a:gridCol w="1225895">
                  <a:extLst>
                    <a:ext uri="{9D8B030D-6E8A-4147-A177-3AD203B41FA5}">
                      <a16:colId xmlns:a16="http://schemas.microsoft.com/office/drawing/2014/main" val="111654493"/>
                    </a:ext>
                  </a:extLst>
                </a:gridCol>
                <a:gridCol w="1049227">
                  <a:extLst>
                    <a:ext uri="{9D8B030D-6E8A-4147-A177-3AD203B41FA5}">
                      <a16:colId xmlns:a16="http://schemas.microsoft.com/office/drawing/2014/main" val="3707504063"/>
                    </a:ext>
                  </a:extLst>
                </a:gridCol>
                <a:gridCol w="527071">
                  <a:extLst>
                    <a:ext uri="{9D8B030D-6E8A-4147-A177-3AD203B41FA5}">
                      <a16:colId xmlns:a16="http://schemas.microsoft.com/office/drawing/2014/main" val="564152793"/>
                    </a:ext>
                  </a:extLst>
                </a:gridCol>
                <a:gridCol w="425910">
                  <a:extLst>
                    <a:ext uri="{9D8B030D-6E8A-4147-A177-3AD203B41FA5}">
                      <a16:colId xmlns:a16="http://schemas.microsoft.com/office/drawing/2014/main" val="326540124"/>
                    </a:ext>
                  </a:extLst>
                </a:gridCol>
                <a:gridCol w="488987">
                  <a:extLst>
                    <a:ext uri="{9D8B030D-6E8A-4147-A177-3AD203B41FA5}">
                      <a16:colId xmlns:a16="http://schemas.microsoft.com/office/drawing/2014/main" val="2973949676"/>
                    </a:ext>
                  </a:extLst>
                </a:gridCol>
                <a:gridCol w="478697">
                  <a:extLst>
                    <a:ext uri="{9D8B030D-6E8A-4147-A177-3AD203B41FA5}">
                      <a16:colId xmlns:a16="http://schemas.microsoft.com/office/drawing/2014/main" val="2296769968"/>
                    </a:ext>
                  </a:extLst>
                </a:gridCol>
                <a:gridCol w="478697">
                  <a:extLst>
                    <a:ext uri="{9D8B030D-6E8A-4147-A177-3AD203B41FA5}">
                      <a16:colId xmlns:a16="http://schemas.microsoft.com/office/drawing/2014/main" val="2961544026"/>
                    </a:ext>
                  </a:extLst>
                </a:gridCol>
                <a:gridCol w="516948">
                  <a:extLst>
                    <a:ext uri="{9D8B030D-6E8A-4147-A177-3AD203B41FA5}">
                      <a16:colId xmlns:a16="http://schemas.microsoft.com/office/drawing/2014/main" val="2789390059"/>
                    </a:ext>
                  </a:extLst>
                </a:gridCol>
              </a:tblGrid>
              <a:tr h="350398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STATION</a:t>
                      </a:r>
                      <a:endParaRPr lang="it-IT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NAME</a:t>
                      </a:r>
                      <a:endParaRPr lang="it-IT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DATE</a:t>
                      </a:r>
                      <a:endParaRPr lang="it-IT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AWND</a:t>
                      </a:r>
                      <a:endParaRPr lang="it-IT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PRCP</a:t>
                      </a:r>
                      <a:endParaRPr lang="it-IT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SNOW</a:t>
                      </a:r>
                      <a:endParaRPr lang="it-IT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TMAX</a:t>
                      </a:r>
                      <a:endParaRPr lang="it-IT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TMIN</a:t>
                      </a:r>
                      <a:endParaRPr lang="it-IT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TOBS</a:t>
                      </a:r>
                      <a:endParaRPr lang="it-IT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3927894"/>
                  </a:ext>
                </a:extLst>
              </a:tr>
              <a:tr h="52170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USC00226308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NEWTON EXPERIMENTAL STATION, MS 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01/01/2006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21,1 °C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5,0 °C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13,3 °C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074346"/>
                  </a:ext>
                </a:extLst>
              </a:tr>
              <a:tr h="52170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USC00226308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NEWTON EXPERIMENTAL STATION, MS 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02/01/2006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22,2 °C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13,3 °C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20,6 °C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8707681"/>
                  </a:ext>
                </a:extLst>
              </a:tr>
              <a:tr h="52170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USC00226308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NEWTON EXPERIMENTAL STATION, MS 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03/01/2006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26,1 °C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6,7 °C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6,7 °C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509525"/>
                  </a:ext>
                </a:extLst>
              </a:tr>
              <a:tr h="52170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USC00226308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NEWTON EXPERIMENTAL STATION, MS 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04/01/2006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19,4 °C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1,1 °C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2,2 °C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567970"/>
                  </a:ext>
                </a:extLst>
              </a:tr>
              <a:tr h="52170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USC00226308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NEWTON EXPERIMENTAL STATION, MS 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05/01/2006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25,6 °C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2,2 °C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6,1 °C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0375939"/>
                  </a:ext>
                </a:extLst>
              </a:tr>
              <a:tr h="52170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USC00226308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NEWTON EXPERIMENTAL STATION, MS 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06/01/2006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14,4 °C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-1,7 °C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1,1 °C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8178545"/>
                  </a:ext>
                </a:extLst>
              </a:tr>
            </a:tbl>
          </a:graphicData>
        </a:graphic>
      </p:graphicFrame>
      <p:graphicFrame>
        <p:nvGraphicFramePr>
          <p:cNvPr id="18" name="Tabella 17">
            <a:extLst>
              <a:ext uri="{FF2B5EF4-FFF2-40B4-BE49-F238E27FC236}">
                <a16:creationId xmlns:a16="http://schemas.microsoft.com/office/drawing/2014/main" id="{3E5539BF-15D2-B8BB-7CEA-3F6A1154ABA8}"/>
              </a:ext>
            </a:extLst>
          </p:cNvPr>
          <p:cNvGraphicFramePr>
            <a:graphicFrameLocks noGrp="1"/>
          </p:cNvGraphicFramePr>
          <p:nvPr/>
        </p:nvGraphicFramePr>
        <p:xfrm>
          <a:off x="139046" y="402478"/>
          <a:ext cx="6096001" cy="30861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69490">
                  <a:extLst>
                    <a:ext uri="{9D8B030D-6E8A-4147-A177-3AD203B41FA5}">
                      <a16:colId xmlns:a16="http://schemas.microsoft.com/office/drawing/2014/main" val="3506275113"/>
                    </a:ext>
                  </a:extLst>
                </a:gridCol>
                <a:gridCol w="708837">
                  <a:extLst>
                    <a:ext uri="{9D8B030D-6E8A-4147-A177-3AD203B41FA5}">
                      <a16:colId xmlns:a16="http://schemas.microsoft.com/office/drawing/2014/main" val="2464308673"/>
                    </a:ext>
                  </a:extLst>
                </a:gridCol>
                <a:gridCol w="708837">
                  <a:extLst>
                    <a:ext uri="{9D8B030D-6E8A-4147-A177-3AD203B41FA5}">
                      <a16:colId xmlns:a16="http://schemas.microsoft.com/office/drawing/2014/main" val="3456197545"/>
                    </a:ext>
                  </a:extLst>
                </a:gridCol>
                <a:gridCol w="708837">
                  <a:extLst>
                    <a:ext uri="{9D8B030D-6E8A-4147-A177-3AD203B41FA5}">
                      <a16:colId xmlns:a16="http://schemas.microsoft.com/office/drawing/2014/main" val="187237818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STATION,"NAME","DATE","AWND","PRCP","SNOW","TMAX","TMIN","TOBS"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95845"/>
                  </a:ext>
                </a:extLst>
              </a:tr>
              <a:tr h="18288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USC00226308,"NEWTON EXPERIMENTAL STATION, MS US","2006-01-01",,"0.0","0.0","21.1","5.0","13.3"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8611"/>
                  </a:ext>
                </a:extLst>
              </a:tr>
              <a:tr h="18288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USC00226308,"NEWTON EXPERIMENTAL STATION, MS US","2006-01-02",,"0.0","0.0","22.2","13.3","20.6"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360195"/>
                  </a:ext>
                </a:extLst>
              </a:tr>
              <a:tr h="18288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USC00226308,"NEWTON EXPERIMENTAL STATION, MS US","2006-01-03",,"0.0","0.0","26.1","6.7","6.7"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855009"/>
                  </a:ext>
                </a:extLst>
              </a:tr>
              <a:tr h="18288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USC00226308,"NEWTON EXPERIMENTAL STATION, MS US","2006-01-04",,"0.0","0.0","19.4","1.1","2.2"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476035"/>
                  </a:ext>
                </a:extLst>
              </a:tr>
              <a:tr h="18288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USC00226308,"NEWTON EXPERIMENTAL STATION, MS US","2006-01-05",,"0.0","0.0","25.6","2.2","6.1"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631523"/>
                  </a:ext>
                </a:extLst>
              </a:tr>
              <a:tr h="18288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USC00226308,"NEWTON EXPERIMENTAL STATION, MS US","2006-01-06",,"0.0","0.0","14.4","-1.7","1.1"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126603"/>
                  </a:ext>
                </a:extLst>
              </a:tr>
              <a:tr h="18288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USC00226308,"NEWTON EXPERIMENTAL STATION, MS US","2006-01-07",,"0.0","0.0","3.3","-6.7","-5.0"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946851"/>
                  </a:ext>
                </a:extLst>
              </a:tr>
              <a:tr h="185584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USC00226308,"NEWTON EXPERIMENTAL STATION, MS US","2006-01-08",,"0.0","0.0","14.4","-5.0","6.1"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282470"/>
                  </a:ext>
                </a:extLst>
              </a:tr>
            </a:tbl>
          </a:graphicData>
        </a:graphic>
      </p:graphicFrame>
      <p:sp>
        <p:nvSpPr>
          <p:cNvPr id="20" name="Freccia circolare 19">
            <a:extLst>
              <a:ext uri="{FF2B5EF4-FFF2-40B4-BE49-F238E27FC236}">
                <a16:creationId xmlns:a16="http://schemas.microsoft.com/office/drawing/2014/main" id="{7C68EBCE-9479-0ED1-64B5-A8E133AEBD40}"/>
              </a:ext>
            </a:extLst>
          </p:cNvPr>
          <p:cNvSpPr/>
          <p:nvPr/>
        </p:nvSpPr>
        <p:spPr>
          <a:xfrm rot="4833505">
            <a:off x="5379127" y="-307649"/>
            <a:ext cx="3469023" cy="5951688"/>
          </a:xfrm>
          <a:prstGeom prst="circularArrow">
            <a:avLst>
              <a:gd name="adj1" fmla="val 5280"/>
              <a:gd name="adj2" fmla="val 668209"/>
              <a:gd name="adj3" fmla="val 15828673"/>
              <a:gd name="adj4" fmla="val 10800000"/>
              <a:gd name="adj5" fmla="val 12683"/>
            </a:avLst>
          </a:prstGeom>
          <a:solidFill>
            <a:srgbClr val="000000"/>
          </a:solidFill>
          <a:ln>
            <a:noFill/>
          </a:ln>
          <a:effectLst>
            <a:outerShdw blurRad="304800" dist="38100" dir="8100000" sx="106000" sy="106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498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 descr="Un concetto genetico astratto">
            <a:extLst>
              <a:ext uri="{FF2B5EF4-FFF2-40B4-BE49-F238E27FC236}">
                <a16:creationId xmlns:a16="http://schemas.microsoft.com/office/drawing/2014/main" id="{241716D7-39DF-DF11-49BA-F112836D7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838" r="9091" b="21025"/>
          <a:stretch/>
        </p:blipFill>
        <p:spPr>
          <a:xfrm>
            <a:off x="-1866" y="10"/>
            <a:ext cx="12191980" cy="6857990"/>
          </a:xfrm>
          <a:prstGeom prst="rect">
            <a:avLst/>
          </a:prstGeom>
          <a:solidFill>
            <a:srgbClr val="0060A8">
              <a:alpha val="63000"/>
            </a:srgbClr>
          </a:solidFill>
        </p:spPr>
      </p:pic>
      <p:sp>
        <p:nvSpPr>
          <p:cNvPr id="20" name="Freccia circolare 19">
            <a:extLst>
              <a:ext uri="{FF2B5EF4-FFF2-40B4-BE49-F238E27FC236}">
                <a16:creationId xmlns:a16="http://schemas.microsoft.com/office/drawing/2014/main" id="{7C68EBCE-9479-0ED1-64B5-A8E133AEBD40}"/>
              </a:ext>
            </a:extLst>
          </p:cNvPr>
          <p:cNvSpPr/>
          <p:nvPr/>
        </p:nvSpPr>
        <p:spPr>
          <a:xfrm rot="4833505">
            <a:off x="5379127" y="-307649"/>
            <a:ext cx="3469023" cy="5951688"/>
          </a:xfrm>
          <a:prstGeom prst="circularArrow">
            <a:avLst>
              <a:gd name="adj1" fmla="val 5280"/>
              <a:gd name="adj2" fmla="val 668209"/>
              <a:gd name="adj3" fmla="val 15828673"/>
              <a:gd name="adj4" fmla="val 10800000"/>
              <a:gd name="adj5" fmla="val 12683"/>
            </a:avLst>
          </a:prstGeom>
          <a:solidFill>
            <a:srgbClr val="000000"/>
          </a:solidFill>
          <a:ln>
            <a:noFill/>
          </a:ln>
          <a:effectLst>
            <a:outerShdw blurRad="304800" dist="38100" dir="8100000" sx="106000" sy="106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B8459BD2-E572-B11E-6346-BB4FA7642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687308"/>
              </p:ext>
            </p:extLst>
          </p:nvPr>
        </p:nvGraphicFramePr>
        <p:xfrm>
          <a:off x="76307" y="147088"/>
          <a:ext cx="5837055" cy="3480622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645623">
                  <a:extLst>
                    <a:ext uri="{9D8B030D-6E8A-4147-A177-3AD203B41FA5}">
                      <a16:colId xmlns:a16="http://schemas.microsoft.com/office/drawing/2014/main" val="2885012803"/>
                    </a:ext>
                  </a:extLst>
                </a:gridCol>
                <a:gridCol w="1225895">
                  <a:extLst>
                    <a:ext uri="{9D8B030D-6E8A-4147-A177-3AD203B41FA5}">
                      <a16:colId xmlns:a16="http://schemas.microsoft.com/office/drawing/2014/main" val="111654493"/>
                    </a:ext>
                  </a:extLst>
                </a:gridCol>
                <a:gridCol w="1049227">
                  <a:extLst>
                    <a:ext uri="{9D8B030D-6E8A-4147-A177-3AD203B41FA5}">
                      <a16:colId xmlns:a16="http://schemas.microsoft.com/office/drawing/2014/main" val="3707504063"/>
                    </a:ext>
                  </a:extLst>
                </a:gridCol>
                <a:gridCol w="527071">
                  <a:extLst>
                    <a:ext uri="{9D8B030D-6E8A-4147-A177-3AD203B41FA5}">
                      <a16:colId xmlns:a16="http://schemas.microsoft.com/office/drawing/2014/main" val="564152793"/>
                    </a:ext>
                  </a:extLst>
                </a:gridCol>
                <a:gridCol w="425910">
                  <a:extLst>
                    <a:ext uri="{9D8B030D-6E8A-4147-A177-3AD203B41FA5}">
                      <a16:colId xmlns:a16="http://schemas.microsoft.com/office/drawing/2014/main" val="326540124"/>
                    </a:ext>
                  </a:extLst>
                </a:gridCol>
                <a:gridCol w="488987">
                  <a:extLst>
                    <a:ext uri="{9D8B030D-6E8A-4147-A177-3AD203B41FA5}">
                      <a16:colId xmlns:a16="http://schemas.microsoft.com/office/drawing/2014/main" val="2973949676"/>
                    </a:ext>
                  </a:extLst>
                </a:gridCol>
                <a:gridCol w="478697">
                  <a:extLst>
                    <a:ext uri="{9D8B030D-6E8A-4147-A177-3AD203B41FA5}">
                      <a16:colId xmlns:a16="http://schemas.microsoft.com/office/drawing/2014/main" val="2296769968"/>
                    </a:ext>
                  </a:extLst>
                </a:gridCol>
                <a:gridCol w="478697">
                  <a:extLst>
                    <a:ext uri="{9D8B030D-6E8A-4147-A177-3AD203B41FA5}">
                      <a16:colId xmlns:a16="http://schemas.microsoft.com/office/drawing/2014/main" val="2961544026"/>
                    </a:ext>
                  </a:extLst>
                </a:gridCol>
                <a:gridCol w="516948">
                  <a:extLst>
                    <a:ext uri="{9D8B030D-6E8A-4147-A177-3AD203B41FA5}">
                      <a16:colId xmlns:a16="http://schemas.microsoft.com/office/drawing/2014/main" val="2789390059"/>
                    </a:ext>
                  </a:extLst>
                </a:gridCol>
              </a:tblGrid>
              <a:tr h="350398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STATION</a:t>
                      </a:r>
                      <a:endParaRPr lang="it-IT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NAME</a:t>
                      </a:r>
                      <a:endParaRPr lang="it-IT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DATE</a:t>
                      </a:r>
                      <a:endParaRPr lang="it-IT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AWND</a:t>
                      </a:r>
                      <a:endParaRPr lang="it-IT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PRCP</a:t>
                      </a:r>
                      <a:endParaRPr lang="it-IT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SNOW</a:t>
                      </a:r>
                      <a:endParaRPr lang="it-IT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TMAX</a:t>
                      </a:r>
                      <a:endParaRPr lang="it-IT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TMIN</a:t>
                      </a:r>
                      <a:endParaRPr lang="it-IT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TOBS</a:t>
                      </a:r>
                      <a:endParaRPr lang="it-IT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3927894"/>
                  </a:ext>
                </a:extLst>
              </a:tr>
              <a:tr h="52170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USC00226308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NEWTON EXPERIMENTAL STATION, MS 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01/01/2006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21,1 °C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5,0 °C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13,3 °C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074346"/>
                  </a:ext>
                </a:extLst>
              </a:tr>
              <a:tr h="52170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USC00226308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NEWTON EXPERIMENTAL STATION, MS 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02/01/2006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22,2 °C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13,3 °C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20,6 °C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8707681"/>
                  </a:ext>
                </a:extLst>
              </a:tr>
              <a:tr h="52170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USC00226308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NEWTON EXPERIMENTAL STATION, MS 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03/01/2006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26,1 °C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6,7 °C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6,7 °C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509525"/>
                  </a:ext>
                </a:extLst>
              </a:tr>
              <a:tr h="52170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USC00226308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NEWTON EXPERIMENTAL STATION, MS 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04/01/2006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19,4 °C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1,1 °C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2,2 °C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567970"/>
                  </a:ext>
                </a:extLst>
              </a:tr>
              <a:tr h="52170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USC00226308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NEWTON EXPERIMENTAL STATION, MS 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05/01/2006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25,6 °C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2,2 °C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6,1 °C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0375939"/>
                  </a:ext>
                </a:extLst>
              </a:tr>
              <a:tr h="52170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USC00226308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NEWTON EXPERIMENTAL STATION, MS 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06/01/2006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14,4 °C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-1,7 °C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1,1 °C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8178545"/>
                  </a:ext>
                </a:extLst>
              </a:tr>
            </a:tbl>
          </a:graphicData>
        </a:graphic>
      </p:graphicFrame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14F9A4B4-91C4-B5A2-F60A-20F55C30D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007136"/>
              </p:ext>
            </p:extLst>
          </p:nvPr>
        </p:nvGraphicFramePr>
        <p:xfrm>
          <a:off x="6398924" y="3587213"/>
          <a:ext cx="5409619" cy="2801764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924721">
                  <a:extLst>
                    <a:ext uri="{9D8B030D-6E8A-4147-A177-3AD203B41FA5}">
                      <a16:colId xmlns:a16="http://schemas.microsoft.com/office/drawing/2014/main" val="4221215022"/>
                    </a:ext>
                  </a:extLst>
                </a:gridCol>
                <a:gridCol w="924721">
                  <a:extLst>
                    <a:ext uri="{9D8B030D-6E8A-4147-A177-3AD203B41FA5}">
                      <a16:colId xmlns:a16="http://schemas.microsoft.com/office/drawing/2014/main" val="256325196"/>
                    </a:ext>
                  </a:extLst>
                </a:gridCol>
                <a:gridCol w="794935">
                  <a:extLst>
                    <a:ext uri="{9D8B030D-6E8A-4147-A177-3AD203B41FA5}">
                      <a16:colId xmlns:a16="http://schemas.microsoft.com/office/drawing/2014/main" val="3805297232"/>
                    </a:ext>
                  </a:extLst>
                </a:gridCol>
                <a:gridCol w="762490">
                  <a:extLst>
                    <a:ext uri="{9D8B030D-6E8A-4147-A177-3AD203B41FA5}">
                      <a16:colId xmlns:a16="http://schemas.microsoft.com/office/drawing/2014/main" val="1961780013"/>
                    </a:ext>
                  </a:extLst>
                </a:gridCol>
                <a:gridCol w="575112">
                  <a:extLst>
                    <a:ext uri="{9D8B030D-6E8A-4147-A177-3AD203B41FA5}">
                      <a16:colId xmlns:a16="http://schemas.microsoft.com/office/drawing/2014/main" val="861168344"/>
                    </a:ext>
                  </a:extLst>
                </a:gridCol>
                <a:gridCol w="697597">
                  <a:extLst>
                    <a:ext uri="{9D8B030D-6E8A-4147-A177-3AD203B41FA5}">
                      <a16:colId xmlns:a16="http://schemas.microsoft.com/office/drawing/2014/main" val="2022320410"/>
                    </a:ext>
                  </a:extLst>
                </a:gridCol>
                <a:gridCol w="730043">
                  <a:extLst>
                    <a:ext uri="{9D8B030D-6E8A-4147-A177-3AD203B41FA5}">
                      <a16:colId xmlns:a16="http://schemas.microsoft.com/office/drawing/2014/main" val="2964595367"/>
                    </a:ext>
                  </a:extLst>
                </a:gridCol>
              </a:tblGrid>
              <a:tr h="20012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PERIOD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1" u="none" strike="noStrike" kern="120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PRCP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1" u="none" strike="noStrike" kern="120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1" u="none" strike="noStrike" kern="120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TMAX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1" u="none" strike="noStrike" kern="120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TMIN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TOBS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400218"/>
                  </a:ext>
                </a:extLst>
              </a:tr>
              <a:tr h="20012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01/01/2006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January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 mm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 mm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21,1 °C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5,0 °C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13,3 °C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59401"/>
                  </a:ext>
                </a:extLst>
              </a:tr>
              <a:tr h="20012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02/01/2006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January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 mm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 mm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22,2 °C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13,3 °C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20,6 °C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18754"/>
                  </a:ext>
                </a:extLst>
              </a:tr>
              <a:tr h="20012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03/01/2006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January</a:t>
                      </a:r>
                      <a:endParaRPr lang="it-IT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 mm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 mm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26,1 °C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6,7 °C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6,7 °C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108916"/>
                  </a:ext>
                </a:extLst>
              </a:tr>
              <a:tr h="20012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04/01/2006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January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 mm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 mm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19,4 °C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 °C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2,2 °C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206182"/>
                  </a:ext>
                </a:extLst>
              </a:tr>
              <a:tr h="20012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05/01/2006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January</a:t>
                      </a:r>
                      <a:endParaRPr lang="it-IT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 mm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 mm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25,6 °C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2,2 °C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6,1 °C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058589"/>
                  </a:ext>
                </a:extLst>
              </a:tr>
              <a:tr h="20012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06/01/2006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January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 mm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 mm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14,4 °C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-1,7 °C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 °C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941385"/>
                  </a:ext>
                </a:extLst>
              </a:tr>
              <a:tr h="20012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07/01/2006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January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 mm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 mm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3,3 °C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-6,7 °C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-5,0 °C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558271"/>
                  </a:ext>
                </a:extLst>
              </a:tr>
              <a:tr h="20012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08/01/2006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January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 mm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 mm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14,4 °C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-5,0 °C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6,1 °C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362286"/>
                  </a:ext>
                </a:extLst>
              </a:tr>
              <a:tr h="20012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09/01/2006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January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 mm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 mm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22,8 °C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6,1 °C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11,1 °C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29313"/>
                  </a:ext>
                </a:extLst>
              </a:tr>
              <a:tr h="20012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10/01/2006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January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 mm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 mm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24,4 °C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11,1 °C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15,0 °C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372445"/>
                  </a:ext>
                </a:extLst>
              </a:tr>
              <a:tr h="20012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11/01/2006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January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1,3 mm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 mm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21,1 °C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2,8 °C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2,8 °C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810217"/>
                  </a:ext>
                </a:extLst>
              </a:tr>
              <a:tr h="20012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12/01/2006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January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 mm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 mm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17,2 °C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-1,7 °C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-1,1 °C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023432"/>
                  </a:ext>
                </a:extLst>
              </a:tr>
              <a:tr h="20012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13/01/2006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January</a:t>
                      </a:r>
                      <a:endParaRPr lang="it-IT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19,8 mm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 mm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21,7 °C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-1,1 °C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14,4 °C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750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644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289</TotalTime>
  <Words>1713</Words>
  <Application>Microsoft Office PowerPoint</Application>
  <PresentationFormat>Widescreen</PresentationFormat>
  <Paragraphs>393</Paragraphs>
  <Slides>23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30" baseType="lpstr">
      <vt:lpstr>Arial</vt:lpstr>
      <vt:lpstr>Avenir Next LT Pro</vt:lpstr>
      <vt:lpstr>Avenir Next LT Pro (Corpo)</vt:lpstr>
      <vt:lpstr>Avenir Next LT Pro Light</vt:lpstr>
      <vt:lpstr>Calibri</vt:lpstr>
      <vt:lpstr>Garamond</vt:lpstr>
      <vt:lpstr>SavonVTI</vt:lpstr>
      <vt:lpstr>Big Data Analytics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Pattern-based change detection</vt:lpstr>
      <vt:lpstr>Pattern-based change detection - Challenges</vt:lpstr>
      <vt:lpstr>Pattern-based change detection</vt:lpstr>
      <vt:lpstr>JKarma library</vt:lpstr>
      <vt:lpstr>JKarma library</vt:lpstr>
      <vt:lpstr>JKarma library</vt:lpstr>
      <vt:lpstr>Apache Spark</vt:lpstr>
      <vt:lpstr>Docker</vt:lpstr>
      <vt:lpstr>Our project structure</vt:lpstr>
      <vt:lpstr>Docker compose</vt:lpstr>
      <vt:lpstr>Spark UI</vt:lpstr>
      <vt:lpstr>Spark UI</vt:lpstr>
      <vt:lpstr>PBCD at work</vt:lpstr>
      <vt:lpstr>Future developments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Analytics</dc:title>
  <dc:creator>Lorenzo Capocchiano</dc:creator>
  <cp:lastModifiedBy>Lorenzo Capocchiano</cp:lastModifiedBy>
  <cp:revision>19</cp:revision>
  <dcterms:created xsi:type="dcterms:W3CDTF">2022-11-20T14:40:43Z</dcterms:created>
  <dcterms:modified xsi:type="dcterms:W3CDTF">2022-11-29T20:30:17Z</dcterms:modified>
</cp:coreProperties>
</file>