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C8A0F-0FDF-4C5A-8F86-8AB1DCA467EC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1D0983F2-7E13-4593-A5C0-199C9E745B95}">
      <dgm:prSet/>
      <dgm:spPr/>
      <dgm:t>
        <a:bodyPr/>
        <a:lstStyle/>
        <a:p>
          <a:r>
            <a:rPr lang="en-US" dirty="0"/>
            <a:t>Global Historical Climate Network includes daily land surface observations from around the world</a:t>
          </a:r>
        </a:p>
      </dgm:t>
    </dgm:pt>
    <dgm:pt modelId="{CE5FB8C1-4AD1-4F88-A62A-01E063CD7A9F}" type="parTrans" cxnId="{E3380B01-A246-4DF5-B261-495AE1446BDD}">
      <dgm:prSet/>
      <dgm:spPr/>
      <dgm:t>
        <a:bodyPr/>
        <a:lstStyle/>
        <a:p>
          <a:endParaRPr lang="en-US"/>
        </a:p>
      </dgm:t>
    </dgm:pt>
    <dgm:pt modelId="{F9767A41-66DA-4170-921E-8F4C537F7339}" type="sibTrans" cxnId="{E3380B01-A246-4DF5-B261-495AE1446BDD}">
      <dgm:prSet/>
      <dgm:spPr/>
      <dgm:t>
        <a:bodyPr/>
        <a:lstStyle/>
        <a:p>
          <a:endParaRPr lang="en-US"/>
        </a:p>
      </dgm:t>
    </dgm:pt>
    <dgm:pt modelId="{DEC98780-D5D3-4FE7-A4B7-E1CECD5E5353}">
      <dgm:prSet/>
      <dgm:spPr/>
      <dgm:t>
        <a:bodyPr/>
        <a:lstStyle/>
        <a:p>
          <a:r>
            <a:rPr lang="en-US" dirty="0"/>
            <a:t>The dataset includes observations from World Meteorological Organization, Cooperative, and CoCoRaHS networks. </a:t>
          </a:r>
        </a:p>
      </dgm:t>
    </dgm:pt>
    <dgm:pt modelId="{D1227347-E31D-4F82-A7B7-BAF763D19432}" type="parTrans" cxnId="{5E96C818-5109-4935-A1A9-BC984B086324}">
      <dgm:prSet/>
      <dgm:spPr/>
      <dgm:t>
        <a:bodyPr/>
        <a:lstStyle/>
        <a:p>
          <a:endParaRPr lang="en-US"/>
        </a:p>
      </dgm:t>
    </dgm:pt>
    <dgm:pt modelId="{1A822AB6-DBDB-4E2B-8B78-CBD236BCAF4D}" type="sibTrans" cxnId="{5E96C818-5109-4935-A1A9-BC984B086324}">
      <dgm:prSet/>
      <dgm:spPr/>
      <dgm:t>
        <a:bodyPr/>
        <a:lstStyle/>
        <a:p>
          <a:endParaRPr lang="en-US"/>
        </a:p>
      </dgm:t>
    </dgm:pt>
    <dgm:pt modelId="{6AE3DF85-1526-4320-828F-315ABC7459F1}" type="pres">
      <dgm:prSet presAssocID="{678C8A0F-0FDF-4C5A-8F86-8AB1DCA467EC}" presName="linear" presStyleCnt="0">
        <dgm:presLayoutVars>
          <dgm:animLvl val="lvl"/>
          <dgm:resizeHandles val="exact"/>
        </dgm:presLayoutVars>
      </dgm:prSet>
      <dgm:spPr/>
    </dgm:pt>
    <dgm:pt modelId="{DAFA8540-D021-49A4-A7AB-6EB685D7BCEA}" type="pres">
      <dgm:prSet presAssocID="{1D0983F2-7E13-4593-A5C0-199C9E745B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AD0C3C-4A11-45EF-B270-4708C81FA706}" type="pres">
      <dgm:prSet presAssocID="{F9767A41-66DA-4170-921E-8F4C537F7339}" presName="spacer" presStyleCnt="0"/>
      <dgm:spPr/>
    </dgm:pt>
    <dgm:pt modelId="{C4F646A1-8494-49DB-8D1B-18A1839B547A}" type="pres">
      <dgm:prSet presAssocID="{DEC98780-D5D3-4FE7-A4B7-E1CECD5E535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3380B01-A246-4DF5-B261-495AE1446BDD}" srcId="{678C8A0F-0FDF-4C5A-8F86-8AB1DCA467EC}" destId="{1D0983F2-7E13-4593-A5C0-199C9E745B95}" srcOrd="0" destOrd="0" parTransId="{CE5FB8C1-4AD1-4F88-A62A-01E063CD7A9F}" sibTransId="{F9767A41-66DA-4170-921E-8F4C537F7339}"/>
    <dgm:cxn modelId="{5E96C818-5109-4935-A1A9-BC984B086324}" srcId="{678C8A0F-0FDF-4C5A-8F86-8AB1DCA467EC}" destId="{DEC98780-D5D3-4FE7-A4B7-E1CECD5E5353}" srcOrd="1" destOrd="0" parTransId="{D1227347-E31D-4F82-A7B7-BAF763D19432}" sibTransId="{1A822AB6-DBDB-4E2B-8B78-CBD236BCAF4D}"/>
    <dgm:cxn modelId="{D3A91E8E-B809-4CB0-AFF2-2BA41CE370A8}" type="presOf" srcId="{1D0983F2-7E13-4593-A5C0-199C9E745B95}" destId="{DAFA8540-D021-49A4-A7AB-6EB685D7BCEA}" srcOrd="0" destOrd="0" presId="urn:microsoft.com/office/officeart/2005/8/layout/vList2"/>
    <dgm:cxn modelId="{BC72FAF1-0C28-4839-8C51-979CF870D6DF}" type="presOf" srcId="{678C8A0F-0FDF-4C5A-8F86-8AB1DCA467EC}" destId="{6AE3DF85-1526-4320-828F-315ABC7459F1}" srcOrd="0" destOrd="0" presId="urn:microsoft.com/office/officeart/2005/8/layout/vList2"/>
    <dgm:cxn modelId="{281636F3-FA15-41CB-89E9-9CD3FD860385}" type="presOf" srcId="{DEC98780-D5D3-4FE7-A4B7-E1CECD5E5353}" destId="{C4F646A1-8494-49DB-8D1B-18A1839B547A}" srcOrd="0" destOrd="0" presId="urn:microsoft.com/office/officeart/2005/8/layout/vList2"/>
    <dgm:cxn modelId="{7DC6AEDE-CBF8-4F90-9576-DAD478A7FA32}" type="presParOf" srcId="{6AE3DF85-1526-4320-828F-315ABC7459F1}" destId="{DAFA8540-D021-49A4-A7AB-6EB685D7BCEA}" srcOrd="0" destOrd="0" presId="urn:microsoft.com/office/officeart/2005/8/layout/vList2"/>
    <dgm:cxn modelId="{585A4F71-1B3C-49B0-A1CB-193DB8854B96}" type="presParOf" srcId="{6AE3DF85-1526-4320-828F-315ABC7459F1}" destId="{32AD0C3C-4A11-45EF-B270-4708C81FA706}" srcOrd="1" destOrd="0" presId="urn:microsoft.com/office/officeart/2005/8/layout/vList2"/>
    <dgm:cxn modelId="{D09DA390-DF10-4C64-A315-5E62F675E5B2}" type="presParOf" srcId="{6AE3DF85-1526-4320-828F-315ABC7459F1}" destId="{C4F646A1-8494-49DB-8D1B-18A1839B54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A8540-D021-49A4-A7AB-6EB685D7BCEA}">
      <dsp:nvSpPr>
        <dsp:cNvPr id="0" name=""/>
        <dsp:cNvSpPr/>
      </dsp:nvSpPr>
      <dsp:spPr>
        <a:xfrm>
          <a:off x="0" y="32864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Historical Climate Network includes daily land surface observations from around the world</a:t>
          </a:r>
        </a:p>
      </dsp:txBody>
      <dsp:txXfrm>
        <a:off x="75391" y="404034"/>
        <a:ext cx="4621698" cy="1393618"/>
      </dsp:txXfrm>
    </dsp:sp>
    <dsp:sp modelId="{C4F646A1-8494-49DB-8D1B-18A1839B547A}">
      <dsp:nvSpPr>
        <dsp:cNvPr id="0" name=""/>
        <dsp:cNvSpPr/>
      </dsp:nvSpPr>
      <dsp:spPr>
        <a:xfrm>
          <a:off x="0" y="1936403"/>
          <a:ext cx="4772480" cy="1544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dataset includes observations from World Meteorological Organization, Cooperative, and CoCoRaHS networks. </a:t>
          </a:r>
        </a:p>
      </dsp:txBody>
      <dsp:txXfrm>
        <a:off x="75391" y="2011794"/>
        <a:ext cx="4621698" cy="139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8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38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1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124" name="Rectangle 11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C4C4DF-453C-4BE0-2161-B7485205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it-IT"/>
              <a:t>Big Data Analytics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0DA3C3-D95F-8B3B-BA3E-9331772E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tx1"/>
                </a:solidFill>
              </a:rPr>
              <a:t>PATTERN BASED CHANGE DETECTION ALGORITHMS APPLIED TO CLIMATE DATA</a:t>
            </a:r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6CAA1C-36AB-DD98-ED7B-148255BE0775}"/>
              </a:ext>
            </a:extLst>
          </p:cNvPr>
          <p:cNvSpPr txBox="1"/>
          <p:nvPr/>
        </p:nvSpPr>
        <p:spPr>
          <a:xfrm>
            <a:off x="1447799" y="5792498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AY 2022/2023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47DC17-D85B-4778-4268-BB28E21CD7AE}"/>
              </a:ext>
            </a:extLst>
          </p:cNvPr>
          <p:cNvSpPr txBox="1"/>
          <p:nvPr/>
        </p:nvSpPr>
        <p:spPr>
          <a:xfrm>
            <a:off x="8263714" y="5802331"/>
            <a:ext cx="24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Lorenzo Capocchiano</a:t>
            </a:r>
          </a:p>
          <a:p>
            <a:r>
              <a:rPr lang="it-IT" dirty="0"/>
              <a:t>Domenico </a:t>
            </a:r>
            <a:r>
              <a:rPr lang="it-IT" dirty="0" err="1"/>
              <a:t>Narracci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58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-1866" y="-9968"/>
            <a:ext cx="12191980" cy="685799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Big Data Analytics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800" dirty="0"/>
              <a:t>Complex process of big data examination to discover new information useful for organizations and public administrations</a:t>
            </a:r>
          </a:p>
        </p:txBody>
      </p:sp>
    </p:spTree>
    <p:extLst>
      <p:ext uri="{BB962C8B-B14F-4D97-AF65-F5344CB8AC3E}">
        <p14:creationId xmlns:p14="http://schemas.microsoft.com/office/powerpoint/2010/main" val="417793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4459" b="19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3EBDD-F0FD-3E8B-E1AA-27440C9A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3" y="458579"/>
            <a:ext cx="9891250" cy="59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1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868680" y="642593"/>
            <a:ext cx="628192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868679" y="2386584"/>
            <a:ext cx="6476017" cy="364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Retrieve and analyze climate data over last twenty years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Discover pattern starting from data</a:t>
            </a:r>
          </a:p>
          <a:p>
            <a:pPr marL="457200" indent="-18288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800" dirty="0"/>
              <a:t>Detect how and to what extent climate has been changed over the time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0" r="14728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</p:spTree>
    <p:extLst>
      <p:ext uri="{BB962C8B-B14F-4D97-AF65-F5344CB8AC3E}">
        <p14:creationId xmlns:p14="http://schemas.microsoft.com/office/powerpoint/2010/main" val="55099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507515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Which data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6015E9-BFE6-056F-51AB-1FB3F8E73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833" y="609125"/>
            <a:ext cx="7453948" cy="1600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9" name="CasellaDiTesto 8">
            <a:extLst>
              <a:ext uri="{FF2B5EF4-FFF2-40B4-BE49-F238E27FC236}">
                <a16:creationId xmlns:a16="http://schemas.microsoft.com/office/drawing/2014/main" id="{1022EF4B-23FD-B634-567F-F7B61A5EA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852193"/>
              </p:ext>
            </p:extLst>
          </p:nvPr>
        </p:nvGraphicFramePr>
        <p:xfrm>
          <a:off x="704088" y="2209538"/>
          <a:ext cx="4772480" cy="380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8826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9B8D2CFD-64FF-A2E2-3EBB-373E4F7B6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38" r="9091" b="210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60A8">
              <a:alpha val="63000"/>
            </a:srgbClr>
          </a:solidFill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053E32C-C1C9-7522-8103-53A47BA9F199}"/>
              </a:ext>
            </a:extLst>
          </p:cNvPr>
          <p:cNvSpPr txBox="1"/>
          <p:nvPr/>
        </p:nvSpPr>
        <p:spPr>
          <a:xfrm>
            <a:off x="774043" y="727626"/>
            <a:ext cx="4602152" cy="17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585EF5-C552-4D22-66AA-14ECB4EEEA08}"/>
              </a:ext>
            </a:extLst>
          </p:cNvPr>
          <p:cNvSpPr txBox="1"/>
          <p:nvPr/>
        </p:nvSpPr>
        <p:spPr>
          <a:xfrm>
            <a:off x="774043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96A7C-8880-9434-CADC-41467227F23E}"/>
              </a:ext>
            </a:extLst>
          </p:cNvPr>
          <p:cNvSpPr txBox="1"/>
          <p:nvPr/>
        </p:nvSpPr>
        <p:spPr>
          <a:xfrm>
            <a:off x="868680" y="642593"/>
            <a:ext cx="4950778" cy="174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Temporal Data Analysis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CA6C379-6D2F-AAB7-58E7-ED24D280AE4A}"/>
              </a:ext>
            </a:extLst>
          </p:cNvPr>
          <p:cNvSpPr/>
          <p:nvPr/>
        </p:nvSpPr>
        <p:spPr>
          <a:xfrm>
            <a:off x="704088" y="2209538"/>
            <a:ext cx="4772480" cy="3809447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7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98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Garamond</vt:lpstr>
      <vt:lpstr>SavonVTI</vt:lpstr>
      <vt:lpstr>Big Data Analytics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Lorenzo Capocchiano</dc:creator>
  <cp:lastModifiedBy>Lorenzo Capocchiano</cp:lastModifiedBy>
  <cp:revision>2</cp:revision>
  <dcterms:created xsi:type="dcterms:W3CDTF">2022-11-20T14:40:43Z</dcterms:created>
  <dcterms:modified xsi:type="dcterms:W3CDTF">2022-11-20T16:47:35Z</dcterms:modified>
</cp:coreProperties>
</file>