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99" r:id="rId2"/>
    <p:sldId id="300" r:id="rId3"/>
    <p:sldId id="301" r:id="rId4"/>
    <p:sldId id="302" r:id="rId5"/>
    <p:sldId id="303" r:id="rId6"/>
    <p:sldId id="260" r:id="rId7"/>
    <p:sldId id="304" r:id="rId8"/>
    <p:sldId id="257" r:id="rId9"/>
    <p:sldId id="263" r:id="rId10"/>
    <p:sldId id="305" r:id="rId11"/>
    <p:sldId id="261" r:id="rId12"/>
    <p:sldId id="258" r:id="rId13"/>
    <p:sldId id="262" r:id="rId14"/>
    <p:sldId id="259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28B0-735D-455E-809C-5E3BD2BDA63E}" type="datetimeFigureOut">
              <a:rPr lang="es-AR" smtClean="0"/>
              <a:t>14/12/2018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9DEB-D4AC-41EC-BBE9-24E48B4D5C79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2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28B0-735D-455E-809C-5E3BD2BDA63E}" type="datetimeFigureOut">
              <a:rPr lang="es-AR" smtClean="0"/>
              <a:t>14/12/2018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9DEB-D4AC-41EC-BBE9-24E48B4D5C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667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28B0-735D-455E-809C-5E3BD2BDA63E}" type="datetimeFigureOut">
              <a:rPr lang="es-AR" smtClean="0"/>
              <a:t>14/12/2018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9DEB-D4AC-41EC-BBE9-24E48B4D5C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723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28B0-735D-455E-809C-5E3BD2BDA63E}" type="datetimeFigureOut">
              <a:rPr lang="es-AR" smtClean="0"/>
              <a:t>14/12/2018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9DEB-D4AC-41EC-BBE9-24E48B4D5C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571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28B0-735D-455E-809C-5E3BD2BDA63E}" type="datetimeFigureOut">
              <a:rPr lang="es-AR" smtClean="0"/>
              <a:t>14/12/2018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9DEB-D4AC-41EC-BBE9-24E48B4D5C79}" type="slidenum">
              <a:rPr lang="es-AR" smtClean="0"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09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28B0-735D-455E-809C-5E3BD2BDA63E}" type="datetimeFigureOut">
              <a:rPr lang="es-AR" smtClean="0"/>
              <a:t>14/12/2018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9DEB-D4AC-41EC-BBE9-24E48B4D5C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685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28B0-735D-455E-809C-5E3BD2BDA63E}" type="datetimeFigureOut">
              <a:rPr lang="es-AR" smtClean="0"/>
              <a:t>14/12/2018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9DEB-D4AC-41EC-BBE9-24E48B4D5C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292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28B0-735D-455E-809C-5E3BD2BDA63E}" type="datetimeFigureOut">
              <a:rPr lang="es-AR" smtClean="0"/>
              <a:t>14/12/2018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9DEB-D4AC-41EC-BBE9-24E48B4D5C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203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28B0-735D-455E-809C-5E3BD2BDA63E}" type="datetimeFigureOut">
              <a:rPr lang="es-AR" smtClean="0"/>
              <a:t>14/12/2018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9DEB-D4AC-41EC-BBE9-24E48B4D5C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394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2D28B0-735D-455E-809C-5E3BD2BDA63E}" type="datetimeFigureOut">
              <a:rPr lang="es-AR" smtClean="0"/>
              <a:t>14/12/2018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C69DEB-D4AC-41EC-BBE9-24E48B4D5C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208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28B0-735D-455E-809C-5E3BD2BDA63E}" type="datetimeFigureOut">
              <a:rPr lang="es-AR" smtClean="0"/>
              <a:t>14/12/2018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9DEB-D4AC-41EC-BBE9-24E48B4D5C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263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2D28B0-735D-455E-809C-5E3BD2BDA63E}" type="datetimeFigureOut">
              <a:rPr lang="es-AR" smtClean="0"/>
              <a:t>14/12/2018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C69DEB-D4AC-41EC-BBE9-24E48B4D5C79}" type="slidenum">
              <a:rPr lang="es-AR" smtClean="0"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50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7075161-1665-4A3B-BBBE-48A07BA19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828800"/>
            <a:ext cx="84582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altLang="es-AR" sz="2600" dirty="0">
                <a:latin typeface="Arial" panose="020B0604020202020204" pitchFamily="34" charset="0"/>
                <a:cs typeface="Arial" panose="020B0604020202020204" pitchFamily="34" charset="0"/>
              </a:rPr>
              <a:t>Curva Salarial Estática</a:t>
            </a:r>
            <a:br>
              <a:rPr lang="es-AR" altLang="es-AR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AR" altLang="es-AR" sz="2600" b="1" dirty="0"/>
            </a:br>
            <a:br>
              <a:rPr lang="es-AR" altLang="es-AR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altLang="es-AR" sz="2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AR" altLang="es-AR" sz="2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AR" altLang="es-AR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altLang="es-AR" sz="2600" dirty="0" err="1">
                <a:latin typeface="Arial" panose="020B0604020202020204" pitchFamily="34" charset="0"/>
                <a:cs typeface="Arial" panose="020B0604020202020204" pitchFamily="34" charset="0"/>
              </a:rPr>
              <a:t>Wage</a:t>
            </a:r>
            <a:r>
              <a:rPr lang="es-AR" altLang="es-AR" sz="2600" dirty="0">
                <a:latin typeface="Arial" panose="020B0604020202020204" pitchFamily="34" charset="0"/>
                <a:cs typeface="Arial" panose="020B0604020202020204" pitchFamily="34" charset="0"/>
              </a:rPr>
              <a:t> Curve: A </a:t>
            </a:r>
            <a:r>
              <a:rPr lang="es-AR" altLang="es-AR" sz="2600" dirty="0" err="1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es-AR" altLang="es-AR" sz="26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br>
              <a:rPr lang="es-AR" altLang="es-AR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altLang="es-AR" sz="2600" dirty="0">
                <a:latin typeface="Arial" panose="020B0604020202020204" pitchFamily="34" charset="0"/>
                <a:cs typeface="Arial" panose="020B0604020202020204" pitchFamily="34" charset="0"/>
              </a:rPr>
              <a:t>El caso Argentino</a:t>
            </a:r>
            <a:br>
              <a:rPr lang="es-AR" altLang="es-AR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AR" altLang="es-AR" sz="2600" dirty="0"/>
            </a:br>
            <a:br>
              <a:rPr lang="es-AR" altLang="es-AR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AR" altLang="es-AR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AR" altLang="es-AR" sz="2600" i="1" dirty="0"/>
            </a:br>
            <a:br>
              <a:rPr lang="es-AR" altLang="es-AR" sz="2900" dirty="0"/>
            </a:br>
            <a:r>
              <a:rPr lang="es-AR" altLang="es-AR" sz="2900" dirty="0"/>
              <a:t>			         </a:t>
            </a:r>
            <a:r>
              <a:rPr lang="es-AR" altLang="es-AR" sz="2600" dirty="0">
                <a:latin typeface="Arial" panose="020B0604020202020204" pitchFamily="34" charset="0"/>
                <a:cs typeface="Arial" panose="020B0604020202020204" pitchFamily="34" charset="0"/>
              </a:rPr>
              <a:t>Segundo Cuatrimestre de 2018  				Lorenzo Perrotta – Victoria </a:t>
            </a:r>
            <a:r>
              <a:rPr lang="es-AR" altLang="es-AR" sz="2600" dirty="0" err="1">
                <a:latin typeface="Arial" panose="020B0604020202020204" pitchFamily="34" charset="0"/>
                <a:cs typeface="Arial" panose="020B0604020202020204" pitchFamily="34" charset="0"/>
              </a:rPr>
              <a:t>Oubiña</a:t>
            </a:r>
            <a:r>
              <a:rPr lang="es-AR" altLang="es-AR" sz="2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</p:txBody>
      </p:sp>
      <p:pic>
        <p:nvPicPr>
          <p:cNvPr id="3" name="Picture 4" descr="logoviejo">
            <a:extLst>
              <a:ext uri="{FF2B5EF4-FFF2-40B4-BE49-F238E27FC236}">
                <a16:creationId xmlns:a16="http://schemas.microsoft.com/office/drawing/2014/main" id="{E4FD3316-5B46-464B-B00D-411EA8338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"/>
            <a:ext cx="1143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logofacu-ch">
            <a:extLst>
              <a:ext uri="{FF2B5EF4-FFF2-40B4-BE49-F238E27FC236}">
                <a16:creationId xmlns:a16="http://schemas.microsoft.com/office/drawing/2014/main" id="{1B60B2B2-97F7-431C-86D2-FB8C45B7B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1" y="228600"/>
            <a:ext cx="936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7A920628-D08F-4CA3-B374-4A72F6E0E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57201"/>
            <a:ext cx="91440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s-AR" altLang="es-AR" b="1" dirty="0">
                <a:solidFill>
                  <a:srgbClr val="000000"/>
                </a:solidFill>
                <a:latin typeface="Arial" panose="020B0604020202020204" pitchFamily="34" charset="0"/>
              </a:rPr>
              <a:t>Universidad de Buenos Aires</a:t>
            </a:r>
          </a:p>
          <a:p>
            <a:pPr algn="ctr"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s-AR" altLang="es-AR" b="1" dirty="0">
                <a:solidFill>
                  <a:srgbClr val="000000"/>
                </a:solidFill>
                <a:latin typeface="Arial" panose="020B0604020202020204" pitchFamily="34" charset="0"/>
              </a:rPr>
              <a:t>Facultad de Ciencias Económicas</a:t>
            </a:r>
            <a:endParaRPr lang="es-ES" altLang="es-AR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9B521AB0-B6C1-4B01-96F7-C00E4C6421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8" y="1628775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s-AR" sz="28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5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DA9558D-1F2F-4ABD-A65C-B3262DC2A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17" y="871891"/>
            <a:ext cx="6206978" cy="37263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A3616F6-92B0-49E6-AC02-E34BCDFDE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4813"/>
            <a:ext cx="5695950" cy="153282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A4940-6A32-408C-B6D0-989DE62DD003}"/>
              </a:ext>
            </a:extLst>
          </p:cNvPr>
          <p:cNvSpPr/>
          <p:nvPr/>
        </p:nvSpPr>
        <p:spPr>
          <a:xfrm>
            <a:off x="5266214" y="-78828"/>
            <a:ext cx="2163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Tabla 2</a:t>
            </a:r>
          </a:p>
        </p:txBody>
      </p:sp>
    </p:spTree>
    <p:extLst>
      <p:ext uri="{BB962C8B-B14F-4D97-AF65-F5344CB8AC3E}">
        <p14:creationId xmlns:p14="http://schemas.microsoft.com/office/powerpoint/2010/main" val="3206782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2AC78D7B-C1B3-4E0C-A1CB-ABFFA6563205}"/>
              </a:ext>
            </a:extLst>
          </p:cNvPr>
          <p:cNvSpPr/>
          <p:nvPr/>
        </p:nvSpPr>
        <p:spPr>
          <a:xfrm>
            <a:off x="5266213" y="-78828"/>
            <a:ext cx="21631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Tabla 3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A6FA47-3ED1-43D6-9FDB-1C3EACA2F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2537"/>
            <a:ext cx="6096000" cy="43529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23F9DAC-E63A-4436-9D4F-25BE023C9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537"/>
            <a:ext cx="5964072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86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832762A-D22D-4171-9B6C-5120720F2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735" y="0"/>
            <a:ext cx="4594302" cy="6858000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93E71918-872A-4175-8655-3A75DB1FD5DA}"/>
              </a:ext>
            </a:extLst>
          </p:cNvPr>
          <p:cNvGrpSpPr/>
          <p:nvPr/>
        </p:nvGrpSpPr>
        <p:grpSpPr>
          <a:xfrm>
            <a:off x="0" y="904243"/>
            <a:ext cx="7006078" cy="5049513"/>
            <a:chOff x="208963" y="457860"/>
            <a:chExt cx="7006078" cy="5049513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5D467499-CE10-4FA0-AD7A-D672E00D89F1}"/>
                </a:ext>
              </a:extLst>
            </p:cNvPr>
            <p:cNvGrpSpPr/>
            <p:nvPr/>
          </p:nvGrpSpPr>
          <p:grpSpPr>
            <a:xfrm>
              <a:off x="208963" y="457860"/>
              <a:ext cx="7006078" cy="4776748"/>
              <a:chOff x="0" y="457860"/>
              <a:chExt cx="7006078" cy="4776748"/>
            </a:xfrm>
          </p:grpSpPr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E66D1281-FA4C-4567-9B5A-45769BAE8E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700"/>
              <a:stretch/>
            </p:blipFill>
            <p:spPr>
              <a:xfrm>
                <a:off x="0" y="457860"/>
                <a:ext cx="7006078" cy="4458698"/>
              </a:xfrm>
              <a:prstGeom prst="rect">
                <a:avLst/>
              </a:prstGeom>
            </p:spPr>
          </p:pic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A99C8AF8-1A12-4662-8501-7C9FBEA45977}"/>
                  </a:ext>
                </a:extLst>
              </p:cNvPr>
              <p:cNvSpPr/>
              <p:nvPr/>
            </p:nvSpPr>
            <p:spPr>
              <a:xfrm>
                <a:off x="0" y="4916557"/>
                <a:ext cx="1033670" cy="3180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</p:grp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A66C3F2B-2934-4D9C-A66C-360092C011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54" t="88299"/>
            <a:stretch/>
          </p:blipFill>
          <p:spPr>
            <a:xfrm>
              <a:off x="725798" y="4916556"/>
              <a:ext cx="5972408" cy="590817"/>
            </a:xfrm>
            <a:prstGeom prst="rect">
              <a:avLst/>
            </a:prstGeom>
          </p:spPr>
        </p:pic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AC78D7B-C1B3-4E0C-A1CB-ABFFA6563205}"/>
              </a:ext>
            </a:extLst>
          </p:cNvPr>
          <p:cNvSpPr/>
          <p:nvPr/>
        </p:nvSpPr>
        <p:spPr>
          <a:xfrm>
            <a:off x="5266213" y="-78828"/>
            <a:ext cx="21631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Tabla 3</a:t>
            </a:r>
          </a:p>
        </p:txBody>
      </p:sp>
    </p:spTree>
    <p:extLst>
      <p:ext uri="{BB962C8B-B14F-4D97-AF65-F5344CB8AC3E}">
        <p14:creationId xmlns:p14="http://schemas.microsoft.com/office/powerpoint/2010/main" val="139266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FAF9565-FF1E-4D98-A3EA-4F46F34FAFE8}"/>
              </a:ext>
            </a:extLst>
          </p:cNvPr>
          <p:cNvSpPr/>
          <p:nvPr/>
        </p:nvSpPr>
        <p:spPr>
          <a:xfrm>
            <a:off x="5266214" y="-78828"/>
            <a:ext cx="2163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Tabla 4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EEDB53-EAA9-4D54-85BB-DF770B5C8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1032894"/>
            <a:ext cx="74580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25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DE1C83E-21E0-4BBF-ACFF-1ADB774E7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2848" y="731258"/>
            <a:ext cx="5105802" cy="5780497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D73D49F5-7733-4FB8-B438-7A6CA81E925A}"/>
              </a:ext>
            </a:extLst>
          </p:cNvPr>
          <p:cNvGrpSpPr/>
          <p:nvPr/>
        </p:nvGrpSpPr>
        <p:grpSpPr>
          <a:xfrm>
            <a:off x="6096000" y="1405597"/>
            <a:ext cx="6006311" cy="3433666"/>
            <a:chOff x="6096000" y="1405597"/>
            <a:chExt cx="6006311" cy="3433666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EE7CB361-5E18-4EB3-ACFD-B3ED5CCDC2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63"/>
            <a:stretch/>
          </p:blipFill>
          <p:spPr>
            <a:xfrm>
              <a:off x="6096000" y="1405597"/>
              <a:ext cx="6006311" cy="2983523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F9D0F4A8-86E8-48D4-A1E0-A57C702D1C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04" t="86944"/>
            <a:stretch/>
          </p:blipFill>
          <p:spPr>
            <a:xfrm>
              <a:off x="6480516" y="4389120"/>
              <a:ext cx="5237277" cy="450143"/>
            </a:xfrm>
            <a:prstGeom prst="rect">
              <a:avLst/>
            </a:prstGeom>
          </p:spPr>
        </p:pic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6FAF9565-FF1E-4D98-A3EA-4F46F34FAFE8}"/>
              </a:ext>
            </a:extLst>
          </p:cNvPr>
          <p:cNvSpPr/>
          <p:nvPr/>
        </p:nvSpPr>
        <p:spPr>
          <a:xfrm>
            <a:off x="5266214" y="-78828"/>
            <a:ext cx="2163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Tabla 4</a:t>
            </a:r>
          </a:p>
        </p:txBody>
      </p:sp>
    </p:spTree>
    <p:extLst>
      <p:ext uri="{BB962C8B-B14F-4D97-AF65-F5344CB8AC3E}">
        <p14:creationId xmlns:p14="http://schemas.microsoft.com/office/powerpoint/2010/main" val="2105390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FAF9565-FF1E-4D98-A3EA-4F46F34FAFE8}"/>
              </a:ext>
            </a:extLst>
          </p:cNvPr>
          <p:cNvSpPr/>
          <p:nvPr/>
        </p:nvSpPr>
        <p:spPr>
          <a:xfrm>
            <a:off x="5266214" y="-78828"/>
            <a:ext cx="2163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Tabla 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C14A2E8-0728-455B-8F2A-28FF88638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95" y="1458249"/>
            <a:ext cx="11548009" cy="263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2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3574FF6-2025-49EE-ACAF-6035E9392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708" y="509155"/>
            <a:ext cx="469458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altLang="es-AR" sz="35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Curva Salarial Estática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752309E-0F6C-4318-AF65-34AD797C4D4D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1449820"/>
            <a:ext cx="7772400" cy="432752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AR" altLang="es-AR" sz="2800" dirty="0">
                <a:latin typeface="Arial" panose="020B0604020202020204" pitchFamily="34" charset="0"/>
                <a:cs typeface="Arial" panose="020B0604020202020204" pitchFamily="34" charset="0"/>
              </a:rPr>
              <a:t>Se desea estudiar la relación entre el salario y desempleo.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altLang="es-AR" sz="2800" dirty="0">
                <a:latin typeface="Arial" panose="020B0604020202020204" pitchFamily="34" charset="0"/>
                <a:cs typeface="Arial" panose="020B0604020202020204" pitchFamily="34" charset="0"/>
              </a:rPr>
              <a:t>Se busca reproducir los resultados empíricos del trabajo de David </a:t>
            </a:r>
            <a:r>
              <a:rPr lang="es-AR" altLang="es-AR" sz="2800" dirty="0" err="1"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lang="es-AR" altLang="es-AR" sz="2800" dirty="0">
                <a:latin typeface="Arial" panose="020B0604020202020204" pitchFamily="34" charset="0"/>
                <a:cs typeface="Arial" panose="020B0604020202020204" pitchFamily="34" charset="0"/>
              </a:rPr>
              <a:t> para la economía argentina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altLang="es-AR" sz="2800" dirty="0">
                <a:latin typeface="Arial" panose="020B0604020202020204" pitchFamily="34" charset="0"/>
                <a:cs typeface="Arial" panose="020B0604020202020204" pitchFamily="34" charset="0"/>
              </a:rPr>
              <a:t>A tal efecto se trabajará con una base de datos de pool de corte transversal (Unidad individual, 2003-2014).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altLang="es-AR" sz="2800" dirty="0">
                <a:latin typeface="Arial" panose="020B0604020202020204" pitchFamily="34" charset="0"/>
                <a:cs typeface="Arial" panose="020B0604020202020204" pitchFamily="34" charset="0"/>
              </a:rPr>
              <a:t>La muestra consiste en  293823 observaciones para el período 2003-2014.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altLang="es-AR" sz="2800" dirty="0">
                <a:latin typeface="Arial" panose="020B0604020202020204" pitchFamily="34" charset="0"/>
                <a:cs typeface="Arial" panose="020B0604020202020204" pitchFamily="34" charset="0"/>
              </a:rPr>
              <a:t>La variable dependiente </a:t>
            </a:r>
            <a:r>
              <a:rPr lang="es-AR" altLang="es-AR" sz="28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lwage</a:t>
            </a:r>
            <a:r>
              <a:rPr lang="es-AR" altLang="es-AR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altLang="es-AR" sz="2800" dirty="0">
                <a:latin typeface="Arial" panose="020B0604020202020204" pitchFamily="34" charset="0"/>
                <a:cs typeface="Arial" panose="020B0604020202020204" pitchFamily="34" charset="0"/>
              </a:rPr>
              <a:t>representa el log del salario por hora de trabajo.</a:t>
            </a:r>
            <a:endParaRPr lang="es-AR" altLang="es-AR" sz="2800" dirty="0"/>
          </a:p>
        </p:txBody>
      </p:sp>
    </p:spTree>
    <p:extLst>
      <p:ext uri="{BB962C8B-B14F-4D97-AF65-F5344CB8AC3E}">
        <p14:creationId xmlns:p14="http://schemas.microsoft.com/office/powerpoint/2010/main" val="12697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AA4F3F1-43CB-45D0-8CC0-68A473C5E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478" y="102359"/>
            <a:ext cx="6361044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altLang="es-AR" sz="350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Descripción de la Base de Datos</a:t>
            </a:r>
          </a:p>
        </p:txBody>
      </p:sp>
      <p:graphicFrame>
        <p:nvGraphicFramePr>
          <p:cNvPr id="3" name="Group 45">
            <a:extLst>
              <a:ext uri="{FF2B5EF4-FFF2-40B4-BE49-F238E27FC236}">
                <a16:creationId xmlns:a16="http://schemas.microsoft.com/office/drawing/2014/main" id="{7BF2F649-98BE-4672-B765-386114165D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4980954"/>
              </p:ext>
            </p:extLst>
          </p:nvPr>
        </p:nvGraphicFramePr>
        <p:xfrm>
          <a:off x="1375658" y="645353"/>
          <a:ext cx="9440683" cy="6292449"/>
        </p:xfrm>
        <a:graphic>
          <a:graphicData uri="http://schemas.openxmlformats.org/drawingml/2006/table">
            <a:tbl>
              <a:tblPr/>
              <a:tblGrid>
                <a:gridCol w="3740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Variable</a:t>
                      </a:r>
                    </a:p>
                  </a:txBody>
                  <a:tcPr marL="90000" marR="90000" marT="46806" marB="46806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Descripción</a:t>
                      </a:r>
                    </a:p>
                  </a:txBody>
                  <a:tcPr marL="90000" marR="90000" marT="46806" marB="46806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Lwage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Lu</a:t>
                      </a:r>
                    </a:p>
                  </a:txBody>
                  <a:tcPr marL="90000" marR="90000" marT="46806" marB="46806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Log del salario por hora de trabajo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Log de </a:t>
                      </a:r>
                      <a:r>
                        <a:rPr kumimoji="0" lang="es-E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Unemployment</a:t>
                      </a: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s-E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Rate</a:t>
                      </a: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%</a:t>
                      </a:r>
                    </a:p>
                  </a:txBody>
                  <a:tcPr marL="90000" marR="90000" marT="46806" marB="46806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Educ</a:t>
                      </a:r>
                    </a:p>
                  </a:txBody>
                  <a:tcPr marL="90000" marR="90000" marT="46806" marB="4680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Años de educación</a:t>
                      </a:r>
                    </a:p>
                  </a:txBody>
                  <a:tcPr marL="90000" marR="90000" marT="46806" marB="4680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Fem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46806" marB="4680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1 para mujer</a:t>
                      </a:r>
                    </a:p>
                  </a:txBody>
                  <a:tcPr marL="90000" marR="90000" marT="46806" marB="4680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Single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Age</a:t>
                      </a:r>
                    </a:p>
                  </a:txBody>
                  <a:tcPr marL="90000" marR="90000" marT="46806" marB="4680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 1 para soltero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Edad</a:t>
                      </a:r>
                    </a:p>
                  </a:txBody>
                  <a:tcPr marL="90000" marR="90000" marT="46806" marB="4680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Exper</a:t>
                      </a:r>
                    </a:p>
                  </a:txBody>
                  <a:tcPr marL="90000" marR="90000" marT="46806" marB="4680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Años de experiencia laboral</a:t>
                      </a:r>
                    </a:p>
                  </a:txBody>
                  <a:tcPr marL="90000" marR="90000" marT="46806" marB="4680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Expersq</a:t>
                      </a:r>
                    </a:p>
                  </a:txBody>
                  <a:tcPr marL="90000" marR="90000" marT="46806" marB="4680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Exper^2</a:t>
                      </a:r>
                    </a:p>
                  </a:txBody>
                  <a:tcPr marL="90000" marR="90000" marT="46806" marB="4680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year2003-year2014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reg0-reg4</a:t>
                      </a:r>
                    </a:p>
                  </a:txBody>
                  <a:tcPr marL="90000" marR="90000" marT="46806" marB="4680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Dummies</a:t>
                      </a: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 año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Dummies</a:t>
                      </a:r>
                      <a:r>
                        <a:rPr kumimoji="0" lang="es-E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 región</a:t>
                      </a:r>
                    </a:p>
                  </a:txBody>
                  <a:tcPr marL="90000" marR="90000" marT="46806" marB="4680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2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46806" marB="4680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46806" marB="4680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17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A70C4DF-416B-4BE9-B3C3-CF573ACD3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314" y="828766"/>
            <a:ext cx="5798106" cy="59186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EEEF23E-846F-4DCD-9780-1E42DB0B9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374" y="115107"/>
            <a:ext cx="458525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altLang="es-AR" sz="320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Estadísticas Descriptivas</a:t>
            </a:r>
          </a:p>
        </p:txBody>
      </p:sp>
    </p:spTree>
    <p:extLst>
      <p:ext uri="{BB962C8B-B14F-4D97-AF65-F5344CB8AC3E}">
        <p14:creationId xmlns:p14="http://schemas.microsoft.com/office/powerpoint/2010/main" val="207978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525E7C0-3621-49B2-98B3-8E8C2FD7964E}"/>
              </a:ext>
            </a:extLst>
          </p:cNvPr>
          <p:cNvSpPr/>
          <p:nvPr/>
        </p:nvSpPr>
        <p:spPr>
          <a:xfrm>
            <a:off x="5266213" y="-78828"/>
            <a:ext cx="21631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Tabla 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7DBD59-B2A2-470A-B814-49276A651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44" y="2252871"/>
            <a:ext cx="5858973" cy="1745974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F647709D-AF9E-46D2-9C1D-B8DDAF96D72C}"/>
              </a:ext>
            </a:extLst>
          </p:cNvPr>
          <p:cNvGrpSpPr/>
          <p:nvPr/>
        </p:nvGrpSpPr>
        <p:grpSpPr>
          <a:xfrm>
            <a:off x="6206417" y="1175805"/>
            <a:ext cx="5177574" cy="4893689"/>
            <a:chOff x="6900072" y="833451"/>
            <a:chExt cx="4897429" cy="4636812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ED0BA6AB-9E65-4191-9C3A-81D224B57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0072" y="833451"/>
              <a:ext cx="4897429" cy="4636812"/>
            </a:xfrm>
            <a:prstGeom prst="rect">
              <a:avLst/>
            </a:prstGeom>
          </p:spPr>
        </p:pic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3E10F4AA-FCA2-4AC9-BB0E-07CF2E2551A1}"/>
                </a:ext>
              </a:extLst>
            </p:cNvPr>
            <p:cNvCxnSpPr/>
            <p:nvPr/>
          </p:nvCxnSpPr>
          <p:spPr>
            <a:xfrm>
              <a:off x="7695027" y="1419616"/>
              <a:ext cx="165375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376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744C008-3806-4697-B0B4-8047A883A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46" y="3158339"/>
            <a:ext cx="7794707" cy="220260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525E7C0-3621-49B2-98B3-8E8C2FD7964E}"/>
              </a:ext>
            </a:extLst>
          </p:cNvPr>
          <p:cNvSpPr/>
          <p:nvPr/>
        </p:nvSpPr>
        <p:spPr>
          <a:xfrm>
            <a:off x="5266213" y="-78828"/>
            <a:ext cx="21631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Tabla 1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28407A2-7523-4331-BAB4-8CB4D0FFB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6" y="1706948"/>
            <a:ext cx="11947468" cy="116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5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744C008-3806-4697-B0B4-8047A883A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07" y="1864432"/>
            <a:ext cx="6222084" cy="1758217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525E7C0-3621-49B2-98B3-8E8C2FD7964E}"/>
              </a:ext>
            </a:extLst>
          </p:cNvPr>
          <p:cNvSpPr/>
          <p:nvPr/>
        </p:nvSpPr>
        <p:spPr>
          <a:xfrm>
            <a:off x="5266213" y="-78828"/>
            <a:ext cx="21631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Tabla 1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ABC41AE7-2138-4A21-848A-8F173961A457}"/>
              </a:ext>
            </a:extLst>
          </p:cNvPr>
          <p:cNvGrpSpPr/>
          <p:nvPr/>
        </p:nvGrpSpPr>
        <p:grpSpPr>
          <a:xfrm>
            <a:off x="6347791" y="1175805"/>
            <a:ext cx="5177574" cy="4893689"/>
            <a:chOff x="6900072" y="833451"/>
            <a:chExt cx="4897429" cy="4636812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5A8598B4-3F7F-4573-9AED-E602A530C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0072" y="833451"/>
              <a:ext cx="4897429" cy="4636812"/>
            </a:xfrm>
            <a:prstGeom prst="rect">
              <a:avLst/>
            </a:prstGeom>
          </p:spPr>
        </p:pic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C606793C-6265-4A0C-BCA8-A0A93626352B}"/>
                </a:ext>
              </a:extLst>
            </p:cNvPr>
            <p:cNvCxnSpPr/>
            <p:nvPr/>
          </p:nvCxnSpPr>
          <p:spPr>
            <a:xfrm>
              <a:off x="7695027" y="1419616"/>
              <a:ext cx="165375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821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3616F6-92B0-49E6-AC02-E34BCDFDE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214" y="3703768"/>
            <a:ext cx="7215153" cy="194165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C2A4940-6A32-408C-B6D0-989DE62DD003}"/>
              </a:ext>
            </a:extLst>
          </p:cNvPr>
          <p:cNvSpPr/>
          <p:nvPr/>
        </p:nvSpPr>
        <p:spPr>
          <a:xfrm>
            <a:off x="5266214" y="-78828"/>
            <a:ext cx="2163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Tabla 2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33DB59B-CA80-4930-AEC6-1E5664A19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282" y="1533184"/>
            <a:ext cx="8431019" cy="14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3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C2A4940-6A32-408C-B6D0-989DE62DD003}"/>
              </a:ext>
            </a:extLst>
          </p:cNvPr>
          <p:cNvSpPr/>
          <p:nvPr/>
        </p:nvSpPr>
        <p:spPr>
          <a:xfrm>
            <a:off x="5266214" y="-78828"/>
            <a:ext cx="2163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Tabla 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D58F3A-DE8D-43FF-8F2F-4274FC49D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87" y="1853012"/>
            <a:ext cx="5898113" cy="22297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7F99227-9C5F-4845-AA93-1E3C47F5F9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3"/>
          <a:stretch/>
        </p:blipFill>
        <p:spPr>
          <a:xfrm>
            <a:off x="91463" y="2021975"/>
            <a:ext cx="6256329" cy="206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244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165</Words>
  <Application>Microsoft Office PowerPoint</Application>
  <PresentationFormat>Panorámica</PresentationFormat>
  <Paragraphs>44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Retrospección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Perrotta, Lorenzo</dc:creator>
  <cp:lastModifiedBy>Perrotta, Lorenzo</cp:lastModifiedBy>
  <cp:revision>28</cp:revision>
  <dcterms:created xsi:type="dcterms:W3CDTF">2018-12-08T17:50:25Z</dcterms:created>
  <dcterms:modified xsi:type="dcterms:W3CDTF">2018-12-14T23:15:18Z</dcterms:modified>
</cp:coreProperties>
</file>