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84899-F0C2-9E46-14FF-12A849E55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E030D6-AAE2-A20A-5655-98DDFF5EE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33BC0B-41DC-AEF2-ECDA-78E9BEFE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C896FB-A462-B87A-1D9D-6C785800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113369-15C0-AFA2-5A1B-6C0FA6DF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76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E5EB9-DBC3-1FF4-D4D5-218D6539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5CF831-289E-F582-01E1-5F5C1816B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AAA6F5-0BC3-2DD4-5CC3-93778FD5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CEB15-8E1B-4E50-1627-C9A7E0CD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2B5405-BF84-A0C5-55B3-4F88E3EB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4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3C3C69-8B63-A0CB-5FBB-B4316005D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391EC8-5D5D-53A4-7AC2-242744CD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6084B5-CCEE-6E00-DF9D-BF19A1FA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37E6B7-20C2-515C-D09D-FB8E8D2E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FDB551-6D41-E6A1-38A1-54919B0D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5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44269-36A7-9D04-3057-39004795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5A0C4-322F-4ABF-83EF-64A66129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C473A4-2C50-D82A-1DD3-E2766548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6F192-B766-4E38-0EB6-3DEB8A68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BA340-EE6E-915E-D7D6-C4DEA6D4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84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1CC57F-983D-18F2-A7F4-1D5328A4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963139-12A3-58CB-02F7-1EEBBE6C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DC4110-7D7E-441A-4157-AAFADC6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424F5-4CC9-A6AC-93B4-343BF67E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2F4743-1EFF-4A99-D618-953D8C1F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08027-9B64-E86A-85BB-53011F62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D35238-CA02-F5B9-CB07-8C4526959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A859AA-DDB9-6FA8-C7E3-A4C70589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873F66-9A60-EA8F-2CA6-73F9FD11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870F71-FFD5-0DD4-2EF5-5BDC527A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A22B8-1C99-A385-666F-97F4F42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10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25ACF-5630-EC35-E248-C25302D8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0CC06C-0BDB-B99F-D0A1-C569591A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5EBDF3-7F00-8691-E588-28A92964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2B78F7-0050-DE50-E8BE-AF19F4E79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B12982-479D-A226-6447-E058293CB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E43CE5-7E6F-E3DE-EFAD-29A73492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EB9161-50E7-6197-EFCB-6116851A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45613F-9194-F094-CD0F-971C3672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35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AE2DD5-0708-EE89-4BFA-D95D4C09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D434C3-08AA-93A9-08BA-4703EA34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D773DD-EA00-D615-2C62-AE8266AC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A88556-7F29-B44B-2BFE-A060C326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FBC320-43E5-1B90-1E86-F86AC23B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960153-A19E-AB0C-62C4-DF3DC5B7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C2452D-BBEE-E6EE-996B-DED1FBF6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0FA1A-8F70-8DDE-04D4-FB3A9614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32A420-099F-C519-CD0E-E39A3030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F81752-4367-73B6-D1EF-003CF854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F63611-956A-E8D2-1E59-77442239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B70D42-6C5D-EC93-B3FA-704C7868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342EF0-1A2A-4BBE-55C3-5013056D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4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E4EFE-EA13-4D7D-010B-54F06597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D9CBD3-2BCA-882F-B0BD-05A38B6D3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D7D908-6484-E6D1-54EB-BAABC563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75B51F-303B-E35B-D719-285CD038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7EADD0-E58C-4D13-50F1-815A2ECB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BED5ED-8518-9FAC-0B8D-2659344F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EA5206-BA66-AE86-F730-A27B978F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3B9958-8A68-BCD0-C07E-F1D57793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7EED08-8508-87E2-CC31-ABA81C0BB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0098-BB6B-468E-9769-F3BC7B3E97D0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3F8F56-6C4C-4F8E-9235-DD773D7E7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624FCC-C1FA-88E3-DB87-6C4F1522E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507E-08B0-4356-8F0F-A8B6990DEC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28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BACE6E-2401-3AC3-2362-65EF1246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12" y="2094367"/>
            <a:ext cx="7279770" cy="2100572"/>
          </a:xfrm>
        </p:spPr>
        <p:txBody>
          <a:bodyPr anchor="ctr">
            <a:normAutofit fontScale="90000"/>
          </a:bodyPr>
          <a:lstStyle/>
          <a:p>
            <a:r>
              <a:rPr lang="it-IT" sz="6700" dirty="0">
                <a:latin typeface="+mn-lt"/>
                <a:cs typeface="Arial" panose="020B0604020202020204" pitchFamily="34" charset="0"/>
              </a:rPr>
              <a:t>EMOTION RECOGNITION</a:t>
            </a:r>
            <a:br>
              <a:rPr lang="it-IT" sz="3700" dirty="0">
                <a:solidFill>
                  <a:srgbClr val="FFFFFF"/>
                </a:solidFill>
              </a:rPr>
            </a:br>
            <a:endParaRPr lang="it-IT" sz="37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8BA973-047E-3A63-8D24-C3F20099B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513" y="3989195"/>
            <a:ext cx="1793369" cy="1244518"/>
          </a:xfrm>
        </p:spPr>
        <p:txBody>
          <a:bodyPr anchor="ctr">
            <a:noAutofit/>
          </a:bodyPr>
          <a:lstStyle/>
          <a:p>
            <a:pPr algn="l"/>
            <a:r>
              <a:rPr lang="it-IT" sz="1600" dirty="0"/>
              <a:t>Tesi di Laurea di:</a:t>
            </a:r>
          </a:p>
          <a:p>
            <a:pPr algn="l"/>
            <a:r>
              <a:rPr lang="it-IT" sz="1600" dirty="0"/>
              <a:t> Ridolfi Lorenzo                                      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B8ABE61-9D89-058E-08EE-92A1C4E4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34" y="93768"/>
            <a:ext cx="1448802" cy="1448802"/>
          </a:xfrm>
          <a:prstGeom prst="rect">
            <a:avLst/>
          </a:prstGeom>
        </p:spPr>
      </p:pic>
      <p:sp>
        <p:nvSpPr>
          <p:cNvPr id="13" name="Sottotitolo 2">
            <a:extLst>
              <a:ext uri="{FF2B5EF4-FFF2-40B4-BE49-F238E27FC236}">
                <a16:creationId xmlns:a16="http://schemas.microsoft.com/office/drawing/2014/main" id="{3EDF6826-13C0-65CA-0D7E-3EE903F345EF}"/>
              </a:ext>
            </a:extLst>
          </p:cNvPr>
          <p:cNvSpPr txBox="1">
            <a:spLocks/>
          </p:cNvSpPr>
          <p:nvPr/>
        </p:nvSpPr>
        <p:spPr>
          <a:xfrm>
            <a:off x="4461580" y="6286367"/>
            <a:ext cx="3233585" cy="55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Anno Accademico 2021-2022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A2F6418-12AF-3CFD-91F7-5C44A2298635}"/>
              </a:ext>
            </a:extLst>
          </p:cNvPr>
          <p:cNvCxnSpPr>
            <a:cxnSpLocks/>
          </p:cNvCxnSpPr>
          <p:nvPr/>
        </p:nvCxnSpPr>
        <p:spPr>
          <a:xfrm>
            <a:off x="2438488" y="4070248"/>
            <a:ext cx="7279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ottotitolo 2">
            <a:extLst>
              <a:ext uri="{FF2B5EF4-FFF2-40B4-BE49-F238E27FC236}">
                <a16:creationId xmlns:a16="http://schemas.microsoft.com/office/drawing/2014/main" id="{9EE0B91A-2F8B-D10F-C4A9-8EA3AE680209}"/>
              </a:ext>
            </a:extLst>
          </p:cNvPr>
          <p:cNvSpPr txBox="1">
            <a:spLocks/>
          </p:cNvSpPr>
          <p:nvPr/>
        </p:nvSpPr>
        <p:spPr>
          <a:xfrm>
            <a:off x="2119936" y="111244"/>
            <a:ext cx="5284517" cy="1386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  <a:p>
            <a:r>
              <a:rPr lang="it-IT" sz="2000" dirty="0"/>
              <a:t>Corso di laurea magistrale in Data Science per l’economia e le imprese</a:t>
            </a:r>
          </a:p>
          <a:p>
            <a:pPr algn="l"/>
            <a:endParaRPr lang="it-IT" sz="2800" dirty="0"/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C45342AB-2510-3A4F-0D1D-2CCDA7ECA1CC}"/>
              </a:ext>
            </a:extLst>
          </p:cNvPr>
          <p:cNvSpPr txBox="1">
            <a:spLocks/>
          </p:cNvSpPr>
          <p:nvPr/>
        </p:nvSpPr>
        <p:spPr>
          <a:xfrm>
            <a:off x="2456112" y="4192987"/>
            <a:ext cx="2157452" cy="1040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/>
              <a:t>Relatore: Chiar.mo</a:t>
            </a:r>
          </a:p>
          <a:p>
            <a:pPr algn="l"/>
            <a:r>
              <a:rPr lang="it-IT" sz="1600" dirty="0"/>
              <a:t>Prof. </a:t>
            </a:r>
            <a:r>
              <a:rPr lang="it-IT" sz="1600" dirty="0" err="1"/>
              <a:t>Potena</a:t>
            </a:r>
            <a:r>
              <a:rPr lang="it-IT" sz="1600" dirty="0"/>
              <a:t> Domenico</a:t>
            </a:r>
          </a:p>
          <a:p>
            <a:r>
              <a:rPr lang="it-IT" sz="1600" dirty="0"/>
              <a:t>                                      </a:t>
            </a:r>
          </a:p>
        </p:txBody>
      </p:sp>
      <p:sp>
        <p:nvSpPr>
          <p:cNvPr id="24" name="Sottotitolo 2">
            <a:extLst>
              <a:ext uri="{FF2B5EF4-FFF2-40B4-BE49-F238E27FC236}">
                <a16:creationId xmlns:a16="http://schemas.microsoft.com/office/drawing/2014/main" id="{1A219127-B102-A2B2-9015-494B12FE9293}"/>
              </a:ext>
            </a:extLst>
          </p:cNvPr>
          <p:cNvSpPr txBox="1">
            <a:spLocks/>
          </p:cNvSpPr>
          <p:nvPr/>
        </p:nvSpPr>
        <p:spPr>
          <a:xfrm>
            <a:off x="2438488" y="5289730"/>
            <a:ext cx="2410603" cy="945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/>
              <a:t>Correlatore: Chiar.mo</a:t>
            </a:r>
          </a:p>
          <a:p>
            <a:pPr algn="l"/>
            <a:r>
              <a:rPr lang="it-IT" sz="1600" dirty="0"/>
              <a:t>Prof. </a:t>
            </a:r>
            <a:r>
              <a:rPr lang="it-IT" sz="1600" dirty="0" err="1"/>
              <a:t>Mircoli</a:t>
            </a:r>
            <a:r>
              <a:rPr lang="it-IT" sz="1600" dirty="0"/>
              <a:t> Alex</a:t>
            </a:r>
          </a:p>
          <a:p>
            <a:r>
              <a:rPr lang="it-IT" sz="1600" dirty="0"/>
              <a:t>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765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build="p"/>
      <p:bldP spid="20" grpId="0" build="p"/>
      <p:bldP spid="22" grpId="0" build="p"/>
      <p:bldP spid="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73DC2CA-05A1-7F83-6784-4CBFBCD61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2369" y="1209409"/>
            <a:ext cx="2578495" cy="417227"/>
          </a:xfrm>
        </p:spPr>
        <p:txBody>
          <a:bodyPr>
            <a:normAutofit/>
          </a:bodyPr>
          <a:lstStyle/>
          <a:p>
            <a:pPr algn="l"/>
            <a:r>
              <a:rPr lang="it-IT" sz="2200" dirty="0" err="1">
                <a:solidFill>
                  <a:schemeClr val="bg2">
                    <a:lumMod val="50000"/>
                  </a:schemeClr>
                </a:solidFill>
              </a:rPr>
              <a:t>Classification</a:t>
            </a:r>
            <a:r>
              <a:rPr lang="it-IT" sz="2200" dirty="0">
                <a:solidFill>
                  <a:schemeClr val="bg2">
                    <a:lumMod val="50000"/>
                  </a:schemeClr>
                </a:solidFill>
              </a:rPr>
              <a:t> report</a:t>
            </a:r>
          </a:p>
        </p:txBody>
      </p:sp>
      <p:sp>
        <p:nvSpPr>
          <p:cNvPr id="78" name="Rectangle 70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CFC85261-9C57-4850-A13C-47F3AF31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626636"/>
            <a:ext cx="5209108" cy="305790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F48A5C-7C50-4C86-13C7-AB8581C77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31" y="1626636"/>
            <a:ext cx="6232769" cy="333453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2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C690A2-217D-1B17-2383-D0A42E2A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Valutazione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E08D30-6E65-467C-0272-E89D01FE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it-IT" sz="1700"/>
              <a:t>Unsupervised</a:t>
            </a:r>
            <a:r>
              <a:rPr lang="it-IT" sz="1700" dirty="0"/>
              <a:t>: Word2Vec garantisce una buona trasformazione vettoriale delle parole, tuttavia per trovare gruppi di parole associabili a specifiche emozioni è stato necessario configurare il modello secondo differenti valori di </a:t>
            </a:r>
            <a:r>
              <a:rPr lang="it-IT" sz="1700"/>
              <a:t>iperparametri</a:t>
            </a:r>
            <a:endParaRPr lang="it-IT" sz="1700" dirty="0"/>
          </a:p>
          <a:p>
            <a:pPr marL="0" indent="0">
              <a:buNone/>
            </a:pPr>
            <a:endParaRPr lang="it-IT" sz="1700" dirty="0"/>
          </a:p>
          <a:p>
            <a:pPr marL="1714500" lvl="3" indent="-342900">
              <a:buFont typeface="+mj-lt"/>
              <a:buAutoNum type="arabicPeriod"/>
            </a:pPr>
            <a:r>
              <a:rPr lang="it-IT" sz="1700"/>
              <a:t>Architectures</a:t>
            </a:r>
            <a:r>
              <a:rPr lang="it-IT" sz="1700" dirty="0"/>
              <a:t> </a:t>
            </a:r>
            <a:r>
              <a:rPr lang="it-IT" sz="1700"/>
              <a:t>cbow</a:t>
            </a:r>
            <a:r>
              <a:rPr lang="it-IT" sz="1700" dirty="0"/>
              <a:t>, </a:t>
            </a:r>
            <a:r>
              <a:rPr lang="it-IT" sz="1700"/>
              <a:t>vector</a:t>
            </a:r>
            <a:r>
              <a:rPr lang="it-IT" sz="1700" dirty="0"/>
              <a:t> size 150, windows 3, </a:t>
            </a:r>
            <a:r>
              <a:rPr lang="it-IT" sz="1700"/>
              <a:t>epochs</a:t>
            </a:r>
            <a:r>
              <a:rPr lang="it-IT" sz="1700" dirty="0"/>
              <a:t> 5 permettono di individuare gruppi di parole perfettamente attribuibili all’emozione ‘</a:t>
            </a:r>
            <a:r>
              <a:rPr lang="it-IT" sz="1700"/>
              <a:t>happiness</a:t>
            </a:r>
            <a:r>
              <a:rPr lang="it-IT" sz="1700" dirty="0"/>
              <a:t>’</a:t>
            </a:r>
          </a:p>
          <a:p>
            <a:pPr marL="1714500" lvl="3" indent="-342900">
              <a:buFont typeface="+mj-lt"/>
              <a:buAutoNum type="arabicPeriod"/>
            </a:pPr>
            <a:r>
              <a:rPr lang="it-IT" sz="1700"/>
              <a:t>Architectures</a:t>
            </a:r>
            <a:r>
              <a:rPr lang="it-IT" sz="1700" dirty="0"/>
              <a:t> </a:t>
            </a:r>
            <a:r>
              <a:rPr lang="it-IT" sz="1700"/>
              <a:t>cbow</a:t>
            </a:r>
            <a:r>
              <a:rPr lang="it-IT" sz="1700" dirty="0"/>
              <a:t>, </a:t>
            </a:r>
            <a:r>
              <a:rPr lang="it-IT" sz="1700"/>
              <a:t>vector</a:t>
            </a:r>
            <a:r>
              <a:rPr lang="it-IT" sz="1700" dirty="0"/>
              <a:t> size 250, windows 3, </a:t>
            </a:r>
            <a:r>
              <a:rPr lang="it-IT" sz="1700"/>
              <a:t>epochs</a:t>
            </a:r>
            <a:r>
              <a:rPr lang="it-IT" sz="1700" dirty="0"/>
              <a:t> 5 permettono di individuare gruppi di parole possibilmente associabili all’emozione ‘</a:t>
            </a:r>
            <a:r>
              <a:rPr lang="it-IT" sz="1700"/>
              <a:t>disgust</a:t>
            </a:r>
            <a:r>
              <a:rPr lang="it-IT" sz="1700" dirty="0"/>
              <a:t>’ </a:t>
            </a:r>
          </a:p>
          <a:p>
            <a:pPr marL="1714500" lvl="3" indent="-342900">
              <a:buFont typeface="+mj-lt"/>
              <a:buAutoNum type="arabicPeriod"/>
            </a:pPr>
            <a:r>
              <a:rPr lang="it-IT" sz="1700"/>
              <a:t>Architectures</a:t>
            </a:r>
            <a:r>
              <a:rPr lang="it-IT" sz="1700" dirty="0"/>
              <a:t> </a:t>
            </a:r>
            <a:r>
              <a:rPr lang="it-IT" sz="1700"/>
              <a:t>cbow</a:t>
            </a:r>
            <a:r>
              <a:rPr lang="it-IT" sz="1700" dirty="0"/>
              <a:t>, </a:t>
            </a:r>
            <a:r>
              <a:rPr lang="it-IT" sz="1700"/>
              <a:t>vector</a:t>
            </a:r>
            <a:r>
              <a:rPr lang="it-IT" sz="1700" dirty="0"/>
              <a:t> size 20, windows 5, epochs5, permettono di individuare gruppi di verbi di parole che sono semanticamente simili</a:t>
            </a:r>
          </a:p>
          <a:p>
            <a:pPr marL="1714500" lvl="3" indent="-342900">
              <a:buFont typeface="+mj-lt"/>
              <a:buAutoNum type="arabicPeriod"/>
            </a:pPr>
            <a:r>
              <a:rPr lang="it-IT" sz="1700" dirty="0"/>
              <a:t>Per le emozioni ‘trust’, ‘</a:t>
            </a:r>
            <a:r>
              <a:rPr lang="it-IT" sz="1700"/>
              <a:t>sadness</a:t>
            </a:r>
            <a:r>
              <a:rPr lang="it-IT" sz="1700" dirty="0"/>
              <a:t>’, ‘anger’ e ‘</a:t>
            </a:r>
            <a:r>
              <a:rPr lang="it-IT" sz="1700"/>
              <a:t>fear</a:t>
            </a:r>
            <a:r>
              <a:rPr lang="it-IT" sz="1700" dirty="0"/>
              <a:t>’ è stato possibile trovare gruppi di parole richiamanti tali emozioni ma non nettamente distinguibili </a:t>
            </a:r>
          </a:p>
        </p:txBody>
      </p:sp>
    </p:spTree>
    <p:extLst>
      <p:ext uri="{BB962C8B-B14F-4D97-AF65-F5344CB8AC3E}">
        <p14:creationId xmlns:p14="http://schemas.microsoft.com/office/powerpoint/2010/main" val="8529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5901AF-B37D-0863-224D-CB335450C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Valutazione dei risultati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33BCFC-DBAE-11F0-8E2B-C30668314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855" y="1927273"/>
            <a:ext cx="3749016" cy="31428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Accuracy 90%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Costo</a:t>
            </a:r>
            <a:r>
              <a:rPr lang="en-US" sz="2000" dirty="0"/>
              <a:t> </a:t>
            </a:r>
            <a:r>
              <a:rPr lang="en-US" sz="2000" dirty="0" err="1"/>
              <a:t>computazionale</a:t>
            </a:r>
            <a:r>
              <a:rPr lang="en-US" sz="2000" dirty="0"/>
              <a:t>: basso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Costo</a:t>
            </a:r>
            <a:r>
              <a:rPr lang="en-US" sz="2000" dirty="0"/>
              <a:t> </a:t>
            </a:r>
            <a:r>
              <a:rPr lang="en-US" sz="2000" dirty="0" err="1"/>
              <a:t>economico</a:t>
            </a:r>
            <a:r>
              <a:rPr lang="en-US" sz="2000" dirty="0"/>
              <a:t>: alto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Learning time: basso (circa 10 </a:t>
            </a:r>
            <a:r>
              <a:rPr lang="en-US" sz="2000" dirty="0" err="1"/>
              <a:t>minuti</a:t>
            </a:r>
            <a:r>
              <a:rPr lang="en-US" sz="20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ttotitolo 2">
            <a:extLst>
              <a:ext uri="{FF2B5EF4-FFF2-40B4-BE49-F238E27FC236}">
                <a16:creationId xmlns:a16="http://schemas.microsoft.com/office/drawing/2014/main" id="{D1EF0A2C-FCAB-9445-CD4B-4E5D556441FE}"/>
              </a:ext>
            </a:extLst>
          </p:cNvPr>
          <p:cNvSpPr txBox="1">
            <a:spLocks/>
          </p:cNvSpPr>
          <p:nvPr/>
        </p:nvSpPr>
        <p:spPr>
          <a:xfrm>
            <a:off x="8129871" y="1927273"/>
            <a:ext cx="4062128" cy="3142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Accuracy 89%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Costo</a:t>
            </a:r>
            <a:r>
              <a:rPr lang="en-US" sz="2000" dirty="0"/>
              <a:t> </a:t>
            </a:r>
            <a:r>
              <a:rPr lang="en-US" sz="2000" dirty="0" err="1"/>
              <a:t>computazionale</a:t>
            </a:r>
            <a:r>
              <a:rPr lang="en-US" sz="2000" dirty="0"/>
              <a:t>: alto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Costo</a:t>
            </a:r>
            <a:r>
              <a:rPr lang="en-US" sz="2000" dirty="0"/>
              <a:t> </a:t>
            </a:r>
            <a:r>
              <a:rPr lang="en-US" sz="2000" dirty="0" err="1"/>
              <a:t>economico</a:t>
            </a:r>
            <a:r>
              <a:rPr lang="en-US" sz="2000" dirty="0"/>
              <a:t>: basso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Learning time: alto (circa 2ore/</a:t>
            </a:r>
            <a:r>
              <a:rPr lang="en-US" sz="2000" dirty="0" err="1"/>
              <a:t>epoca</a:t>
            </a:r>
            <a:r>
              <a:rPr lang="en-US" sz="2000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36CF2F-0C00-4A3B-6BAD-8177359A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48" y="634683"/>
            <a:ext cx="1686425" cy="12925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8DBB52-056D-7AEC-9658-119D9887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13" y="802773"/>
            <a:ext cx="2077284" cy="1219429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470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76502A-0C3A-1F9D-31C1-C83C5320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Conclusioni e sviluppi futuri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37A3CE-9783-F3FD-03FF-147EC249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114237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/>
              <a:t>Nell’attuale contesto digitale, i risultati del seguente lavoro permettono di sfruttare un classificatore di riconoscimento delle emozioni per testi in lingua italiana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/>
              <a:t>In futuro, sarebbe opportuno creare un classificatore multi-emozione, in grado di rilevare più emozioni all’interno dello stesso testo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BB2CF9-D724-4031-A3C8-46C9654D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AEB07-A1FC-48B8-9B97-85A3EAFE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87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B5D00F-CBC8-0454-7500-17C26843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87627"/>
            <a:ext cx="11043458" cy="33380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Grazie per l’attenzione!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C558B0-E15A-4439-964A-E116796B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7" y="2081322"/>
            <a:ext cx="239982" cy="1340860"/>
            <a:chOff x="51677" y="2081322"/>
            <a:chExt cx="239982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6ED30F7C-0B80-4AF3-ABE5-6AB701D38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F22687A1-9733-486E-BD02-80578A0C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6510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01704A8-E938-423E-9FDB-9519D24E3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91149B4-3CAD-451F-AB8D-1ED6D7D0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5089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313271C8-C4C3-4B25-8E1F-11C0693A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228CA6D-E75C-45B5-A1B7-5E02CAE0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3668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E3FDE651-896B-49A5-B70C-19B54EC13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C409F776-BA43-44E6-A22A-151A5136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2247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846CA88-493D-4BC4-BD12-834B9CEF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1129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D61E728B-8EC3-4C84-9150-06F5E7222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624" y="20826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AAABEAB-E36B-4A29-9602-8F1AF3020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24F9C51E-864B-4E60-AF1D-E6A3098C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3616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665AB40-0B54-4F21-B422-1F5C0EC0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1B8FEAC-124D-4A04-8DC2-CD077ACE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2195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87566BE2-5047-4786-BE92-E80643CF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143C62C9-F75F-44C3-BFBE-1A333414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30774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4E1C4B8-2FA9-4AED-B66D-595405B1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A494CA6A-0021-4D21-A5BF-05BE30B8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9353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AD5C6811-4EBA-49BA-AEA9-9A90CDC1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6879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9539E65-19A5-48E9-BCEA-DFA45E90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0374" y="27931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F2C2511-1962-4C4B-BB77-3E0B893A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F9085B-0AB2-7208-4878-74E2D287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76" y="5385658"/>
            <a:ext cx="585528" cy="5855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6AF893-F7D0-6A5A-515F-9CE935B4B0CA}"/>
              </a:ext>
            </a:extLst>
          </p:cNvPr>
          <p:cNvSpPr txBox="1"/>
          <p:nvPr/>
        </p:nvSpPr>
        <p:spPr>
          <a:xfrm>
            <a:off x="4266404" y="5472157"/>
            <a:ext cx="540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https://github.com/lorenzoridolfi9/NLP-project</a:t>
            </a:r>
          </a:p>
        </p:txBody>
      </p:sp>
    </p:spTree>
    <p:extLst>
      <p:ext uri="{BB962C8B-B14F-4D97-AF65-F5344CB8AC3E}">
        <p14:creationId xmlns:p14="http://schemas.microsoft.com/office/powerpoint/2010/main" val="41087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E2B7B9-7472-6C0E-C05A-4DCFE6E29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Contesto di riferimento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0F6BBB-622E-EC5A-906F-3FDD1B90C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Social media: manifestazione delle emozioni tramite testo come mezzo di comunicazione più diffuso, mediante utilizzo di piattaforme social (Twitter, Facebook, altre)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NLP(Natural Language Processing): Branca dell’AI per l’elaborazione del linguaggio naturale per attività di emotion analysis che consentono di analizzare le emozioni manifestate dall’uomo tramite testo scritto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Goal: estrarre informazioni utili in grado di supportare efficacemente le attività di business più rilevanti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7836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Vloerontwerp met levendige veelkleurige ruiten">
            <a:extLst>
              <a:ext uri="{FF2B5EF4-FFF2-40B4-BE49-F238E27FC236}">
                <a16:creationId xmlns:a16="http://schemas.microsoft.com/office/drawing/2014/main" id="{215432D4-F0DB-E1B5-B66A-06E57E9C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7" b="13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8FFC04-C260-BF71-5AA5-A61E4E336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6" y="365125"/>
            <a:ext cx="87121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4AEE8C-AEDF-534D-7D01-DB2425163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14" y="1690687"/>
            <a:ext cx="8746504" cy="482679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TwIT</a:t>
            </a:r>
            <a:r>
              <a:rPr lang="en-US" dirty="0"/>
              <a:t>: set di </a:t>
            </a:r>
            <a:r>
              <a:rPr lang="en-US" dirty="0" err="1"/>
              <a:t>dati</a:t>
            </a:r>
            <a:r>
              <a:rPr lang="en-US" dirty="0"/>
              <a:t> di tweet </a:t>
            </a:r>
            <a:r>
              <a:rPr lang="en-US" dirty="0" err="1"/>
              <a:t>italiani</a:t>
            </a:r>
            <a:r>
              <a:rPr lang="en-US" dirty="0"/>
              <a:t> </a:t>
            </a:r>
            <a:r>
              <a:rPr lang="en-US" dirty="0" err="1"/>
              <a:t>annotati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.</a:t>
            </a:r>
          </a:p>
          <a:p>
            <a:pPr marL="114300" algn="l"/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 3108 records e 3 features: ID, Text e Emotion.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 ‘Emotion’: label </a:t>
            </a:r>
            <a:r>
              <a:rPr lang="en-US" dirty="0" err="1"/>
              <a:t>associata</a:t>
            </a:r>
            <a:r>
              <a:rPr lang="en-US" dirty="0"/>
              <a:t> al tweet, </a:t>
            </a:r>
            <a:r>
              <a:rPr lang="en-US" dirty="0" err="1"/>
              <a:t>definita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forma:</a:t>
            </a:r>
          </a:p>
          <a:p>
            <a:pPr marL="1714500" lvl="3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0" lvl="3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0: Happiness</a:t>
            </a:r>
          </a:p>
          <a:p>
            <a:pPr marL="1714500" lvl="3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1: Trust</a:t>
            </a:r>
          </a:p>
          <a:p>
            <a:pPr marL="1714500" lvl="3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2: Sadness</a:t>
            </a:r>
          </a:p>
          <a:p>
            <a:pPr marL="1714500" lvl="3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3: Anger</a:t>
            </a:r>
          </a:p>
          <a:p>
            <a:pPr marL="1714500" lvl="3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4: Fear</a:t>
            </a:r>
          </a:p>
          <a:p>
            <a:pPr marL="1714500" lvl="3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5: Disgust</a:t>
            </a:r>
            <a:r>
              <a:rPr lang="en-US" dirty="0"/>
              <a:t>										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B776C68-03B4-EC1D-2E51-03911481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8" y="194164"/>
            <a:ext cx="1808209" cy="1313965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EB5E79-6E36-029D-CB6A-AE331BB75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04" y="4045174"/>
            <a:ext cx="5769695" cy="26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D39982-A539-E694-DBF9-FA7DC72F6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4416275" cy="1018847"/>
          </a:xfrm>
        </p:spPr>
        <p:txBody>
          <a:bodyPr anchor="b">
            <a:normAutofit/>
          </a:bodyPr>
          <a:lstStyle/>
          <a:p>
            <a:r>
              <a:rPr lang="it-IT" b="1" dirty="0"/>
              <a:t>obiettivi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A20255-2866-F72A-5881-608637A4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936" y="2129307"/>
            <a:ext cx="6068482" cy="3648038"/>
          </a:xfrm>
        </p:spPr>
        <p:txBody>
          <a:bodyPr anchor="t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800" dirty="0" err="1"/>
              <a:t>Unsupervised</a:t>
            </a:r>
            <a:r>
              <a:rPr lang="it-IT" dirty="0"/>
              <a:t>: raggruppare i tweet in modo tale da individuare pattern nascosti nelle strutture dati.</a:t>
            </a:r>
          </a:p>
          <a:p>
            <a:pPr algn="l"/>
            <a:endParaRPr lang="it-IT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800" dirty="0" err="1"/>
              <a:t>Supervised</a:t>
            </a:r>
            <a:r>
              <a:rPr lang="it-IT" dirty="0"/>
              <a:t>: creare un modello di classificazione ottimizzato al riconoscimento delle emozioni umane nei tweet.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iro a segno">
            <a:extLst>
              <a:ext uri="{FF2B5EF4-FFF2-40B4-BE49-F238E27FC236}">
                <a16:creationId xmlns:a16="http://schemas.microsoft.com/office/drawing/2014/main" id="{BC186E36-0130-D500-3DC9-30D8BCE4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1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0B97FE-9158-82D0-B43E-916E1B83C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Architetture di riferimento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D9E3D9-813C-C8CA-BABC-9C7385FDE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Word2Vec (e alternative): rete neurale artificiale progettata per elaborare il linguaggio naturale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GPT-3 (Generative Pre-trained Transformers 3): modello autoregressivo basato su Transformers, in grado di produrre testo simile a quello umano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Google BERT( Bidirectional Encoder Rappresentation Transformers): modello di deep learning pre-addestrato che consente sofisticate elaborazioni del linguaggio naturale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858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D2B089-C8AF-AB15-5CAD-6B7C1351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128" y="260367"/>
            <a:ext cx="4726820" cy="1159289"/>
          </a:xfrm>
        </p:spPr>
        <p:txBody>
          <a:bodyPr anchor="t">
            <a:normAutofit/>
          </a:bodyPr>
          <a:lstStyle/>
          <a:p>
            <a:pPr algn="l"/>
            <a:r>
              <a:rPr lang="it-IT" sz="6600" dirty="0"/>
              <a:t>Word2Vec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64ABCB-6082-1B90-0AD5-AF893119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544" y="1419656"/>
            <a:ext cx="6095989" cy="4386058"/>
          </a:xfrm>
        </p:spPr>
        <p:txBody>
          <a:bodyPr anchor="b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it-IT" sz="2000" dirty="0"/>
              <a:t>Data </a:t>
            </a:r>
            <a:r>
              <a:rPr lang="it-IT" sz="2000" dirty="0" err="1"/>
              <a:t>Preprocessing</a:t>
            </a:r>
            <a:r>
              <a:rPr lang="it-IT" sz="2000" dirty="0"/>
              <a:t>: pulire il testo da singoli caratteri, caratteri speciali, emoji, tag, stop-words e parole contenenti meno di 3 caratteri. Lemmatizzazione e </a:t>
            </a:r>
            <a:r>
              <a:rPr lang="it-IT" sz="2000" dirty="0" err="1"/>
              <a:t>tokenizzazione</a:t>
            </a:r>
            <a:r>
              <a:rPr lang="it-IT" sz="2000" dirty="0"/>
              <a:t> delle parole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/>
              <a:t>Word2vec </a:t>
            </a:r>
            <a:r>
              <a:rPr lang="it-IT" sz="2000" dirty="0" err="1"/>
              <a:t>algorithm</a:t>
            </a:r>
            <a:r>
              <a:rPr lang="it-IT" sz="2000" dirty="0"/>
              <a:t>: addestramento del modello mediante diverse configurazioni di </a:t>
            </a:r>
            <a:r>
              <a:rPr lang="it-IT" sz="2000" dirty="0" err="1"/>
              <a:t>iperparametri</a:t>
            </a:r>
            <a:r>
              <a:rPr lang="it-IT" sz="2000" dirty="0"/>
              <a:t>: </a:t>
            </a:r>
            <a:r>
              <a:rPr lang="it-IT" sz="2000" dirty="0" err="1"/>
              <a:t>vector</a:t>
            </a:r>
            <a:r>
              <a:rPr lang="it-IT" sz="2000" dirty="0"/>
              <a:t>-size, window, minimum </a:t>
            </a:r>
            <a:r>
              <a:rPr lang="it-IT" sz="2000" dirty="0" err="1"/>
              <a:t>count</a:t>
            </a:r>
            <a:r>
              <a:rPr lang="it-IT" sz="2000" dirty="0"/>
              <a:t>, </a:t>
            </a:r>
            <a:r>
              <a:rPr lang="it-IT" sz="2000" dirty="0" err="1"/>
              <a:t>epochs</a:t>
            </a:r>
            <a:r>
              <a:rPr lang="it-IT" sz="2000" dirty="0"/>
              <a:t> and </a:t>
            </a:r>
            <a:r>
              <a:rPr lang="it-IT" sz="2000" dirty="0" err="1"/>
              <a:t>architectures</a:t>
            </a:r>
            <a:endParaRPr lang="it-IT" sz="2000" dirty="0"/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/>
              <a:t>Goal: creare word-</a:t>
            </a:r>
            <a:r>
              <a:rPr lang="it-IT" sz="2000" dirty="0" err="1"/>
              <a:t>embeddings</a:t>
            </a:r>
            <a:r>
              <a:rPr lang="it-IT" sz="2000" dirty="0"/>
              <a:t>: assegnazione di un vettore univoco ad ogni parola presente nel testo, dove parole semanticamente simili si trovano vicine nello spazio vettoriale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13A4B9-2CB2-DA65-AE20-6CDBD9A2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1" y="938892"/>
            <a:ext cx="5189843" cy="49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DB2B6E-869E-4430-E1EA-DED25554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24" y="193964"/>
            <a:ext cx="4284417" cy="1665386"/>
          </a:xfrm>
        </p:spPr>
        <p:txBody>
          <a:bodyPr anchor="t">
            <a:normAutofit/>
          </a:bodyPr>
          <a:lstStyle/>
          <a:p>
            <a:r>
              <a:rPr lang="it-IT" sz="4400" dirty="0" err="1">
                <a:solidFill>
                  <a:schemeClr val="bg1"/>
                </a:solidFill>
              </a:rPr>
              <a:t>Unsupervised</a:t>
            </a:r>
            <a:r>
              <a:rPr lang="it-IT" sz="4400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C949D4-784C-3692-B7A2-DFD459AD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532" y="2029345"/>
            <a:ext cx="6015912" cy="4634691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bg1"/>
                </a:solidFill>
              </a:rPr>
              <a:t>Raggruppamento dei word </a:t>
            </a:r>
            <a:r>
              <a:rPr lang="it-IT" sz="2000" dirty="0" err="1">
                <a:solidFill>
                  <a:schemeClr val="bg1"/>
                </a:solidFill>
              </a:rPr>
              <a:t>embedding</a:t>
            </a:r>
            <a:r>
              <a:rPr lang="it-IT" sz="2000" dirty="0">
                <a:solidFill>
                  <a:schemeClr val="bg1"/>
                </a:solidFill>
              </a:rPr>
              <a:t> mediante tecniche di clustering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bg1"/>
                </a:solidFill>
              </a:rPr>
              <a:t>Goal: ottenere gruppi omogenei di parole semanticamente simili e possibilmente attribuibili a specifiche emozioni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242631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3BEEA2-622D-7321-4C63-A96ABADD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96" y="1397269"/>
            <a:ext cx="5941657" cy="36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B25540-EB5D-713D-AF64-9551C30B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440" y="2453958"/>
            <a:ext cx="4667737" cy="3945986"/>
          </a:xfrm>
          <a:noFill/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Utilizzo di API-keys per sfruttare l’algoritmo GPT-3 proprietario di Microsoft (no open source)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Fine-</a:t>
            </a:r>
            <a:r>
              <a:rPr lang="it-IT" sz="2000" dirty="0" err="1">
                <a:solidFill>
                  <a:schemeClr val="bg1"/>
                </a:solidFill>
              </a:rPr>
              <a:t>tune</a:t>
            </a:r>
            <a:r>
              <a:rPr lang="it-IT" sz="2000" dirty="0">
                <a:solidFill>
                  <a:schemeClr val="bg1"/>
                </a:solidFill>
              </a:rPr>
              <a:t>: addestrare il modello in cloud mediante training-set formato </a:t>
            </a:r>
            <a:r>
              <a:rPr lang="it-IT" sz="2000" dirty="0" err="1">
                <a:solidFill>
                  <a:schemeClr val="bg1"/>
                </a:solidFill>
              </a:rPr>
              <a:t>jsonl</a:t>
            </a:r>
            <a:r>
              <a:rPr lang="it-IT" sz="2000" dirty="0">
                <a:solidFill>
                  <a:schemeClr val="bg1"/>
                </a:solidFill>
              </a:rPr>
              <a:t>, utilizzando diverse architetture: ‘</a:t>
            </a:r>
            <a:r>
              <a:rPr lang="it-IT" sz="2000" dirty="0" err="1">
                <a:solidFill>
                  <a:schemeClr val="bg1"/>
                </a:solidFill>
              </a:rPr>
              <a:t>ada</a:t>
            </a:r>
            <a:r>
              <a:rPr lang="it-IT" sz="2000" dirty="0">
                <a:solidFill>
                  <a:schemeClr val="bg1"/>
                </a:solidFill>
              </a:rPr>
              <a:t>’, ‘curie’ e ‘</a:t>
            </a:r>
            <a:r>
              <a:rPr lang="it-IT" sz="2000" dirty="0" err="1">
                <a:solidFill>
                  <a:schemeClr val="bg1"/>
                </a:solidFill>
              </a:rPr>
              <a:t>davinci</a:t>
            </a:r>
            <a:r>
              <a:rPr lang="it-IT" sz="2000" dirty="0">
                <a:solidFill>
                  <a:schemeClr val="bg1"/>
                </a:solidFill>
              </a:rPr>
              <a:t>’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Testare il modello su test-set e valutarne le performance tramite metriche di classificazione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6CC9F94-90D8-F33E-D011-CAF047DA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87" y="1995900"/>
            <a:ext cx="7295711" cy="41732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831F583-DE93-0ED2-0D70-CEEF12BA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5" y="0"/>
            <a:ext cx="2604028" cy="1995902"/>
          </a:xfrm>
          <a:prstGeom prst="rect">
            <a:avLst/>
          </a:prstGeom>
        </p:spPr>
      </p:pic>
      <p:sp>
        <p:nvSpPr>
          <p:cNvPr id="19" name="Sottotitolo 2">
            <a:extLst>
              <a:ext uri="{FF2B5EF4-FFF2-40B4-BE49-F238E27FC236}">
                <a16:creationId xmlns:a16="http://schemas.microsoft.com/office/drawing/2014/main" id="{1A2B4F90-9F41-8025-50F7-168747D1C659}"/>
              </a:ext>
            </a:extLst>
          </p:cNvPr>
          <p:cNvSpPr txBox="1">
            <a:spLocks/>
          </p:cNvSpPr>
          <p:nvPr/>
        </p:nvSpPr>
        <p:spPr>
          <a:xfrm>
            <a:off x="-13439" y="-1"/>
            <a:ext cx="4294494" cy="19959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3CB8C0-C06D-E9BE-9898-0204AA0C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08" y="1066800"/>
            <a:ext cx="6488951" cy="5800980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it-IT" sz="2000" dirty="0"/>
              <a:t>Text </a:t>
            </a:r>
            <a:r>
              <a:rPr lang="it-IT" sz="2000" dirty="0" err="1"/>
              <a:t>preprocessing</a:t>
            </a:r>
            <a:r>
              <a:rPr lang="it-IT" sz="2000" dirty="0"/>
              <a:t>: pulire il testo da emoji, link, hashtag, caratteri speciali, punteggiatura e caratteri maiuscoli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/>
              <a:t>Scelta del BERT </a:t>
            </a:r>
            <a:r>
              <a:rPr lang="it-IT" sz="2000" dirty="0" err="1"/>
              <a:t>tokenizer</a:t>
            </a:r>
            <a:r>
              <a:rPr lang="it-IT" sz="2000" dirty="0"/>
              <a:t>: ‘</a:t>
            </a:r>
            <a:r>
              <a:rPr lang="it-IT" sz="2000" dirty="0" err="1"/>
              <a:t>bert</a:t>
            </a:r>
            <a:r>
              <a:rPr lang="it-IT" sz="2000" dirty="0"/>
              <a:t>-base-</a:t>
            </a:r>
            <a:r>
              <a:rPr lang="it-IT" sz="2000" dirty="0" err="1"/>
              <a:t>multilingual</a:t>
            </a:r>
            <a:r>
              <a:rPr lang="it-IT" sz="2000" dirty="0"/>
              <a:t>-</a:t>
            </a:r>
            <a:r>
              <a:rPr lang="it-IT" sz="2000" dirty="0" err="1"/>
              <a:t>cased</a:t>
            </a:r>
            <a:r>
              <a:rPr lang="it-IT" sz="2000" dirty="0"/>
              <a:t>’ (</a:t>
            </a:r>
            <a:r>
              <a:rPr lang="it-IT" sz="2000" i="1" dirty="0" err="1"/>
              <a:t>Huggingface</a:t>
            </a:r>
            <a:r>
              <a:rPr lang="it-IT" sz="20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/>
              <a:t>BERT model: 2 strati densi aggiuntivi:</a:t>
            </a:r>
          </a:p>
          <a:p>
            <a:pPr marL="3657600" lvl="7" indent="-457200" algn="l">
              <a:buFont typeface="Arial" panose="020B0604020202020204" pitchFamily="34" charset="0"/>
              <a:buChar char="•"/>
            </a:pPr>
            <a:r>
              <a:rPr lang="it-IT" sz="2000" i="1" dirty="0"/>
              <a:t>Intermediate </a:t>
            </a:r>
            <a:r>
              <a:rPr lang="it-IT" sz="2000" i="1" dirty="0" err="1"/>
              <a:t>layer</a:t>
            </a:r>
            <a:r>
              <a:rPr lang="it-IT" sz="2000" dirty="0"/>
              <a:t>: 64 neuroni</a:t>
            </a:r>
          </a:p>
          <a:p>
            <a:pPr marL="3657600" lvl="7" indent="-457200" algn="l">
              <a:buFont typeface="Arial" panose="020B0604020202020204" pitchFamily="34" charset="0"/>
              <a:buChar char="•"/>
            </a:pPr>
            <a:r>
              <a:rPr lang="it-IT" sz="2000" i="1" dirty="0"/>
              <a:t>Dropout</a:t>
            </a:r>
            <a:r>
              <a:rPr lang="it-IT" sz="2000" dirty="0"/>
              <a:t>: 0.2</a:t>
            </a:r>
          </a:p>
          <a:p>
            <a:pPr marL="3657600" lvl="7" indent="-457200" algn="l">
              <a:buFont typeface="Arial" panose="020B0604020202020204" pitchFamily="34" charset="0"/>
              <a:buChar char="•"/>
            </a:pPr>
            <a:r>
              <a:rPr lang="it-IT" sz="2000" i="1" dirty="0"/>
              <a:t>Output </a:t>
            </a:r>
            <a:r>
              <a:rPr lang="it-IT" sz="2000" i="1" dirty="0" err="1"/>
              <a:t>layer</a:t>
            </a:r>
            <a:r>
              <a:rPr lang="it-IT" sz="2000" dirty="0"/>
              <a:t>: 6 neuroni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/>
              <a:t>BERT fine tuning: addestramento del modello ottimizzando i parametri più significativi:</a:t>
            </a:r>
          </a:p>
          <a:p>
            <a:pPr marL="3543300" lvl="7" indent="-342900" algn="l">
              <a:buFont typeface="Arial" panose="020B0604020202020204" pitchFamily="34" charset="0"/>
              <a:buChar char="•"/>
            </a:pPr>
            <a:r>
              <a:rPr lang="it-IT" sz="2000" i="1" dirty="0" err="1"/>
              <a:t>Epochs</a:t>
            </a:r>
            <a:r>
              <a:rPr lang="it-IT" sz="2000" dirty="0"/>
              <a:t>: 8-10</a:t>
            </a:r>
          </a:p>
          <a:p>
            <a:pPr marL="3543300" lvl="7" indent="-342900" algn="l">
              <a:buFont typeface="Arial" panose="020B0604020202020204" pitchFamily="34" charset="0"/>
              <a:buChar char="•"/>
            </a:pPr>
            <a:r>
              <a:rPr lang="it-IT" sz="2000" i="1" dirty="0"/>
              <a:t>Learning rate</a:t>
            </a:r>
            <a:r>
              <a:rPr lang="it-IT" sz="2000" dirty="0"/>
              <a:t>: Adam, 2</a:t>
            </a:r>
            <a:r>
              <a:rPr lang="it-IT" sz="2000" i="1" dirty="0"/>
              <a:t>e</a:t>
            </a:r>
            <a:r>
              <a:rPr lang="it-IT" sz="2000" dirty="0"/>
              <a:t>-5</a:t>
            </a:r>
            <a:endParaRPr lang="it-IT" sz="2000" i="1" dirty="0"/>
          </a:p>
          <a:p>
            <a:pPr marL="3543300" lvl="7" indent="-342900" algn="l">
              <a:buFont typeface="Arial" panose="020B0604020202020204" pitchFamily="34" charset="0"/>
              <a:buChar char="•"/>
            </a:pPr>
            <a:r>
              <a:rPr lang="it-IT" sz="2000" i="1" dirty="0"/>
              <a:t>Max </a:t>
            </a:r>
            <a:r>
              <a:rPr lang="it-IT" sz="2000" i="1" dirty="0" err="1"/>
              <a:t>lenght</a:t>
            </a:r>
            <a:r>
              <a:rPr lang="it-IT" sz="2000" i="1" dirty="0"/>
              <a:t>: </a:t>
            </a:r>
            <a:r>
              <a:rPr lang="it-IT" sz="2000" dirty="0"/>
              <a:t>64</a:t>
            </a:r>
          </a:p>
          <a:p>
            <a:pPr marL="3543300" lvl="7" indent="-342900" algn="l">
              <a:buFont typeface="Arial" panose="020B0604020202020204" pitchFamily="34" charset="0"/>
              <a:buChar char="•"/>
            </a:pPr>
            <a:r>
              <a:rPr lang="it-IT" sz="2000" i="1" dirty="0"/>
              <a:t>Batch-size</a:t>
            </a:r>
            <a:r>
              <a:rPr lang="it-IT" sz="2000" dirty="0"/>
              <a:t>: 8  </a:t>
            </a:r>
          </a:p>
          <a:p>
            <a:pPr lvl="7"/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CFC85261-9C57-4850-A13C-47F3AF31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43" y="1787706"/>
            <a:ext cx="4939504" cy="289964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764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di Office</vt:lpstr>
      <vt:lpstr>EMOTION RECOGNITION </vt:lpstr>
      <vt:lpstr>Contesto di riferimento</vt:lpstr>
      <vt:lpstr>Dataset</vt:lpstr>
      <vt:lpstr>obiettivi</vt:lpstr>
      <vt:lpstr>Architetture di riferimento</vt:lpstr>
      <vt:lpstr>Word2Vec</vt:lpstr>
      <vt:lpstr>Unsupervised learning</vt:lpstr>
      <vt:lpstr>Presentazione standard di PowerPoint</vt:lpstr>
      <vt:lpstr>Presentazione standard di PowerPoint</vt:lpstr>
      <vt:lpstr>Presentazione standard di PowerPoint</vt:lpstr>
      <vt:lpstr>Valutazione dei risultati</vt:lpstr>
      <vt:lpstr>Valutazione dei risultati</vt:lpstr>
      <vt:lpstr>Conclusioni e sviluppi futuri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RIDOLFI LORENZO</dc:creator>
  <cp:lastModifiedBy>RIDOLFI LORENZO</cp:lastModifiedBy>
  <cp:revision>43</cp:revision>
  <dcterms:created xsi:type="dcterms:W3CDTF">2022-10-25T10:43:38Z</dcterms:created>
  <dcterms:modified xsi:type="dcterms:W3CDTF">2022-11-02T15:50:42Z</dcterms:modified>
</cp:coreProperties>
</file>