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6" r:id="rId6"/>
    <p:sldId id="261" r:id="rId7"/>
    <p:sldId id="262" r:id="rId8"/>
    <p:sldId id="263" r:id="rId9"/>
    <p:sldId id="267" r:id="rId10"/>
    <p:sldId id="264" r:id="rId11"/>
    <p:sldId id="268" r:id="rId12"/>
    <p:sldId id="25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40D9"/>
    <a:srgbClr val="70C8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9"/>
    <p:restoredTop sz="94761"/>
  </p:normalViewPr>
  <p:slideViewPr>
    <p:cSldViewPr snapToGrid="0">
      <p:cViewPr varScale="1">
        <p:scale>
          <a:sx n="106" d="100"/>
          <a:sy n="10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A177C-AF12-A148-A112-2BF7D69263A7}" type="datetimeFigureOut">
              <a:rPr lang="it-IT" smtClean="0"/>
              <a:t>21/11/22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7FDBC-30AF-F947-9E69-03FCA90194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83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97FDBC-30AF-F947-9E69-03FCA90194F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63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0A2182-15AD-3224-1EA6-4F862E94A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7E655A7-D931-21A2-AAAC-BC9E221CC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B3A0A8-ED15-F186-5211-D35B4C24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CCBE-28A8-114E-84F4-3AB7FCD05803}" type="datetimeFigureOut">
              <a:rPr lang="it-IT" smtClean="0"/>
              <a:t>21/11/22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2C4AEE-1280-F263-32DF-CF089263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0F2227-DD0E-B227-7E12-F0E92306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045-B38F-5B4A-9CC9-6913F91F16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00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6A75E9-763E-E91F-E8AD-4BEA7157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7F6812-1EA6-C745-4472-8EB850355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170AD0-1A7F-0C36-5CA2-D3F6AF0E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CCBE-28A8-114E-84F4-3AB7FCD05803}" type="datetimeFigureOut">
              <a:rPr lang="it-IT" smtClean="0"/>
              <a:t>21/11/22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AE8DEA-D10D-CBC6-4519-712BB3EA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650672-6F88-842A-F0F1-3A7EFC95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045-B38F-5B4A-9CC9-6913F91F16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628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BEDD70A-9773-1EB6-402E-A60BA0099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148E209-1849-2796-9894-788A09287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E3DCAD-EBE6-2443-5285-13B68B4B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CCBE-28A8-114E-84F4-3AB7FCD05803}" type="datetimeFigureOut">
              <a:rPr lang="it-IT" smtClean="0"/>
              <a:t>21/11/22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E631B0-96C7-2FE5-8230-F70547A0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71C289-2ED5-2CE8-25CE-17C63E0A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045-B38F-5B4A-9CC9-6913F91F16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229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ABBDB9-E262-91EB-811E-47B656CE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0FDC2C-A0BD-7491-8BB2-2F3CA1F3A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DE60FA-FF99-C7A3-F659-EE75868A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CCBE-28A8-114E-84F4-3AB7FCD05803}" type="datetimeFigureOut">
              <a:rPr lang="it-IT" smtClean="0"/>
              <a:t>21/11/22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8F54E7-91AB-3C7A-F0EF-54DAA1C7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034B87-AB64-45E4-6CBA-EED7A609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045-B38F-5B4A-9CC9-6913F91F16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366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21A95E-25EF-7842-CD4D-DEC576E7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87AE99-428B-0D9D-5987-D916F9C0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5B07DD-24F2-50EB-0689-A32805EB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CCBE-28A8-114E-84F4-3AB7FCD05803}" type="datetimeFigureOut">
              <a:rPr lang="it-IT" smtClean="0"/>
              <a:t>21/11/22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562B67-8539-DFFE-9CE7-1EFB8513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B25A7B-94C8-E240-E509-120AC4CC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045-B38F-5B4A-9CC9-6913F91F16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072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32E592-B8E4-8B1D-F54E-84F34C2F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80B6F2-4F09-8B14-49A3-16613F55F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BE29852-02FD-0FD1-C98E-7F1C80AE0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291BB25-7C82-A17B-C757-0763B7AA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CCBE-28A8-114E-84F4-3AB7FCD05803}" type="datetimeFigureOut">
              <a:rPr lang="it-IT" smtClean="0"/>
              <a:t>21/11/22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C32809-81E6-8FDC-8F33-B149D452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2718FE-F0E0-093F-5D95-59B138B9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045-B38F-5B4A-9CC9-6913F91F16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02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DC38E9-D9F7-3D8D-6790-0ED6F62D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C58AAC-FD8E-1C2A-ECEA-FE90ADB9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F3378F-3A80-22AE-44AF-AF7F3CC27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468C6B6-678A-EAE1-5D7E-8D1C33C8B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51AE702-A484-DEBB-5D4A-BFADC9001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A788D7F-9D4D-51AC-A4FA-722D7EB1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CCBE-28A8-114E-84F4-3AB7FCD05803}" type="datetimeFigureOut">
              <a:rPr lang="it-IT" smtClean="0"/>
              <a:t>21/11/22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D412683-10CE-2BA5-DB0F-279E1F4F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BBEF527-895D-AFB9-9633-EE2B202E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045-B38F-5B4A-9CC9-6913F91F16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950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EA414E-25BD-ABC0-A8C5-E6A5729F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B180B6-4BC3-B256-B14E-CC2E8814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CCBE-28A8-114E-84F4-3AB7FCD05803}" type="datetimeFigureOut">
              <a:rPr lang="it-IT" smtClean="0"/>
              <a:t>21/11/22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D94643C-26A5-E36C-D7C6-DC08CEF0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40F3E7-DA5C-F913-C53F-0628AA36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045-B38F-5B4A-9CC9-6913F91F16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696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95024ED-025C-EAAF-9268-D541809B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CCBE-28A8-114E-84F4-3AB7FCD05803}" type="datetimeFigureOut">
              <a:rPr lang="it-IT" smtClean="0"/>
              <a:t>21/11/22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6532F0D-7780-56BF-55A6-350D0774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88FA54B-325D-214F-25C5-4B2EEC6D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045-B38F-5B4A-9CC9-6913F91F16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944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7E5BED-6C8A-C44B-2703-04532178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143BE1-2991-F63F-0147-509C70F81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C933993-7C5A-032B-C015-5E639329F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F1EF18-A64F-9DF6-39F2-E3666BA2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CCBE-28A8-114E-84F4-3AB7FCD05803}" type="datetimeFigureOut">
              <a:rPr lang="it-IT" smtClean="0"/>
              <a:t>21/11/22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B5F202-4657-7A53-BD4C-E967C5A3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3C5248-45D0-71A3-03E2-0C7056CF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045-B38F-5B4A-9CC9-6913F91F16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811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4282A9-38A2-98DD-6E10-D3857100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58A3C79-048A-022B-737C-78858AD53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ABC4ED-AFAF-ED39-F9ED-25DB8A5FD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4DB960-4CC5-08EA-E0FE-AFB7AF42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CCBE-28A8-114E-84F4-3AB7FCD05803}" type="datetimeFigureOut">
              <a:rPr lang="it-IT" smtClean="0"/>
              <a:t>21/11/22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487095-12A9-5BF3-EA6E-B57D85E8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7EAA4E-DD61-9CA7-1D25-1C605C66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7045-B38F-5B4A-9CC9-6913F91F16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576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6C27547-DFA2-2752-14CA-2479406B2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E5FF32-31D8-8E16-6BC1-E68549EB8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4BD570-CE64-E311-667D-F3689AF28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BCCBE-28A8-114E-84F4-3AB7FCD05803}" type="datetimeFigureOut">
              <a:rPr lang="it-IT" smtClean="0"/>
              <a:t>21/11/22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3EADF2-7994-6BC8-3E1E-91D4E6EDB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D2D0C4-C764-C40E-C538-F0E30203B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7045-B38F-5B4A-9CC9-6913F91F16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716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2F5A45-7F80-5B93-478B-A7E4A84D34DF}"/>
              </a:ext>
            </a:extLst>
          </p:cNvPr>
          <p:cNvSpPr txBox="1"/>
          <p:nvPr/>
        </p:nvSpPr>
        <p:spPr>
          <a:xfrm>
            <a:off x="1798624" y="3162399"/>
            <a:ext cx="583996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following project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been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developed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with the goal of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implementing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current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leading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technologies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both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batch and real-time data management and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analysis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The data source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FlightRadar24, a website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that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offers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real-time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flight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tracking services.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Through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 API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possible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obtain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information, in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real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time,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regarding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flights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around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globe. The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developed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dashboard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allows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user to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obtain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general information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about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past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days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flights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in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addition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real-time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analytics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regarding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live air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traffic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each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zone of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interest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E27896-B13F-E16E-10BB-6AF14D1F4F8B}"/>
              </a:ext>
            </a:extLst>
          </p:cNvPr>
          <p:cNvSpPr txBox="1"/>
          <p:nvPr/>
        </p:nvSpPr>
        <p:spPr>
          <a:xfrm>
            <a:off x="1798625" y="2372243"/>
            <a:ext cx="5191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FlightRadar24 Monitoring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15756C2-FF14-8905-D94C-54425EEFB90B}"/>
              </a:ext>
            </a:extLst>
          </p:cNvPr>
          <p:cNvSpPr/>
          <p:nvPr/>
        </p:nvSpPr>
        <p:spPr>
          <a:xfrm>
            <a:off x="1882347" y="2924312"/>
            <a:ext cx="2761844" cy="227961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08E88B5-A714-A6D5-FC5C-0CE187411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187" y="2492560"/>
            <a:ext cx="2332744" cy="233274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AFE241-E98D-315A-701A-4C3F536778E7}"/>
              </a:ext>
            </a:extLst>
          </p:cNvPr>
          <p:cNvSpPr txBox="1"/>
          <p:nvPr/>
        </p:nvSpPr>
        <p:spPr>
          <a:xfrm>
            <a:off x="1798624" y="4679471"/>
            <a:ext cx="4602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LorenzoTarcinale</a:t>
            </a:r>
            <a:r>
              <a:rPr lang="it-IT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|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InformationSystemsforBigData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|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UniSa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2022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C7DC4C8-7B2C-83AD-0441-F7CF73AD4DB1}"/>
              </a:ext>
            </a:extLst>
          </p:cNvPr>
          <p:cNvSpPr txBox="1"/>
          <p:nvPr/>
        </p:nvSpPr>
        <p:spPr>
          <a:xfrm>
            <a:off x="1798625" y="4402472"/>
            <a:ext cx="4602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_________________________________________________________</a:t>
            </a:r>
            <a:endParaRPr lang="it-IT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292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to, monitor, schermo, screenshot&#10;&#10;Descrizione generata automaticamente">
            <a:extLst>
              <a:ext uri="{FF2B5EF4-FFF2-40B4-BE49-F238E27FC236}">
                <a16:creationId xmlns:a16="http://schemas.microsoft.com/office/drawing/2014/main" id="{98D37DD6-4CAE-1E74-3FBB-21BA8FEF7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07" y="1022323"/>
            <a:ext cx="8967024" cy="540352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2680D77-69B7-B219-53DE-E6B4D295CB67}"/>
              </a:ext>
            </a:extLst>
          </p:cNvPr>
          <p:cNvSpPr txBox="1"/>
          <p:nvPr/>
        </p:nvSpPr>
        <p:spPr>
          <a:xfrm>
            <a:off x="1588795" y="373540"/>
            <a:ext cx="594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</a:t>
            </a:r>
            <a:r>
              <a:rPr lang="it-IT" sz="32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Visualization</a:t>
            </a:r>
            <a:r>
              <a:rPr lang="it-IT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|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F00F512-4681-1AB6-EB87-8B1B84013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080" y="210857"/>
            <a:ext cx="1820280" cy="91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0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10D5916-40EE-D017-6F35-3EE7A442367D}"/>
              </a:ext>
            </a:extLst>
          </p:cNvPr>
          <p:cNvSpPr txBox="1"/>
          <p:nvPr/>
        </p:nvSpPr>
        <p:spPr>
          <a:xfrm>
            <a:off x="3554515" y="3075506"/>
            <a:ext cx="48822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See </a:t>
            </a:r>
            <a:r>
              <a:rPr lang="it-IT" sz="12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README.md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documentation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quickstart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See </a:t>
            </a:r>
            <a:r>
              <a:rPr lang="it-IT" sz="12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QUERY.md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 more information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about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queries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performed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5301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9C2C8D4-4980-065D-62BB-9D224E2E713D}"/>
              </a:ext>
            </a:extLst>
          </p:cNvPr>
          <p:cNvSpPr txBox="1"/>
          <p:nvPr/>
        </p:nvSpPr>
        <p:spPr>
          <a:xfrm>
            <a:off x="2662741" y="2975147"/>
            <a:ext cx="686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LorenzoTarcinale</a:t>
            </a:r>
            <a:r>
              <a:rPr lang="it-I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InformationSystemsforBigData</a:t>
            </a:r>
            <a:endParaRPr lang="it-IT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9B26E9F-6F74-D1CD-B618-35AFA8A65722}"/>
              </a:ext>
            </a:extLst>
          </p:cNvPr>
          <p:cNvSpPr txBox="1"/>
          <p:nvPr/>
        </p:nvSpPr>
        <p:spPr>
          <a:xfrm>
            <a:off x="5151120" y="3346434"/>
            <a:ext cx="13054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UniSa2022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63702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CE84D3F-DCE8-5929-96E5-ABB7CED2B9D6}"/>
              </a:ext>
            </a:extLst>
          </p:cNvPr>
          <p:cNvSpPr txBox="1"/>
          <p:nvPr/>
        </p:nvSpPr>
        <p:spPr>
          <a:xfrm>
            <a:off x="1533931" y="579537"/>
            <a:ext cx="5191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Pipeline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8E4C1D9-2355-881E-30EA-923D31773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37" t="15073" r="9437" b="14625"/>
          <a:stretch/>
        </p:blipFill>
        <p:spPr>
          <a:xfrm>
            <a:off x="1205162" y="2298636"/>
            <a:ext cx="9781675" cy="346724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1DAD321-BB6D-79B1-E6BB-6F2129626A69}"/>
              </a:ext>
            </a:extLst>
          </p:cNvPr>
          <p:cNvSpPr txBox="1"/>
          <p:nvPr/>
        </p:nvSpPr>
        <p:spPr>
          <a:xfrm>
            <a:off x="1533931" y="1092121"/>
            <a:ext cx="60945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real-time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characteristic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the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chosen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data source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motivates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need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set up an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architecture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that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can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cope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with the large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number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data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arriving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a short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period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time. The pipeline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consists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several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stages,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which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use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current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technologies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 </a:t>
            </a:r>
            <a:r>
              <a:rPr lang="it-IT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Real-Time Data Processing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resemble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 Lambda Architecture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which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make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possible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store data and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time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analyze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real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time.</a:t>
            </a:r>
          </a:p>
          <a:p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been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developed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a </a:t>
            </a:r>
            <a:r>
              <a:rPr lang="it-IT" sz="1200" b="1" dirty="0">
                <a:solidFill>
                  <a:srgbClr val="00B0F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Docker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environment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enable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future testing and a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total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replication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397249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10D5916-40EE-D017-6F35-3EE7A442367D}"/>
              </a:ext>
            </a:extLst>
          </p:cNvPr>
          <p:cNvSpPr txBox="1"/>
          <p:nvPr/>
        </p:nvSpPr>
        <p:spPr>
          <a:xfrm>
            <a:off x="4510791" y="3178990"/>
            <a:ext cx="31704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Let’s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breakdown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each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stage of the pipeline.</a:t>
            </a:r>
          </a:p>
        </p:txBody>
      </p:sp>
    </p:spTree>
    <p:extLst>
      <p:ext uri="{BB962C8B-B14F-4D97-AF65-F5344CB8AC3E}">
        <p14:creationId xmlns:p14="http://schemas.microsoft.com/office/powerpoint/2010/main" val="181260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tangolo 30">
            <a:extLst>
              <a:ext uri="{FF2B5EF4-FFF2-40B4-BE49-F238E27FC236}">
                <a16:creationId xmlns:a16="http://schemas.microsoft.com/office/drawing/2014/main" id="{C9DE91D6-95D1-C150-68C1-B94B3E413A0A}"/>
              </a:ext>
            </a:extLst>
          </p:cNvPr>
          <p:cNvSpPr/>
          <p:nvPr/>
        </p:nvSpPr>
        <p:spPr>
          <a:xfrm>
            <a:off x="8577495" y="3544396"/>
            <a:ext cx="1517000" cy="276999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FA9DD5C-6CEA-82C2-4829-1B2E50A5981A}"/>
              </a:ext>
            </a:extLst>
          </p:cNvPr>
          <p:cNvSpPr txBox="1"/>
          <p:nvPr/>
        </p:nvSpPr>
        <p:spPr>
          <a:xfrm>
            <a:off x="8572405" y="3544397"/>
            <a:ext cx="1798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flight_details.json</a:t>
            </a:r>
            <a:endParaRPr lang="it-IT" sz="1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BC17B27B-A945-0E3E-5071-4FA9A060E678}"/>
              </a:ext>
            </a:extLst>
          </p:cNvPr>
          <p:cNvSpPr/>
          <p:nvPr/>
        </p:nvSpPr>
        <p:spPr>
          <a:xfrm>
            <a:off x="2724806" y="2441501"/>
            <a:ext cx="1101236" cy="276999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E29CCD23-6915-A773-6340-ADC935C068C0}"/>
              </a:ext>
            </a:extLst>
          </p:cNvPr>
          <p:cNvSpPr/>
          <p:nvPr/>
        </p:nvSpPr>
        <p:spPr>
          <a:xfrm>
            <a:off x="2211636" y="4555047"/>
            <a:ext cx="1101236" cy="276999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E482767D-F954-B1A0-3436-A91F84D34D30}"/>
              </a:ext>
            </a:extLst>
          </p:cNvPr>
          <p:cNvSpPr/>
          <p:nvPr/>
        </p:nvSpPr>
        <p:spPr>
          <a:xfrm>
            <a:off x="7347893" y="2269049"/>
            <a:ext cx="1101236" cy="276999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E3DC1029-7C36-9B91-6A4B-B52DD3E3468B}"/>
              </a:ext>
            </a:extLst>
          </p:cNvPr>
          <p:cNvSpPr/>
          <p:nvPr/>
        </p:nvSpPr>
        <p:spPr>
          <a:xfrm>
            <a:off x="5945685" y="5668110"/>
            <a:ext cx="1101236" cy="276999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5BD0389-8359-3E00-937B-F93357C77B80}"/>
              </a:ext>
            </a:extLst>
          </p:cNvPr>
          <p:cNvSpPr txBox="1"/>
          <p:nvPr/>
        </p:nvSpPr>
        <p:spPr>
          <a:xfrm>
            <a:off x="2760901" y="2437492"/>
            <a:ext cx="12723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airlines.json</a:t>
            </a:r>
            <a:endParaRPr lang="it-IT" sz="1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2848E03-7B10-9F68-D769-2DBA41455B86}"/>
              </a:ext>
            </a:extLst>
          </p:cNvPr>
          <p:cNvSpPr txBox="1"/>
          <p:nvPr/>
        </p:nvSpPr>
        <p:spPr>
          <a:xfrm>
            <a:off x="1533931" y="579537"/>
            <a:ext cx="3158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source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D99ED57-645B-4B81-B9BC-88499E4ED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997" y="3429000"/>
            <a:ext cx="3050005" cy="1061240"/>
          </a:xfrm>
          <a:prstGeom prst="rect">
            <a:avLst/>
          </a:prstGeom>
        </p:spPr>
      </p:pic>
      <p:cxnSp>
        <p:nvCxnSpPr>
          <p:cNvPr id="8" name="Connettore 7 7">
            <a:extLst>
              <a:ext uri="{FF2B5EF4-FFF2-40B4-BE49-F238E27FC236}">
                <a16:creationId xmlns:a16="http://schemas.microsoft.com/office/drawing/2014/main" id="{F2CCD995-35CA-9319-BBF4-5030E424BB21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4588658" y="1921657"/>
            <a:ext cx="768791" cy="22458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7 9">
            <a:extLst>
              <a:ext uri="{FF2B5EF4-FFF2-40B4-BE49-F238E27FC236}">
                <a16:creationId xmlns:a16="http://schemas.microsoft.com/office/drawing/2014/main" id="{BC4C7B4D-9F3F-F744-2EC8-F595997DB784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6188857" y="2386879"/>
            <a:ext cx="949264" cy="11349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7 13">
            <a:extLst>
              <a:ext uri="{FF2B5EF4-FFF2-40B4-BE49-F238E27FC236}">
                <a16:creationId xmlns:a16="http://schemas.microsoft.com/office/drawing/2014/main" id="{3533C663-0D51-2533-D5EE-D5C0773CD3D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621002" y="3694925"/>
            <a:ext cx="849230" cy="264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7 16">
            <a:extLst>
              <a:ext uri="{FF2B5EF4-FFF2-40B4-BE49-F238E27FC236}">
                <a16:creationId xmlns:a16="http://schemas.microsoft.com/office/drawing/2014/main" id="{D1250AA2-0574-02A7-5EBB-BDDA7DDD3CA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737674" y="4848565"/>
            <a:ext cx="1129738" cy="4130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7 19">
            <a:extLst>
              <a:ext uri="{FF2B5EF4-FFF2-40B4-BE49-F238E27FC236}">
                <a16:creationId xmlns:a16="http://schemas.microsoft.com/office/drawing/2014/main" id="{23B1AF94-8614-8888-4B71-89F0B890C61A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3356811" y="3959620"/>
            <a:ext cx="1214186" cy="7339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4895490-4183-60A4-B42D-399EA97F5FA7}"/>
              </a:ext>
            </a:extLst>
          </p:cNvPr>
          <p:cNvSpPr txBox="1"/>
          <p:nvPr/>
        </p:nvSpPr>
        <p:spPr>
          <a:xfrm>
            <a:off x="7345185" y="2269050"/>
            <a:ext cx="12723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airports.json</a:t>
            </a:r>
            <a:endParaRPr lang="it-IT" sz="1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3C71567-79A4-44EF-6FA3-D2ADAC1D2B40}"/>
              </a:ext>
            </a:extLst>
          </p:cNvPr>
          <p:cNvSpPr txBox="1"/>
          <p:nvPr/>
        </p:nvSpPr>
        <p:spPr>
          <a:xfrm>
            <a:off x="6009679" y="5661955"/>
            <a:ext cx="12723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flights.json</a:t>
            </a:r>
            <a:endParaRPr lang="it-IT" sz="1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5BC10A5-3B8D-8E73-F250-C03C5FA01D5A}"/>
              </a:ext>
            </a:extLst>
          </p:cNvPr>
          <p:cNvSpPr txBox="1"/>
          <p:nvPr/>
        </p:nvSpPr>
        <p:spPr>
          <a:xfrm>
            <a:off x="2315982" y="4543018"/>
            <a:ext cx="12723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zones.json</a:t>
            </a:r>
            <a:endParaRPr lang="it-IT" sz="1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1C94CEF-6885-3D4E-BAE9-4DF5006A3AED}"/>
              </a:ext>
            </a:extLst>
          </p:cNvPr>
          <p:cNvSpPr txBox="1"/>
          <p:nvPr/>
        </p:nvSpPr>
        <p:spPr>
          <a:xfrm>
            <a:off x="1533931" y="1092121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API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returns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 wide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variety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information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about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flights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airports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and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airlines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Some of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these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may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be for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aircraft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model,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origin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destination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airport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latitude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longitude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ground and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vertical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speed,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altitude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more.</a:t>
            </a:r>
          </a:p>
        </p:txBody>
      </p:sp>
    </p:spTree>
    <p:extLst>
      <p:ext uri="{BB962C8B-B14F-4D97-AF65-F5344CB8AC3E}">
        <p14:creationId xmlns:p14="http://schemas.microsoft.com/office/powerpoint/2010/main" val="53441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2848E03-7B10-9F68-D769-2DBA41455B86}"/>
              </a:ext>
            </a:extLst>
          </p:cNvPr>
          <p:cNvSpPr txBox="1"/>
          <p:nvPr/>
        </p:nvSpPr>
        <p:spPr>
          <a:xfrm>
            <a:off x="1533931" y="579537"/>
            <a:ext cx="3158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source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1C94CEF-6885-3D4E-BAE9-4DF5006A3AED}"/>
              </a:ext>
            </a:extLst>
          </p:cNvPr>
          <p:cNvSpPr txBox="1"/>
          <p:nvPr/>
        </p:nvSpPr>
        <p:spPr>
          <a:xfrm>
            <a:off x="1533931" y="1092121"/>
            <a:ext cx="609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chosen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refer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only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air activity in the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skies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of: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italy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france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germany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england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spain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14813DC3-EE44-C827-09AE-07EF1F9A5E9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33931" y="1945280"/>
            <a:ext cx="4683124" cy="3513243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D11C7340-DA8A-3AD0-8FAC-51AB4848ABCC}"/>
              </a:ext>
            </a:extLst>
          </p:cNvPr>
          <p:cNvSpPr/>
          <p:nvPr/>
        </p:nvSpPr>
        <p:spPr>
          <a:xfrm>
            <a:off x="3139707" y="4771701"/>
            <a:ext cx="300179" cy="300179"/>
          </a:xfrm>
          <a:prstGeom prst="ellipse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940D9"/>
              </a:solidFill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F65AA0DE-73BD-C10C-6802-30A873830053}"/>
              </a:ext>
            </a:extLst>
          </p:cNvPr>
          <p:cNvSpPr/>
          <p:nvPr/>
        </p:nvSpPr>
        <p:spPr>
          <a:xfrm>
            <a:off x="2441438" y="4247999"/>
            <a:ext cx="300179" cy="300179"/>
          </a:xfrm>
          <a:prstGeom prst="ellipse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940D9"/>
              </a:solidFill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7D1CEBFB-AD8E-29DD-7098-DC0383DBE999}"/>
              </a:ext>
            </a:extLst>
          </p:cNvPr>
          <p:cNvSpPr/>
          <p:nvPr/>
        </p:nvSpPr>
        <p:spPr>
          <a:xfrm>
            <a:off x="2366623" y="3582981"/>
            <a:ext cx="300179" cy="300179"/>
          </a:xfrm>
          <a:prstGeom prst="ellipse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940D9"/>
              </a:solidFill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EC04984-5C88-20CA-4A87-4131E769D729}"/>
              </a:ext>
            </a:extLst>
          </p:cNvPr>
          <p:cNvSpPr/>
          <p:nvPr/>
        </p:nvSpPr>
        <p:spPr>
          <a:xfrm>
            <a:off x="3015015" y="3973679"/>
            <a:ext cx="300179" cy="300179"/>
          </a:xfrm>
          <a:prstGeom prst="ellipse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940D9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B2EC4B0-7918-D15F-B49E-FBE8CF7CCB01}"/>
              </a:ext>
            </a:extLst>
          </p:cNvPr>
          <p:cNvSpPr/>
          <p:nvPr/>
        </p:nvSpPr>
        <p:spPr>
          <a:xfrm>
            <a:off x="1942673" y="4696886"/>
            <a:ext cx="300179" cy="300179"/>
          </a:xfrm>
          <a:prstGeom prst="ellipse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940D9"/>
              </a:solidFill>
            </a:endParaRPr>
          </a:p>
        </p:txBody>
      </p:sp>
      <p:cxnSp>
        <p:nvCxnSpPr>
          <p:cNvPr id="38" name="Connettore 4 37">
            <a:extLst>
              <a:ext uri="{FF2B5EF4-FFF2-40B4-BE49-F238E27FC236}">
                <a16:creationId xmlns:a16="http://schemas.microsoft.com/office/drawing/2014/main" id="{8699B671-9318-5975-B446-52EE0C26AC86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439886" y="3883160"/>
            <a:ext cx="4074818" cy="1038631"/>
          </a:xfrm>
          <a:prstGeom prst="bentConnector3">
            <a:avLst>
              <a:gd name="adj1" fmla="val 99981"/>
            </a:avLst>
          </a:prstGeom>
          <a:ln>
            <a:solidFill>
              <a:srgbClr val="9940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4 43">
            <a:extLst>
              <a:ext uri="{FF2B5EF4-FFF2-40B4-BE49-F238E27FC236}">
                <a16:creationId xmlns:a16="http://schemas.microsoft.com/office/drawing/2014/main" id="{1A4C5078-BA3A-9F1B-CAE4-4C00F163F543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3315194" y="3883160"/>
            <a:ext cx="4199510" cy="240609"/>
          </a:xfrm>
          <a:prstGeom prst="bentConnector3">
            <a:avLst>
              <a:gd name="adj1" fmla="val 50000"/>
            </a:avLst>
          </a:prstGeom>
          <a:ln>
            <a:solidFill>
              <a:srgbClr val="9940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4 46">
            <a:extLst>
              <a:ext uri="{FF2B5EF4-FFF2-40B4-BE49-F238E27FC236}">
                <a16:creationId xmlns:a16="http://schemas.microsoft.com/office/drawing/2014/main" id="{AF87BC09-2CD0-91EB-0B67-4700E825FA64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2666802" y="3733071"/>
            <a:ext cx="4847902" cy="150089"/>
          </a:xfrm>
          <a:prstGeom prst="bentConnector3">
            <a:avLst>
              <a:gd name="adj1" fmla="val 99898"/>
            </a:avLst>
          </a:prstGeom>
          <a:ln>
            <a:solidFill>
              <a:srgbClr val="9940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4 50">
            <a:extLst>
              <a:ext uri="{FF2B5EF4-FFF2-40B4-BE49-F238E27FC236}">
                <a16:creationId xmlns:a16="http://schemas.microsoft.com/office/drawing/2014/main" id="{F56C6F52-C82C-2526-1C49-5400FAA85FAC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741617" y="3883160"/>
            <a:ext cx="4773087" cy="514929"/>
          </a:xfrm>
          <a:prstGeom prst="bentConnector3">
            <a:avLst>
              <a:gd name="adj1" fmla="val 86225"/>
            </a:avLst>
          </a:prstGeom>
          <a:ln>
            <a:solidFill>
              <a:srgbClr val="9940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4 55">
            <a:extLst>
              <a:ext uri="{FF2B5EF4-FFF2-40B4-BE49-F238E27FC236}">
                <a16:creationId xmlns:a16="http://schemas.microsoft.com/office/drawing/2014/main" id="{E72460EC-2E55-57E7-EC62-A33973C16AAB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2242852" y="3883160"/>
            <a:ext cx="5271852" cy="963816"/>
          </a:xfrm>
          <a:prstGeom prst="bentConnector3">
            <a:avLst>
              <a:gd name="adj1" fmla="val 93678"/>
            </a:avLst>
          </a:prstGeom>
          <a:ln>
            <a:solidFill>
              <a:srgbClr val="9940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e 59">
            <a:extLst>
              <a:ext uri="{FF2B5EF4-FFF2-40B4-BE49-F238E27FC236}">
                <a16:creationId xmlns:a16="http://schemas.microsoft.com/office/drawing/2014/main" id="{D6CC87EA-1178-20D6-DB32-83837ED8A4CB}"/>
              </a:ext>
            </a:extLst>
          </p:cNvPr>
          <p:cNvSpPr/>
          <p:nvPr/>
        </p:nvSpPr>
        <p:spPr>
          <a:xfrm>
            <a:off x="7431116" y="3803693"/>
            <a:ext cx="150090" cy="150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940D9"/>
              </a:solidFill>
            </a:endParaRP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8F71E0EF-0A60-E3D3-9886-3884FB906217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7581206" y="3878738"/>
            <a:ext cx="766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e 62">
            <a:extLst>
              <a:ext uri="{FF2B5EF4-FFF2-40B4-BE49-F238E27FC236}">
                <a16:creationId xmlns:a16="http://schemas.microsoft.com/office/drawing/2014/main" id="{6F896FF7-6CC7-DFEF-E2C7-7B0D4E6AEA4F}"/>
              </a:ext>
            </a:extLst>
          </p:cNvPr>
          <p:cNvSpPr/>
          <p:nvPr/>
        </p:nvSpPr>
        <p:spPr>
          <a:xfrm>
            <a:off x="8347396" y="3728648"/>
            <a:ext cx="300179" cy="3001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940D9"/>
              </a:solidFill>
            </a:endParaRP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85BE4612-FEF3-AB9E-FD37-72B7C2B1B678}"/>
              </a:ext>
            </a:extLst>
          </p:cNvPr>
          <p:cNvSpPr txBox="1"/>
          <p:nvPr/>
        </p:nvSpPr>
        <p:spPr>
          <a:xfrm>
            <a:off x="8617082" y="3726465"/>
            <a:ext cx="203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Kafka Cluster</a:t>
            </a:r>
          </a:p>
        </p:txBody>
      </p:sp>
    </p:spTree>
    <p:extLst>
      <p:ext uri="{BB962C8B-B14F-4D97-AF65-F5344CB8AC3E}">
        <p14:creationId xmlns:p14="http://schemas.microsoft.com/office/powerpoint/2010/main" val="239144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2680D77-69B7-B219-53DE-E6B4D295CB67}"/>
              </a:ext>
            </a:extLst>
          </p:cNvPr>
          <p:cNvSpPr txBox="1"/>
          <p:nvPr/>
        </p:nvSpPr>
        <p:spPr>
          <a:xfrm>
            <a:off x="1533931" y="579537"/>
            <a:ext cx="6683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</a:t>
            </a:r>
            <a:r>
              <a:rPr lang="it-IT" sz="32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ingestion</a:t>
            </a:r>
            <a:r>
              <a:rPr lang="it-IT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|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855ED4-9DDD-F94D-8137-2AC465B691AA}"/>
              </a:ext>
            </a:extLst>
          </p:cNvPr>
          <p:cNvSpPr txBox="1"/>
          <p:nvPr/>
        </p:nvSpPr>
        <p:spPr>
          <a:xfrm>
            <a:off x="1557994" y="1134653"/>
            <a:ext cx="665957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cluster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based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on 2 brokers and 1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topic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The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data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traversing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cluster are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those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related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flights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time </a:t>
            </a:r>
            <a:r>
              <a:rPr lang="it-IT" sz="1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The remainder are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stored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directly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the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db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will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static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tables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 joins. </a:t>
            </a:r>
          </a:p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Calls to the API and the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sending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messages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the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kafka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cluster are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done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such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 way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simulate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much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real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-world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simultaenity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randomization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possible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</a:p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messages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are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both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consumed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by Spark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Structured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Streaming and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stored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MongoDB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D7BC8D4-618B-4AC6-BABD-A96B21B1579D}"/>
              </a:ext>
            </a:extLst>
          </p:cNvPr>
          <p:cNvSpPr/>
          <p:nvPr/>
        </p:nvSpPr>
        <p:spPr>
          <a:xfrm>
            <a:off x="1609830" y="4479462"/>
            <a:ext cx="1101236" cy="276999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55CB780-984F-66D0-BD86-42F3806BD160}"/>
              </a:ext>
            </a:extLst>
          </p:cNvPr>
          <p:cNvSpPr/>
          <p:nvPr/>
        </p:nvSpPr>
        <p:spPr>
          <a:xfrm>
            <a:off x="1621861" y="4835691"/>
            <a:ext cx="1101236" cy="276999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78B2123-3E07-CDB0-EBFF-8CE57F20A5CB}"/>
              </a:ext>
            </a:extLst>
          </p:cNvPr>
          <p:cNvSpPr/>
          <p:nvPr/>
        </p:nvSpPr>
        <p:spPr>
          <a:xfrm>
            <a:off x="1612537" y="4135085"/>
            <a:ext cx="1101236" cy="276999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5539EA9-5C47-DF72-4FA2-F28DCF55FC26}"/>
              </a:ext>
            </a:extLst>
          </p:cNvPr>
          <p:cNvSpPr/>
          <p:nvPr/>
        </p:nvSpPr>
        <p:spPr>
          <a:xfrm>
            <a:off x="1609829" y="3365045"/>
            <a:ext cx="1101236" cy="276999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89A4940-91AA-F8AA-C9FC-47ECF6B5DE8E}"/>
              </a:ext>
            </a:extLst>
          </p:cNvPr>
          <p:cNvSpPr txBox="1"/>
          <p:nvPr/>
        </p:nvSpPr>
        <p:spPr>
          <a:xfrm>
            <a:off x="1645925" y="4475453"/>
            <a:ext cx="12723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airlines.json</a:t>
            </a:r>
            <a:endParaRPr lang="it-IT" sz="1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4742617-B8BA-9A4D-4A36-A1103A2014D2}"/>
              </a:ext>
            </a:extLst>
          </p:cNvPr>
          <p:cNvSpPr txBox="1"/>
          <p:nvPr/>
        </p:nvSpPr>
        <p:spPr>
          <a:xfrm>
            <a:off x="1609829" y="4135086"/>
            <a:ext cx="12723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airports.json</a:t>
            </a:r>
            <a:endParaRPr lang="it-IT" sz="1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0D63D31-F214-9CFF-96D9-62A54B5A4E50}"/>
              </a:ext>
            </a:extLst>
          </p:cNvPr>
          <p:cNvSpPr txBox="1"/>
          <p:nvPr/>
        </p:nvSpPr>
        <p:spPr>
          <a:xfrm>
            <a:off x="1673823" y="3358890"/>
            <a:ext cx="1037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flights.json</a:t>
            </a:r>
            <a:endParaRPr lang="it-IT" sz="1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25C5A5A-E386-1BCA-EDCE-A3EA78FE57FA}"/>
              </a:ext>
            </a:extLst>
          </p:cNvPr>
          <p:cNvSpPr txBox="1"/>
          <p:nvPr/>
        </p:nvSpPr>
        <p:spPr>
          <a:xfrm>
            <a:off x="1700328" y="4823662"/>
            <a:ext cx="1018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zones.json</a:t>
            </a:r>
            <a:endParaRPr lang="it-IT" sz="1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03777B18-0C6A-44E5-6ECE-CA8B000D6B93}"/>
              </a:ext>
            </a:extLst>
          </p:cNvPr>
          <p:cNvSpPr/>
          <p:nvPr/>
        </p:nvSpPr>
        <p:spPr>
          <a:xfrm>
            <a:off x="4361108" y="3551114"/>
            <a:ext cx="3299147" cy="64633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66F3D5C2-8E00-FA34-55CA-7FC0AD8C7F0E}"/>
              </a:ext>
            </a:extLst>
          </p:cNvPr>
          <p:cNvSpPr/>
          <p:nvPr/>
        </p:nvSpPr>
        <p:spPr>
          <a:xfrm>
            <a:off x="4361108" y="4369007"/>
            <a:ext cx="3299147" cy="64633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1A76581-4936-034A-E6E0-3148EDCD652D}"/>
              </a:ext>
            </a:extLst>
          </p:cNvPr>
          <p:cNvSpPr txBox="1"/>
          <p:nvPr/>
        </p:nvSpPr>
        <p:spPr>
          <a:xfrm>
            <a:off x="4293923" y="3291367"/>
            <a:ext cx="33663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topic</a:t>
            </a:r>
            <a:r>
              <a:rPr lang="it-IT" sz="12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 = </a:t>
            </a:r>
            <a:r>
              <a:rPr lang="it-IT" sz="1200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apicall</a:t>
            </a:r>
            <a:r>
              <a:rPr lang="it-IT" sz="12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 | 2 </a:t>
            </a:r>
            <a:r>
              <a:rPr lang="it-IT" sz="1200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partitions</a:t>
            </a:r>
            <a:r>
              <a:rPr lang="it-IT" sz="12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 | </a:t>
            </a:r>
            <a:r>
              <a:rPr lang="it-IT" sz="1200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replication-factor</a:t>
            </a:r>
            <a:r>
              <a:rPr lang="it-IT" sz="12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 = 2</a:t>
            </a:r>
          </a:p>
        </p:txBody>
      </p:sp>
      <p:sp>
        <p:nvSpPr>
          <p:cNvPr id="23" name="Parentesi quadra chiusa 22">
            <a:extLst>
              <a:ext uri="{FF2B5EF4-FFF2-40B4-BE49-F238E27FC236}">
                <a16:creationId xmlns:a16="http://schemas.microsoft.com/office/drawing/2014/main" id="{CA488A31-6EAC-83D6-14C4-F2E9E4725520}"/>
              </a:ext>
            </a:extLst>
          </p:cNvPr>
          <p:cNvSpPr/>
          <p:nvPr/>
        </p:nvSpPr>
        <p:spPr>
          <a:xfrm rot="5400000">
            <a:off x="2149159" y="5423037"/>
            <a:ext cx="45719" cy="1683871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Parentesi quadra chiusa 23">
            <a:extLst>
              <a:ext uri="{FF2B5EF4-FFF2-40B4-BE49-F238E27FC236}">
                <a16:creationId xmlns:a16="http://schemas.microsoft.com/office/drawing/2014/main" id="{1FF8D63D-2798-22B8-6F24-A1CF316787B1}"/>
              </a:ext>
            </a:extLst>
          </p:cNvPr>
          <p:cNvSpPr/>
          <p:nvPr/>
        </p:nvSpPr>
        <p:spPr>
          <a:xfrm rot="5400000">
            <a:off x="6100649" y="4280112"/>
            <a:ext cx="45720" cy="3986976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Parentesi quadra chiusa 24">
            <a:extLst>
              <a:ext uri="{FF2B5EF4-FFF2-40B4-BE49-F238E27FC236}">
                <a16:creationId xmlns:a16="http://schemas.microsoft.com/office/drawing/2014/main" id="{5B41358D-5B42-808B-F21D-2926B00A4C86}"/>
              </a:ext>
            </a:extLst>
          </p:cNvPr>
          <p:cNvSpPr/>
          <p:nvPr/>
        </p:nvSpPr>
        <p:spPr>
          <a:xfrm rot="5400000">
            <a:off x="10206231" y="5423037"/>
            <a:ext cx="45719" cy="1683871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5B9EF15-2E28-389F-1605-55EB3D88FB8A}"/>
              </a:ext>
            </a:extLst>
          </p:cNvPr>
          <p:cNvSpPr txBox="1"/>
          <p:nvPr/>
        </p:nvSpPr>
        <p:spPr>
          <a:xfrm>
            <a:off x="1599048" y="6352047"/>
            <a:ext cx="114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spc="3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producer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2D1EFE2-56E0-CF32-B981-6100CC845490}"/>
              </a:ext>
            </a:extLst>
          </p:cNvPr>
          <p:cNvSpPr txBox="1"/>
          <p:nvPr/>
        </p:nvSpPr>
        <p:spPr>
          <a:xfrm>
            <a:off x="5695474" y="6336479"/>
            <a:ext cx="8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spc="3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kafka</a:t>
            </a:r>
            <a:endParaRPr lang="it-IT" sz="1200" spc="3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895641B-BF31-EFFF-C8C7-DA0D48303EB0}"/>
              </a:ext>
            </a:extLst>
          </p:cNvPr>
          <p:cNvSpPr txBox="1"/>
          <p:nvPr/>
        </p:nvSpPr>
        <p:spPr>
          <a:xfrm>
            <a:off x="9627079" y="6352047"/>
            <a:ext cx="134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spc="3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consumers</a:t>
            </a:r>
          </a:p>
        </p:txBody>
      </p:sp>
      <p:cxnSp>
        <p:nvCxnSpPr>
          <p:cNvPr id="30" name="Connettore 7 29">
            <a:extLst>
              <a:ext uri="{FF2B5EF4-FFF2-40B4-BE49-F238E27FC236}">
                <a16:creationId xmlns:a16="http://schemas.microsoft.com/office/drawing/2014/main" id="{649972AF-8F0C-9EA2-3602-179C3BC6AC7C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2711065" y="3497390"/>
            <a:ext cx="1650043" cy="3768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7 31">
            <a:extLst>
              <a:ext uri="{FF2B5EF4-FFF2-40B4-BE49-F238E27FC236}">
                <a16:creationId xmlns:a16="http://schemas.microsoft.com/office/drawing/2014/main" id="{E01E5DA8-A6C4-07E4-184B-F209E5507171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2711065" y="3497390"/>
            <a:ext cx="1650043" cy="11947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e 48">
            <a:extLst>
              <a:ext uri="{FF2B5EF4-FFF2-40B4-BE49-F238E27FC236}">
                <a16:creationId xmlns:a16="http://schemas.microsoft.com/office/drawing/2014/main" id="{789A3383-CD92-E809-2633-3685151A22A8}"/>
              </a:ext>
            </a:extLst>
          </p:cNvPr>
          <p:cNvSpPr/>
          <p:nvPr/>
        </p:nvSpPr>
        <p:spPr>
          <a:xfrm>
            <a:off x="9769832" y="3748444"/>
            <a:ext cx="390819" cy="3908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940D9"/>
              </a:solidFill>
            </a:endParaRP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ABAB8D18-9A70-B3F1-850F-FD732E5159BA}"/>
              </a:ext>
            </a:extLst>
          </p:cNvPr>
          <p:cNvSpPr/>
          <p:nvPr/>
        </p:nvSpPr>
        <p:spPr>
          <a:xfrm>
            <a:off x="9769832" y="4301353"/>
            <a:ext cx="390819" cy="3908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940D9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D7E15835-8AE0-F7C9-E52A-BD8044BB5AAB}"/>
              </a:ext>
            </a:extLst>
          </p:cNvPr>
          <p:cNvSpPr txBox="1"/>
          <p:nvPr/>
        </p:nvSpPr>
        <p:spPr>
          <a:xfrm>
            <a:off x="10140957" y="3787818"/>
            <a:ext cx="203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Spark Streaming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90487982-E856-DD64-4F05-DFA3676541C9}"/>
              </a:ext>
            </a:extLst>
          </p:cNvPr>
          <p:cNvSpPr txBox="1"/>
          <p:nvPr/>
        </p:nvSpPr>
        <p:spPr>
          <a:xfrm>
            <a:off x="10160651" y="4358262"/>
            <a:ext cx="134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MongoDB</a:t>
            </a:r>
            <a:endParaRPr lang="it-IT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5" name="Connettore 7 54">
            <a:extLst>
              <a:ext uri="{FF2B5EF4-FFF2-40B4-BE49-F238E27FC236}">
                <a16:creationId xmlns:a16="http://schemas.microsoft.com/office/drawing/2014/main" id="{13AD44C7-0618-4EE7-4599-DB65013BC410}"/>
              </a:ext>
            </a:extLst>
          </p:cNvPr>
          <p:cNvCxnSpPr>
            <a:cxnSpLocks/>
            <a:stCxn id="20" idx="3"/>
            <a:endCxn id="49" idx="2"/>
          </p:cNvCxnSpPr>
          <p:nvPr/>
        </p:nvCxnSpPr>
        <p:spPr>
          <a:xfrm>
            <a:off x="7660255" y="3874279"/>
            <a:ext cx="2109577" cy="695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ttore 7 57">
            <a:extLst>
              <a:ext uri="{FF2B5EF4-FFF2-40B4-BE49-F238E27FC236}">
                <a16:creationId xmlns:a16="http://schemas.microsoft.com/office/drawing/2014/main" id="{62F62B27-5142-7EFD-FA2A-76C6DB244184}"/>
              </a:ext>
            </a:extLst>
          </p:cNvPr>
          <p:cNvCxnSpPr>
            <a:cxnSpLocks/>
            <a:stCxn id="20" idx="3"/>
            <a:endCxn id="52" idx="2"/>
          </p:cNvCxnSpPr>
          <p:nvPr/>
        </p:nvCxnSpPr>
        <p:spPr>
          <a:xfrm>
            <a:off x="7660255" y="3874279"/>
            <a:ext cx="2109577" cy="6224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ttore 7 60">
            <a:extLst>
              <a:ext uri="{FF2B5EF4-FFF2-40B4-BE49-F238E27FC236}">
                <a16:creationId xmlns:a16="http://schemas.microsoft.com/office/drawing/2014/main" id="{A28EA00D-6E4D-94B5-89E2-6425F516B136}"/>
              </a:ext>
            </a:extLst>
          </p:cNvPr>
          <p:cNvCxnSpPr>
            <a:cxnSpLocks/>
            <a:stCxn id="21" idx="3"/>
            <a:endCxn id="49" idx="3"/>
          </p:cNvCxnSpPr>
          <p:nvPr/>
        </p:nvCxnSpPr>
        <p:spPr>
          <a:xfrm flipV="1">
            <a:off x="7660255" y="4082029"/>
            <a:ext cx="2166811" cy="6101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ttore 7 63">
            <a:extLst>
              <a:ext uri="{FF2B5EF4-FFF2-40B4-BE49-F238E27FC236}">
                <a16:creationId xmlns:a16="http://schemas.microsoft.com/office/drawing/2014/main" id="{ECFA5AEA-48A1-A025-968E-ED7650B7056A}"/>
              </a:ext>
            </a:extLst>
          </p:cNvPr>
          <p:cNvCxnSpPr>
            <a:cxnSpLocks/>
            <a:stCxn id="21" idx="3"/>
            <a:endCxn id="52" idx="3"/>
          </p:cNvCxnSpPr>
          <p:nvPr/>
        </p:nvCxnSpPr>
        <p:spPr>
          <a:xfrm flipV="1">
            <a:off x="7660255" y="4634938"/>
            <a:ext cx="2166811" cy="57234"/>
          </a:xfrm>
          <a:prstGeom prst="curvedConnector4">
            <a:avLst>
              <a:gd name="adj1" fmla="val 48679"/>
              <a:gd name="adj2" fmla="val -299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ttangolo 66">
            <a:extLst>
              <a:ext uri="{FF2B5EF4-FFF2-40B4-BE49-F238E27FC236}">
                <a16:creationId xmlns:a16="http://schemas.microsoft.com/office/drawing/2014/main" id="{D9D6F261-0EF7-F351-41FD-D48624640358}"/>
              </a:ext>
            </a:extLst>
          </p:cNvPr>
          <p:cNvSpPr/>
          <p:nvPr/>
        </p:nvSpPr>
        <p:spPr>
          <a:xfrm>
            <a:off x="3918368" y="3070594"/>
            <a:ext cx="4264777" cy="2255349"/>
          </a:xfrm>
          <a:prstGeom prst="rect">
            <a:avLst/>
          </a:prstGeom>
          <a:noFill/>
          <a:ln w="19050">
            <a:solidFill>
              <a:srgbClr val="994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910AD569-4D07-D541-6FD7-46A55545D140}"/>
              </a:ext>
            </a:extLst>
          </p:cNvPr>
          <p:cNvSpPr txBox="1"/>
          <p:nvPr/>
        </p:nvSpPr>
        <p:spPr>
          <a:xfrm>
            <a:off x="3836723" y="2809303"/>
            <a:ext cx="33663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Broker 1, Broker 2</a:t>
            </a:r>
          </a:p>
        </p:txBody>
      </p:sp>
      <p:pic>
        <p:nvPicPr>
          <p:cNvPr id="80" name="Immagine 79">
            <a:extLst>
              <a:ext uri="{FF2B5EF4-FFF2-40B4-BE49-F238E27FC236}">
                <a16:creationId xmlns:a16="http://schemas.microsoft.com/office/drawing/2014/main" id="{303DF2EE-C77F-4B6E-80A0-1E7D775C7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467" y="548983"/>
            <a:ext cx="1352289" cy="676145"/>
          </a:xfrm>
          <a:prstGeom prst="rect">
            <a:avLst/>
          </a:prstGeom>
        </p:spPr>
      </p:pic>
      <p:sp>
        <p:nvSpPr>
          <p:cNvPr id="82" name="Rettangolo 81">
            <a:extLst>
              <a:ext uri="{FF2B5EF4-FFF2-40B4-BE49-F238E27FC236}">
                <a16:creationId xmlns:a16="http://schemas.microsoft.com/office/drawing/2014/main" id="{E90BBE2F-FAC3-B27E-9001-625C9923AC4B}"/>
              </a:ext>
            </a:extLst>
          </p:cNvPr>
          <p:cNvSpPr/>
          <p:nvPr/>
        </p:nvSpPr>
        <p:spPr>
          <a:xfrm>
            <a:off x="1079213" y="3086302"/>
            <a:ext cx="1951994" cy="226031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6D4916F4-AEBC-99B5-A5E8-D61409D4033C}"/>
              </a:ext>
            </a:extLst>
          </p:cNvPr>
          <p:cNvSpPr txBox="1"/>
          <p:nvPr/>
        </p:nvSpPr>
        <p:spPr>
          <a:xfrm>
            <a:off x="999434" y="2837489"/>
            <a:ext cx="471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API</a:t>
            </a:r>
          </a:p>
        </p:txBody>
      </p:sp>
      <p:cxnSp>
        <p:nvCxnSpPr>
          <p:cNvPr id="85" name="Connettore 4 84">
            <a:extLst>
              <a:ext uri="{FF2B5EF4-FFF2-40B4-BE49-F238E27FC236}">
                <a16:creationId xmlns:a16="http://schemas.microsoft.com/office/drawing/2014/main" id="{71E4F841-4283-B9E3-B1F4-0B900D4BC0D5}"/>
              </a:ext>
            </a:extLst>
          </p:cNvPr>
          <p:cNvCxnSpPr>
            <a:stCxn id="19" idx="2"/>
            <a:endCxn id="52" idx="4"/>
          </p:cNvCxnSpPr>
          <p:nvPr/>
        </p:nvCxnSpPr>
        <p:spPr>
          <a:xfrm rot="5400000" flipH="1" flipV="1">
            <a:off x="5883235" y="1018655"/>
            <a:ext cx="408489" cy="7755523"/>
          </a:xfrm>
          <a:prstGeom prst="bentConnector3">
            <a:avLst>
              <a:gd name="adj1" fmla="val -139255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86">
            <a:extLst>
              <a:ext uri="{FF2B5EF4-FFF2-40B4-BE49-F238E27FC236}">
                <a16:creationId xmlns:a16="http://schemas.microsoft.com/office/drawing/2014/main" id="{EF1D8FEF-4BFF-C202-7966-630C016C8E21}"/>
              </a:ext>
            </a:extLst>
          </p:cNvPr>
          <p:cNvSpPr/>
          <p:nvPr/>
        </p:nvSpPr>
        <p:spPr>
          <a:xfrm>
            <a:off x="6994337" y="4462991"/>
            <a:ext cx="550198" cy="45836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93F17A91-77B3-FE36-B43C-C74253E99BF9}"/>
              </a:ext>
            </a:extLst>
          </p:cNvPr>
          <p:cNvSpPr/>
          <p:nvPr/>
        </p:nvSpPr>
        <p:spPr>
          <a:xfrm>
            <a:off x="6373120" y="4462991"/>
            <a:ext cx="550198" cy="4583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4E3B0399-CD33-240C-3CAD-F6290BFA6178}"/>
              </a:ext>
            </a:extLst>
          </p:cNvPr>
          <p:cNvSpPr/>
          <p:nvPr/>
        </p:nvSpPr>
        <p:spPr>
          <a:xfrm>
            <a:off x="5739082" y="4462991"/>
            <a:ext cx="550198" cy="4583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D3326A6F-4F9F-1E31-0765-229371132B77}"/>
              </a:ext>
            </a:extLst>
          </p:cNvPr>
          <p:cNvSpPr/>
          <p:nvPr/>
        </p:nvSpPr>
        <p:spPr>
          <a:xfrm>
            <a:off x="5091987" y="4462991"/>
            <a:ext cx="550198" cy="4583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FA09EF34-1E44-6B16-90A7-4C1A01948AE0}"/>
              </a:ext>
            </a:extLst>
          </p:cNvPr>
          <p:cNvSpPr/>
          <p:nvPr/>
        </p:nvSpPr>
        <p:spPr>
          <a:xfrm>
            <a:off x="4462260" y="4462991"/>
            <a:ext cx="550198" cy="45836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02794439-B84C-17E8-C6F0-C70BD3972135}"/>
              </a:ext>
            </a:extLst>
          </p:cNvPr>
          <p:cNvSpPr/>
          <p:nvPr/>
        </p:nvSpPr>
        <p:spPr>
          <a:xfrm>
            <a:off x="6994337" y="3652847"/>
            <a:ext cx="550198" cy="45836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44EB2E1-6A22-6446-AD56-FE0F8E6D665C}"/>
              </a:ext>
            </a:extLst>
          </p:cNvPr>
          <p:cNvSpPr/>
          <p:nvPr/>
        </p:nvSpPr>
        <p:spPr>
          <a:xfrm>
            <a:off x="6373120" y="3652847"/>
            <a:ext cx="550198" cy="4583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15FA4201-01DA-0D72-01B0-FF921B972C54}"/>
              </a:ext>
            </a:extLst>
          </p:cNvPr>
          <p:cNvSpPr/>
          <p:nvPr/>
        </p:nvSpPr>
        <p:spPr>
          <a:xfrm>
            <a:off x="5739082" y="3652847"/>
            <a:ext cx="550198" cy="4583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9249348B-53C8-AE7E-A2B4-B1513AF20DA5}"/>
              </a:ext>
            </a:extLst>
          </p:cNvPr>
          <p:cNvSpPr/>
          <p:nvPr/>
        </p:nvSpPr>
        <p:spPr>
          <a:xfrm>
            <a:off x="5091987" y="3652847"/>
            <a:ext cx="550198" cy="4583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B9A5E148-4557-0F1D-0412-267AD588FE9E}"/>
              </a:ext>
            </a:extLst>
          </p:cNvPr>
          <p:cNvSpPr/>
          <p:nvPr/>
        </p:nvSpPr>
        <p:spPr>
          <a:xfrm>
            <a:off x="4462260" y="3652847"/>
            <a:ext cx="550198" cy="45836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850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2680D77-69B7-B219-53DE-E6B4D295CB67}"/>
              </a:ext>
            </a:extLst>
          </p:cNvPr>
          <p:cNvSpPr txBox="1"/>
          <p:nvPr/>
        </p:nvSpPr>
        <p:spPr>
          <a:xfrm>
            <a:off x="1533931" y="579537"/>
            <a:ext cx="4842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Storaging</a:t>
            </a:r>
            <a:r>
              <a:rPr lang="it-IT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|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EBAD2D3-7A76-34B7-D09D-75A227F1EBF1}"/>
              </a:ext>
            </a:extLst>
          </p:cNvPr>
          <p:cNvSpPr txBox="1"/>
          <p:nvPr/>
        </p:nvSpPr>
        <p:spPr>
          <a:xfrm>
            <a:off x="1557994" y="1119831"/>
            <a:ext cx="47808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Starting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from the storage: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through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use of Kafka Connect and an official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MongoDB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connector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enabled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sink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possible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store data from Kafka to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Mongo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facilitates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optimizes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process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leverages the reliability of the cluster.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28BA367-73C9-686A-5AAB-E6BE67D82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01" y="3644183"/>
            <a:ext cx="1352289" cy="67614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2E14578-6225-8EB9-177D-52A7A2976A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30" t="50816" r="16265" b="12862"/>
          <a:stretch/>
        </p:blipFill>
        <p:spPr>
          <a:xfrm>
            <a:off x="5496266" y="3676015"/>
            <a:ext cx="599734" cy="62110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126D629-51B7-A45C-7E1C-7696B3E67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007" y="544031"/>
            <a:ext cx="2165230" cy="583597"/>
          </a:xfrm>
          <a:prstGeom prst="rect">
            <a:avLst/>
          </a:prstGeom>
        </p:spPr>
      </p:pic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2446D910-8D94-E3BD-4667-C2C8D218E21B}"/>
              </a:ext>
            </a:extLst>
          </p:cNvPr>
          <p:cNvCxnSpPr>
            <a:cxnSpLocks/>
          </p:cNvCxnSpPr>
          <p:nvPr/>
        </p:nvCxnSpPr>
        <p:spPr>
          <a:xfrm flipV="1">
            <a:off x="3283008" y="3982255"/>
            <a:ext cx="67648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F1457F5-ACBB-F51C-A101-3BE9CF7D0D78}"/>
              </a:ext>
            </a:extLst>
          </p:cNvPr>
          <p:cNvSpPr txBox="1"/>
          <p:nvPr/>
        </p:nvSpPr>
        <p:spPr>
          <a:xfrm>
            <a:off x="3968123" y="3843755"/>
            <a:ext cx="7998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spc="3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SINK</a:t>
            </a:r>
          </a:p>
        </p:txBody>
      </p: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9F8A3FCE-8924-A234-857F-8AA8EA1547C1}"/>
              </a:ext>
            </a:extLst>
          </p:cNvPr>
          <p:cNvCxnSpPr>
            <a:cxnSpLocks/>
          </p:cNvCxnSpPr>
          <p:nvPr/>
        </p:nvCxnSpPr>
        <p:spPr>
          <a:xfrm flipV="1">
            <a:off x="4644612" y="3982254"/>
            <a:ext cx="67648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e 14">
            <a:extLst>
              <a:ext uri="{FF2B5EF4-FFF2-40B4-BE49-F238E27FC236}">
                <a16:creationId xmlns:a16="http://schemas.microsoft.com/office/drawing/2014/main" id="{48E30B0C-AA17-F47C-1E5B-187333219220}"/>
              </a:ext>
            </a:extLst>
          </p:cNvPr>
          <p:cNvSpPr/>
          <p:nvPr/>
        </p:nvSpPr>
        <p:spPr>
          <a:xfrm>
            <a:off x="5600723" y="2676327"/>
            <a:ext cx="390819" cy="3908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940D9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39C4887-5942-E7C1-F89B-099BAD46892E}"/>
              </a:ext>
            </a:extLst>
          </p:cNvPr>
          <p:cNvSpPr txBox="1"/>
          <p:nvPr/>
        </p:nvSpPr>
        <p:spPr>
          <a:xfrm>
            <a:off x="5974612" y="2733236"/>
            <a:ext cx="203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Spark Streaming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10A757B-54DB-B2CF-7F90-AE499CC33023}"/>
              </a:ext>
            </a:extLst>
          </p:cNvPr>
          <p:cNvCxnSpPr>
            <a:cxnSpLocks/>
          </p:cNvCxnSpPr>
          <p:nvPr/>
        </p:nvCxnSpPr>
        <p:spPr>
          <a:xfrm>
            <a:off x="6159232" y="3982254"/>
            <a:ext cx="1854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e 26">
            <a:extLst>
              <a:ext uri="{FF2B5EF4-FFF2-40B4-BE49-F238E27FC236}">
                <a16:creationId xmlns:a16="http://schemas.microsoft.com/office/drawing/2014/main" id="{FAEE6D9A-9925-8687-C9B2-186B65799833}"/>
              </a:ext>
            </a:extLst>
          </p:cNvPr>
          <p:cNvSpPr/>
          <p:nvPr/>
        </p:nvSpPr>
        <p:spPr>
          <a:xfrm>
            <a:off x="8077144" y="3786844"/>
            <a:ext cx="390819" cy="3908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940D9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D796DAF-438C-486C-36DA-9A36C31DDE8D}"/>
              </a:ext>
            </a:extLst>
          </p:cNvPr>
          <p:cNvSpPr txBox="1"/>
          <p:nvPr/>
        </p:nvSpPr>
        <p:spPr>
          <a:xfrm>
            <a:off x="8460012" y="3837247"/>
            <a:ext cx="203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Batch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views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|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Grafana</a:t>
            </a:r>
            <a:endParaRPr lang="it-IT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2" name="Connettore 4 31">
            <a:extLst>
              <a:ext uri="{FF2B5EF4-FFF2-40B4-BE49-F238E27FC236}">
                <a16:creationId xmlns:a16="http://schemas.microsoft.com/office/drawing/2014/main" id="{94BE3702-6BB5-4B49-1958-140A317B2DC2}"/>
              </a:ext>
            </a:extLst>
          </p:cNvPr>
          <p:cNvCxnSpPr>
            <a:cxnSpLocks/>
            <a:stCxn id="15" idx="4"/>
          </p:cNvCxnSpPr>
          <p:nvPr/>
        </p:nvCxnSpPr>
        <p:spPr>
          <a:xfrm rot="16200000" flipH="1">
            <a:off x="5491700" y="3371579"/>
            <a:ext cx="608868" cy="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166EF917-754A-4451-647D-B2A0C36AE1B1}"/>
              </a:ext>
            </a:extLst>
          </p:cNvPr>
          <p:cNvSpPr/>
          <p:nvPr/>
        </p:nvSpPr>
        <p:spPr>
          <a:xfrm>
            <a:off x="5237583" y="4406726"/>
            <a:ext cx="1101236" cy="276999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DABE59C-607F-46E3-5CF1-5E1781F0FDCC}"/>
              </a:ext>
            </a:extLst>
          </p:cNvPr>
          <p:cNvSpPr txBox="1"/>
          <p:nvPr/>
        </p:nvSpPr>
        <p:spPr>
          <a:xfrm>
            <a:off x="5344707" y="4400571"/>
            <a:ext cx="1037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flightsDB</a:t>
            </a:r>
            <a:endParaRPr lang="it-IT" sz="1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0" name="Connettore 4 39">
            <a:extLst>
              <a:ext uri="{FF2B5EF4-FFF2-40B4-BE49-F238E27FC236}">
                <a16:creationId xmlns:a16="http://schemas.microsoft.com/office/drawing/2014/main" id="{A6B5D61F-C123-5C0C-C0B6-04D8FCACAB7B}"/>
              </a:ext>
            </a:extLst>
          </p:cNvPr>
          <p:cNvCxnSpPr>
            <a:cxnSpLocks/>
            <a:stCxn id="5" idx="0"/>
            <a:endCxn id="15" idx="2"/>
          </p:cNvCxnSpPr>
          <p:nvPr/>
        </p:nvCxnSpPr>
        <p:spPr>
          <a:xfrm rot="5400000" flipH="1" flipV="1">
            <a:off x="3665811" y="1709272"/>
            <a:ext cx="772446" cy="3097377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46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nettore 4 16">
            <a:extLst>
              <a:ext uri="{FF2B5EF4-FFF2-40B4-BE49-F238E27FC236}">
                <a16:creationId xmlns:a16="http://schemas.microsoft.com/office/drawing/2014/main" id="{94C303B0-E2B5-B989-D42B-B1F3CD76D36B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rot="16200000" flipV="1">
            <a:off x="5325487" y="3789114"/>
            <a:ext cx="916163" cy="258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2680D77-69B7-B219-53DE-E6B4D295CB67}"/>
              </a:ext>
            </a:extLst>
          </p:cNvPr>
          <p:cNvSpPr txBox="1"/>
          <p:nvPr/>
        </p:nvSpPr>
        <p:spPr>
          <a:xfrm>
            <a:off x="1533931" y="579537"/>
            <a:ext cx="101727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Real-Time </a:t>
            </a:r>
          </a:p>
          <a:p>
            <a:r>
              <a:rPr lang="it-IT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Processing |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17D4341-9F79-18BA-D852-E5CAB61FF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698" y="482481"/>
            <a:ext cx="2490604" cy="153406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09856F5-3433-766E-BE98-CF37BD280B44}"/>
              </a:ext>
            </a:extLst>
          </p:cNvPr>
          <p:cNvSpPr txBox="1"/>
          <p:nvPr/>
        </p:nvSpPr>
        <p:spPr>
          <a:xfrm>
            <a:off x="1533931" y="1615311"/>
            <a:ext cx="58073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Spark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Structured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Streaming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natively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supports reading data streams from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kafka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After processing the data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appropriately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through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use of an official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Mongo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Spark package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possible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write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data stream to the database and make the data ready for the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visualization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473E658-ADD1-9245-B04F-50BD7A980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852" y="4248485"/>
            <a:ext cx="908012" cy="64171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B0D9AC4-32C4-8C81-5CF2-8B3A6C181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201" y="4214163"/>
            <a:ext cx="1352289" cy="676145"/>
          </a:xfrm>
          <a:prstGeom prst="rect">
            <a:avLst/>
          </a:prstGeom>
        </p:spPr>
      </p:pic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5E4BE56E-23B5-FE8A-77E4-92A003D801E6}"/>
              </a:ext>
            </a:extLst>
          </p:cNvPr>
          <p:cNvCxnSpPr>
            <a:cxnSpLocks/>
          </p:cNvCxnSpPr>
          <p:nvPr/>
        </p:nvCxnSpPr>
        <p:spPr>
          <a:xfrm flipV="1">
            <a:off x="3283008" y="4552235"/>
            <a:ext cx="67648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2B1B2467-501E-F1BC-C33F-4547C4CE3E4E}"/>
              </a:ext>
            </a:extLst>
          </p:cNvPr>
          <p:cNvCxnSpPr>
            <a:cxnSpLocks/>
          </p:cNvCxnSpPr>
          <p:nvPr/>
        </p:nvCxnSpPr>
        <p:spPr>
          <a:xfrm flipV="1">
            <a:off x="4644612" y="4552234"/>
            <a:ext cx="67648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0E44A47A-9864-8020-EBEF-09362277D9C9}"/>
              </a:ext>
            </a:extLst>
          </p:cNvPr>
          <p:cNvSpPr/>
          <p:nvPr/>
        </p:nvSpPr>
        <p:spPr>
          <a:xfrm>
            <a:off x="5586868" y="2941503"/>
            <a:ext cx="390819" cy="3908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940D9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9AF22B2-862C-AADD-C2C9-20C407D6650C}"/>
              </a:ext>
            </a:extLst>
          </p:cNvPr>
          <p:cNvSpPr txBox="1"/>
          <p:nvPr/>
        </p:nvSpPr>
        <p:spPr>
          <a:xfrm>
            <a:off x="5960757" y="2998412"/>
            <a:ext cx="902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bg1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MongoDB</a:t>
            </a:r>
            <a:endParaRPr lang="it-IT" sz="1200" dirty="0">
              <a:solidFill>
                <a:schemeClr val="bg1">
                  <a:lumMod val="7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721315D-32FE-EEB3-883F-862669C50FD5}"/>
              </a:ext>
            </a:extLst>
          </p:cNvPr>
          <p:cNvSpPr/>
          <p:nvPr/>
        </p:nvSpPr>
        <p:spPr>
          <a:xfrm>
            <a:off x="8077144" y="4356824"/>
            <a:ext cx="390819" cy="3908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940D9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E8FD3A0-279A-FC83-65B2-37BAAC4395D0}"/>
              </a:ext>
            </a:extLst>
          </p:cNvPr>
          <p:cNvSpPr txBox="1"/>
          <p:nvPr/>
        </p:nvSpPr>
        <p:spPr>
          <a:xfrm>
            <a:off x="8460012" y="4407227"/>
            <a:ext cx="203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Real-time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views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|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Grafana</a:t>
            </a:r>
            <a:endParaRPr lang="it-IT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0" name="Connettore 4 19">
            <a:extLst>
              <a:ext uri="{FF2B5EF4-FFF2-40B4-BE49-F238E27FC236}">
                <a16:creationId xmlns:a16="http://schemas.microsoft.com/office/drawing/2014/main" id="{8EBA23D2-C64C-F945-E2FC-11DE23B7ED15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rot="5400000" flipH="1" flipV="1">
            <a:off x="3506482" y="2133777"/>
            <a:ext cx="1077250" cy="3083522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21B49C2-0CEB-6E18-526F-4E615DA70DA7}"/>
              </a:ext>
            </a:extLst>
          </p:cNvPr>
          <p:cNvSpPr txBox="1"/>
          <p:nvPr/>
        </p:nvSpPr>
        <p:spPr>
          <a:xfrm>
            <a:off x="3622784" y="4407226"/>
            <a:ext cx="1234764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it-IT" sz="1000" spc="3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readStream</a:t>
            </a:r>
            <a:endParaRPr lang="it-IT" sz="1000" spc="3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7AEF2F5-E604-F2E2-7C38-B338098DDDD4}"/>
              </a:ext>
            </a:extLst>
          </p:cNvPr>
          <p:cNvSpPr txBox="1"/>
          <p:nvPr/>
        </p:nvSpPr>
        <p:spPr>
          <a:xfrm>
            <a:off x="5136948" y="3700495"/>
            <a:ext cx="1290657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it-IT" sz="1000" spc="3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writeStream</a:t>
            </a:r>
            <a:endParaRPr lang="it-IT" sz="1000" spc="3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7" name="Connettore 4 26">
            <a:extLst>
              <a:ext uri="{FF2B5EF4-FFF2-40B4-BE49-F238E27FC236}">
                <a16:creationId xmlns:a16="http://schemas.microsoft.com/office/drawing/2014/main" id="{1FBF5330-E09B-25A7-2886-3C609A112C54}"/>
              </a:ext>
            </a:extLst>
          </p:cNvPr>
          <p:cNvCxnSpPr>
            <a:cxnSpLocks/>
            <a:stCxn id="13" idx="3"/>
            <a:endCxn id="15" idx="2"/>
          </p:cNvCxnSpPr>
          <p:nvPr/>
        </p:nvCxnSpPr>
        <p:spPr>
          <a:xfrm>
            <a:off x="6863644" y="3136912"/>
            <a:ext cx="1213500" cy="141532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23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A760FB57-BC76-80E8-3E91-4F359A8D5779}"/>
              </a:ext>
            </a:extLst>
          </p:cNvPr>
          <p:cNvSpPr/>
          <p:nvPr/>
        </p:nvSpPr>
        <p:spPr>
          <a:xfrm>
            <a:off x="982475" y="1494005"/>
            <a:ext cx="6270978" cy="1648178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0075AA0-CCBD-D657-2ED8-5722C40D962B}"/>
              </a:ext>
            </a:extLst>
          </p:cNvPr>
          <p:cNvSpPr/>
          <p:nvPr/>
        </p:nvSpPr>
        <p:spPr>
          <a:xfrm>
            <a:off x="7359438" y="1494005"/>
            <a:ext cx="1796193" cy="1648178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6137FFF-9B2C-BD96-CC94-754686C2D3ED}"/>
              </a:ext>
            </a:extLst>
          </p:cNvPr>
          <p:cNvSpPr/>
          <p:nvPr/>
        </p:nvSpPr>
        <p:spPr>
          <a:xfrm>
            <a:off x="982474" y="3210561"/>
            <a:ext cx="2528712" cy="783951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EEA5254-A82F-A364-27DA-26D918E7D768}"/>
              </a:ext>
            </a:extLst>
          </p:cNvPr>
          <p:cNvSpPr/>
          <p:nvPr/>
        </p:nvSpPr>
        <p:spPr>
          <a:xfrm>
            <a:off x="3578918" y="3210561"/>
            <a:ext cx="2996108" cy="783951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16F19A1-EA7B-E2F7-0EAC-DF19DCD7A8CE}"/>
              </a:ext>
            </a:extLst>
          </p:cNvPr>
          <p:cNvSpPr/>
          <p:nvPr/>
        </p:nvSpPr>
        <p:spPr>
          <a:xfrm>
            <a:off x="6639208" y="3210561"/>
            <a:ext cx="2516422" cy="783951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AEC8F09-1D8E-B6F5-E091-9B4A65AEBCB1}"/>
              </a:ext>
            </a:extLst>
          </p:cNvPr>
          <p:cNvSpPr/>
          <p:nvPr/>
        </p:nvSpPr>
        <p:spPr>
          <a:xfrm>
            <a:off x="982473" y="4083293"/>
            <a:ext cx="8173157" cy="2238725"/>
          </a:xfrm>
          <a:prstGeom prst="rect">
            <a:avLst/>
          </a:prstGeom>
          <a:solidFill>
            <a:srgbClr val="994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8" name="Parentesi quadra chiusa 17">
            <a:extLst>
              <a:ext uri="{FF2B5EF4-FFF2-40B4-BE49-F238E27FC236}">
                <a16:creationId xmlns:a16="http://schemas.microsoft.com/office/drawing/2014/main" id="{CCB34AF6-A413-EDF8-B34D-056D0106A29E}"/>
              </a:ext>
            </a:extLst>
          </p:cNvPr>
          <p:cNvSpPr/>
          <p:nvPr/>
        </p:nvSpPr>
        <p:spPr>
          <a:xfrm>
            <a:off x="9336587" y="1485607"/>
            <a:ext cx="45719" cy="1683871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Parentesi quadra chiusa 18">
            <a:extLst>
              <a:ext uri="{FF2B5EF4-FFF2-40B4-BE49-F238E27FC236}">
                <a16:creationId xmlns:a16="http://schemas.microsoft.com/office/drawing/2014/main" id="{CF88D6C1-BD51-2D67-2CB9-2FCE725FF6B9}"/>
              </a:ext>
            </a:extLst>
          </p:cNvPr>
          <p:cNvSpPr/>
          <p:nvPr/>
        </p:nvSpPr>
        <p:spPr>
          <a:xfrm>
            <a:off x="9336587" y="3268687"/>
            <a:ext cx="45719" cy="3034906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50B6272-2A98-00D3-588A-C4FF7F6EBD26}"/>
              </a:ext>
            </a:extLst>
          </p:cNvPr>
          <p:cNvSpPr txBox="1"/>
          <p:nvPr/>
        </p:nvSpPr>
        <p:spPr>
          <a:xfrm>
            <a:off x="9488291" y="2239645"/>
            <a:ext cx="203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Real-time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views</a:t>
            </a:r>
            <a:endParaRPr lang="it-IT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B3C92DA-CE02-42F3-EBC7-079872048BA5}"/>
              </a:ext>
            </a:extLst>
          </p:cNvPr>
          <p:cNvSpPr txBox="1"/>
          <p:nvPr/>
        </p:nvSpPr>
        <p:spPr>
          <a:xfrm>
            <a:off x="9488291" y="4905186"/>
            <a:ext cx="203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Batch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views</a:t>
            </a:r>
            <a:endParaRPr lang="it-IT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498312C-DE8C-805B-C899-1A9C6EDC33D7}"/>
              </a:ext>
            </a:extLst>
          </p:cNvPr>
          <p:cNvSpPr txBox="1"/>
          <p:nvPr/>
        </p:nvSpPr>
        <p:spPr>
          <a:xfrm>
            <a:off x="1125634" y="4265956"/>
            <a:ext cx="44214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Flights</a:t>
            </a:r>
            <a:r>
              <a:rPr lang="it-IT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3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count</a:t>
            </a:r>
            <a:r>
              <a:rPr lang="it-IT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per</a:t>
            </a:r>
          </a:p>
          <a:p>
            <a:r>
              <a:rPr lang="it-IT" sz="3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airline</a:t>
            </a:r>
            <a:endParaRPr lang="it-IT" sz="3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BDC68C7-F231-B860-8938-9F6DB11C0639}"/>
              </a:ext>
            </a:extLst>
          </p:cNvPr>
          <p:cNvSpPr txBox="1"/>
          <p:nvPr/>
        </p:nvSpPr>
        <p:spPr>
          <a:xfrm>
            <a:off x="1064770" y="3230964"/>
            <a:ext cx="2139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Flights</a:t>
            </a:r>
            <a:endParaRPr lang="it-IT" sz="20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it-IT" sz="20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yesterday</a:t>
            </a:r>
            <a:endParaRPr lang="it-IT" sz="20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BEA230A-D442-4DB5-1FF6-80EDE34A6629}"/>
              </a:ext>
            </a:extLst>
          </p:cNvPr>
          <p:cNvSpPr txBox="1"/>
          <p:nvPr/>
        </p:nvSpPr>
        <p:spPr>
          <a:xfrm>
            <a:off x="3627702" y="3245333"/>
            <a:ext cx="2139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Most</a:t>
            </a:r>
            <a:r>
              <a:rPr lang="it-IT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20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departures</a:t>
            </a:r>
            <a:r>
              <a:rPr lang="it-IT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from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E6BA943-54EC-71E3-B404-B9DC171ECF17}"/>
              </a:ext>
            </a:extLst>
          </p:cNvPr>
          <p:cNvSpPr txBox="1"/>
          <p:nvPr/>
        </p:nvSpPr>
        <p:spPr>
          <a:xfrm>
            <a:off x="6681144" y="3247293"/>
            <a:ext cx="2139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Aircraft </a:t>
            </a:r>
          </a:p>
          <a:p>
            <a:r>
              <a:rPr lang="it-IT" sz="20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most</a:t>
            </a:r>
            <a:r>
              <a:rPr lang="it-IT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20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flew</a:t>
            </a:r>
            <a:endParaRPr lang="it-IT" sz="20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C70828D-132F-7BC0-86E6-B34484D80B21}"/>
              </a:ext>
            </a:extLst>
          </p:cNvPr>
          <p:cNvSpPr txBox="1"/>
          <p:nvPr/>
        </p:nvSpPr>
        <p:spPr>
          <a:xfrm>
            <a:off x="1092977" y="1653385"/>
            <a:ext cx="53652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Average</a:t>
            </a:r>
            <a:endParaRPr lang="it-IT" sz="3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it-IT" sz="3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flight</a:t>
            </a:r>
            <a:r>
              <a:rPr lang="it-IT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3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distance</a:t>
            </a:r>
            <a:r>
              <a:rPr lang="it-IT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per zone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D97BB9E-5645-D224-A302-9D6CBF621F89}"/>
              </a:ext>
            </a:extLst>
          </p:cNvPr>
          <p:cNvSpPr txBox="1"/>
          <p:nvPr/>
        </p:nvSpPr>
        <p:spPr>
          <a:xfrm>
            <a:off x="7346547" y="1679408"/>
            <a:ext cx="2139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Active</a:t>
            </a:r>
          </a:p>
          <a:p>
            <a:r>
              <a:rPr lang="it-IT" sz="20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flights</a:t>
            </a:r>
            <a:endParaRPr lang="it-IT" sz="20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it-IT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 zone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1830FEB-AD8A-199E-6200-5866CE769C8F}"/>
              </a:ext>
            </a:extLst>
          </p:cNvPr>
          <p:cNvSpPr txBox="1"/>
          <p:nvPr/>
        </p:nvSpPr>
        <p:spPr>
          <a:xfrm>
            <a:off x="2423939" y="3213092"/>
            <a:ext cx="12856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1d updates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592B5D3-6358-DB2C-F9D3-27D7ED6279AD}"/>
              </a:ext>
            </a:extLst>
          </p:cNvPr>
          <p:cNvSpPr txBox="1"/>
          <p:nvPr/>
        </p:nvSpPr>
        <p:spPr>
          <a:xfrm>
            <a:off x="8042419" y="4107172"/>
            <a:ext cx="12856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1d updates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464B623-22E0-2B8C-9B64-D5D10EB1BA26}"/>
              </a:ext>
            </a:extLst>
          </p:cNvPr>
          <p:cNvSpPr txBox="1"/>
          <p:nvPr/>
        </p:nvSpPr>
        <p:spPr>
          <a:xfrm>
            <a:off x="5471939" y="3213092"/>
            <a:ext cx="12856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7d updates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ECBE1FE-FEF8-FE37-AB32-DAD24A30F319}"/>
              </a:ext>
            </a:extLst>
          </p:cNvPr>
          <p:cNvSpPr txBox="1"/>
          <p:nvPr/>
        </p:nvSpPr>
        <p:spPr>
          <a:xfrm>
            <a:off x="8083059" y="3213092"/>
            <a:ext cx="12856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7d updates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BF0B9607-5BE5-8D6C-F8CA-80A0A26D015E}"/>
              </a:ext>
            </a:extLst>
          </p:cNvPr>
          <p:cNvSpPr txBox="1"/>
          <p:nvPr/>
        </p:nvSpPr>
        <p:spPr>
          <a:xfrm>
            <a:off x="873289" y="424055"/>
            <a:ext cx="7791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</a:t>
            </a:r>
            <a:r>
              <a:rPr lang="it-IT" sz="32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Visualization</a:t>
            </a:r>
            <a:r>
              <a:rPr lang="it-IT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| Dashboard Schema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711F0066-53F1-96DC-B041-3F209F7E47F2}"/>
              </a:ext>
            </a:extLst>
          </p:cNvPr>
          <p:cNvSpPr txBox="1"/>
          <p:nvPr/>
        </p:nvSpPr>
        <p:spPr>
          <a:xfrm>
            <a:off x="879789" y="925334"/>
            <a:ext cx="5807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idea of the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final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dashboard.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combines the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two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types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views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and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attempts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encapsulate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most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informative </a:t>
            </a:r>
            <a:r>
              <a:rPr lang="it-IT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analyses</a:t>
            </a:r>
            <a:r>
              <a:rPr lang="it-IT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 the user.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EA8F27F-3A01-669D-BE04-E9FCB4D310F9}"/>
              </a:ext>
            </a:extLst>
          </p:cNvPr>
          <p:cNvSpPr txBox="1"/>
          <p:nvPr/>
        </p:nvSpPr>
        <p:spPr>
          <a:xfrm>
            <a:off x="5813271" y="1491509"/>
            <a:ext cx="16211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60sec updates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C622B531-E404-E839-D538-5B5B4DD17FE6}"/>
              </a:ext>
            </a:extLst>
          </p:cNvPr>
          <p:cNvSpPr txBox="1"/>
          <p:nvPr/>
        </p:nvSpPr>
        <p:spPr>
          <a:xfrm>
            <a:off x="7831806" y="1488258"/>
            <a:ext cx="16211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60sec updates</a:t>
            </a:r>
          </a:p>
        </p:txBody>
      </p:sp>
    </p:spTree>
    <p:extLst>
      <p:ext uri="{BB962C8B-B14F-4D97-AF65-F5344CB8AC3E}">
        <p14:creationId xmlns:p14="http://schemas.microsoft.com/office/powerpoint/2010/main" val="409462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12097</TotalTime>
  <Words>630</Words>
  <Application>Microsoft Macintosh PowerPoint</Application>
  <PresentationFormat>Widescreen</PresentationFormat>
  <Paragraphs>75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Helvetica Neue Thin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TARCINALE</dc:creator>
  <cp:lastModifiedBy>LORENZO TARCINALE</cp:lastModifiedBy>
  <cp:revision>16</cp:revision>
  <dcterms:created xsi:type="dcterms:W3CDTF">2022-11-02T11:12:39Z</dcterms:created>
  <dcterms:modified xsi:type="dcterms:W3CDTF">2022-11-21T12:40:56Z</dcterms:modified>
</cp:coreProperties>
</file>